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sldIdLst>
    <p:sldId id="256" r:id="rId2"/>
    <p:sldId id="257" r:id="rId3"/>
    <p:sldId id="258" r:id="rId4"/>
    <p:sldId id="259" r:id="rId5"/>
    <p:sldId id="260" r:id="rId6"/>
    <p:sldId id="261" r:id="rId7"/>
    <p:sldId id="262" r:id="rId8"/>
    <p:sldId id="263" r:id="rId9"/>
    <p:sldId id="264" r:id="rId10"/>
    <p:sldId id="266" r:id="rId11"/>
    <p:sldId id="273" r:id="rId12"/>
    <p:sldId id="267" r:id="rId13"/>
    <p:sldId id="268" r:id="rId14"/>
    <p:sldId id="269" r:id="rId15"/>
    <p:sldId id="270" r:id="rId16"/>
    <p:sldId id="271" r:id="rId17"/>
    <p:sldId id="272" r:id="rId18"/>
    <p:sldId id="276" r:id="rId19"/>
    <p:sldId id="274" r:id="rId20"/>
    <p:sldId id="275" r:id="rId21"/>
    <p:sldId id="277" r:id="rId22"/>
    <p:sldId id="278" r:id="rId23"/>
    <p:sldId id="279" r:id="rId24"/>
    <p:sldId id="280" r:id="rId25"/>
    <p:sldId id="281" r:id="rId26"/>
  </p:sldIdLst>
  <p:sldSz cx="12192000" cy="6858000"/>
  <p:notesSz cx="6761163"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9332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Date Placeholder 2"/>
          <p:cNvSpPr>
            <a:spLocks noGrp="1"/>
          </p:cNvSpPr>
          <p:nvPr>
            <p:ph type="dt" sz="half" idx="10"/>
          </p:nvPr>
        </p:nvSpPr>
        <p:spPr/>
        <p:txBody>
          <a:bodyPr/>
          <a:lstStyle/>
          <a:p>
            <a:fld id="{FA0A412D-CF49-4622-BF0E-14D6B53C1189}" type="datetimeFigureOut">
              <a:rPr lang="cs-CZ" smtClean="0"/>
              <a:t>13.10.2021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761208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cs-CZ" smtClean="0"/>
              <a:t>Kliknutím lze upravit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3544725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62292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cs-CZ" smtClean="0"/>
              <a:t>Kliknutím lze upravit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561594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49898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610651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059274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204889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850099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A0A412D-CF49-4622-BF0E-14D6B53C1189}" type="datetimeFigureOut">
              <a:rPr lang="cs-CZ" smtClean="0"/>
              <a:t>13.10.2021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880919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A0A412D-CF49-4622-BF0E-14D6B53C1189}" type="datetimeFigureOut">
              <a:rPr lang="cs-CZ" smtClean="0"/>
              <a:t>13.10.2021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50956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A0A412D-CF49-4622-BF0E-14D6B53C1189}" type="datetimeFigureOut">
              <a:rPr lang="cs-CZ" smtClean="0"/>
              <a:t>13.10.2021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2225028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A0A412D-CF49-4622-BF0E-14D6B53C1189}" type="datetimeFigureOut">
              <a:rPr lang="cs-CZ" smtClean="0"/>
              <a:t>13.10.2021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75027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A412D-CF49-4622-BF0E-14D6B53C1189}" type="datetimeFigureOut">
              <a:rPr lang="cs-CZ" smtClean="0"/>
              <a:t>13.10.2021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204817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FA0A412D-CF49-4622-BF0E-14D6B53C1189}" type="datetimeFigureOut">
              <a:rPr lang="cs-CZ" smtClean="0"/>
              <a:t>13.10.2021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138662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FA0A412D-CF49-4622-BF0E-14D6B53C1189}" type="datetimeFigureOut">
              <a:rPr lang="cs-CZ" smtClean="0"/>
              <a:t>13.10.2021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3A45D4F-717D-42A8-9A0C-3D488A1C30DC}" type="slidenum">
              <a:rPr lang="cs-CZ" smtClean="0"/>
              <a:t>‹#›</a:t>
            </a:fld>
            <a:endParaRPr lang="cs-CZ"/>
          </a:p>
        </p:txBody>
      </p:sp>
    </p:spTree>
    <p:extLst>
      <p:ext uri="{BB962C8B-B14F-4D97-AF65-F5344CB8AC3E}">
        <p14:creationId xmlns:p14="http://schemas.microsoft.com/office/powerpoint/2010/main" val="3618369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A0A412D-CF49-4622-BF0E-14D6B53C1189}" type="datetimeFigureOut">
              <a:rPr lang="cs-CZ" smtClean="0"/>
              <a:t>13.10.2021</a:t>
            </a:fld>
            <a:endParaRPr lang="cs-CZ"/>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cs-CZ"/>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3A45D4F-717D-42A8-9A0C-3D488A1C30DC}" type="slidenum">
              <a:rPr lang="cs-CZ" smtClean="0"/>
              <a:t>‹#›</a:t>
            </a:fld>
            <a:endParaRPr lang="cs-CZ"/>
          </a:p>
        </p:txBody>
      </p:sp>
    </p:spTree>
    <p:extLst>
      <p:ext uri="{BB962C8B-B14F-4D97-AF65-F5344CB8AC3E}">
        <p14:creationId xmlns:p14="http://schemas.microsoft.com/office/powerpoint/2010/main" val="1840897654"/>
      </p:ext>
    </p:extLst>
  </p:cSld>
  <p:clrMap bg1="dk1" tx1="lt1" bg2="dk2" tx2="lt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 id="2147483909" r:id="rId12"/>
    <p:sldLayoutId id="2147483910" r:id="rId13"/>
    <p:sldLayoutId id="2147483911" r:id="rId14"/>
    <p:sldLayoutId id="2147483912" r:id="rId15"/>
    <p:sldLayoutId id="2147483913" r:id="rId16"/>
    <p:sldLayoutId id="214748391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pPr>
              <a:spcAft>
                <a:spcPts val="0"/>
              </a:spcAft>
            </a:pPr>
            <a:r>
              <a:rPr lang="cs-CZ" dirty="0" smtClean="0"/>
              <a:t>Kniha Jób: Interpretace</a:t>
            </a:r>
            <a:r>
              <a:rPr lang="cs-CZ" dirty="0">
                <a:latin typeface="Times New Roman" panose="02020603050405020304" pitchFamily="18" charset="0"/>
                <a:ea typeface="Calibri" panose="020F0502020204030204" pitchFamily="34" charset="0"/>
                <a:cs typeface="Times New Roman" panose="02020603050405020304" pitchFamily="18" charset="0"/>
              </a:rPr>
              <a:t/>
            </a:r>
            <a:br>
              <a:rPr lang="cs-CZ" dirty="0">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97665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85801"/>
            <a:ext cx="9144000" cy="210311"/>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298448"/>
            <a:ext cx="9144000" cy="4901184"/>
          </a:xfrm>
        </p:spPr>
        <p:txBody>
          <a:bodyPr>
            <a:normAutofit/>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Jsem bezúhonný. Nic na sebe nevím. Protiví se mi už život. Je to jedno, proto říkám: On skoncuje s bezúhonným jako se svévolníkem.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9,21–22)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K </a:t>
            </a:r>
            <a:r>
              <a:rPr lang="cs-CZ" dirty="0">
                <a:latin typeface="Times New Roman" panose="02020603050405020304" pitchFamily="18" charset="0"/>
                <a:ea typeface="Calibri" panose="020F0502020204030204" pitchFamily="34" charset="0"/>
                <a:cs typeface="Times New Roman" panose="02020603050405020304" pitchFamily="18" charset="0"/>
              </a:rPr>
              <a:t>čemu je ti dobré, že mě týráš? Zprotivil se ti výtvor tvých rukou, že dáváš zářit záměrům svévolníků?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(10,3)</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Běda mně, kdybych byl svévolně jednal! Ač jsem spravedlivý, hlavu nepozvedám, hanbou přesycen vidím své pokoření.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10,15)</a:t>
            </a:r>
          </a:p>
          <a:p>
            <a:pPr marL="342900" indent="-342900" algn="l">
              <a:buFont typeface="Arial" panose="020B0604020202020204" pitchFamily="34" charset="0"/>
              <a:buChar char="•"/>
            </a:pPr>
            <a:endParaRPr lang="cs-CZ" dirty="0"/>
          </a:p>
        </p:txBody>
      </p:sp>
    </p:spTree>
    <p:extLst>
      <p:ext uri="{BB962C8B-B14F-4D97-AF65-F5344CB8AC3E}">
        <p14:creationId xmlns:p14="http://schemas.microsoft.com/office/powerpoint/2010/main" val="310611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85801"/>
            <a:ext cx="9144000" cy="210311"/>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014984"/>
            <a:ext cx="9144000" cy="5184648"/>
          </a:xfrm>
        </p:spPr>
        <p:txBody>
          <a:bodyPr>
            <a:normAutofit/>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Sófarova</a:t>
            </a:r>
            <a:r>
              <a:rPr lang="cs-CZ" b="1" dirty="0">
                <a:latin typeface="Times New Roman" panose="02020603050405020304" pitchFamily="18" charset="0"/>
                <a:ea typeface="Calibri" panose="020F0502020204030204" pitchFamily="34" charset="0"/>
                <a:cs typeface="Times New Roman" panose="02020603050405020304" pitchFamily="18" charset="0"/>
              </a:rPr>
              <a:t> první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Dokážeš vystihnout Boha či obsáhnout dokonalost Všemocného, jež nebesa převyšuje? Co chceš dělat? Hlubší je než podsvětí. Co o tom víš?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11,7–8)</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Jestliže teď napravíš své srdce a vztáhneš své ruce k Bohu, jestliže dáš ruce pryč od ničemností, nepřipustíš, aby ve tvém stanu přebývala podlost, tedy pozdvihneš tvář bez poskvrny, budeš jak odlitý z bronzu, nepocítíš bázně, zapomeneš na trápení, bude ve tvých vzpomínkách jak voda, která uplynula.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11,13–16)</a:t>
            </a:r>
          </a:p>
          <a:p>
            <a:pPr algn="l"/>
            <a:endParaRPr lang="cs-CZ" dirty="0"/>
          </a:p>
        </p:txBody>
      </p:sp>
    </p:spTree>
    <p:extLst>
      <p:ext uri="{BB962C8B-B14F-4D97-AF65-F5344CB8AC3E}">
        <p14:creationId xmlns:p14="http://schemas.microsoft.com/office/powerpoint/2010/main" val="37984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85801"/>
            <a:ext cx="9144000" cy="356615"/>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252728"/>
            <a:ext cx="9144000" cy="4946904"/>
          </a:xfrm>
        </p:spPr>
        <p:txBody>
          <a:bodyPr>
            <a:normAutofit fontScale="92500" lnSpcReduction="10000"/>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Moudrost</a:t>
            </a:r>
            <a:r>
              <a:rPr lang="cs-CZ" dirty="0">
                <a:latin typeface="Times New Roman" panose="02020603050405020304" pitchFamily="18" charset="0"/>
                <a:ea typeface="Calibri" panose="020F0502020204030204" pitchFamily="34" charset="0"/>
                <a:cs typeface="Times New Roman" panose="02020603050405020304" pitchFamily="18" charset="0"/>
              </a:rPr>
              <a:t>, ta je u Boha, i bohatýrská síla, u něho je rozvaha i rozum. Co rozboří, nikdo nezbuduje, zavře dveře za někým a otevřít je nelze. Když zadrží vody, přijde sucho, když je vypustí, pak podvracejí zemi. U něho je moc i pohotová pomoc, patří mu, kdo chybuje, i ten, kdo svádí.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12,13–16</a:t>
            </a:r>
            <a:r>
              <a:rPr lang="cs-CZ" dirty="0" smtClean="0">
                <a:latin typeface="Times New Roman" panose="02020603050405020304" pitchFamily="18" charset="0"/>
                <a:ea typeface="Calibri" panose="020F0502020204030204" pitchFamily="34" charset="0"/>
                <a:cs typeface="Times New Roman" panose="02020603050405020304" pitchFamily="18" charset="0"/>
              </a:rPr>
              <a:t>)</a:t>
            </a: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Hle, to všechno spatřilo mé oko, mé ucho to vyslechlo, rozumím tomu. Co víte vy, to vím také, nejsem zpozdilejší než vy. Ano, budu mluvit se Všemocným, obhájit se chci před Bohem.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13,1-3)</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Člověk narozený z ženy má krátký věk, avšak nepokoje do sytosti. Jako květ vzejde a zvadne, prchá jako stín a neobstojí. Přesto na něj upíráš svůj zrak a přivádíš mě na soud s tebou.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14,1–3)</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Zemře-li muž, rozpadne se. Zhyne-li člověk, kam se poděl?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14,10)</a:t>
            </a:r>
          </a:p>
          <a:p>
            <a:pPr algn="l"/>
            <a:endParaRPr lang="cs-CZ" dirty="0"/>
          </a:p>
        </p:txBody>
      </p:sp>
    </p:spTree>
    <p:extLst>
      <p:ext uri="{BB962C8B-B14F-4D97-AF65-F5344CB8AC3E}">
        <p14:creationId xmlns:p14="http://schemas.microsoft.com/office/powerpoint/2010/main" val="249747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67512"/>
            <a:ext cx="9144000" cy="91440"/>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960120"/>
            <a:ext cx="9144000" cy="5239512"/>
          </a:xfrm>
        </p:spPr>
        <p:txBody>
          <a:bodyPr>
            <a:normAutofit/>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Elífazova</a:t>
            </a:r>
            <a:r>
              <a:rPr lang="cs-CZ" b="1" dirty="0">
                <a:latin typeface="Times New Roman" panose="02020603050405020304" pitchFamily="18" charset="0"/>
                <a:ea typeface="Calibri" panose="020F0502020204030204" pitchFamily="34" charset="0"/>
                <a:cs typeface="Times New Roman" panose="02020603050405020304" pitchFamily="18" charset="0"/>
              </a:rPr>
              <a:t> druhá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Může </a:t>
            </a:r>
            <a:r>
              <a:rPr lang="cs-CZ" dirty="0">
                <a:latin typeface="Times New Roman" panose="02020603050405020304" pitchFamily="18" charset="0"/>
                <a:ea typeface="Calibri" panose="020F0502020204030204" pitchFamily="34" charset="0"/>
                <a:cs typeface="Times New Roman" panose="02020603050405020304" pitchFamily="18" charset="0"/>
              </a:rPr>
              <a:t>moudrý člověk hlásat tak naduté vědomosti, naplnit si břicho větrem od východu? Obhajovat se slovem, jež k ničemu není, řečmi, které neprospějí? Ty sám porušuješ bázeň Boží, rozjímat před Bohem znemožňuješ. Tvá ústa jsou zajedno s tvou nepravostí, jazyk chytrácký jsi zvolil. Ne já, nýbrž tvá ústa tě usvědčují ze svévole, tvoje rty vypovídají proti tobě.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15,2–6</a:t>
            </a:r>
            <a:r>
              <a:rPr lang="cs-CZ" dirty="0" smtClean="0">
                <a:latin typeface="Times New Roman" panose="02020603050405020304" pitchFamily="18" charset="0"/>
                <a:ea typeface="Calibri" panose="020F0502020204030204" pitchFamily="34" charset="0"/>
                <a:cs typeface="Times New Roman" panose="02020603050405020304" pitchFamily="18" charset="0"/>
              </a:rPr>
              <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Svým duchem se stavíš proti Bohu, vypouštíš z úst nehorázná slova. Co je člověk? Je snad bez poskvrny? Což může být spravedlivý, kdo se zrodil z ženy? Hle, on ani na své svaté nedá a nebesa nejsou v jeho očích bez poskvrny, což teprve ohavný a zvrhlý člověk, který pije podlost jako vodu?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15,13–16)</a:t>
            </a:r>
          </a:p>
        </p:txBody>
      </p:sp>
    </p:spTree>
    <p:extLst>
      <p:ext uri="{BB962C8B-B14F-4D97-AF65-F5344CB8AC3E}">
        <p14:creationId xmlns:p14="http://schemas.microsoft.com/office/powerpoint/2010/main" val="239804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67512"/>
            <a:ext cx="9144000" cy="91440"/>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960120"/>
            <a:ext cx="9144000" cy="5239512"/>
          </a:xfrm>
        </p:spPr>
        <p:txBody>
          <a:bodyPr>
            <a:normAutofit/>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b="1" dirty="0">
                <a:latin typeface="Times New Roman" panose="02020603050405020304" pitchFamily="18" charset="0"/>
                <a:ea typeface="Calibri" panose="020F0502020204030204" pitchFamily="34" charset="0"/>
                <a:cs typeface="Times New Roman" panose="02020603050405020304" pitchFamily="18" charset="0"/>
              </a:rPr>
              <a:t> odpověď</a:t>
            </a:r>
            <a:r>
              <a:rPr lang="cs-CZ" b="1" dirty="0" smtClean="0">
                <a:latin typeface="Times New Roman" panose="02020603050405020304" pitchFamily="18" charset="0"/>
                <a:ea typeface="Calibri" panose="020F0502020204030204" pitchFamily="34" charset="0"/>
                <a:cs typeface="Times New Roman" panose="02020603050405020304" pitchFamily="18" charset="0"/>
              </a:rPr>
              <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Slyšel jsem už mnoho podobného, těšíte mě všichni jen trápením. Kdypak skončí to mluvení do větru? Co tě rozjitřuje, že tak odpovídáš? Také bych mohl mluvit jako vy, kdybyste vy byli na mém místě, ohánět se proti vám slovy, potřásat nad vámi hlavou. Já bych vám však svými ústy dodával odvahu, svými rty bych šetrně projevil soustrast.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16,2–5)</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Promluvím-li, nezůstanu ušetřen bolesti, když od toho upustím, co ztratím?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16,6)</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Kde mám jakou naději a splnění mé naděje kdo spatří? Závory podsvětí zapadnou, až se spolu do prachu uložíme.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17,15–16)</a:t>
            </a:r>
          </a:p>
          <a:p>
            <a:pPr algn="l"/>
            <a:endParaRPr lang="cs-CZ" dirty="0"/>
          </a:p>
        </p:txBody>
      </p:sp>
    </p:spTree>
    <p:extLst>
      <p:ext uri="{BB962C8B-B14F-4D97-AF65-F5344CB8AC3E}">
        <p14:creationId xmlns:p14="http://schemas.microsoft.com/office/powerpoint/2010/main" val="7315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667512"/>
            <a:ext cx="9144000" cy="91440"/>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960120"/>
            <a:ext cx="9144000" cy="5239512"/>
          </a:xfrm>
        </p:spPr>
        <p:txBody>
          <a:bodyPr>
            <a:normAutofit/>
          </a:bodyPr>
          <a:lstStyle/>
          <a:p>
            <a:pPr algn="l">
              <a:spcAft>
                <a:spcPts val="0"/>
              </a:spcAft>
            </a:pPr>
            <a:r>
              <a:rPr lang="cs-CZ" b="1" dirty="0">
                <a:latin typeface="Times New Roman" panose="02020603050405020304" pitchFamily="18" charset="0"/>
                <a:ea typeface="Calibri" panose="020F0502020204030204" pitchFamily="34" charset="0"/>
                <a:cs typeface="Times New Roman" panose="02020603050405020304" pitchFamily="18" charset="0"/>
              </a:rPr>
              <a:t>Bildadova druhá </a:t>
            </a:r>
            <a:r>
              <a:rPr lang="cs-CZ" b="1" dirty="0" smtClean="0">
                <a:latin typeface="Times New Roman" panose="02020603050405020304" pitchFamily="18" charset="0"/>
                <a:ea typeface="Calibri" panose="020F0502020204030204" pitchFamily="34" charset="0"/>
                <a:cs typeface="Times New Roman" panose="02020603050405020304" pitchFamily="18" charset="0"/>
              </a:rPr>
              <a:t>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Jak dlouho ještě mě budete trápit a mučit svými řečmi? Nejméně desetkrát už jste mi utrhali na cti. Vy se nestydíte se mnou tak nestoudně jednat? I kdybych opravdu chybil, mé pomýlení zůstane na mně. Chcete se opravdu nade mne vynášet a tupit mě svými domluvami?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19,2–5)</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Proč mě pronásledujete jako Bůh a nemůžete se nasytit mého masa?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19,22)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Já vím, že můj Vykupitel je živ a jako poslední se postaví nad prachem. A kdyby mi i kůži sedřeli, ač zbaven masa, uzřím Boha, já ho uzřím, pro mne tu bude, mé oči ho uvidí, ne někdo cizí, mé ledví po tom prahne v mém nitru.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19,25–27)</a:t>
            </a:r>
          </a:p>
        </p:txBody>
      </p:sp>
    </p:spTree>
    <p:extLst>
      <p:ext uri="{BB962C8B-B14F-4D97-AF65-F5344CB8AC3E}">
        <p14:creationId xmlns:p14="http://schemas.microsoft.com/office/powerpoint/2010/main" val="295607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594360"/>
            <a:ext cx="9144000" cy="118872"/>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22960"/>
            <a:ext cx="9144000" cy="5376672"/>
          </a:xfrm>
        </p:spPr>
        <p:txBody>
          <a:bodyPr>
            <a:normAutofit lnSpcReduction="10000"/>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Sófarova</a:t>
            </a:r>
            <a:r>
              <a:rPr lang="cs-CZ" b="1" dirty="0">
                <a:latin typeface="Times New Roman" panose="02020603050405020304" pitchFamily="18" charset="0"/>
                <a:ea typeface="Calibri" panose="020F0502020204030204" pitchFamily="34" charset="0"/>
                <a:cs typeface="Times New Roman" panose="02020603050405020304" pitchFamily="18" charset="0"/>
              </a:rPr>
              <a:t> druhá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Což nevíš, že je to tak odjakživa, od chvíle, co byl člověk postaven na zemi, že plesání svévolníků trvá krátce a radost rouhačů jen okamžik?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20,4–5)</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Jeden </a:t>
            </a:r>
            <a:r>
              <a:rPr lang="cs-CZ" dirty="0">
                <a:latin typeface="Times New Roman" panose="02020603050405020304" pitchFamily="18" charset="0"/>
                <a:ea typeface="Calibri" panose="020F0502020204030204" pitchFamily="34" charset="0"/>
                <a:cs typeface="Times New Roman" panose="02020603050405020304" pitchFamily="18" charset="0"/>
              </a:rPr>
              <a:t>zemře v plném květu, zcela bezstarostný, klidný, jeho </a:t>
            </a:r>
            <a:r>
              <a:rPr lang="cs-CZ" dirty="0" err="1">
                <a:latin typeface="Times New Roman" panose="02020603050405020304" pitchFamily="18" charset="0"/>
                <a:ea typeface="Calibri" panose="020F0502020204030204" pitchFamily="34" charset="0"/>
                <a:cs typeface="Times New Roman" panose="02020603050405020304" pitchFamily="18" charset="0"/>
              </a:rPr>
              <a:t>dížka</a:t>
            </a:r>
            <a:r>
              <a:rPr lang="cs-CZ" dirty="0">
                <a:latin typeface="Times New Roman" panose="02020603050405020304" pitchFamily="18" charset="0"/>
                <a:ea typeface="Calibri" panose="020F0502020204030204" pitchFamily="34" charset="0"/>
                <a:cs typeface="Times New Roman" panose="02020603050405020304" pitchFamily="18" charset="0"/>
              </a:rPr>
              <a:t> je plná mléka a jeho kosti jsou prosáklé morkem. Druhý zemře s hořkou duší, aniž okusil co dobrého. Společně ulehnou do prachu a pokryjí je červi.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21,23–26)</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Bůh prý uchovává jejich ničemnosti jejich synům. Kéž splatí přímo jemu, aby to poznal!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21,19)</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Jak mě chcete těšit takovými přeludy? Vaše odpovědi – samá věrolomnost.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21,34)</a:t>
            </a:r>
          </a:p>
        </p:txBody>
      </p:sp>
    </p:spTree>
    <p:extLst>
      <p:ext uri="{BB962C8B-B14F-4D97-AF65-F5344CB8AC3E}">
        <p14:creationId xmlns:p14="http://schemas.microsoft.com/office/powerpoint/2010/main" val="25000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594360"/>
            <a:ext cx="9144000" cy="109728"/>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04672"/>
            <a:ext cx="9144000" cy="5879592"/>
          </a:xfrm>
        </p:spPr>
        <p:txBody>
          <a:bodyPr>
            <a:normAutofit fontScale="92500" lnSpcReduction="10000"/>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Elífazova</a:t>
            </a:r>
            <a:r>
              <a:rPr lang="cs-CZ" b="1" dirty="0">
                <a:latin typeface="Times New Roman" panose="02020603050405020304" pitchFamily="18" charset="0"/>
                <a:ea typeface="Calibri" panose="020F0502020204030204" pitchFamily="34" charset="0"/>
                <a:cs typeface="Times New Roman" panose="02020603050405020304" pitchFamily="18" charset="0"/>
              </a:rPr>
              <a:t> třetí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Tvá zloba je velká, tvá nepravost nekonečná. Bezdůvodně jsi bral zástavu od bratří, svlékal jsi z nich šat a nechával je nahé, znaveného neosvěžils vodou, hladovému odepřel jsi chleba.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22,5–7)</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Měj se k Bohu důvěrněji, ať užiješ pokoje. Vzejde ti z toho jen užitek. Přijímej z jeho úst naučení, vkládej si do srdce jeho slova. Vrátíš-li se k Všemocnému, budeš vybudován, vzdálíš-li od svého stanu podlost.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22,21–23)</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Také dnes zní moje lkání vzpurně, vzdychám pod rukou, která mě tíží. Kéž bych věděl, kde ho najdu. Vydal bych se k jeho sídlu, předložil bych mu svou při a plno důkazů by podala má ústa.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23,2–4)</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Zato on zná moji cestu; ať mě zkouší, vyjdu jako zlato.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23,10)</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Není tomu tak? Kdo obviní mě ze lži? Kdo moji řeč za nic nemá?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24,25)</a:t>
            </a:r>
          </a:p>
          <a:p>
            <a:pPr algn="l"/>
            <a:endParaRPr lang="cs-CZ" dirty="0"/>
          </a:p>
        </p:txBody>
      </p:sp>
    </p:spTree>
    <p:extLst>
      <p:ext uri="{BB962C8B-B14F-4D97-AF65-F5344CB8AC3E}">
        <p14:creationId xmlns:p14="http://schemas.microsoft.com/office/powerpoint/2010/main" val="199684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594360"/>
            <a:ext cx="9144000" cy="109728"/>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04672"/>
            <a:ext cx="9144000" cy="5879592"/>
          </a:xfrm>
        </p:spPr>
        <p:txBody>
          <a:bodyPr>
            <a:normAutofit/>
          </a:bodyPr>
          <a:lstStyle/>
          <a:p>
            <a:pPr lvl="0" algn="l"/>
            <a:r>
              <a:rPr lang="cs-CZ"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Bildadova třetí řeč:</a:t>
            </a:r>
            <a:endPar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l"/>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lvl="0" algn="l"/>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Což může člověk být před Bohem spravedlivý a čistý ten, kdo se zrodil z ženy? Jestliže ani měsíc nesvítí jasně, nejsou-li ani hvězdy čisté před jeho zrakem, což teprve lidský červ, lidský syn, červíček pouhý! (</a:t>
            </a:r>
            <a:r>
              <a:rPr lang="cs-CZ"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Jb</a:t>
            </a:r>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25,4–6)</a:t>
            </a:r>
          </a:p>
          <a:p>
            <a:pPr lvl="0" algn="l"/>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algn="l"/>
            <a:endParaRPr lang="cs-CZ" dirty="0"/>
          </a:p>
        </p:txBody>
      </p:sp>
    </p:spTree>
    <p:extLst>
      <p:ext uri="{BB962C8B-B14F-4D97-AF65-F5344CB8AC3E}">
        <p14:creationId xmlns:p14="http://schemas.microsoft.com/office/powerpoint/2010/main" val="365735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41704" y="402336"/>
            <a:ext cx="9144000" cy="155448"/>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649224"/>
            <a:ext cx="9144000" cy="5925312"/>
          </a:xfrm>
        </p:spPr>
        <p:txBody>
          <a:bodyPr>
            <a:normAutofit fontScale="92500" lnSpcReduction="10000"/>
          </a:bodyPr>
          <a:lstStyle/>
          <a:p>
            <a:pPr algn="l">
              <a:spcAft>
                <a:spcPts val="0"/>
              </a:spcAft>
            </a:pPr>
            <a:r>
              <a:rPr lang="cs-CZ" b="1" dirty="0" err="1" smtClean="0">
                <a:latin typeface="Times New Roman" panose="02020603050405020304" pitchFamily="18" charset="0"/>
                <a:ea typeface="Calibri" panose="020F0502020204030204" pitchFamily="34" charset="0"/>
                <a:cs typeface="Times New Roman" panose="02020603050405020304" pitchFamily="18" charset="0"/>
              </a:rPr>
              <a:t>Jóbova</a:t>
            </a:r>
            <a:r>
              <a:rPr lang="cs-CZ" b="1" dirty="0" smtClean="0">
                <a:latin typeface="Times New Roman" panose="02020603050405020304" pitchFamily="18" charset="0"/>
                <a:ea typeface="Calibri" panose="020F0502020204030204" pitchFamily="34" charset="0"/>
                <a:cs typeface="Times New Roman" panose="02020603050405020304" pitchFamily="18" charset="0"/>
              </a:rPr>
              <a:t> </a:t>
            </a:r>
            <a:r>
              <a:rPr lang="cs-CZ" b="1" dirty="0">
                <a:latin typeface="Times New Roman" panose="02020603050405020304" pitchFamily="18" charset="0"/>
                <a:ea typeface="Calibri" panose="020F0502020204030204" pitchFamily="34" charset="0"/>
                <a:cs typeface="Times New Roman" panose="02020603050405020304" pitchFamily="18" charset="0"/>
              </a:rPr>
              <a:t>odpověď:</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Jak pomůžeš tomu, komu chybí síla? Jak zachráníš vysílené rámě? Jak poradíš tam, kde chybí moudrost? Jak seznámíš s tím, co skýtá hojnou pomoc?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26,2–3)</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Hle, to je jen část jeho cest; zaslechli jsme o něm pouhý šelest, kdo může porozumět hřímání jeho bohatýrské síly?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26,14)</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Jakože </a:t>
            </a:r>
            <a:r>
              <a:rPr lang="cs-CZ" dirty="0">
                <a:latin typeface="Times New Roman" panose="02020603050405020304" pitchFamily="18" charset="0"/>
                <a:ea typeface="Calibri" panose="020F0502020204030204" pitchFamily="34" charset="0"/>
                <a:cs typeface="Times New Roman" panose="02020603050405020304" pitchFamily="18" charset="0"/>
              </a:rPr>
              <a:t>živ je Bůh, on upírá mi právo, Všemocný naplnil hořkostí mou duši. Ale dokud budu dýchat, dokud Boží dech bude v mých chřípích, mé rty nevysloví podlost a můj jazyk nebude hovořit lstivě.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27,2–4)</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Odkud tedy přichází moudrost? Kde je místo rozumnosti?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28,20)</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…a (Bůh) řekl člověku: ‚Hle, bát se Panovníka, to je moudrost, vystříhat se zlého, toť rozumnost.‘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28,28)</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Kéž bych měl někoho, kdo by mě vyslyšel! Zde je mé znamení. Ať mi Všemocný odpoví. Můj odpůrce sepsal zápis.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31,35)</a:t>
            </a:r>
          </a:p>
        </p:txBody>
      </p:sp>
    </p:spTree>
    <p:extLst>
      <p:ext uri="{BB962C8B-B14F-4D97-AF65-F5344CB8AC3E}">
        <p14:creationId xmlns:p14="http://schemas.microsoft.com/office/powerpoint/2010/main" val="147654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lstStyle/>
          <a:p>
            <a:pPr>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ar-SA" dirty="0">
                <a:latin typeface="Times New Roman" panose="02020603050405020304" pitchFamily="18" charset="0"/>
                <a:ea typeface="Calibri" panose="020F0502020204030204" pitchFamily="34" charset="0"/>
                <a:cs typeface="Times New Roman" panose="02020603050405020304" pitchFamily="18" charset="0"/>
              </a:rPr>
              <a:t>אִיּוֹב לֹא הָיָה וְלֹא נִבְרָא אֶלָּא מָשָׁל הָיָה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(Jeden z rabínů pravil): Jób nikdy nebyl a neexistoval, ale bylo to podobenství.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ar-SA" dirty="0">
                <a:latin typeface="Times New Roman" panose="02020603050405020304" pitchFamily="18" charset="0"/>
                <a:ea typeface="Calibri" panose="020F0502020204030204" pitchFamily="34" charset="0"/>
                <a:cs typeface="Times New Roman" panose="02020603050405020304" pitchFamily="18" charset="0"/>
              </a:rPr>
              <a:t>אִישׁ הָיָה בְאֶרֶץ עוּץ אִיּוֹב שְׁמוֹ</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(Rabi </a:t>
            </a:r>
            <a:r>
              <a:rPr lang="cs-CZ" dirty="0" err="1">
                <a:latin typeface="Times New Roman" panose="02020603050405020304" pitchFamily="18" charset="0"/>
                <a:ea typeface="Calibri" panose="020F0502020204030204" pitchFamily="34" charset="0"/>
                <a:cs typeface="Times New Roman" panose="02020603050405020304" pitchFamily="18" charset="0"/>
              </a:rPr>
              <a:t>Šmuel</a:t>
            </a:r>
            <a:r>
              <a:rPr lang="cs-CZ" dirty="0">
                <a:latin typeface="Times New Roman" panose="02020603050405020304" pitchFamily="18" charset="0"/>
                <a:ea typeface="Calibri" panose="020F0502020204030204" pitchFamily="34" charset="0"/>
                <a:cs typeface="Times New Roman" panose="02020603050405020304" pitchFamily="18" charset="0"/>
              </a:rPr>
              <a:t> bar </a:t>
            </a:r>
            <a:r>
              <a:rPr lang="cs-CZ" dirty="0" err="1">
                <a:latin typeface="Times New Roman" panose="02020603050405020304" pitchFamily="18" charset="0"/>
                <a:ea typeface="Calibri" panose="020F0502020204030204" pitchFamily="34" charset="0"/>
                <a:cs typeface="Times New Roman" panose="02020603050405020304" pitchFamily="18" charset="0"/>
              </a:rPr>
              <a:t>Rachmani</a:t>
            </a:r>
            <a:r>
              <a:rPr lang="cs-CZ" dirty="0">
                <a:latin typeface="Times New Roman" panose="02020603050405020304" pitchFamily="18" charset="0"/>
                <a:ea typeface="Calibri" panose="020F0502020204030204" pitchFamily="34" charset="0"/>
                <a:cs typeface="Times New Roman" panose="02020603050405020304" pitchFamily="18" charset="0"/>
              </a:rPr>
              <a:t> mu odpověděl): Byl muž v zemi </a:t>
            </a:r>
            <a:r>
              <a:rPr lang="cs-CZ" dirty="0" err="1">
                <a:latin typeface="Times New Roman" panose="02020603050405020304" pitchFamily="18" charset="0"/>
                <a:ea typeface="Calibri" panose="020F0502020204030204" pitchFamily="34" charset="0"/>
                <a:cs typeface="Times New Roman" panose="02020603050405020304" pitchFamily="18" charset="0"/>
              </a:rPr>
              <a:t>Úsu</a:t>
            </a:r>
            <a:r>
              <a:rPr lang="cs-CZ" dirty="0">
                <a:latin typeface="Times New Roman" panose="02020603050405020304" pitchFamily="18" charset="0"/>
                <a:ea typeface="Calibri" panose="020F0502020204030204" pitchFamily="34" charset="0"/>
                <a:cs typeface="Times New Roman" panose="02020603050405020304" pitchFamily="18" charset="0"/>
              </a:rPr>
              <a:t> jménem Jób… (TB </a:t>
            </a:r>
            <a:r>
              <a:rPr lang="cs-CZ" dirty="0" err="1">
                <a:latin typeface="Times New Roman" panose="02020603050405020304" pitchFamily="18" charset="0"/>
                <a:ea typeface="Calibri" panose="020F0502020204030204" pitchFamily="34" charset="0"/>
                <a:cs typeface="Times New Roman" panose="02020603050405020304" pitchFamily="18" charset="0"/>
              </a:rPr>
              <a:t>Bava</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batra</a:t>
            </a:r>
            <a:r>
              <a:rPr lang="cs-CZ" dirty="0">
                <a:latin typeface="Times New Roman" panose="02020603050405020304" pitchFamily="18" charset="0"/>
                <a:ea typeface="Calibri" panose="020F0502020204030204" pitchFamily="34" charset="0"/>
                <a:cs typeface="Times New Roman" panose="02020603050405020304" pitchFamily="18" charset="0"/>
              </a:rPr>
              <a:t> 15a)</a:t>
            </a:r>
          </a:p>
          <a:p>
            <a:pPr algn="l"/>
            <a:endParaRPr lang="cs-CZ" dirty="0"/>
          </a:p>
        </p:txBody>
      </p:sp>
    </p:spTree>
    <p:extLst>
      <p:ext uri="{BB962C8B-B14F-4D97-AF65-F5344CB8AC3E}">
        <p14:creationId xmlns:p14="http://schemas.microsoft.com/office/powerpoint/2010/main" val="351062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411480"/>
            <a:ext cx="9144000" cy="228599"/>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68680"/>
            <a:ext cx="9144000" cy="5330952"/>
          </a:xfrm>
        </p:spPr>
        <p:txBody>
          <a:bodyPr>
            <a:normAutofit fontScale="92500"/>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Elíhúova</a:t>
            </a:r>
            <a:r>
              <a:rPr lang="cs-CZ" b="1" dirty="0">
                <a:latin typeface="Times New Roman" panose="02020603050405020304" pitchFamily="18" charset="0"/>
                <a:ea typeface="Calibri" panose="020F0502020204030204" pitchFamily="34" charset="0"/>
                <a:cs typeface="Times New Roman" panose="02020603050405020304" pitchFamily="18" charset="0"/>
              </a:rPr>
              <a:t> první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Tu přestali oni tři muži Jóbovi odpovídat, protože byl ve vlastních očích spravedlivý. Zato vzplanul hněvem </a:t>
            </a:r>
            <a:r>
              <a:rPr lang="cs-CZ" dirty="0" err="1">
                <a:latin typeface="Times New Roman" panose="02020603050405020304" pitchFamily="18" charset="0"/>
                <a:ea typeface="Calibri" panose="020F0502020204030204" pitchFamily="34" charset="0"/>
                <a:cs typeface="Times New Roman" panose="02020603050405020304" pitchFamily="18" charset="0"/>
              </a:rPr>
              <a:t>Elíhú</a:t>
            </a:r>
            <a:r>
              <a:rPr lang="cs-CZ" dirty="0">
                <a:latin typeface="Times New Roman" panose="02020603050405020304" pitchFamily="18" charset="0"/>
                <a:ea typeface="Calibri" panose="020F0502020204030204" pitchFamily="34" charset="0"/>
                <a:cs typeface="Times New Roman" panose="02020603050405020304" pitchFamily="18" charset="0"/>
              </a:rPr>
              <a:t>, syn </a:t>
            </a:r>
            <a:r>
              <a:rPr lang="cs-CZ" dirty="0" err="1">
                <a:latin typeface="Times New Roman" panose="02020603050405020304" pitchFamily="18" charset="0"/>
                <a:ea typeface="Calibri" panose="020F0502020204030204" pitchFamily="34" charset="0"/>
                <a:cs typeface="Times New Roman" panose="02020603050405020304" pitchFamily="18" charset="0"/>
              </a:rPr>
              <a:t>Berakeela</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Búzského</a:t>
            </a:r>
            <a:r>
              <a:rPr lang="cs-CZ" dirty="0">
                <a:latin typeface="Times New Roman" panose="02020603050405020304" pitchFamily="18" charset="0"/>
                <a:ea typeface="Calibri" panose="020F0502020204030204" pitchFamily="34" charset="0"/>
                <a:cs typeface="Times New Roman" panose="02020603050405020304" pitchFamily="18" charset="0"/>
              </a:rPr>
              <a:t> z čeledi </a:t>
            </a:r>
            <a:r>
              <a:rPr lang="cs-CZ" dirty="0" err="1">
                <a:latin typeface="Times New Roman" panose="02020603050405020304" pitchFamily="18" charset="0"/>
                <a:ea typeface="Calibri" panose="020F0502020204030204" pitchFamily="34" charset="0"/>
                <a:cs typeface="Times New Roman" panose="02020603050405020304" pitchFamily="18" charset="0"/>
              </a:rPr>
              <a:t>Rámovy</a:t>
            </a:r>
            <a:r>
              <a:rPr lang="cs-CZ" dirty="0">
                <a:latin typeface="Times New Roman" panose="02020603050405020304" pitchFamily="18" charset="0"/>
                <a:ea typeface="Calibri" panose="020F0502020204030204" pitchFamily="34" charset="0"/>
                <a:cs typeface="Times New Roman" panose="02020603050405020304" pitchFamily="18" charset="0"/>
              </a:rPr>
              <a:t>; jeho hněv vzplanul proti Jóbovi, protože se pokládal za spravedlivějšího než Bůh. Jeho hněv vzplanul i proti jeho třem přátelům, protože nenašli správnou odpověď a Jóba prohlašovali za svévolníka.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32,1–3)</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Ty, </a:t>
            </a:r>
            <a:r>
              <a:rPr lang="cs-CZ" dirty="0" err="1">
                <a:latin typeface="Times New Roman" panose="02020603050405020304" pitchFamily="18" charset="0"/>
                <a:ea typeface="Calibri" panose="020F0502020204030204" pitchFamily="34" charset="0"/>
                <a:cs typeface="Times New Roman" panose="02020603050405020304" pitchFamily="18" charset="0"/>
              </a:rPr>
              <a:t>Jóbe</a:t>
            </a:r>
            <a:r>
              <a:rPr lang="cs-CZ" dirty="0">
                <a:latin typeface="Times New Roman" panose="02020603050405020304" pitchFamily="18" charset="0"/>
                <a:ea typeface="Calibri" panose="020F0502020204030204" pitchFamily="34" charset="0"/>
                <a:cs typeface="Times New Roman" panose="02020603050405020304" pitchFamily="18" charset="0"/>
              </a:rPr>
              <a:t>, slyš dobře mou řeč, všem mým slovům dopřej sluchu.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32,1)</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Řekl jsi to přede mnou a já jsem tvá slova slyšel: ‚Ryzí jsem, prost přestoupení, jsem bez úhony, bez nepravosti. Hle, Bůh proti mně záminky hledá, pokládá mě za nepřítele, sevřel do klády mé nohy a střeží všechny mé stezky.‘ Hle, odpovídám ti: Zde nejsi v právu, neboť Bůh je větší než člověk. Proč s ním vedeš spor? Že svými slovy neodpovídá? Bůh přece promluví jednou i podruhé, a člověk to nepostřehne.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32,8–14)</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6630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411480"/>
            <a:ext cx="9144000" cy="228599"/>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68680"/>
            <a:ext cx="9144000" cy="5330952"/>
          </a:xfrm>
        </p:spPr>
        <p:txBody>
          <a:bodyPr>
            <a:normAutofit fontScale="77500" lnSpcReduction="20000"/>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Elíhúova</a:t>
            </a:r>
            <a:r>
              <a:rPr lang="cs-CZ" b="1" dirty="0">
                <a:latin typeface="Times New Roman" panose="02020603050405020304" pitchFamily="18" charset="0"/>
                <a:ea typeface="Calibri" panose="020F0502020204030204" pitchFamily="34" charset="0"/>
                <a:cs typeface="Times New Roman" panose="02020603050405020304" pitchFamily="18" charset="0"/>
              </a:rPr>
              <a:t> druhá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Proto mě slyšte, rozumní mužové: Daleko je Bůh od svévole, Všemocný od bezpráví. Podle toho, co člověk udělá, odplatí jemu, s každým nakládá podle jeho stezky. Opravdu, Bůh nejedná svévolně, Všemocný právo nepokřiví.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34,10–12)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Elíhúova</a:t>
            </a:r>
            <a:r>
              <a:rPr lang="cs-CZ" b="1" dirty="0">
                <a:latin typeface="Times New Roman" panose="02020603050405020304" pitchFamily="18" charset="0"/>
                <a:ea typeface="Calibri" panose="020F0502020204030204" pitchFamily="34" charset="0"/>
                <a:cs typeface="Times New Roman" panose="02020603050405020304" pitchFamily="18" charset="0"/>
              </a:rPr>
              <a:t> třetí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Hle, Bůh je úctyhodný, nezavrhne bez příčiny, je úctyhodný silou i srdcem. Nenechá naživu svévolníka, ale utištěným dopomůže k právu.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35,5–6)</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Elíhúova</a:t>
            </a:r>
            <a:r>
              <a:rPr lang="cs-CZ" b="1" dirty="0">
                <a:latin typeface="Times New Roman" panose="02020603050405020304" pitchFamily="18" charset="0"/>
                <a:ea typeface="Calibri" panose="020F0502020204030204" pitchFamily="34" charset="0"/>
                <a:cs typeface="Times New Roman" panose="02020603050405020304" pitchFamily="18" charset="0"/>
              </a:rPr>
              <a:t> čtvrtá řeč:</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Chceš-li se svévolně přít, pře tě přivede před soud.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36,17)</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Naslouchejte </a:t>
            </a:r>
            <a:r>
              <a:rPr lang="cs-CZ" dirty="0">
                <a:latin typeface="Times New Roman" panose="02020603050405020304" pitchFamily="18" charset="0"/>
                <a:ea typeface="Calibri" panose="020F0502020204030204" pitchFamily="34" charset="0"/>
                <a:cs typeface="Times New Roman" panose="02020603050405020304" pitchFamily="18" charset="0"/>
              </a:rPr>
              <a:t>bedlivě burácení jeho hlasu, rachotu, který mu vychází z úst.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37,2)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Dopřej tomu sluchu, </a:t>
            </a:r>
            <a:r>
              <a:rPr lang="cs-CZ" dirty="0" err="1">
                <a:latin typeface="Times New Roman" panose="02020603050405020304" pitchFamily="18" charset="0"/>
                <a:ea typeface="Calibri" panose="020F0502020204030204" pitchFamily="34" charset="0"/>
                <a:cs typeface="Times New Roman" panose="02020603050405020304" pitchFamily="18" charset="0"/>
              </a:rPr>
              <a:t>Jóbe</a:t>
            </a:r>
            <a:r>
              <a:rPr lang="cs-CZ" dirty="0">
                <a:latin typeface="Times New Roman" panose="02020603050405020304" pitchFamily="18" charset="0"/>
                <a:ea typeface="Calibri" panose="020F0502020204030204" pitchFamily="34" charset="0"/>
                <a:cs typeface="Times New Roman" panose="02020603050405020304" pitchFamily="18" charset="0"/>
              </a:rPr>
              <a:t>, postůj, zda pochopíš Boží divy.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37,14)</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Ať se ho proto lidé bojí; nehledí na žádného, kdo spoléhá na své moudré srdce.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37,24)</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2312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411480"/>
            <a:ext cx="9144000" cy="228599"/>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68680"/>
            <a:ext cx="9144000" cy="5330952"/>
          </a:xfrm>
        </p:spPr>
        <p:txBody>
          <a:bodyPr>
            <a:normAutofit fontScale="85000" lnSpcReduction="10000"/>
          </a:bodyPr>
          <a:lstStyle/>
          <a:p>
            <a:pPr>
              <a:spcAft>
                <a:spcPts val="0"/>
              </a:spcAft>
            </a:pPr>
            <a:r>
              <a:rPr lang="cs-CZ" sz="2400" b="1" dirty="0">
                <a:latin typeface="Times New Roman" panose="02020603050405020304" pitchFamily="18" charset="0"/>
                <a:ea typeface="Calibri" panose="020F0502020204030204" pitchFamily="34" charset="0"/>
                <a:cs typeface="Times New Roman" panose="02020603050405020304" pitchFamily="18" charset="0"/>
              </a:rPr>
              <a:t>První Boží řeč ze smrště:</a:t>
            </a: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Kdo to zatemňuje </a:t>
            </a:r>
            <a:r>
              <a:rPr lang="cs-CZ" sz="2400" dirty="0" err="1">
                <a:latin typeface="Times New Roman" panose="02020603050405020304" pitchFamily="18" charset="0"/>
                <a:ea typeface="Calibri" panose="020F0502020204030204" pitchFamily="34" charset="0"/>
                <a:cs typeface="Times New Roman" panose="02020603050405020304" pitchFamily="18" charset="0"/>
              </a:rPr>
              <a:t>úradek</a:t>
            </a:r>
            <a:r>
              <a:rPr lang="cs-CZ" sz="2400" dirty="0">
                <a:latin typeface="Times New Roman" panose="02020603050405020304" pitchFamily="18" charset="0"/>
                <a:ea typeface="Calibri" panose="020F0502020204030204" pitchFamily="34" charset="0"/>
                <a:cs typeface="Times New Roman" panose="02020603050405020304" pitchFamily="18" charset="0"/>
              </a:rPr>
              <a:t> Boží neuváženými slovy?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38,2)</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Kde jsi byl, když jsem zakládal zemi? Pověz, víš-li něco rozumného o tom. Víš, kdo stanovil její rozměry, kdo nad ní natáhl měřicí šňůru?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38,4–5)</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Byly ti odkryty brány smrti, brány šeré smrti jsi spatřil?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38,17)</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Smí se člověk přít se Všemocným? Smí ho kárat? Ten, kdo Boha obvinil, ať odpovídá.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40,2)</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sz="2400"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Co ti odpovím, když jsem tak bezvýznamný! Kladu si na ústa ruku. Jednou jsem už promluvil a nevím co odpovědět, ba i podruhé, ale nemohu pokračovat.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40,4–5)</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894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411480"/>
            <a:ext cx="9144000" cy="228599"/>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68680"/>
            <a:ext cx="9144000" cy="5330952"/>
          </a:xfrm>
        </p:spPr>
        <p:txBody>
          <a:bodyPr>
            <a:normAutofit fontScale="92500" lnSpcReduction="20000"/>
          </a:bodyPr>
          <a:lstStyle/>
          <a:p>
            <a:pPr>
              <a:spcAft>
                <a:spcPts val="0"/>
              </a:spcAft>
            </a:pPr>
            <a:r>
              <a:rPr lang="cs-CZ" sz="2400" b="1" dirty="0">
                <a:latin typeface="Times New Roman" panose="02020603050405020304" pitchFamily="18" charset="0"/>
                <a:ea typeface="Calibri" panose="020F0502020204030204" pitchFamily="34" charset="0"/>
                <a:cs typeface="Times New Roman" panose="02020603050405020304" pitchFamily="18" charset="0"/>
              </a:rPr>
              <a:t>Druhá Boží řeč:</a:t>
            </a: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Nuže, opásej si bedra jako muž, budu se tě ptát a poučíš mě. Chceš vskutku rušit můj soud, prohlásit mě za svévolníka a sám zůstat spravedlivý?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40,7–8)</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Pohleď jen na </a:t>
            </a:r>
            <a:r>
              <a:rPr lang="cs-CZ" sz="2400" dirty="0" err="1">
                <a:latin typeface="Times New Roman" panose="02020603050405020304" pitchFamily="18" charset="0"/>
                <a:ea typeface="Calibri" panose="020F0502020204030204" pitchFamily="34" charset="0"/>
                <a:cs typeface="Times New Roman" panose="02020603050405020304" pitchFamily="18" charset="0"/>
              </a:rPr>
              <a:t>behemóta</a:t>
            </a:r>
            <a:r>
              <a:rPr lang="cs-CZ" sz="2400" dirty="0">
                <a:latin typeface="Times New Roman" panose="02020603050405020304" pitchFamily="18" charset="0"/>
                <a:ea typeface="Calibri" panose="020F0502020204030204" pitchFamily="34" charset="0"/>
                <a:cs typeface="Times New Roman" panose="02020603050405020304" pitchFamily="18" charset="0"/>
              </a:rPr>
              <a:t>, i jeho jsem učinil jako tebe; on jako dobytče žere trávu. Pohleď, jakou má sílu v bedrech, jak mocné jsou svaly jeho břicha.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40,15–16)</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Vytáhneš udicí </a:t>
            </a:r>
            <a:r>
              <a:rPr lang="cs-CZ" sz="2400" dirty="0" err="1">
                <a:latin typeface="Times New Roman" panose="02020603050405020304" pitchFamily="18" charset="0"/>
                <a:ea typeface="Calibri" panose="020F0502020204030204" pitchFamily="34" charset="0"/>
                <a:cs typeface="Times New Roman" panose="02020603050405020304" pitchFamily="18" charset="0"/>
              </a:rPr>
              <a:t>livjátana</a:t>
            </a:r>
            <a:r>
              <a:rPr lang="cs-CZ" sz="2400" dirty="0">
                <a:latin typeface="Times New Roman" panose="02020603050405020304" pitchFamily="18" charset="0"/>
                <a:ea typeface="Calibri" panose="020F0502020204030204" pitchFamily="34" charset="0"/>
                <a:cs typeface="Times New Roman" panose="02020603050405020304" pitchFamily="18" charset="0"/>
              </a:rPr>
              <a:t> a zkrotíš provazem jeho jazyk? Vložíš mu do chřípí sítěnou houžev, probodneš mu čelist hákem?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40,25–26)</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Není odvážlivce, který by ho dráždil. Kdo potom obstojí přede mnou? Kdo mi napřed něco dal, abych mu to splatil? Pod celým nebem všechno je mé.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41,2–3)</a:t>
            </a:r>
          </a:p>
        </p:txBody>
      </p:sp>
    </p:spTree>
    <p:extLst>
      <p:ext uri="{BB962C8B-B14F-4D97-AF65-F5344CB8AC3E}">
        <p14:creationId xmlns:p14="http://schemas.microsoft.com/office/powerpoint/2010/main" val="230120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411480"/>
            <a:ext cx="9144000" cy="228599"/>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68680"/>
            <a:ext cx="9144000" cy="5330952"/>
          </a:xfrm>
        </p:spPr>
        <p:txBody>
          <a:bodyPr>
            <a:normAutofit/>
          </a:bodyPr>
          <a:lstStyle/>
          <a:p>
            <a:pPr>
              <a:spcAft>
                <a:spcPts val="0"/>
              </a:spcAft>
            </a:pPr>
            <a:r>
              <a:rPr lang="cs-CZ" sz="2400"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sz="2400"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Uznávám, že všechno můžeš a že žádný záměr tobě není neproveditelný. Kdo smí nerozvážně zatemňovat </a:t>
            </a:r>
            <a:r>
              <a:rPr lang="cs-CZ" sz="2400" dirty="0" err="1">
                <a:latin typeface="Times New Roman" panose="02020603050405020304" pitchFamily="18" charset="0"/>
                <a:ea typeface="Calibri" panose="020F0502020204030204" pitchFamily="34" charset="0"/>
                <a:cs typeface="Times New Roman" panose="02020603050405020304" pitchFamily="18" charset="0"/>
              </a:rPr>
              <a:t>úradek</a:t>
            </a:r>
            <a:r>
              <a:rPr lang="cs-CZ" sz="2400" dirty="0">
                <a:latin typeface="Times New Roman" panose="02020603050405020304" pitchFamily="18" charset="0"/>
                <a:ea typeface="Calibri" panose="020F0502020204030204" pitchFamily="34" charset="0"/>
                <a:cs typeface="Times New Roman" panose="02020603050405020304" pitchFamily="18" charset="0"/>
              </a:rPr>
              <a:t> Boží? Ano, hlásal jsem, čemu jsem nerozuměl. Jsou to věci pro mě příliš divuplné, které neznám. Rač mě vyslyšet a nech mě mluvit; budu se tě ptát a poučíš mě. Jen z doslechu o tobě jsem slýchal, teď však jsem tě spatřil vlastním okem. Proto odvolávám a lituji všeho v prachu a popelu.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42,2–6)</a:t>
            </a:r>
          </a:p>
          <a:p>
            <a:pPr>
              <a:spcAft>
                <a:spcPts val="0"/>
              </a:spcAft>
            </a:pP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695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411480"/>
            <a:ext cx="9144000" cy="228599"/>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868680"/>
            <a:ext cx="9144000" cy="5330952"/>
          </a:xfrm>
        </p:spPr>
        <p:txBody>
          <a:bodyPr>
            <a:normAutofit/>
          </a:bodyPr>
          <a:lstStyle/>
          <a:p>
            <a:pPr>
              <a:spcAft>
                <a:spcPts val="0"/>
              </a:spcAft>
            </a:pPr>
            <a:r>
              <a:rPr lang="cs-CZ" sz="2400" b="1" dirty="0">
                <a:latin typeface="Times New Roman" panose="02020603050405020304" pitchFamily="18" charset="0"/>
                <a:ea typeface="Calibri" panose="020F0502020204030204" pitchFamily="34" charset="0"/>
                <a:cs typeface="Times New Roman" panose="02020603050405020304" pitchFamily="18" charset="0"/>
              </a:rPr>
              <a:t>Závěr:</a:t>
            </a: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Hospodin také změnil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Jóbův</a:t>
            </a:r>
            <a:r>
              <a:rPr lang="cs-CZ" sz="2400" dirty="0">
                <a:latin typeface="Times New Roman" panose="02020603050405020304" pitchFamily="18" charset="0"/>
                <a:ea typeface="Calibri" panose="020F0502020204030204" pitchFamily="34" charset="0"/>
                <a:cs typeface="Times New Roman" panose="02020603050405020304" pitchFamily="18" charset="0"/>
              </a:rPr>
              <a:t> úděl, poté co se modlil za své přátele, a dal mu všeho dvojnásob, než míval.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42,10)</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Měl také sedm synů a tři dcery. (…) Po celé zemi se nenašly tak krásné ženy, jako byly dcery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Jóbovy</a:t>
            </a:r>
            <a:r>
              <a:rPr lang="cs-CZ" sz="2400" dirty="0">
                <a:latin typeface="Times New Roman" panose="02020603050405020304" pitchFamily="18" charset="0"/>
                <a:ea typeface="Calibri" panose="020F0502020204030204" pitchFamily="34" charset="0"/>
                <a:cs typeface="Times New Roman" panose="02020603050405020304" pitchFamily="18" charset="0"/>
              </a:rPr>
              <a:t>. Otec jim dal dědictví jako jejich bratrům.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42,13; 15)</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Jób potom žil ještě sto čtyřicet let a viděl své syny i syny svých synů do čtvrtého pokolení. I zemřel Jób stár a sytý dnů. (</a:t>
            </a:r>
            <a:r>
              <a:rPr lang="cs-CZ" sz="2400" dirty="0" err="1">
                <a:latin typeface="Times New Roman" panose="02020603050405020304" pitchFamily="18" charset="0"/>
                <a:ea typeface="Calibri" panose="020F0502020204030204" pitchFamily="34" charset="0"/>
                <a:cs typeface="Times New Roman" panose="02020603050405020304" pitchFamily="18" charset="0"/>
              </a:rPr>
              <a:t>Jb</a:t>
            </a:r>
            <a:r>
              <a:rPr lang="cs-CZ" sz="2400" dirty="0">
                <a:latin typeface="Times New Roman" panose="02020603050405020304" pitchFamily="18" charset="0"/>
                <a:ea typeface="Calibri" panose="020F0502020204030204" pitchFamily="34" charset="0"/>
                <a:cs typeface="Times New Roman" panose="02020603050405020304" pitchFamily="18" charset="0"/>
              </a:rPr>
              <a:t> 42,16–17)</a:t>
            </a:r>
          </a:p>
          <a:p>
            <a:pPr>
              <a:spcAft>
                <a:spcPts val="0"/>
              </a:spcAft>
            </a:pP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097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lstStyle/>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Když uplynuly dny </a:t>
            </a:r>
            <a:r>
              <a:rPr lang="cs-CZ" dirty="0" err="1">
                <a:latin typeface="Times New Roman" panose="02020603050405020304" pitchFamily="18" charset="0"/>
                <a:ea typeface="Calibri" panose="020F0502020204030204" pitchFamily="34" charset="0"/>
                <a:cs typeface="Times New Roman" panose="02020603050405020304" pitchFamily="18" charset="0"/>
              </a:rPr>
              <a:t>hodokvasu</a:t>
            </a:r>
            <a:r>
              <a:rPr lang="cs-CZ" dirty="0">
                <a:latin typeface="Times New Roman" panose="02020603050405020304" pitchFamily="18" charset="0"/>
                <a:ea typeface="Calibri" panose="020F0502020204030204" pitchFamily="34" charset="0"/>
                <a:cs typeface="Times New Roman" panose="02020603050405020304" pitchFamily="18" charset="0"/>
              </a:rPr>
              <a:t>, Jób pro ně posílal a posvěcoval je. Za časného jitra obětoval oběti zápalné za každého z nich; říkal si totiž: „Možná, že moji synové zhřešili a zlořečili v srdci Bohu.“ Tak činil Jób po všechny dny.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1,5)</a:t>
            </a:r>
          </a:p>
          <a:p>
            <a:pPr algn="l"/>
            <a:endParaRPr lang="cs-CZ" dirty="0" smtClean="0"/>
          </a:p>
          <a:p>
            <a:pPr algn="l"/>
            <a:endParaRPr lang="cs-CZ" dirty="0"/>
          </a:p>
        </p:txBody>
      </p:sp>
    </p:spTree>
    <p:extLst>
      <p:ext uri="{BB962C8B-B14F-4D97-AF65-F5344CB8AC3E}">
        <p14:creationId xmlns:p14="http://schemas.microsoft.com/office/powerpoint/2010/main" val="215538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lstStyle/>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Nastal pak den, kdy přišli synové Boží, aby předstoupili před Hospodina; přišel mezi ně i satan.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1,6)</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A nastal opět den, kdy synové Boží přišli, aby předstoupili před Hospodina; přišel mezi ně i satan, aby i on předstoupil před Hospodina.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2,1)</a:t>
            </a:r>
          </a:p>
          <a:p>
            <a:pPr algn="l"/>
            <a:endParaRPr lang="cs-CZ" dirty="0"/>
          </a:p>
        </p:txBody>
      </p:sp>
    </p:spTree>
    <p:extLst>
      <p:ext uri="{BB962C8B-B14F-4D97-AF65-F5344CB8AC3E}">
        <p14:creationId xmlns:p14="http://schemas.microsoft.com/office/powerpoint/2010/main" val="126920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normAutofit/>
          </a:bodyPr>
          <a:lstStyle/>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„Z života své matky jsem vyšel nahý, nahý se tam vrátím. Hospodin dal, Hospodin vzal; jméno Hospodinovo buď požehnáno.“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Při tom všem se Jób nijak neprohřešil a neřekl proti Bohu nic nepatřičného.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1,21–22)</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„To máme od Boha přijímat jenom dobro, kdežto věci zlé přijímat nebudeme?“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Při tom všem se Jób svými rty neprohřešil.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2,10)</a:t>
            </a:r>
          </a:p>
        </p:txBody>
      </p:sp>
    </p:spTree>
    <p:extLst>
      <p:ext uri="{BB962C8B-B14F-4D97-AF65-F5344CB8AC3E}">
        <p14:creationId xmlns:p14="http://schemas.microsoft.com/office/powerpoint/2010/main" val="47901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normAutofit/>
          </a:bodyPr>
          <a:lstStyle/>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O všem tom zlém, co Jóba potkalo, se doslechli jeho tři přátelé a přišli každý ze svého místa: </a:t>
            </a:r>
            <a:r>
              <a:rPr lang="cs-CZ" dirty="0" err="1">
                <a:latin typeface="Times New Roman" panose="02020603050405020304" pitchFamily="18" charset="0"/>
                <a:ea typeface="Calibri" panose="020F0502020204030204" pitchFamily="34" charset="0"/>
                <a:cs typeface="Times New Roman" panose="02020603050405020304" pitchFamily="18" charset="0"/>
              </a:rPr>
              <a:t>Elífaz</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Témanský</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Bildad</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Šúchský</a:t>
            </a:r>
            <a:r>
              <a:rPr lang="cs-CZ" dirty="0">
                <a:latin typeface="Times New Roman" panose="02020603050405020304" pitchFamily="18" charset="0"/>
                <a:ea typeface="Calibri" panose="020F0502020204030204" pitchFamily="34" charset="0"/>
                <a:cs typeface="Times New Roman" panose="02020603050405020304" pitchFamily="18" charset="0"/>
              </a:rPr>
              <a:t> a </a:t>
            </a:r>
            <a:r>
              <a:rPr lang="cs-CZ" dirty="0" err="1">
                <a:latin typeface="Times New Roman" panose="02020603050405020304" pitchFamily="18" charset="0"/>
                <a:ea typeface="Calibri" panose="020F0502020204030204" pitchFamily="34" charset="0"/>
                <a:cs typeface="Times New Roman" panose="02020603050405020304" pitchFamily="18" charset="0"/>
              </a:rPr>
              <a:t>Sófar</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Naamatský</a:t>
            </a:r>
            <a:r>
              <a:rPr lang="cs-CZ" dirty="0">
                <a:latin typeface="Times New Roman" panose="02020603050405020304" pitchFamily="18" charset="0"/>
                <a:ea typeface="Calibri" panose="020F0502020204030204" pitchFamily="34" charset="0"/>
                <a:cs typeface="Times New Roman" panose="02020603050405020304" pitchFamily="18" charset="0"/>
              </a:rPr>
              <a:t>. Dohodli se spolu, že mu půjdou projevit soustrast a potěšit ho. </a:t>
            </a:r>
            <a:r>
              <a:rPr lang="cs-CZ" dirty="0" smtClean="0">
                <a:latin typeface="Times New Roman" panose="02020603050405020304" pitchFamily="18" charset="0"/>
                <a:ea typeface="Calibri" panose="020F0502020204030204" pitchFamily="34" charset="0"/>
                <a:cs typeface="Times New Roman" panose="02020603050405020304" pitchFamily="18" charset="0"/>
              </a:rPr>
              <a:t>(</a:t>
            </a:r>
            <a:r>
              <a:rPr lang="cs-CZ" dirty="0" err="1" smtClean="0">
                <a:latin typeface="Times New Roman" panose="02020603050405020304" pitchFamily="18" charset="0"/>
                <a:ea typeface="Calibri" panose="020F0502020204030204" pitchFamily="34" charset="0"/>
                <a:cs typeface="Times New Roman" panose="02020603050405020304" pitchFamily="18" charset="0"/>
              </a:rPr>
              <a:t>Jb</a:t>
            </a:r>
            <a:r>
              <a:rPr lang="cs-CZ" dirty="0" smtClean="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2,11</a:t>
            </a:r>
            <a:r>
              <a:rPr lang="cs-CZ" dirty="0" smtClean="0">
                <a:latin typeface="Times New Roman" panose="02020603050405020304" pitchFamily="18" charset="0"/>
                <a:ea typeface="Calibri" panose="020F0502020204030204" pitchFamily="34" charset="0"/>
                <a:cs typeface="Times New Roman" panose="02020603050405020304" pitchFamily="18" charset="0"/>
              </a:rPr>
              <a:t>)</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Pak </a:t>
            </a:r>
            <a:r>
              <a:rPr lang="cs-CZ" dirty="0">
                <a:latin typeface="Times New Roman" panose="02020603050405020304" pitchFamily="18" charset="0"/>
                <a:ea typeface="Calibri" panose="020F0502020204030204" pitchFamily="34" charset="0"/>
                <a:cs typeface="Times New Roman" panose="02020603050405020304" pitchFamily="18" charset="0"/>
              </a:rPr>
              <a:t>otevřel Jób ústa a zlořečil svému dni. Jób mluvil takto: „Ať zanikne den, kdy jsem se zrodil, noc, kdy bylo řečeno: ‚Je počat muž.‘“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3,3)</a:t>
            </a:r>
          </a:p>
          <a:p>
            <a:pPr algn="l">
              <a:spcAft>
                <a:spcPts val="0"/>
              </a:spcAft>
            </a:pP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842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normAutofit/>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Elífazova</a:t>
            </a:r>
            <a:r>
              <a:rPr lang="cs-CZ" b="1" dirty="0">
                <a:latin typeface="Times New Roman" panose="02020603050405020304" pitchFamily="18" charset="0"/>
                <a:ea typeface="Calibri" panose="020F0502020204030204" pitchFamily="34" charset="0"/>
                <a:cs typeface="Times New Roman" panose="02020603050405020304" pitchFamily="18" charset="0"/>
              </a:rPr>
              <a:t> první řeč</a:t>
            </a:r>
            <a:r>
              <a:rPr lang="cs-CZ" b="1" dirty="0" smtClean="0">
                <a:latin typeface="Times New Roman" panose="02020603050405020304" pitchFamily="18" charset="0"/>
                <a:ea typeface="Calibri" panose="020F0502020204030204" pitchFamily="34" charset="0"/>
                <a:cs typeface="Times New Roman" panose="02020603050405020304" pitchFamily="18" charset="0"/>
              </a:rPr>
              <a:t>:</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Cosi se ke mně přikradlo, mé ucho zachytilo šelest; při přemítání o nočních viděních, když na lidi se snáší mrákota, přepadl mě strach a třásl jsem se, všechny kosti se mi strachem chvěly, když jakýsi duch mě míjel, chlupy se mi zježily po těle. Stanul – ale jeho zjev jsem nerozeznal, jen podoba jakási stanula před mým zrakem a v tichu jsem slyšel hlas: „Což je člověk spravedlivější než Bůh, čistší muž než jeho </a:t>
            </a:r>
            <a:r>
              <a:rPr lang="cs-CZ" dirty="0" err="1">
                <a:latin typeface="Times New Roman" panose="02020603050405020304" pitchFamily="18" charset="0"/>
                <a:ea typeface="Calibri" panose="020F0502020204030204" pitchFamily="34" charset="0"/>
                <a:cs typeface="Times New Roman" panose="02020603050405020304" pitchFamily="18" charset="0"/>
              </a:rPr>
              <a:t>Učinitel</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4,12–17)</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Obrať se k Bohu, protože on zraňuje i hojí; trestá člověka, aby ho </a:t>
            </a:r>
            <a:r>
              <a:rPr lang="cs-CZ" dirty="0" smtClean="0">
                <a:latin typeface="Times New Roman" panose="02020603050405020304" pitchFamily="18" charset="0"/>
                <a:ea typeface="Calibri" panose="020F0502020204030204" pitchFamily="34" charset="0"/>
                <a:cs typeface="Times New Roman" panose="02020603050405020304" pitchFamily="18" charset="0"/>
              </a:rPr>
              <a:t>odměnil: Věru</a:t>
            </a:r>
            <a:r>
              <a:rPr lang="cs-CZ" dirty="0">
                <a:latin typeface="Times New Roman" panose="02020603050405020304" pitchFamily="18" charset="0"/>
                <a:ea typeface="Calibri" panose="020F0502020204030204" pitchFamily="34" charset="0"/>
                <a:cs typeface="Times New Roman" panose="02020603050405020304" pitchFamily="18" charset="0"/>
              </a:rPr>
              <a:t>, blaze člověku, jehož Bůh trestá; kázeň Všemocného neodmítej. On působí bolest, ale též obváže rány, co rozdrtí, vyléčí svou rukou.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5,17–18)</a:t>
            </a:r>
          </a:p>
        </p:txBody>
      </p:sp>
    </p:spTree>
    <p:extLst>
      <p:ext uri="{BB962C8B-B14F-4D97-AF65-F5344CB8AC3E}">
        <p14:creationId xmlns:p14="http://schemas.microsoft.com/office/powerpoint/2010/main" val="422643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normAutofit/>
          </a:bodyPr>
          <a:lstStyle/>
          <a:p>
            <a:pPr algn="l">
              <a:spcAft>
                <a:spcPts val="0"/>
              </a:spcAft>
            </a:pPr>
            <a:r>
              <a:rPr lang="cs-CZ" b="1" dirty="0" err="1">
                <a:latin typeface="Times New Roman" panose="02020603050405020304" pitchFamily="18" charset="0"/>
                <a:ea typeface="Calibri" panose="020F0502020204030204" pitchFamily="34" charset="0"/>
                <a:cs typeface="Times New Roman" panose="02020603050405020304" pitchFamily="18" charset="0"/>
              </a:rPr>
              <a:t>Jóbova</a:t>
            </a:r>
            <a:r>
              <a:rPr lang="cs-CZ" b="1" dirty="0">
                <a:latin typeface="Times New Roman" panose="02020603050405020304" pitchFamily="18" charset="0"/>
                <a:ea typeface="Calibri" panose="020F0502020204030204" pitchFamily="34" charset="0"/>
                <a:cs typeface="Times New Roman" panose="02020603050405020304" pitchFamily="18" charset="0"/>
              </a:rPr>
              <a:t> odpověď:</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Co je člověk, že mu přikládáš význam, že se jím zabýváš v srdci, že na něj dohlížíš každého rána a každou chvíli ho zkoušíš?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7,17–18)</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Zhřešil-li jsem, co mám podle tebe dělat, hlídači lidí? Proč sis mě vzal za terč, až jsem se stal břemenem sám sobě? Proč mi přestupek můj nepromineš, nesejmeš ze mne mou vinu?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7,20–21)</a:t>
            </a:r>
          </a:p>
        </p:txBody>
      </p:sp>
    </p:spTree>
    <p:extLst>
      <p:ext uri="{BB962C8B-B14F-4D97-AF65-F5344CB8AC3E}">
        <p14:creationId xmlns:p14="http://schemas.microsoft.com/office/powerpoint/2010/main" val="107996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03517"/>
          </a:xfrm>
        </p:spPr>
        <p:txBody>
          <a:bodyPr>
            <a:normAutofit fontScale="90000"/>
          </a:bodyPr>
          <a:lstStyle/>
          <a:p>
            <a:pPr>
              <a:spcAft>
                <a:spcPts val="0"/>
              </a:spcAft>
            </a:pPr>
            <a:endParaRPr lang="cs-CZ" dirty="0"/>
          </a:p>
        </p:txBody>
      </p:sp>
      <p:sp>
        <p:nvSpPr>
          <p:cNvPr id="3" name="Podnadpis 2"/>
          <p:cNvSpPr>
            <a:spLocks noGrp="1"/>
          </p:cNvSpPr>
          <p:nvPr>
            <p:ph type="subTitle" idx="1"/>
          </p:nvPr>
        </p:nvSpPr>
        <p:spPr>
          <a:xfrm>
            <a:off x="1524000" y="1463040"/>
            <a:ext cx="9144000" cy="4453128"/>
          </a:xfrm>
        </p:spPr>
        <p:txBody>
          <a:bodyPr>
            <a:normAutofit/>
          </a:bodyPr>
          <a:lstStyle/>
          <a:p>
            <a:pPr algn="l">
              <a:spcAft>
                <a:spcPts val="0"/>
              </a:spcAft>
            </a:pPr>
            <a:r>
              <a:rPr lang="cs-CZ" b="1" dirty="0">
                <a:latin typeface="Times New Roman" panose="02020603050405020304" pitchFamily="18" charset="0"/>
                <a:ea typeface="Calibri" panose="020F0502020204030204" pitchFamily="34" charset="0"/>
                <a:cs typeface="Times New Roman" panose="02020603050405020304" pitchFamily="18" charset="0"/>
              </a:rPr>
              <a:t>Bildadova první řeč</a:t>
            </a:r>
            <a:r>
              <a:rPr lang="cs-CZ" b="1" dirty="0" smtClean="0">
                <a:latin typeface="Times New Roman" panose="02020603050405020304" pitchFamily="18" charset="0"/>
                <a:ea typeface="Calibri" panose="020F0502020204030204" pitchFamily="34" charset="0"/>
                <a:cs typeface="Times New Roman" panose="02020603050405020304" pitchFamily="18" charset="0"/>
              </a:rPr>
              <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Chceš takhle rozprávět ještě dlouho? Slova tvých úst jsou jako prudký </a:t>
            </a:r>
            <a:r>
              <a:rPr lang="cs-CZ" dirty="0" smtClean="0">
                <a:latin typeface="Times New Roman" panose="02020603050405020304" pitchFamily="18" charset="0"/>
                <a:ea typeface="Calibri" panose="020F0502020204030204" pitchFamily="34" charset="0"/>
                <a:cs typeface="Times New Roman" panose="02020603050405020304" pitchFamily="18" charset="0"/>
              </a:rPr>
              <a:t>vítr. Což </a:t>
            </a:r>
            <a:r>
              <a:rPr lang="cs-CZ" dirty="0">
                <a:latin typeface="Times New Roman" panose="02020603050405020304" pitchFamily="18" charset="0"/>
                <a:ea typeface="Calibri" panose="020F0502020204030204" pitchFamily="34" charset="0"/>
                <a:cs typeface="Times New Roman" panose="02020603050405020304" pitchFamily="18" charset="0"/>
              </a:rPr>
              <a:t>Bůh křiví právo, Všemocný snad překrucuje spravedlnost?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8,2–3)</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l">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Ovšem, bezúhonného Bůh nezavrhne ani ruku </a:t>
            </a:r>
            <a:r>
              <a:rPr lang="cs-CZ" dirty="0" err="1">
                <a:latin typeface="Times New Roman" panose="02020603050405020304" pitchFamily="18" charset="0"/>
                <a:ea typeface="Calibri" panose="020F0502020204030204" pitchFamily="34" charset="0"/>
                <a:cs typeface="Times New Roman" panose="02020603050405020304" pitchFamily="18" charset="0"/>
              </a:rPr>
              <a:t>zlovolníků</a:t>
            </a:r>
            <a:r>
              <a:rPr lang="cs-CZ" dirty="0">
                <a:latin typeface="Times New Roman" panose="02020603050405020304" pitchFamily="18" charset="0"/>
                <a:ea typeface="Calibri" panose="020F0502020204030204" pitchFamily="34" charset="0"/>
                <a:cs typeface="Times New Roman" panose="02020603050405020304" pitchFamily="18" charset="0"/>
              </a:rPr>
              <a:t> neposílí. (</a:t>
            </a:r>
            <a:r>
              <a:rPr lang="cs-CZ" dirty="0" err="1">
                <a:latin typeface="Times New Roman" panose="02020603050405020304" pitchFamily="18" charset="0"/>
                <a:ea typeface="Calibri" panose="020F0502020204030204" pitchFamily="34" charset="0"/>
                <a:cs typeface="Times New Roman" panose="02020603050405020304" pitchFamily="18" charset="0"/>
              </a:rPr>
              <a:t>Jb</a:t>
            </a:r>
            <a:r>
              <a:rPr lang="cs-CZ" dirty="0">
                <a:latin typeface="Times New Roman" panose="02020603050405020304" pitchFamily="18" charset="0"/>
                <a:ea typeface="Calibri" panose="020F0502020204030204" pitchFamily="34" charset="0"/>
                <a:cs typeface="Times New Roman" panose="02020603050405020304" pitchFamily="18" charset="0"/>
              </a:rPr>
              <a:t> 8,20)</a:t>
            </a:r>
          </a:p>
        </p:txBody>
      </p:sp>
    </p:spTree>
    <p:extLst>
      <p:ext uri="{BB962C8B-B14F-4D97-AF65-F5344CB8AC3E}">
        <p14:creationId xmlns:p14="http://schemas.microsoft.com/office/powerpoint/2010/main" val="176151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Řez">
  <a:themeElements>
    <a:clrScheme name="Řez">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Řez">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Řez">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1076</TotalTime>
  <Words>262</Words>
  <Application>Microsoft Office PowerPoint</Application>
  <PresentationFormat>Širokoúhlá obrazovka</PresentationFormat>
  <Paragraphs>180</Paragraphs>
  <Slides>25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Century Gothic</vt:lpstr>
      <vt:lpstr>Times New Roman</vt:lpstr>
      <vt:lpstr>Wingdings 3</vt:lpstr>
      <vt:lpstr>Řez</vt:lpstr>
      <vt:lpstr>Kniha Jób: Interpretace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Judaismus v tradičních textech</dc:title>
  <dc:creator>ml</dc:creator>
  <cp:lastModifiedBy>Lyčka, Milan</cp:lastModifiedBy>
  <cp:revision>29</cp:revision>
  <cp:lastPrinted>2021-10-12T18:49:21Z</cp:lastPrinted>
  <dcterms:created xsi:type="dcterms:W3CDTF">2020-10-01T15:23:17Z</dcterms:created>
  <dcterms:modified xsi:type="dcterms:W3CDTF">2021-10-13T05:37:00Z</dcterms:modified>
</cp:coreProperties>
</file>