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6" r:id="rId1"/>
  </p:sldMasterIdLst>
  <p:notesMasterIdLst>
    <p:notesMasterId r:id="rId27"/>
  </p:notesMasterIdLst>
  <p:sldIdLst>
    <p:sldId id="256" r:id="rId2"/>
    <p:sldId id="259" r:id="rId3"/>
    <p:sldId id="276" r:id="rId4"/>
    <p:sldId id="257" r:id="rId5"/>
    <p:sldId id="258" r:id="rId6"/>
    <p:sldId id="277" r:id="rId7"/>
    <p:sldId id="281" r:id="rId8"/>
    <p:sldId id="261" r:id="rId9"/>
    <p:sldId id="260" r:id="rId10"/>
    <p:sldId id="262" r:id="rId11"/>
    <p:sldId id="263" r:id="rId12"/>
    <p:sldId id="265" r:id="rId13"/>
    <p:sldId id="279" r:id="rId14"/>
    <p:sldId id="264" r:id="rId15"/>
    <p:sldId id="267" r:id="rId16"/>
    <p:sldId id="268" r:id="rId17"/>
    <p:sldId id="269" r:id="rId18"/>
    <p:sldId id="270" r:id="rId19"/>
    <p:sldId id="271" r:id="rId20"/>
    <p:sldId id="274" r:id="rId21"/>
    <p:sldId id="275" r:id="rId22"/>
    <p:sldId id="273" r:id="rId23"/>
    <p:sldId id="280" r:id="rId24"/>
    <p:sldId id="283" r:id="rId25"/>
    <p:sldId id="272" r:id="rId26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78" autoAdjust="0"/>
    <p:restoredTop sz="94604" autoAdjust="0"/>
  </p:normalViewPr>
  <p:slideViewPr>
    <p:cSldViewPr snapToGrid="0">
      <p:cViewPr varScale="1">
        <p:scale>
          <a:sx n="56" d="100"/>
          <a:sy n="56" d="100"/>
        </p:scale>
        <p:origin x="968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BBD01F-A87E-481E-94A9-7CC6A5DBB706}" type="datetimeFigureOut">
              <a:rPr lang="cs-CZ" smtClean="0"/>
              <a:t>01.10.2026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5A9713-4F81-4E08-8C9C-ABDA7D2259A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32392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b="1" dirty="0"/>
              <a:t>Konstruktivistický pohled</a:t>
            </a:r>
          </a:p>
          <a:p>
            <a:r>
              <a:rPr lang="cs-CZ" dirty="0"/>
              <a:t>Kdy se určitý jev stává sociálním problémem?</a:t>
            </a:r>
          </a:p>
          <a:p>
            <a:r>
              <a:rPr lang="cs-CZ" dirty="0"/>
              <a:t>Když je jako sociální problém definován a tato definice se prosazuje ve společnosti.</a:t>
            </a:r>
          </a:p>
          <a:p>
            <a:pPr lvl="0"/>
            <a:r>
              <a:rPr lang="cs-CZ" dirty="0"/>
              <a:t>Sociální problémy nejsou pouze objektivně existující skutečnosti. Záleží také na tom, jak jim lidé rozumějí a jak o nich hovoří.</a:t>
            </a:r>
          </a:p>
          <a:p>
            <a:pPr lvl="0"/>
            <a:r>
              <a:rPr lang="cs-CZ" dirty="0"/>
              <a:t>Různí aktéři (občané, média, zájmové skupiny, politici) prosazují odlišné interpretace určitých jevů.</a:t>
            </a:r>
          </a:p>
          <a:p>
            <a:pPr lvl="0"/>
            <a:r>
              <a:rPr lang="cs-CZ" dirty="0"/>
              <a:t>Zkoumáme, kdo a proč označuje určitý jev za problém, jak se tato definice prosazuje a jaká řešení jsou navrhována.</a:t>
            </a:r>
          </a:p>
          <a:p>
            <a:r>
              <a:rPr lang="cs-CZ" dirty="0"/>
              <a:t>Příklad: V 19. století bylo vysokoškolské vzdělávání žen některými aktéry považováno za společenský problém. Dnes bychom naopak mohli zkoumat, jak se problémem staly nerovnosti v přístupu ke vzdělávání.</a:t>
            </a:r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5A9713-4F81-4E08-8C9C-ABDA7D2259A5}" type="slidenum">
              <a:rPr lang="cs-CZ" smtClean="0"/>
              <a:t>18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857224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b="1" dirty="0"/>
              <a:t>Objektivistický pohled</a:t>
            </a:r>
          </a:p>
          <a:p>
            <a:r>
              <a:rPr lang="cs-CZ" dirty="0"/>
              <a:t>Kdy se určitý jev stává sociálním problémem?</a:t>
            </a:r>
          </a:p>
          <a:p>
            <a:r>
              <a:rPr lang="cs-CZ" dirty="0"/>
              <a:t>Když existují empiricky zjistitelné společenské podmínky, které mají negativní důsledky pro jednotlivce nebo společnost.</a:t>
            </a:r>
          </a:p>
          <a:p>
            <a:pPr lvl="0"/>
            <a:r>
              <a:rPr lang="cs-CZ" dirty="0"/>
              <a:t>Sociální problémy mají reálný základ, který lze empiricky zkoumat.</a:t>
            </a:r>
          </a:p>
          <a:p>
            <a:pPr lvl="0"/>
            <a:r>
              <a:rPr lang="cs-CZ" dirty="0"/>
              <a:t>Zkoumáme jejich rozsah, příčiny a důsledky.</a:t>
            </a:r>
          </a:p>
          <a:p>
            <a:pPr lvl="0"/>
            <a:r>
              <a:rPr lang="cs-CZ" dirty="0"/>
              <a:t>Využíváme například statistická data, sociologické výzkumy a další empirické poznatky.</a:t>
            </a:r>
          </a:p>
          <a:p>
            <a:pPr lvl="0"/>
            <a:r>
              <a:rPr lang="cs-CZ" dirty="0"/>
              <a:t>Cílem je vysvětlit, proč problém vzniká, jaké má důsledky a jaké možnosti jeho řešení existují.</a:t>
            </a:r>
          </a:p>
          <a:p>
            <a:r>
              <a:rPr lang="cs-CZ" dirty="0"/>
              <a:t>Příklad: U domácího násilí můžeme zkoumat jeho výskyt, zdravotní a sociální důsledky nebo rizikové faktory.</a:t>
            </a:r>
          </a:p>
          <a:p>
            <a:r>
              <a:rPr lang="cs-CZ" dirty="0"/>
              <a:t>Tady bych studentům připomněla, že ani empirické zkoumání není zcela oproštěné od hodnot. Už rozhodnutí, co budeme měřit a jaké důsledky považujeme za negativní, zahrnuje určité předpoklady.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5A9713-4F81-4E08-8C9C-ABDA7D2259A5}" type="slidenum">
              <a:rPr lang="cs-CZ" smtClean="0"/>
              <a:t>19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290599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3CD90-ABFB-477A-B4C1-AB391929EDD9}" type="datetimeFigureOut">
              <a:rPr lang="cs-CZ" smtClean="0"/>
              <a:t>01.10.2026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8BEE9F-A00E-4CCD-9B47-888961B6A5A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156782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3CD90-ABFB-477A-B4C1-AB391929EDD9}" type="datetimeFigureOut">
              <a:rPr lang="cs-CZ" smtClean="0"/>
              <a:t>01.10.2026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8BEE9F-A00E-4CCD-9B47-888961B6A5A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729302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3CD90-ABFB-477A-B4C1-AB391929EDD9}" type="datetimeFigureOut">
              <a:rPr lang="cs-CZ" smtClean="0"/>
              <a:t>01.10.2026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8BEE9F-A00E-4CCD-9B47-888961B6A5A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935512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3CD90-ABFB-477A-B4C1-AB391929EDD9}" type="datetimeFigureOut">
              <a:rPr lang="cs-CZ" smtClean="0"/>
              <a:t>01.10.2026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8BEE9F-A00E-4CCD-9B47-888961B6A5A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481736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3CD90-ABFB-477A-B4C1-AB391929EDD9}" type="datetimeFigureOut">
              <a:rPr lang="cs-CZ" smtClean="0"/>
              <a:t>01.10.2026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8BEE9F-A00E-4CCD-9B47-888961B6A5A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260514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3CD90-ABFB-477A-B4C1-AB391929EDD9}" type="datetimeFigureOut">
              <a:rPr lang="cs-CZ" smtClean="0"/>
              <a:t>01.10.2026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8BEE9F-A00E-4CCD-9B47-888961B6A5A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345416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3CD90-ABFB-477A-B4C1-AB391929EDD9}" type="datetimeFigureOut">
              <a:rPr lang="cs-CZ" smtClean="0"/>
              <a:t>01.10.2026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8BEE9F-A00E-4CCD-9B47-888961B6A5A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674561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3CD90-ABFB-477A-B4C1-AB391929EDD9}" type="datetimeFigureOut">
              <a:rPr lang="cs-CZ" smtClean="0"/>
              <a:t>01.10.2026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8BEE9F-A00E-4CCD-9B47-888961B6A5A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538155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3CD90-ABFB-477A-B4C1-AB391929EDD9}" type="datetimeFigureOut">
              <a:rPr lang="cs-CZ" smtClean="0"/>
              <a:t>01.10.2026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8BEE9F-A00E-4CCD-9B47-888961B6A5A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1990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3CD90-ABFB-477A-B4C1-AB391929EDD9}" type="datetimeFigureOut">
              <a:rPr lang="cs-CZ" smtClean="0"/>
              <a:t>01.10.2026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8BEE9F-A00E-4CCD-9B47-888961B6A5A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864837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3CD90-ABFB-477A-B4C1-AB391929EDD9}" type="datetimeFigureOut">
              <a:rPr lang="cs-CZ" smtClean="0"/>
              <a:t>01.10.2026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8BEE9F-A00E-4CCD-9B47-888961B6A5A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510390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93CD90-ABFB-477A-B4C1-AB391929EDD9}" type="datetimeFigureOut">
              <a:rPr lang="cs-CZ" smtClean="0"/>
              <a:t>01.10.2026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8BEE9F-A00E-4CCD-9B47-888961B6A5A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5477813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ai.cuni.cz/AI-11.html" TargetMode="External"/><Relationship Id="rId2" Type="http://schemas.openxmlformats.org/officeDocument/2006/relationships/hyperlink" Target="https://ai.cuni.cz/AI-17.html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fsv.cuni.cz/studium/studenti-se-specialnimi-potrebami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jsns.cz/nove/projekty/pruzkumy-setreni/jeden-svet-na-skolach-v-cr-2020_komplet-priloha_v4_po-kor.pdf" TargetMode="Externa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/>
              <a:t>SOCIÁLNÍ PROBLÉMY 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cs-CZ" dirty="0"/>
              <a:t>I.</a:t>
            </a:r>
          </a:p>
          <a:p>
            <a:endParaRPr lang="cs-CZ" dirty="0"/>
          </a:p>
          <a:p>
            <a:r>
              <a:rPr lang="cs-CZ" dirty="0"/>
              <a:t>doc. PhDr. Marie Jelínková, Ph.D.</a:t>
            </a:r>
          </a:p>
          <a:p>
            <a:r>
              <a:rPr lang="cs-CZ" dirty="0"/>
              <a:t>Katedra veřejné a sociální politiky</a:t>
            </a:r>
          </a:p>
        </p:txBody>
      </p:sp>
    </p:spTree>
    <p:extLst>
      <p:ext uri="{BB962C8B-B14F-4D97-AF65-F5344CB8AC3E}">
        <p14:creationId xmlns:p14="http://schemas.microsoft.com/office/powerpoint/2010/main" val="11421507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20211"/>
          </a:xfrm>
        </p:spPr>
        <p:txBody>
          <a:bodyPr/>
          <a:lstStyle/>
          <a:p>
            <a:r>
              <a:rPr lang="cs-CZ" b="1" dirty="0"/>
              <a:t>Informace o kurzu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38200" y="1375954"/>
            <a:ext cx="10515600" cy="4801009"/>
          </a:xfrm>
        </p:spPr>
        <p:txBody>
          <a:bodyPr>
            <a:normAutofit/>
          </a:bodyPr>
          <a:lstStyle/>
          <a:p>
            <a:r>
              <a:rPr lang="cs-CZ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Všechny informace (prezentace, literatura atp.) jsou/budou na Moodle stránce</a:t>
            </a:r>
            <a:r>
              <a:rPr lang="cs-CZ" dirty="0"/>
              <a:t>, viz: dl1.cuni.cz, kurz: </a:t>
            </a:r>
            <a:r>
              <a:rPr lang="cs-CZ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Sociální problémy</a:t>
            </a:r>
            <a:r>
              <a:rPr lang="cs-CZ" dirty="0">
                <a:solidFill>
                  <a:schemeClr val="accent1">
                    <a:lumMod val="75000"/>
                  </a:schemeClr>
                </a:solidFill>
              </a:rPr>
              <a:t>, </a:t>
            </a:r>
            <a:r>
              <a:rPr lang="cs-CZ" dirty="0"/>
              <a:t>heslo: </a:t>
            </a:r>
            <a:r>
              <a:rPr lang="cs-CZ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problem2026</a:t>
            </a:r>
            <a:r>
              <a:rPr lang="cs-CZ" dirty="0"/>
              <a:t>. Kdo se do Moodle ještě nepřihlásil, nechť tak učiní.</a:t>
            </a:r>
          </a:p>
          <a:p>
            <a:r>
              <a:rPr lang="cs-CZ" dirty="0"/>
              <a:t>Moodle stránku prosím pečlivě sledujte, můžete tam psát i dotazy, než napíšete dotaz, podívejte se do sylabu a harmonogramu.</a:t>
            </a:r>
          </a:p>
          <a:p>
            <a:r>
              <a:rPr lang="cs-CZ" dirty="0"/>
              <a:t>Na Moodle nahráváte rovněž všechny práce a skrze Moodle budete i psát závěrečný test (pozor na správnou adresu, Moodle občas propisuje 2. adresu ze SIS)</a:t>
            </a:r>
          </a:p>
          <a:p>
            <a:r>
              <a:rPr lang="cs-CZ" dirty="0"/>
              <a:t>Konzultace: čtvrtek od 12.30 h, předem domluvené v C227, případně přes zoom v jiný čas</a:t>
            </a:r>
          </a:p>
          <a:p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982813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Praktické info k přednáškám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/>
              <a:t>Každý čtvrtek začínáme 9:30 h, choďte včas.</a:t>
            </a:r>
          </a:p>
          <a:p>
            <a:r>
              <a:rPr lang="cs-CZ" dirty="0"/>
              <a:t>Přednáška je většinou dostupná na Moodle kurzu těsně před začátkem hodiny.</a:t>
            </a:r>
          </a:p>
          <a:p>
            <a:r>
              <a:rPr lang="cs-CZ" dirty="0"/>
              <a:t>Začínáme dotazy, probíráním látky, drobnými úkoly (většinou povinnými).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0040149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Cíle kurzu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38200" y="1562793"/>
            <a:ext cx="10515600" cy="4614170"/>
          </a:xfrm>
        </p:spPr>
        <p:txBody>
          <a:bodyPr>
            <a:normAutofit fontScale="92500" lnSpcReduction="20000"/>
          </a:bodyPr>
          <a:lstStyle/>
          <a:p>
            <a:r>
              <a:rPr lang="cs-CZ" sz="2600" dirty="0"/>
              <a:t>Hlavním cílem kurzu je naučit studenty společenskovědně analyzovat aktuální sociální problémy a kriticky o nich uvažovat.</a:t>
            </a:r>
          </a:p>
          <a:p>
            <a:r>
              <a:rPr lang="cs-CZ" sz="2600" dirty="0"/>
              <a:t>Kurz: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cs-CZ" sz="2600" dirty="0"/>
              <a:t>seznamuje se základními teoretickými přístupy ke zkoumání sociálních problémů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cs-CZ" sz="2600" dirty="0"/>
              <a:t>dává odpovědi na zásadní otázky týkající se příčin vzniku a přetrvávání sociálních problémů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cs-CZ" sz="2600" dirty="0"/>
              <a:t>se zabývá zkoumáním škodlivosti a prospěšnosti sociálních problémů v moderní společnosti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cs-CZ" sz="2600" dirty="0"/>
              <a:t>učí využívat jednotlivé teorie při analýze aktuálních sociálních problémů (nejen) v České republice.</a:t>
            </a:r>
          </a:p>
          <a:p>
            <a:pPr marL="0" indent="0">
              <a:buNone/>
            </a:pPr>
            <a:endParaRPr lang="cs-CZ" sz="2600" dirty="0"/>
          </a:p>
          <a:p>
            <a:pPr marL="0" indent="0">
              <a:buNone/>
            </a:pPr>
            <a:r>
              <a:rPr lang="cs-CZ" sz="2600" i="1" dirty="0"/>
              <a:t>Důraz je tedy kladen na vaši schopnost aplikovat teoretické poznatky a přístupy při zkoumání konkrétních sociálních problémů a na základě výsledků této analýzy diskutovat jejich adekvátní řešení</a:t>
            </a:r>
            <a:r>
              <a:rPr lang="cs-CZ" i="1" dirty="0"/>
              <a:t>.</a:t>
            </a:r>
            <a:r>
              <a:rPr lang="cs-CZ" dirty="0"/>
              <a:t> 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2414456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Povinnosti kurzu…..plňte včas!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38200" y="1463040"/>
            <a:ext cx="10515600" cy="4713923"/>
          </a:xfrm>
        </p:spPr>
        <p:txBody>
          <a:bodyPr>
            <a:normAutofit lnSpcReduction="10000"/>
          </a:bodyPr>
          <a:lstStyle/>
          <a:p>
            <a:r>
              <a:rPr lang="cs-CZ" b="1" u="sng" dirty="0">
                <a:solidFill>
                  <a:srgbClr val="FF0000"/>
                </a:solidFill>
              </a:rPr>
              <a:t>Ke zkoušce může jít ten, kdo: </a:t>
            </a:r>
            <a:endParaRPr lang="cs-CZ" dirty="0">
              <a:solidFill>
                <a:srgbClr val="FF0000"/>
              </a:solidFill>
            </a:endParaRPr>
          </a:p>
          <a:p>
            <a:pPr lvl="2">
              <a:buFont typeface="Wingdings" panose="05000000000000000000" pitchFamily="2" charset="2"/>
              <a:buChar char="ü"/>
            </a:pPr>
            <a:r>
              <a:rPr lang="cs-CZ" sz="28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vyplní a nahraje tabulku </a:t>
            </a:r>
            <a:r>
              <a:rPr lang="cs-CZ" sz="2800" dirty="0"/>
              <a:t>k teoriím (</a:t>
            </a:r>
            <a:r>
              <a:rPr lang="cs-CZ" sz="2800" dirty="0">
                <a:solidFill>
                  <a:srgbClr val="FF0000"/>
                </a:solidFill>
              </a:rPr>
              <a:t>do 14.10</a:t>
            </a:r>
            <a:r>
              <a:rPr lang="cs-CZ" sz="2800" dirty="0"/>
              <a:t>.)</a:t>
            </a:r>
          </a:p>
          <a:p>
            <a:pPr lvl="2">
              <a:buFont typeface="Wingdings" panose="05000000000000000000" pitchFamily="2" charset="2"/>
              <a:buChar char="ü"/>
            </a:pPr>
            <a:r>
              <a:rPr lang="cs-CZ" sz="28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nahraje recenzi </a:t>
            </a:r>
            <a:r>
              <a:rPr lang="cs-CZ" sz="2800" dirty="0"/>
              <a:t>na knihu Daniela Prokopa Slepé skvrny (</a:t>
            </a:r>
            <a:r>
              <a:rPr lang="cs-CZ" sz="2800" dirty="0">
                <a:solidFill>
                  <a:srgbClr val="FF0000"/>
                </a:solidFill>
              </a:rPr>
              <a:t>do 11.11</a:t>
            </a:r>
            <a:r>
              <a:rPr lang="cs-CZ" sz="2800" dirty="0"/>
              <a:t>.) (kdo četl, může číst  od Prokopa Spravedlivý růst, 2026)</a:t>
            </a:r>
          </a:p>
          <a:p>
            <a:pPr lvl="2">
              <a:buFont typeface="Wingdings" panose="05000000000000000000" pitchFamily="2" charset="2"/>
              <a:buChar char="ü"/>
            </a:pPr>
            <a:r>
              <a:rPr lang="cs-CZ" sz="2800" dirty="0"/>
              <a:t>Splní úkol „</a:t>
            </a:r>
            <a:r>
              <a:rPr lang="cs-CZ" sz="28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Najděte to“ – obrázek a krátká reflexe </a:t>
            </a:r>
            <a:r>
              <a:rPr lang="cs-CZ" sz="2800" dirty="0"/>
              <a:t>(</a:t>
            </a:r>
            <a:r>
              <a:rPr lang="cs-CZ" sz="2800" dirty="0">
                <a:solidFill>
                  <a:srgbClr val="FF0000"/>
                </a:solidFill>
              </a:rPr>
              <a:t>do 17.12</a:t>
            </a:r>
            <a:r>
              <a:rPr lang="cs-CZ" sz="2800" dirty="0"/>
              <a:t>.) </a:t>
            </a:r>
          </a:p>
          <a:p>
            <a:pPr lvl="2">
              <a:buFont typeface="Wingdings" panose="05000000000000000000" pitchFamily="2" charset="2"/>
              <a:buChar char="ü"/>
            </a:pPr>
            <a:r>
              <a:rPr lang="cs-CZ" sz="28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Odevzdá esej DO </a:t>
            </a:r>
            <a:r>
              <a:rPr lang="cs-CZ" sz="2800" dirty="0">
                <a:solidFill>
                  <a:srgbClr val="FF0000"/>
                </a:solidFill>
              </a:rPr>
              <a:t>18.12</a:t>
            </a:r>
            <a:r>
              <a:rPr lang="cs-CZ" sz="28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. - tento termín je třeba dodržet </a:t>
            </a:r>
            <a:r>
              <a:rPr lang="cs-CZ" sz="2800" dirty="0"/>
              <a:t>(pozdní odevzdání – každý den 1 bod dolů do max strhnutí 20 bodů)</a:t>
            </a:r>
          </a:p>
          <a:p>
            <a:pPr lvl="2">
              <a:buFont typeface="Wingdings" panose="05000000000000000000" pitchFamily="2" charset="2"/>
              <a:buChar char="ü"/>
            </a:pPr>
            <a:r>
              <a:rPr lang="cs-CZ" sz="2800" dirty="0"/>
              <a:t>sleduje hodiny, čte!, učí se </a:t>
            </a:r>
          </a:p>
          <a:p>
            <a:pPr marL="0" indent="0">
              <a:buNone/>
            </a:pPr>
            <a:r>
              <a:rPr lang="cs-CZ" b="1" dirty="0"/>
              <a:t>Hodnocení: </a:t>
            </a:r>
            <a:r>
              <a:rPr lang="cs-CZ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splněné povinnosti </a:t>
            </a:r>
            <a:r>
              <a:rPr lang="cs-CZ" dirty="0"/>
              <a:t>+ </a:t>
            </a:r>
          </a:p>
          <a:p>
            <a:pPr marL="0" indent="0">
              <a:buNone/>
            </a:pPr>
            <a:r>
              <a:rPr lang="cs-CZ" dirty="0"/>
              <a:t>40 % (bodů) esej</a:t>
            </a:r>
          </a:p>
          <a:p>
            <a:pPr marL="0" indent="0">
              <a:buNone/>
            </a:pPr>
            <a:r>
              <a:rPr lang="cs-CZ" dirty="0"/>
              <a:t>60 % (bodů) závěrečný test (či alternativa - přečtená literatura)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9582204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08067"/>
          </a:xfrm>
        </p:spPr>
        <p:txBody>
          <a:bodyPr/>
          <a:lstStyle/>
          <a:p>
            <a:r>
              <a:rPr lang="cs-CZ" dirty="0">
                <a:solidFill>
                  <a:srgbClr val="FF0000"/>
                </a:solidFill>
              </a:rPr>
              <a:t>Alternativa zkoušky </a:t>
            </a:r>
            <a:r>
              <a:rPr lang="cs-CZ" dirty="0"/>
              <a:t>(60 %)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38200" y="1173192"/>
            <a:ext cx="10515600" cy="5003771"/>
          </a:xfrm>
        </p:spPr>
        <p:txBody>
          <a:bodyPr>
            <a:normAutofit fontScale="40000" lnSpcReduction="20000"/>
          </a:bodyPr>
          <a:lstStyle/>
          <a:p>
            <a:pPr marL="0" indent="0">
              <a:buNone/>
            </a:pPr>
            <a:r>
              <a:rPr lang="cs-CZ" sz="3400" dirty="0"/>
              <a:t>V roce 2026 je studentům umožněno namísto zkoušky přečíst 5 ze 9 níže uvedených knih. </a:t>
            </a:r>
          </a:p>
          <a:p>
            <a:pPr marL="0" indent="0">
              <a:buNone/>
            </a:pPr>
            <a:r>
              <a:rPr lang="cs-CZ" sz="3400" dirty="0"/>
              <a:t>Volbu, že student/</a:t>
            </a:r>
            <a:r>
              <a:rPr lang="cs-CZ" sz="3400" dirty="0" err="1"/>
              <a:t>ka</a:t>
            </a:r>
            <a:r>
              <a:rPr lang="cs-CZ" sz="3400" dirty="0"/>
              <a:t> nejde ke zkoušce, ale čte knihy, je třeba učinit do 31.10.2026 VČETNĚ, a to zapsáním se do seznamu na Moodle stránkách kurzu. Přečtenou knihu je třeba ihned po dočtení zapsat do tohoto seznamu. </a:t>
            </a:r>
          </a:p>
          <a:p>
            <a:pPr marL="0" indent="0">
              <a:buNone/>
            </a:pPr>
            <a:r>
              <a:rPr lang="cs-CZ" sz="3400" dirty="0"/>
              <a:t>Čtyři knihy z pěti je třeba mít přečteno a zapsáno v seznamu do 21.12.2026 včetně. </a:t>
            </a:r>
          </a:p>
          <a:p>
            <a:pPr marL="0" indent="0">
              <a:buNone/>
            </a:pPr>
            <a:r>
              <a:rPr lang="cs-CZ" sz="3400" dirty="0"/>
              <a:t>Studenti, kteří dodrží průběžnou četbu, se v době konání zkoušky (termíny budou vypsány v SIS) dostaví na krátký pohovor o přečtených knihách.</a:t>
            </a:r>
          </a:p>
          <a:p>
            <a:pPr marL="0" indent="0">
              <a:buNone/>
            </a:pPr>
            <a:r>
              <a:rPr lang="cs-CZ" dirty="0"/>
              <a:t> </a:t>
            </a:r>
          </a:p>
          <a:p>
            <a:pPr marL="34290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cs-CZ" sz="3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BAUMAN, </a:t>
            </a:r>
            <a:r>
              <a:rPr lang="cs-CZ" sz="3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Zygmund</a:t>
            </a:r>
            <a:r>
              <a:rPr lang="cs-CZ" sz="3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2022. </a:t>
            </a:r>
            <a:r>
              <a:rPr lang="cs-CZ" sz="34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Tekutý strach</a:t>
            </a:r>
            <a:r>
              <a:rPr lang="cs-CZ" sz="3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Praha: Pulchra. ISBN 978-80-7564-073-4. </a:t>
            </a:r>
            <a:endParaRPr lang="en-GB" sz="3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cs-CZ" sz="3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HAN, </a:t>
            </a:r>
            <a:r>
              <a:rPr lang="cs-CZ" sz="3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Byung</a:t>
            </a:r>
            <a:r>
              <a:rPr lang="cs-CZ" sz="3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-Chul, 2016. </a:t>
            </a:r>
            <a:r>
              <a:rPr lang="cs-CZ" sz="34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Vyhořelá společnost</a:t>
            </a:r>
            <a:r>
              <a:rPr lang="cs-CZ" sz="3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Praha: Rybka Publishers. ISBN 978-80-87950-05-0. </a:t>
            </a:r>
            <a:endParaRPr lang="en-GB" sz="3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cs-CZ" sz="3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KOHÁK, Erazim V., 2002. </a:t>
            </a:r>
            <a:r>
              <a:rPr lang="cs-CZ" sz="34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P.S. psové</a:t>
            </a:r>
            <a:r>
              <a:rPr lang="cs-CZ" sz="3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Praha: ISV. ISBN 978-80-86642-01-7. </a:t>
            </a:r>
            <a:endParaRPr lang="en-GB" sz="3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cs-CZ" sz="3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LAUDER, Silvie, 2023. </a:t>
            </a:r>
            <a:r>
              <a:rPr lang="cs-CZ" sz="34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 pasti pohlaví: O politice, péči, sexu, násilí a postavení žen v Česku.</a:t>
            </a:r>
            <a:r>
              <a:rPr lang="cs-CZ" sz="3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Host. ISBN:  978-80-275-1590-5</a:t>
            </a:r>
            <a:endParaRPr lang="en-GB" sz="3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cs-CZ" sz="3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NEDBÁLKOVÁ, Kateřina, 2021. </a:t>
            </a:r>
            <a:r>
              <a:rPr lang="cs-CZ" sz="34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Tichá dřina: dělnictví a třída v továrně Bat̕a</a:t>
            </a:r>
            <a:r>
              <a:rPr lang="cs-CZ" sz="3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Praha: Display. ISBN 978-80-907883-1-2. </a:t>
            </a:r>
            <a:endParaRPr lang="en-GB" sz="3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cs-CZ" sz="3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POSPĚCH, Pavel, 2021. </a:t>
            </a:r>
            <a:r>
              <a:rPr lang="cs-CZ" sz="34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Neznámá společnost: pohledy na současné Česko</a:t>
            </a:r>
            <a:r>
              <a:rPr lang="cs-CZ" sz="3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Brno: Host. ISBN 978-80-275-0826-6. </a:t>
            </a:r>
          </a:p>
          <a:p>
            <a:pPr marL="342900" lvl="0" indent="-342900"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cs-CZ" sz="35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PROKOP, Daniel, 2026. </a:t>
            </a:r>
            <a:r>
              <a:rPr lang="cs-CZ" sz="35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Spravedlivý růst. </a:t>
            </a:r>
            <a:r>
              <a:rPr lang="cs-CZ" sz="35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Host. EAN: </a:t>
            </a:r>
            <a:r>
              <a:rPr lang="cs-CZ" sz="3500" dirty="0"/>
              <a:t>9788027524181</a:t>
            </a:r>
            <a:endParaRPr lang="en-GB" sz="35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cs-CZ" sz="3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SAINI, Angela, 2018. </a:t>
            </a:r>
            <a:r>
              <a:rPr lang="cs-CZ" sz="34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Od přírody podřadné: jak se věda mýlila v ženách</a:t>
            </a:r>
            <a:r>
              <a:rPr lang="cs-CZ" sz="3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Praha: Academia : Sociologický ústav AV ČR. ISBN 978-80-200-2902-7. </a:t>
            </a:r>
            <a:endParaRPr lang="en-GB" sz="3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cs-CZ" sz="3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SOKOL, Jan, 2016. </a:t>
            </a:r>
            <a:r>
              <a:rPr lang="cs-CZ" sz="34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Člověk jako osoba: filosofická antropologie</a:t>
            </a:r>
            <a:r>
              <a:rPr lang="cs-CZ" sz="3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Praha: Vyšehrad. ISBN 978-80-7429-682-6. </a:t>
            </a:r>
            <a:endParaRPr lang="en-GB" sz="3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cs-CZ" sz="3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UHLOVÁ, Saša, 2018. Hrdinové kapitalistické práce. Cosmopolis. ISBN: 978-80-271-0714-8 </a:t>
            </a:r>
            <a:endParaRPr lang="en-GB" sz="3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0370668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2F09CE4-1289-A526-8617-A6E4668B41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Využití AI… aneb AI je super, ale…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941D3F09-0039-9255-6AE8-84F999B619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84356"/>
            <a:ext cx="10515600" cy="4908519"/>
          </a:xfrm>
        </p:spPr>
        <p:txBody>
          <a:bodyPr>
            <a:normAutofit/>
          </a:bodyPr>
          <a:lstStyle/>
          <a:p>
            <a:pPr marL="228600" algn="just">
              <a:lnSpc>
                <a:spcPct val="107000"/>
              </a:lnSpc>
              <a:spcAft>
                <a:spcPts val="800"/>
              </a:spcAft>
            </a:pPr>
            <a:r>
              <a:rPr lang="cs-CZ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Předmět SP má vést i ke kompetencím: psát (téma zpracovat a argumentovat) a kriticky uvažovat, tj. kompetence nutné k účelnému a pokročilejšímu využití AI </a:t>
            </a:r>
            <a:endParaRPr lang="cs-CZ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algn="just">
              <a:lnSpc>
                <a:spcPct val="107000"/>
              </a:lnSpc>
              <a:spcAft>
                <a:spcPts val="800"/>
              </a:spcAft>
            </a:pPr>
            <a:r>
              <a:rPr lang="cs-CZ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Studenti mohou </a:t>
            </a:r>
            <a:r>
              <a:rPr lang="cs-CZ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při přípravě tabulky</a:t>
            </a:r>
            <a:r>
              <a:rPr lang="cs-CZ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využívat nástrojů umělé inteligence (AI) jako jsou </a:t>
            </a:r>
            <a:r>
              <a:rPr lang="cs-CZ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ChatGPT</a:t>
            </a:r>
            <a:r>
              <a:rPr lang="cs-CZ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cs-CZ" sz="20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Copilot</a:t>
            </a:r>
            <a:r>
              <a:rPr lang="cs-CZ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nebo Claude. Použití AI je nutné transparentně uvést (jaký nástroj, v jaké fázi přípravy a jakým způsobem byl využit). </a:t>
            </a:r>
            <a:r>
              <a:rPr lang="cs-CZ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 recenzi ani pro esej není použití AI povoleno</a:t>
            </a:r>
            <a:r>
              <a:rPr lang="cs-CZ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Přejímání výsledků generovaných AI v jejich doslovné nebo mírně upravené podobě a jejich vydávání za vlastní dílo je považováno za plagiátorství. Více informací o využívání AI na FSV UK viz </a:t>
            </a:r>
            <a:r>
              <a:rPr lang="cs-CZ" sz="2000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2"/>
              </a:rPr>
              <a:t>Stanovisko UK</a:t>
            </a:r>
            <a:r>
              <a:rPr lang="cs-CZ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a </a:t>
            </a:r>
            <a:r>
              <a:rPr lang="cs-CZ" sz="2000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3"/>
              </a:rPr>
              <a:t>Doporučení pro studující</a:t>
            </a:r>
            <a:r>
              <a:rPr lang="cs-CZ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cs-CZ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algn="just">
              <a:lnSpc>
                <a:spcPct val="107000"/>
              </a:lnSpc>
              <a:spcAft>
                <a:spcPts val="800"/>
              </a:spcAft>
            </a:pPr>
            <a:r>
              <a:rPr lang="cs-CZ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Vyučující může využívat nástrojů AI pro přípravu výukových materiálů a zpětné vazby na studentské výstupy (podrobněji viz sylabus). Pokud si studenti přejí, aby jejich práce nebyla hodnocena pomocí nástrojů podporovaných umělou inteligencí, informují vyučující.</a:t>
            </a:r>
          </a:p>
        </p:txBody>
      </p:sp>
    </p:spTree>
    <p:extLst>
      <p:ext uri="{BB962C8B-B14F-4D97-AF65-F5344CB8AC3E}">
        <p14:creationId xmlns:p14="http://schemas.microsoft.com/office/powerpoint/2010/main" val="18244977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Hodnocení kurzu</a:t>
            </a:r>
          </a:p>
        </p:txBody>
      </p:sp>
      <p:graphicFrame>
        <p:nvGraphicFramePr>
          <p:cNvPr id="4" name="Zástupný symbol pro obsah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82113946"/>
              </p:ext>
            </p:extLst>
          </p:nvPr>
        </p:nvGraphicFramePr>
        <p:xfrm>
          <a:off x="1238595" y="1690687"/>
          <a:ext cx="9377153" cy="432693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40342">
                  <a:extLst>
                    <a:ext uri="{9D8B030D-6E8A-4147-A177-3AD203B41FA5}">
                      <a16:colId xmlns:a16="http://schemas.microsoft.com/office/drawing/2014/main" val="1815266869"/>
                    </a:ext>
                  </a:extLst>
                </a:gridCol>
                <a:gridCol w="5836811">
                  <a:extLst>
                    <a:ext uri="{9D8B030D-6E8A-4147-A177-3AD203B41FA5}">
                      <a16:colId xmlns:a16="http://schemas.microsoft.com/office/drawing/2014/main" val="330597122"/>
                    </a:ext>
                  </a:extLst>
                </a:gridCol>
              </a:tblGrid>
              <a:tr h="54366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Body</a:t>
                      </a:r>
                      <a:endParaRPr lang="cs-C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Výsledek</a:t>
                      </a:r>
                      <a:endParaRPr lang="cs-C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158875432"/>
                  </a:ext>
                </a:extLst>
              </a:tr>
              <a:tr h="62855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91 – 100</a:t>
                      </a:r>
                      <a:endParaRPr lang="cs-C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A – výtečně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Vynikající výkon pouze s drobnými chybami</a:t>
                      </a:r>
                      <a:endParaRPr lang="cs-C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174626241"/>
                  </a:ext>
                </a:extLst>
              </a:tr>
              <a:tr h="62855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81 – 90</a:t>
                      </a:r>
                      <a:endParaRPr lang="cs-C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200" dirty="0">
                          <a:effectLst/>
                        </a:rPr>
                        <a:t>B – velmi dobře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200" dirty="0">
                          <a:effectLst/>
                        </a:rPr>
                        <a:t>Nadprůměrný výkon, avšak s určitými chybami</a:t>
                      </a:r>
                      <a:endParaRPr lang="cs-CZ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712115566"/>
                  </a:ext>
                </a:extLst>
              </a:tr>
              <a:tr h="62855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71 – 80</a:t>
                      </a:r>
                      <a:endParaRPr lang="cs-C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C – dobře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Celkově dobrý výkon s řadou výrazných chyb</a:t>
                      </a:r>
                      <a:endParaRPr lang="cs-C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674334959"/>
                  </a:ext>
                </a:extLst>
              </a:tr>
              <a:tr h="62855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61 – 70</a:t>
                      </a:r>
                      <a:endParaRPr lang="cs-C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D – uspokojivě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Přijatelný výkon, ale se značnými nedostatky</a:t>
                      </a:r>
                      <a:endParaRPr lang="cs-C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500415802"/>
                  </a:ext>
                </a:extLst>
              </a:tr>
              <a:tr h="62855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51 – 60</a:t>
                      </a:r>
                      <a:endParaRPr lang="cs-C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E – dostatečně 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Výkon splňuje minimální požadavky</a:t>
                      </a:r>
                      <a:endParaRPr lang="cs-C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36142699"/>
                  </a:ext>
                </a:extLst>
              </a:tr>
              <a:tr h="64047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effectLst/>
                        </a:rPr>
                        <a:t>0 – 50</a:t>
                      </a:r>
                      <a:endParaRPr lang="cs-C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200" dirty="0">
                          <a:effectLst/>
                        </a:rPr>
                        <a:t>F – nedostatečně, neprospěl/a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200" dirty="0">
                          <a:effectLst/>
                        </a:rPr>
                        <a:t>Je zapotřebí značné množství další práce</a:t>
                      </a:r>
                      <a:endParaRPr lang="cs-CZ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8116682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810741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Politiky kurzu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38200" y="1579418"/>
            <a:ext cx="10515600" cy="4597545"/>
          </a:xfrm>
        </p:spPr>
        <p:txBody>
          <a:bodyPr>
            <a:normAutofit fontScale="85000" lnSpcReduction="10000"/>
          </a:bodyPr>
          <a:lstStyle/>
          <a:p>
            <a:r>
              <a:rPr lang="cs-CZ" dirty="0"/>
              <a:t>Pokud se něco děje, dejte to vědět. Komunikujte! (I já vám budu dávat vědět.)</a:t>
            </a:r>
          </a:p>
          <a:p>
            <a:r>
              <a:rPr lang="cs-CZ" dirty="0"/>
              <a:t>Při pozdním odevzdání eseje (ne jiných výstupů) ztrácíte body (1 bod za každý den). Na náhlá onemocnění („chtěla jsem to napsat o víkendu, ale měla jsem zánět středního ucha…“) či překvapivě často opakující se katastrofy („už už jsem to odesílal, ale shořel mi v tu chvíli disk a zálohu nemám“) budou posuzována velmi obezřetně. Vážné důvody („uvízla jsem na tropickém ostrově“) lze zvážit.</a:t>
            </a:r>
          </a:p>
          <a:p>
            <a:r>
              <a:rPr lang="cs-CZ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Nicméně pokud máte </a:t>
            </a:r>
            <a:r>
              <a:rPr lang="cs-CZ" dirty="0"/>
              <a:t>(budete mít) dlouhodobé a/či vážné zdravotní a jiné </a:t>
            </a:r>
            <a:r>
              <a:rPr lang="cs-CZ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problémy</a:t>
            </a:r>
            <a:r>
              <a:rPr lang="cs-CZ" dirty="0"/>
              <a:t> (vč. depresí, nemožnost připojení se k internetu…) </a:t>
            </a:r>
            <a:r>
              <a:rPr lang="cs-CZ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dejte o nich vědět co nejdříve</a:t>
            </a:r>
            <a:r>
              <a:rPr lang="cs-CZ" dirty="0"/>
              <a:t>. </a:t>
            </a:r>
            <a:r>
              <a:rPr lang="cs-CZ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V předem odůvodněných případech je možné domluvit jiný harmonogram.</a:t>
            </a:r>
            <a:endParaRPr lang="cs-CZ" dirty="0"/>
          </a:p>
          <a:p>
            <a:r>
              <a:rPr lang="cs-CZ" dirty="0"/>
              <a:t>Evidovaní studenti/</a:t>
            </a:r>
            <a:r>
              <a:rPr lang="cs-CZ" dirty="0" err="1"/>
              <a:t>ky</a:t>
            </a:r>
            <a:r>
              <a:rPr lang="cs-CZ" dirty="0"/>
              <a:t> se </a:t>
            </a:r>
            <a:r>
              <a:rPr lang="cs-CZ" u="sng" dirty="0">
                <a:hlinkClick r:id="rId2" tooltip="Klikněte pro otevření v novém okně nebo záložce&#10;https://fsv.cuni.cz/studium/studenti-se-specialnimi-potrebami"/>
              </a:rPr>
              <a:t>speciálními potřebami</a:t>
            </a:r>
            <a:r>
              <a:rPr lang="cs-CZ" b="1" dirty="0"/>
              <a:t> </a:t>
            </a:r>
            <a:r>
              <a:rPr lang="cs-CZ" dirty="0"/>
              <a:t>vyžadující v předmětu specifická (podpůrná) opatření, nechť se osobně či emailem obrátí na garantku kurzu před první hodinou. </a:t>
            </a:r>
            <a:r>
              <a:rPr lang="cs-CZ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Vyučující je připravena hledat vhodná řešení odpovídající funkční diagnostice studenta/</a:t>
            </a:r>
            <a:r>
              <a:rPr lang="cs-CZ" dirty="0" err="1">
                <a:solidFill>
                  <a:schemeClr val="accent2">
                    <a:lumMod val="60000"/>
                    <a:lumOff val="40000"/>
                  </a:schemeClr>
                </a:solidFill>
              </a:rPr>
              <a:t>ky</a:t>
            </a:r>
            <a:r>
              <a:rPr lang="cs-CZ" dirty="0"/>
              <a:t>. 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9421013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Harmonogram kurzu I. </a:t>
            </a:r>
            <a:r>
              <a:rPr lang="cs-CZ" sz="1200" dirty="0"/>
              <a:t>drobné změny vyhrazeny </a:t>
            </a:r>
            <a:r>
              <a:rPr lang="cs-CZ" sz="1200" dirty="0">
                <a:sym typeface="Wingdings" panose="05000000000000000000" pitchFamily="2" charset="2"/>
              </a:rPr>
              <a:t></a:t>
            </a:r>
            <a:endParaRPr lang="cs-CZ" sz="12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1.10. </a:t>
            </a:r>
            <a:r>
              <a:rPr lang="cs-CZ" dirty="0"/>
              <a:t>Úvodní hodina</a:t>
            </a:r>
          </a:p>
          <a:p>
            <a:r>
              <a:rPr lang="cs-CZ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8.10. </a:t>
            </a:r>
            <a:r>
              <a:rPr lang="cs-CZ" dirty="0"/>
              <a:t> </a:t>
            </a:r>
            <a:r>
              <a:rPr lang="cs-CZ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Sociální problémy a jejich teoretické ukotvení </a:t>
            </a:r>
          </a:p>
          <a:p>
            <a:pPr marL="0" indent="0">
              <a:buNone/>
            </a:pPr>
            <a:r>
              <a:rPr lang="cs-CZ" sz="1400" i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(do 14.10. vyplňujete a odevzdáváte tabulku – úkol na další hodinu)</a:t>
            </a:r>
          </a:p>
          <a:p>
            <a:r>
              <a:rPr lang="cs-CZ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15.10. </a:t>
            </a:r>
            <a:r>
              <a:rPr lang="cs-CZ" dirty="0"/>
              <a:t>Domácí násilí jako sociální problém (SP)?</a:t>
            </a:r>
          </a:p>
          <a:p>
            <a:r>
              <a:rPr lang="cs-CZ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22.10. </a:t>
            </a:r>
            <a:r>
              <a:rPr lang="cs-CZ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Jak definovat sociální problém? </a:t>
            </a:r>
          </a:p>
          <a:p>
            <a:r>
              <a:rPr lang="cs-CZ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29.10. </a:t>
            </a:r>
            <a:r>
              <a:rPr lang="cs-CZ" dirty="0"/>
              <a:t>Migrace jako sociální problém? </a:t>
            </a:r>
          </a:p>
          <a:p>
            <a:r>
              <a:rPr lang="cs-CZ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5.11. </a:t>
            </a:r>
            <a:r>
              <a:rPr lang="cs-CZ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Zkoumání SP a společenská zodpovědnost v sociálních vědách </a:t>
            </a:r>
          </a:p>
          <a:p>
            <a:pPr marL="0" indent="0">
              <a:buNone/>
            </a:pPr>
            <a:r>
              <a:rPr lang="cs-CZ" sz="1400" i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(do 11.11. vypracováváte mini-recenzi - úkol na další hodinu)</a:t>
            </a:r>
          </a:p>
          <a:p>
            <a:r>
              <a:rPr lang="cs-CZ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12.11. </a:t>
            </a:r>
            <a:r>
              <a:rPr lang="cs-CZ" dirty="0"/>
              <a:t>Diskuze nad knihou Slepé skvrny, diskuze ohledně témat esejů</a:t>
            </a:r>
          </a:p>
        </p:txBody>
      </p:sp>
    </p:spTree>
    <p:extLst>
      <p:ext uri="{BB962C8B-B14F-4D97-AF65-F5344CB8AC3E}">
        <p14:creationId xmlns:p14="http://schemas.microsoft.com/office/powerpoint/2010/main" val="28491296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Harmonogram kurzu II.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19.11</a:t>
            </a:r>
            <a:r>
              <a:rPr lang="cs-CZ" dirty="0"/>
              <a:t>. STEM: Jaká je česká společnost a co si myslí? Přednáška diskuze s hostem ze </a:t>
            </a:r>
            <a:r>
              <a:rPr lang="cs-CZ" dirty="0" err="1"/>
              <a:t>STEMu</a:t>
            </a:r>
            <a:r>
              <a:rPr lang="cs-CZ" dirty="0"/>
              <a:t> Alešem Vomáčkou</a:t>
            </a:r>
            <a:endParaRPr lang="cs-CZ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r>
              <a:rPr lang="cs-CZ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26.11</a:t>
            </a:r>
            <a:r>
              <a:rPr lang="cs-CZ" dirty="0"/>
              <a:t>. </a:t>
            </a:r>
            <a:r>
              <a:rPr lang="cs-CZ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Zločinnost jako SP a trest jako řešení? Host Jakub Drápal</a:t>
            </a:r>
          </a:p>
          <a:p>
            <a:r>
              <a:rPr lang="cs-CZ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3.12. </a:t>
            </a:r>
            <a:r>
              <a:rPr lang="cs-CZ" dirty="0"/>
              <a:t>Bydlení jako SP? Diskuze s hostem Filipem Pospíšilem </a:t>
            </a:r>
          </a:p>
          <a:p>
            <a:r>
              <a:rPr lang="cs-CZ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10.12. </a:t>
            </a:r>
            <a:r>
              <a:rPr lang="cs-CZ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Řešení sociálních problémů</a:t>
            </a:r>
          </a:p>
          <a:p>
            <a:r>
              <a:rPr lang="cs-CZ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17.12. </a:t>
            </a:r>
            <a:r>
              <a:rPr lang="pl-PL" dirty="0"/>
              <a:t>Najděte to! (úkol v terénu místo přednášky)</a:t>
            </a:r>
          </a:p>
        </p:txBody>
      </p:sp>
    </p:spTree>
    <p:extLst>
      <p:ext uri="{BB962C8B-B14F-4D97-AF65-F5344CB8AC3E}">
        <p14:creationId xmlns:p14="http://schemas.microsoft.com/office/powerpoint/2010/main" val="33558537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Dotazy k formalitám</a:t>
            </a:r>
          </a:p>
        </p:txBody>
      </p:sp>
    </p:spTree>
    <p:extLst>
      <p:ext uri="{BB962C8B-B14F-4D97-AF65-F5344CB8AC3E}">
        <p14:creationId xmlns:p14="http://schemas.microsoft.com/office/powerpoint/2010/main" val="34741615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Co je to sociální problém?</a:t>
            </a:r>
          </a:p>
        </p:txBody>
      </p:sp>
    </p:spTree>
    <p:extLst>
      <p:ext uri="{BB962C8B-B14F-4D97-AF65-F5344CB8AC3E}">
        <p14:creationId xmlns:p14="http://schemas.microsoft.com/office/powerpoint/2010/main" val="25796851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Problém…ale sociální?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3657600" lvl="8" indent="0" algn="just">
              <a:buNone/>
            </a:pPr>
            <a:r>
              <a:rPr lang="cs-CZ" dirty="0"/>
              <a:t>                                                                   </a:t>
            </a:r>
            <a:r>
              <a:rPr lang="cs-CZ" i="1" dirty="0"/>
              <a:t>Problémy se neobjevují přes noc. A ani přes noc nemizí</a:t>
            </a:r>
            <a:r>
              <a:rPr lang="cs-CZ" dirty="0"/>
              <a:t>.</a:t>
            </a:r>
          </a:p>
          <a:p>
            <a:pPr algn="just"/>
            <a:r>
              <a:rPr lang="cs-CZ" dirty="0"/>
              <a:t>Problém – rozpor mezi tím, co je a co by mělo být</a:t>
            </a:r>
          </a:p>
          <a:p>
            <a:pPr algn="just"/>
            <a:r>
              <a:rPr lang="cs-CZ" dirty="0"/>
              <a:t>Sociální problémy (nerovnost, kriminalita…) jsou ve středu prvopočátků sociologického zájmu</a:t>
            </a:r>
          </a:p>
          <a:p>
            <a:pPr algn="just"/>
            <a:r>
              <a:rPr lang="cs-CZ" dirty="0"/>
              <a:t>Prvotní smysl sociologie – pomáhat společnosti zbavit se tíživých problémů</a:t>
            </a:r>
          </a:p>
          <a:p>
            <a:pPr algn="just"/>
            <a:r>
              <a:rPr lang="cs-CZ" dirty="0"/>
              <a:t>Reakce dalších společenských věd</a:t>
            </a:r>
          </a:p>
          <a:p>
            <a:pPr>
              <a:defRPr/>
            </a:pPr>
            <a:r>
              <a:rPr lang="cs-CZ" sz="2900" dirty="0"/>
              <a:t>Vývoj – </a:t>
            </a:r>
            <a:r>
              <a:rPr lang="cs-CZ" sz="29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systémový přístup </a:t>
            </a:r>
            <a:r>
              <a:rPr lang="cs-CZ" sz="2900" dirty="0"/>
              <a:t>(metodologický perfekcionismus, rozvoj teorie, nezáleží na tom, jaký jev je zkoumán) x </a:t>
            </a:r>
            <a:r>
              <a:rPr lang="cs-CZ" sz="29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problémový přístup </a:t>
            </a:r>
            <a:r>
              <a:rPr lang="cs-CZ" sz="2900" dirty="0"/>
              <a:t>(sociologie má ovlivňovat, zasahovat, pomáhat, důležitost výzkumu má přednost před jeho perfektním provedením)/ kombinace přístupů.</a:t>
            </a:r>
            <a:endParaRPr lang="cs-CZ" dirty="0"/>
          </a:p>
          <a:p>
            <a:pPr marL="0" indent="0" algn="just">
              <a:buNone/>
            </a:pPr>
            <a:br>
              <a:rPr lang="cs-CZ" dirty="0"/>
            </a:br>
            <a:r>
              <a:rPr lang="cs-CZ" b="1" i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Sociálním problémem je jakýkoli stav nebo chování, které má negativní důsledky pro velký počet lidí a které je obecně považováno za stav nebo chování, které je třeba řešit. </a:t>
            </a:r>
          </a:p>
          <a:p>
            <a:pPr marL="0" indent="0" algn="just">
              <a:buNone/>
            </a:pPr>
            <a:r>
              <a:rPr lang="cs-CZ" i="1" dirty="0"/>
              <a:t>Tato definice má jak objektivní složku, tak subjektivní složku.</a:t>
            </a:r>
          </a:p>
          <a:p>
            <a:pPr algn="just"/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8288759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Sociální problém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i="1" dirty="0"/>
              <a:t>Je stáří sociální problém (SP)? Je rozšíření tetování SP? Je alkoholismus mladistvých SP? Je zabitý novorozenec SP? Je rasová segregace SP?</a:t>
            </a:r>
          </a:p>
          <a:p>
            <a:endParaRPr lang="cs-CZ" i="1" dirty="0"/>
          </a:p>
          <a:p>
            <a:r>
              <a:rPr lang="cs-CZ" i="1" dirty="0"/>
              <a:t>Znáte nějaké vyřešené SP? </a:t>
            </a:r>
            <a:endParaRPr lang="cs-CZ" dirty="0"/>
          </a:p>
          <a:p>
            <a:pPr marL="0" indent="0">
              <a:buNone/>
            </a:pPr>
            <a:endParaRPr lang="cs-CZ" dirty="0"/>
          </a:p>
          <a:p>
            <a:r>
              <a:rPr lang="cs-CZ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Objektivní složka SP</a:t>
            </a:r>
            <a:r>
              <a:rPr lang="cs-CZ" dirty="0"/>
              <a:t>: aby mohla být jakákoli skutečnost nebo chování považováno za sociální problém, musí to mít negativní důsledky pro velký počet lidí                                                                  </a:t>
            </a:r>
            <a:r>
              <a:rPr lang="cs-CZ" sz="1400" i="1" dirty="0"/>
              <a:t>Co jsou to důsledky? Klima?</a:t>
            </a:r>
          </a:p>
          <a:p>
            <a:r>
              <a:rPr lang="cs-CZ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Subjektivní složka SP</a:t>
            </a:r>
            <a:r>
              <a:rPr lang="cs-CZ" dirty="0"/>
              <a:t>: postoj, že chování nebo skutečnost je třeba řešit</a:t>
            </a: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102920"/>
            <a:ext cx="65" cy="251359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altLang="cs-CZ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0" y="102920"/>
            <a:ext cx="65" cy="251359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altLang="cs-CZ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07019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26861"/>
          </a:xfrm>
        </p:spPr>
        <p:txBody>
          <a:bodyPr/>
          <a:lstStyle/>
          <a:p>
            <a:r>
              <a:rPr lang="cs-CZ" dirty="0"/>
              <a:t>Subjektivní a objektivní složka SP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38200" y="1355271"/>
            <a:ext cx="10515600" cy="482169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dirty="0">
                <a:solidFill>
                  <a:schemeClr val="accent1"/>
                </a:solidFill>
              </a:rPr>
              <a:t>Objektivní složka:</a:t>
            </a:r>
          </a:p>
          <a:p>
            <a:pPr lvl="0"/>
            <a:r>
              <a:rPr lang="cs-CZ" dirty="0"/>
              <a:t>Existuje určitý společenský stav nebo chování, které má negativní důsledky pro jednotlivce či společnost.</a:t>
            </a:r>
          </a:p>
          <a:p>
            <a:pPr lvl="0"/>
            <a:r>
              <a:rPr lang="cs-CZ" dirty="0"/>
              <a:t>Tyto důsledky lze empiricky zkoumat (např. rozsah chudoby, zdravotní dopady znečištění).</a:t>
            </a:r>
          </a:p>
          <a:p>
            <a:pPr marL="0" indent="0">
              <a:buNone/>
            </a:pPr>
            <a:endParaRPr lang="cs-CZ" dirty="0">
              <a:solidFill>
                <a:schemeClr val="accent1"/>
              </a:solidFill>
            </a:endParaRPr>
          </a:p>
          <a:p>
            <a:pPr marL="0" indent="0">
              <a:buNone/>
            </a:pPr>
            <a:r>
              <a:rPr lang="cs-CZ" dirty="0">
                <a:solidFill>
                  <a:schemeClr val="accent1"/>
                </a:solidFill>
              </a:rPr>
              <a:t>Subjektivní složka:</a:t>
            </a:r>
          </a:p>
          <a:p>
            <a:pPr lvl="0"/>
            <a:r>
              <a:rPr lang="cs-CZ" dirty="0"/>
              <a:t>Určitý stav nebo chování je společností či její částí vnímáno jako nežádoucí.</a:t>
            </a:r>
          </a:p>
          <a:p>
            <a:pPr lvl="0"/>
            <a:r>
              <a:rPr lang="cs-CZ" dirty="0"/>
              <a:t>Lidé jej označují za problém, který vyžaduje pozornost nebo řešení.</a:t>
            </a:r>
          </a:p>
          <a:p>
            <a:pPr lvl="0"/>
            <a:endParaRPr lang="cs-CZ" dirty="0"/>
          </a:p>
          <a:p>
            <a:pPr lvl="0"/>
            <a:endParaRPr lang="cs-CZ" dirty="0"/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9327594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→ Dva základní přístupy ke zkoumání SP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cs-CZ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Je rozhodující, že existuje a má empiricky doložitelné negativní důsledky?</a:t>
            </a:r>
          </a:p>
          <a:p>
            <a:pPr marL="0" indent="0">
              <a:buNone/>
            </a:pPr>
            <a:r>
              <a:rPr lang="cs-CZ" dirty="0"/>
              <a:t>→ </a:t>
            </a:r>
            <a:r>
              <a:rPr lang="cs-CZ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Objektivistický</a:t>
            </a:r>
            <a:r>
              <a:rPr lang="cs-CZ" dirty="0"/>
              <a:t> přístup: důraz na existenci, příčiny a důsledky společenských problémů.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dirty="0">
                <a:solidFill>
                  <a:schemeClr val="accent1"/>
                </a:solidFill>
              </a:rPr>
              <a:t>Nebo je rozhodující, že je určitý jev za sociální problém označován a společensky vnímán?</a:t>
            </a:r>
          </a:p>
          <a:p>
            <a:r>
              <a:rPr lang="cs-CZ" dirty="0"/>
              <a:t>→ </a:t>
            </a:r>
            <a:r>
              <a:rPr lang="cs-CZ" dirty="0" err="1">
                <a:solidFill>
                  <a:schemeClr val="accent1"/>
                </a:solidFill>
              </a:rPr>
              <a:t>Sociálněkonstruktivistický</a:t>
            </a:r>
            <a:r>
              <a:rPr lang="cs-CZ" dirty="0">
                <a:solidFill>
                  <a:schemeClr val="accent1"/>
                </a:solidFill>
              </a:rPr>
              <a:t> </a:t>
            </a:r>
            <a:r>
              <a:rPr lang="cs-CZ" dirty="0"/>
              <a:t>přístup: důraz na to, kdo, jak a proč určité jevy definuje jako sociální problémy.</a:t>
            </a:r>
          </a:p>
          <a:p>
            <a:pPr marL="0" indent="0">
              <a:buNone/>
            </a:pPr>
            <a:r>
              <a:rPr lang="cs-CZ" dirty="0"/>
              <a:t>                </a:t>
            </a:r>
          </a:p>
          <a:p>
            <a:pPr marL="0" indent="0">
              <a:buNone/>
            </a:pPr>
            <a:endParaRPr lang="cs-CZ" i="1" dirty="0"/>
          </a:p>
          <a:p>
            <a:pPr marL="0" indent="0">
              <a:buNone/>
            </a:pPr>
            <a:r>
              <a:rPr lang="cs-CZ" i="1" dirty="0"/>
              <a:t> Diskuze: domácí násilí  (existence x vnímání)  či inteligence a malý mozek žen</a:t>
            </a:r>
          </a:p>
        </p:txBody>
      </p:sp>
    </p:spTree>
    <p:extLst>
      <p:ext uri="{BB962C8B-B14F-4D97-AF65-F5344CB8AC3E}">
        <p14:creationId xmlns:p14="http://schemas.microsoft.com/office/powerpoint/2010/main" val="15201798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Konstruktivistický pohled </a:t>
            </a:r>
            <a:r>
              <a:rPr lang="cs-CZ" sz="18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(má blízko k Interpretativní sociologii)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cs-CZ" dirty="0"/>
              <a:t>Kdy se určitý jev stává sociálním problémem?</a:t>
            </a:r>
          </a:p>
          <a:p>
            <a:pPr marL="0" indent="0">
              <a:buNone/>
            </a:pPr>
            <a:r>
              <a:rPr lang="cs-CZ" dirty="0">
                <a:solidFill>
                  <a:schemeClr val="accent1"/>
                </a:solidFill>
              </a:rPr>
              <a:t>   Když je jako sociální problém definován a tato definice se prosazuje ve společnosti.</a:t>
            </a:r>
          </a:p>
          <a:p>
            <a:pPr lvl="0"/>
            <a:r>
              <a:rPr lang="cs-CZ" dirty="0"/>
              <a:t>Sociální problémy nejsou pouze objektivně existující skutečnosti. Záleží také na tom, jak jim lidé rozumějí a jak o nich hovoří.</a:t>
            </a:r>
          </a:p>
          <a:p>
            <a:pPr lvl="0"/>
            <a:r>
              <a:rPr lang="cs-CZ" dirty="0"/>
              <a:t>Různí aktéři (občané, média, zájmové skupiny, politici) prosazují odlišné interpretace určitých jevů.</a:t>
            </a:r>
          </a:p>
          <a:p>
            <a:pPr lvl="0"/>
            <a:r>
              <a:rPr lang="cs-CZ" dirty="0"/>
              <a:t>Zkoumáme, kdo a proč označuje určitý jev za problém, jak se tato definice prosazuje a jaká řešení jsou navrhována.</a:t>
            </a:r>
          </a:p>
          <a:p>
            <a:r>
              <a:rPr lang="cs-CZ" dirty="0"/>
              <a:t>Implikace – „vytváření“ sociálních problémů či kvazi-důkazů pro jejich existenci, i když pro to máme málo nebo žádný základ? Pokud to tak vnímáme a prosadíme, tak to tak je. </a:t>
            </a:r>
            <a:r>
              <a:rPr lang="cs-CZ" sz="1500" dirty="0"/>
              <a:t>(Např. pohled na studium žen na VŠ v 19. století – víra, že studium naruší menstruační cyklus)</a:t>
            </a:r>
          </a:p>
        </p:txBody>
      </p:sp>
    </p:spTree>
    <p:extLst>
      <p:ext uri="{BB962C8B-B14F-4D97-AF65-F5344CB8AC3E}">
        <p14:creationId xmlns:p14="http://schemas.microsoft.com/office/powerpoint/2010/main" val="5310503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Objektivistický pohled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cs-CZ" dirty="0"/>
              <a:t>Kdy se určitý jev stává sociálním problémem?</a:t>
            </a:r>
          </a:p>
          <a:p>
            <a:pPr marL="0" indent="0">
              <a:buNone/>
            </a:pPr>
            <a:r>
              <a:rPr lang="cs-CZ" dirty="0">
                <a:solidFill>
                  <a:schemeClr val="accent1"/>
                </a:solidFill>
              </a:rPr>
              <a:t>    Když existují empiricky zjistitelné společenské podmínky, které mají negativní důsledky pro jednotlivce nebo společnost.</a:t>
            </a:r>
          </a:p>
          <a:p>
            <a:pPr lvl="0"/>
            <a:r>
              <a:rPr lang="cs-CZ" dirty="0"/>
              <a:t>Sociální problémy mají reálný základ, který lze empiricky zkoumat.</a:t>
            </a:r>
          </a:p>
          <a:p>
            <a:pPr lvl="0"/>
            <a:r>
              <a:rPr lang="cs-CZ" dirty="0"/>
              <a:t>Zkoumáme jejich rozsah, příčiny a důsledky.</a:t>
            </a:r>
          </a:p>
          <a:p>
            <a:pPr lvl="0"/>
            <a:r>
              <a:rPr lang="cs-CZ" dirty="0"/>
              <a:t>Využíváme například statistická data, sociologické výzkumy a další empirické poznatky.</a:t>
            </a:r>
          </a:p>
          <a:p>
            <a:pPr lvl="0"/>
            <a:r>
              <a:rPr lang="cs-CZ" dirty="0"/>
              <a:t>Cílem je vysvětlit, proč problém vzniká, jaké má důsledky a jaké možnosti jeho řešení existují.</a:t>
            </a:r>
          </a:p>
          <a:p>
            <a:pPr marL="0" indent="0">
              <a:buNone/>
            </a:pPr>
            <a:endParaRPr lang="cs-CZ" dirty="0"/>
          </a:p>
          <a:p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54293573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A jaký je váš názor? 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i="1" dirty="0"/>
              <a:t>Jsou sociální problémy primárně otázkou naší interpretace?</a:t>
            </a:r>
          </a:p>
          <a:p>
            <a:pPr marL="0" indent="0">
              <a:buNone/>
            </a:pPr>
            <a:endParaRPr lang="cs-CZ" i="1" dirty="0"/>
          </a:p>
          <a:p>
            <a:endParaRPr lang="cs-CZ" i="1" dirty="0"/>
          </a:p>
          <a:p>
            <a:r>
              <a:rPr lang="cs-CZ" i="1" dirty="0"/>
              <a:t>Je pravda, že špatná sociální situace/stav nebo chování nejsou sociálním problémem, pokud to jako sociální problém nevnímáme? </a:t>
            </a:r>
          </a:p>
          <a:p>
            <a:endParaRPr lang="cs-CZ" i="1" dirty="0"/>
          </a:p>
          <a:p>
            <a:endParaRPr lang="cs-CZ" i="1"/>
          </a:p>
          <a:p>
            <a:pPr marL="0" indent="0">
              <a:buNone/>
            </a:pPr>
            <a:r>
              <a:rPr lang="cs-CZ" i="1"/>
              <a:t> </a:t>
            </a:r>
            <a:r>
              <a:rPr lang="cs-CZ" i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Proč ano nebo proč ne?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71286571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Příklady teoretických přístupů ke zkoumání sociálních problémů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cs-CZ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Konstruktivistický proud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2932339"/>
          </a:xfrm>
        </p:spPr>
        <p:txBody>
          <a:bodyPr>
            <a:normAutofit/>
          </a:bodyPr>
          <a:lstStyle/>
          <a:p>
            <a:endParaRPr lang="cs-CZ" altLang="sk-SK" dirty="0"/>
          </a:p>
          <a:p>
            <a:r>
              <a:rPr lang="cs-CZ" altLang="sk-SK" dirty="0"/>
              <a:t>Teorie nálepkování</a:t>
            </a:r>
          </a:p>
          <a:p>
            <a:r>
              <a:rPr lang="cs-CZ" altLang="sk-SK" dirty="0"/>
              <a:t>Arénový model vývoje SP</a:t>
            </a:r>
          </a:p>
          <a:p>
            <a:r>
              <a:rPr lang="cs-CZ" dirty="0"/>
              <a:t>Management sociálních problémů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r>
              <a:rPr lang="cs-CZ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Objektivistický proud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2932339"/>
          </a:xfrm>
        </p:spPr>
        <p:txBody>
          <a:bodyPr/>
          <a:lstStyle/>
          <a:p>
            <a:pPr>
              <a:defRPr/>
            </a:pPr>
            <a:endParaRPr lang="cs-CZ" dirty="0"/>
          </a:p>
          <a:p>
            <a:pPr>
              <a:defRPr/>
            </a:pPr>
            <a:r>
              <a:rPr lang="cs-CZ" dirty="0"/>
              <a:t>Teorie sociální patologie</a:t>
            </a:r>
          </a:p>
          <a:p>
            <a:pPr>
              <a:defRPr/>
            </a:pPr>
            <a:r>
              <a:rPr lang="cs-CZ" dirty="0"/>
              <a:t>Teorie sociální  dezorganizace</a:t>
            </a:r>
          </a:p>
          <a:p>
            <a:pPr>
              <a:defRPr/>
            </a:pPr>
            <a:r>
              <a:rPr lang="cs-CZ" dirty="0"/>
              <a:t>Teorie konfliktu hodnot</a:t>
            </a:r>
          </a:p>
          <a:p>
            <a:pPr>
              <a:defRPr/>
            </a:pPr>
            <a:endParaRPr lang="cs-CZ" dirty="0"/>
          </a:p>
          <a:p>
            <a:pPr>
              <a:defRPr/>
            </a:pPr>
            <a:endParaRPr lang="cs-CZ" dirty="0"/>
          </a:p>
          <a:p>
            <a:pPr marL="0" indent="0">
              <a:buNone/>
              <a:defRPr/>
            </a:pPr>
            <a:endParaRPr lang="cs-CZ" dirty="0"/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7CA794C6-D5B0-E111-C30E-4635BA6687D7}"/>
              </a:ext>
            </a:extLst>
          </p:cNvPr>
          <p:cNvSpPr txBox="1"/>
          <p:nvPr/>
        </p:nvSpPr>
        <p:spPr>
          <a:xfrm>
            <a:off x="2465614" y="5569545"/>
            <a:ext cx="777240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2800" dirty="0"/>
              <a:t>Teorie sociální deviace zahrnují různé přístupy – </a:t>
            </a:r>
            <a:r>
              <a:rPr lang="cs-CZ" dirty="0"/>
              <a:t>některé zkoumají příčiny porušování společenských norem, jiné procesy, kterými společnost určité chování označuje za deviantní.</a:t>
            </a:r>
          </a:p>
        </p:txBody>
      </p:sp>
    </p:spTree>
    <p:extLst>
      <p:ext uri="{BB962C8B-B14F-4D97-AF65-F5344CB8AC3E}">
        <p14:creationId xmlns:p14="http://schemas.microsoft.com/office/powerpoint/2010/main" val="117695576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Sociologická imaginace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cs-CZ" dirty="0"/>
              <a:t>~ kritická reakce na vývoj sociologie </a:t>
            </a:r>
            <a:r>
              <a:rPr lang="cs-CZ" sz="1200" dirty="0"/>
              <a:t>(kritická sociologie, neusiluje o nehodnotící vědu, zájem o společenskou změnu)</a:t>
            </a:r>
          </a:p>
          <a:p>
            <a:pPr marL="0" indent="0">
              <a:buNone/>
            </a:pPr>
            <a:r>
              <a:rPr lang="cs-CZ" dirty="0"/>
              <a:t>= uvědomění si vztahu mezi osobní zkušeností a širším společenským kontextem </a:t>
            </a:r>
            <a:r>
              <a:rPr lang="cs-CZ" sz="1400" dirty="0"/>
              <a:t>(př. nezaměstnanost)</a:t>
            </a:r>
          </a:p>
          <a:p>
            <a:pPr marL="0" indent="0">
              <a:buNone/>
            </a:pPr>
            <a:r>
              <a:rPr lang="cs-CZ" dirty="0"/>
              <a:t>…schopnost oprostit se od reality každodenního života a nahlédnutí na daný sociologický problém v širším celospolečenském kontextu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sz="1200" dirty="0"/>
              <a:t>                                                                                                                                                                             </a:t>
            </a:r>
            <a:r>
              <a:rPr lang="cs-CZ" sz="1200" i="1" dirty="0"/>
              <a:t>      Co je to konzumace marihuany?  Kdo může za nezaměstnanost?</a:t>
            </a:r>
            <a:r>
              <a:rPr lang="cs-CZ" sz="1200" dirty="0"/>
              <a:t> </a:t>
            </a:r>
          </a:p>
          <a:p>
            <a:pPr marL="0" indent="0">
              <a:buNone/>
            </a:pPr>
            <a:r>
              <a:rPr lang="cs-CZ" dirty="0"/>
              <a:t> </a:t>
            </a:r>
          </a:p>
          <a:p>
            <a:pPr marL="0" indent="0">
              <a:buNone/>
            </a:pPr>
            <a:r>
              <a:rPr lang="cs-CZ" dirty="0"/>
              <a:t>„Život jednotlivce ani dějiny společnosti nelze pochopit, nepochopíme-li obojí současně.“ (</a:t>
            </a:r>
            <a:r>
              <a:rPr lang="cs-CZ" dirty="0" err="1"/>
              <a:t>Mills</a:t>
            </a:r>
            <a:r>
              <a:rPr lang="cs-CZ" dirty="0"/>
              <a:t>, 2002, s.7)</a:t>
            </a:r>
          </a:p>
        </p:txBody>
      </p:sp>
    </p:spTree>
    <p:extLst>
      <p:ext uri="{BB962C8B-B14F-4D97-AF65-F5344CB8AC3E}">
        <p14:creationId xmlns:p14="http://schemas.microsoft.com/office/powerpoint/2010/main" val="69680254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Co jsou dle vás největší sociální problémy ČR?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cs-CZ" dirty="0"/>
              <a:t>?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sz="1400" dirty="0"/>
              <a:t>Další slide: JSNS, 2021, dostupné </a:t>
            </a:r>
            <a:r>
              <a:rPr lang="cs-CZ" sz="1400" dirty="0">
                <a:hlinkClick r:id="rId2"/>
              </a:rPr>
              <a:t>zde</a:t>
            </a:r>
            <a:endParaRPr lang="cs-CZ" sz="1400" dirty="0"/>
          </a:p>
          <a:p>
            <a:pPr marL="0" indent="0">
              <a:buNone/>
            </a:pPr>
            <a:r>
              <a:rPr lang="cs-CZ" sz="1400" dirty="0"/>
              <a:t>Co z toho jsou sociální problémy a co ne?</a:t>
            </a:r>
          </a:p>
        </p:txBody>
      </p:sp>
    </p:spTree>
    <p:extLst>
      <p:ext uri="{BB962C8B-B14F-4D97-AF65-F5344CB8AC3E}">
        <p14:creationId xmlns:p14="http://schemas.microsoft.com/office/powerpoint/2010/main" val="83971494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061857F-BF68-718D-5CA0-E8D0EB6A4B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cs-CZ" sz="1800" dirty="0"/>
              <a:t>Šetření mezi středoškoláky 2021: Za největší problém ČR považují </a:t>
            </a:r>
            <a:r>
              <a:rPr lang="cs-CZ" sz="1800" b="1" dirty="0"/>
              <a:t>studenti</a:t>
            </a:r>
            <a:r>
              <a:rPr lang="cs-CZ" sz="1800" dirty="0"/>
              <a:t> nejčastěji politickou reprezentaci (61 %) a epidemii COVID 19 (41 %). Od roku 2017 vzrostla vnímaná problémovost politické reprezentace a rasismu. Největší rozdíly ve vnímání problémů ČR jsou mezi studenty gymnázií a učilišť. Gymnazisté považují častěji za problematickou politickou reprezentaci, korupci, kvalitu vzdělání. Studenti učilišť častěji omezování kvůli epidemii COVID 19, drogy, nezaměstnanost a migraci.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3B98797E-C1F7-2886-CE64-4A336262D4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dirty="0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842A0B20-0EDF-FCD7-0272-1EE0559DBD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825625"/>
            <a:ext cx="8611802" cy="4534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268451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Nezapomeňte na úkol: </a:t>
            </a:r>
            <a:r>
              <a:rPr lang="cs-CZ" b="0" i="0" dirty="0">
                <a:effectLst/>
                <a:latin typeface="-apple-system"/>
              </a:rPr>
              <a:t>Přečtete si volební programy alespoň dvou stran</a:t>
            </a:r>
            <a:r>
              <a:rPr lang="cs-CZ" dirty="0">
                <a:latin typeface="-apple-system"/>
              </a:rPr>
              <a:t> do komunálních voleb. </a:t>
            </a:r>
            <a:r>
              <a:rPr lang="cs-CZ" b="0" i="0" dirty="0">
                <a:effectLst/>
                <a:latin typeface="-apple-system"/>
              </a:rPr>
              <a:t>Co považují za klíčové sociální problémy? Jaká navrhují řešení? V čem se liší?</a:t>
            </a:r>
          </a:p>
          <a:p>
            <a:r>
              <a:rPr lang="en-GB" b="0" i="0" dirty="0">
                <a:solidFill>
                  <a:srgbClr val="1D2125"/>
                </a:solidFill>
                <a:effectLst/>
                <a:latin typeface="-apple-system"/>
              </a:rPr>
              <a:t> </a:t>
            </a:r>
            <a:r>
              <a:rPr lang="cs-CZ" dirty="0"/>
              <a:t>Půjčte/kupte si Slepé skvrny od D. Prokopa a začněte tuto knihu číst.</a:t>
            </a:r>
          </a:p>
          <a:p>
            <a:endParaRPr lang="cs-CZ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/>
              <a:t>Děkuji za pozornost a čtěte </a:t>
            </a:r>
            <a:r>
              <a:rPr lang="cs-CZ" dirty="0" err="1"/>
              <a:t>Millse</a:t>
            </a:r>
            <a:r>
              <a:rPr lang="cs-CZ" dirty="0"/>
              <a:t> </a:t>
            </a:r>
            <a:r>
              <a:rPr lang="cs-CZ" dirty="0">
                <a:sym typeface="Wingdings" panose="05000000000000000000" pitchFamily="2" charset="2"/>
              </a:rPr>
              <a:t></a:t>
            </a:r>
            <a:br>
              <a:rPr lang="cs-CZ" dirty="0">
                <a:sym typeface="Wingdings" panose="05000000000000000000" pitchFamily="2" charset="2"/>
              </a:rPr>
            </a:br>
            <a:r>
              <a:rPr lang="cs-CZ" sz="3100" dirty="0">
                <a:sym typeface="Wingdings" panose="05000000000000000000" pitchFamily="2" charset="2"/>
              </a:rPr>
              <a:t>Minimálně to, co máte naskenované v Moodle, ale raději celého!</a:t>
            </a:r>
            <a:endParaRPr lang="cs-CZ" sz="3100" dirty="0"/>
          </a:p>
        </p:txBody>
      </p:sp>
    </p:spTree>
    <p:extLst>
      <p:ext uri="{BB962C8B-B14F-4D97-AF65-F5344CB8AC3E}">
        <p14:creationId xmlns:p14="http://schemas.microsoft.com/office/powerpoint/2010/main" val="42933262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Motiv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9AF8C"/>
      </a:accent1>
      <a:accent2>
        <a:srgbClr val="97BE49"/>
      </a:accent2>
      <a:accent3>
        <a:srgbClr val="3D9CCC"/>
      </a:accent3>
      <a:accent4>
        <a:srgbClr val="7C60C6"/>
      </a:accent4>
      <a:accent5>
        <a:srgbClr val="C9492C"/>
      </a:accent5>
      <a:accent6>
        <a:srgbClr val="D58C2E"/>
      </a:accent6>
      <a:hlink>
        <a:srgbClr val="0563C1"/>
      </a:hlink>
      <a:folHlink>
        <a:srgbClr val="954F72"/>
      </a:folHlink>
    </a:clrScheme>
    <a:fontScheme name="Motiv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iv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3E4F19A7-A959-40BB-972C-4880BAF8EB09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936</TotalTime>
  <Words>2521</Words>
  <Application>Microsoft Office PowerPoint</Application>
  <PresentationFormat>Širokoúhlá obrazovka</PresentationFormat>
  <Paragraphs>209</Paragraphs>
  <Slides>25</Slides>
  <Notes>2</Notes>
  <HiddenSlides>0</HiddenSlides>
  <MMClips>0</MMClips>
  <ScaleCrop>false</ScaleCrop>
  <HeadingPairs>
    <vt:vector size="6" baseType="variant">
      <vt:variant>
        <vt:lpstr>Použitá písma</vt:lpstr>
      </vt:variant>
      <vt:variant>
        <vt:i4>8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25</vt:i4>
      </vt:variant>
    </vt:vector>
  </HeadingPairs>
  <TitlesOfParts>
    <vt:vector size="34" baseType="lpstr">
      <vt:lpstr>-apple-system</vt:lpstr>
      <vt:lpstr>Aptos</vt:lpstr>
      <vt:lpstr>Arial</vt:lpstr>
      <vt:lpstr>Calibri</vt:lpstr>
      <vt:lpstr>Calibri Light</vt:lpstr>
      <vt:lpstr>Symbol</vt:lpstr>
      <vt:lpstr>Times New Roman</vt:lpstr>
      <vt:lpstr>Wingdings</vt:lpstr>
      <vt:lpstr>Office Theme</vt:lpstr>
      <vt:lpstr>SOCIÁLNÍ PROBLÉMY </vt:lpstr>
      <vt:lpstr>Informace o kurzu</vt:lpstr>
      <vt:lpstr>Praktické info k přednáškám</vt:lpstr>
      <vt:lpstr>Cíle kurzu</vt:lpstr>
      <vt:lpstr>Povinnosti kurzu…..plňte včas!</vt:lpstr>
      <vt:lpstr>Alternativa zkoušky (60 %)</vt:lpstr>
      <vt:lpstr>Využití AI… aneb AI je super, ale…</vt:lpstr>
      <vt:lpstr>Hodnocení kurzu</vt:lpstr>
      <vt:lpstr>Politiky kurzu</vt:lpstr>
      <vt:lpstr>Harmonogram kurzu I. drobné změny vyhrazeny </vt:lpstr>
      <vt:lpstr>Harmonogram kurzu II.</vt:lpstr>
      <vt:lpstr>Dotazy k formalitám</vt:lpstr>
      <vt:lpstr>Co je to sociální problém?</vt:lpstr>
      <vt:lpstr>Problém…ale sociální?</vt:lpstr>
      <vt:lpstr>Sociální problém</vt:lpstr>
      <vt:lpstr>Subjektivní a objektivní složka SP</vt:lpstr>
      <vt:lpstr>→ Dva základní přístupy ke zkoumání SP</vt:lpstr>
      <vt:lpstr>Konstruktivistický pohled (má blízko k Interpretativní sociologii)</vt:lpstr>
      <vt:lpstr>Objektivistický pohled</vt:lpstr>
      <vt:lpstr>A jaký je váš názor? </vt:lpstr>
      <vt:lpstr>Příklady teoretických přístupů ke zkoumání sociálních problémů</vt:lpstr>
      <vt:lpstr>Sociologická imaginace</vt:lpstr>
      <vt:lpstr>Co jsou dle vás největší sociální problémy ČR?</vt:lpstr>
      <vt:lpstr>Šetření mezi středoškoláky 2021: Za největší problém ČR považují studenti nejčastěji politickou reprezentaci (61 %) a epidemii COVID 19 (41 %). Od roku 2017 vzrostla vnímaná problémovost politické reprezentace a rasismu. Největší rozdíly ve vnímání problémů ČR jsou mezi studenty gymnázií a učilišť. Gymnazisté považují častěji za problematickou politickou reprezentaci, korupci, kvalitu vzdělání. Studenti učilišť častěji omezování kvůli epidemii COVID 19, drogy, nezaměstnanost a migraci.</vt:lpstr>
      <vt:lpstr>Děkuji za pozornost a čtěte Millse  Minimálně to, co máte naskenované v Moodle, ale raději celého!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SOCIÁLNÍ PROBLÉMY</dc:title>
  <dc:creator>Marie Jelínková</dc:creator>
  <cp:lastModifiedBy>Marie Jelínková</cp:lastModifiedBy>
  <cp:revision>53</cp:revision>
  <dcterms:created xsi:type="dcterms:W3CDTF">2020-10-05T18:12:30Z</dcterms:created>
  <dcterms:modified xsi:type="dcterms:W3CDTF">2026-10-01T07:11:47Z</dcterms:modified>
</cp:coreProperties>
</file>