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9" r:id="rId3"/>
    <p:sldId id="276" r:id="rId4"/>
    <p:sldId id="257" r:id="rId5"/>
    <p:sldId id="258" r:id="rId6"/>
    <p:sldId id="277" r:id="rId7"/>
    <p:sldId id="281" r:id="rId8"/>
    <p:sldId id="282" r:id="rId9"/>
    <p:sldId id="261" r:id="rId10"/>
    <p:sldId id="260" r:id="rId11"/>
    <p:sldId id="262" r:id="rId12"/>
    <p:sldId id="263" r:id="rId13"/>
    <p:sldId id="265" r:id="rId14"/>
    <p:sldId id="279" r:id="rId15"/>
    <p:sldId id="264" r:id="rId16"/>
    <p:sldId id="267" r:id="rId17"/>
    <p:sldId id="268" r:id="rId18"/>
    <p:sldId id="269" r:id="rId19"/>
    <p:sldId id="270" r:id="rId20"/>
    <p:sldId id="271" r:id="rId21"/>
    <p:sldId id="274" r:id="rId22"/>
    <p:sldId id="275" r:id="rId23"/>
    <p:sldId id="273" r:id="rId24"/>
    <p:sldId id="280" r:id="rId25"/>
    <p:sldId id="283" r:id="rId26"/>
    <p:sldId id="272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4604" autoAdjust="0"/>
  </p:normalViewPr>
  <p:slideViewPr>
    <p:cSldViewPr snapToGrid="0">
      <p:cViewPr varScale="1">
        <p:scale>
          <a:sx n="106" d="100"/>
          <a:sy n="106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67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48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039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93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551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17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05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54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45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815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3CD90-ABFB-477A-B4C1-AB391929EDD9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7781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fsv.cuni.cz/studium/studenti-se-specialnimi-potrebami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sns.cz/nove/projekty/pruzkumy-setreni/jeden-svet-na-skolach-v-cr-2020_komplet-priloha_v4_po-kor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i.cuni.cz/AI-11.html" TargetMode="External"/><Relationship Id="rId2" Type="http://schemas.openxmlformats.org/officeDocument/2006/relationships/hyperlink" Target="https://ai.cuni.cz/AI-17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ollev.com/mariejelinkova51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ollev.com/mariejelinkova51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SOCIÁLNÍ PROBLÉMY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I.</a:t>
            </a:r>
          </a:p>
          <a:p>
            <a:endParaRPr lang="cs-CZ" dirty="0"/>
          </a:p>
          <a:p>
            <a:r>
              <a:rPr lang="cs-CZ" dirty="0"/>
              <a:t>PhDr. Marie Jelínková, Ph.D.</a:t>
            </a:r>
          </a:p>
          <a:p>
            <a:r>
              <a:rPr lang="cs-CZ" dirty="0"/>
              <a:t>Katedra veřejné a sociální politiky</a:t>
            </a:r>
          </a:p>
        </p:txBody>
      </p:sp>
    </p:spTree>
    <p:extLst>
      <p:ext uri="{BB962C8B-B14F-4D97-AF65-F5344CB8AC3E}">
        <p14:creationId xmlns:p14="http://schemas.microsoft.com/office/powerpoint/2010/main" val="1142150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Politiky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4597545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Pokud se něco děje, dejte to vědět. Komunikujte! (I já vám budu dávat vědět.)</a:t>
            </a:r>
          </a:p>
          <a:p>
            <a:r>
              <a:rPr lang="cs-CZ" dirty="0"/>
              <a:t>Při pozdním odevzdání eseje (ne jiných výstupů) ztrácíte body (3 body za každý den). Na náhlá onemocnění („chtěla jsem to napsat o víkendu, ale měla jsem zánět středního ucha…“) či překvapivě často opakující se katastrofy („už už jsem to odesílal, ale shořel mi v tu chvílí disk a zálohu nemám“) nebude brán zřetel. Vážné důvody („uvízla jsem na tropickém ostrově“) lze zvážit.</a:t>
            </a:r>
          </a:p>
          <a:p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Nicméně pokud máte </a:t>
            </a:r>
            <a:r>
              <a:rPr lang="cs-CZ" dirty="0"/>
              <a:t>(budete mít) dlouhodobé a/či vážné zdravotní a jiné 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problémy</a:t>
            </a:r>
            <a:r>
              <a:rPr lang="cs-CZ" dirty="0"/>
              <a:t> (vč. depresí, nemožnost připojení se k internetu…) 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dejte o nich vědět, co nejdříve</a:t>
            </a:r>
            <a:r>
              <a:rPr lang="cs-CZ" dirty="0"/>
              <a:t>. 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 předem odůvodněných případech je možné domluvit jiný harmonogram.</a:t>
            </a:r>
            <a:endParaRPr lang="cs-CZ" dirty="0"/>
          </a:p>
          <a:p>
            <a:r>
              <a:rPr lang="cs-CZ" dirty="0"/>
              <a:t>Evidovaní studenti/</a:t>
            </a:r>
            <a:r>
              <a:rPr lang="cs-CZ" dirty="0" err="1"/>
              <a:t>ky</a:t>
            </a:r>
            <a:r>
              <a:rPr lang="cs-CZ" dirty="0"/>
              <a:t> se </a:t>
            </a:r>
            <a:r>
              <a:rPr lang="cs-CZ" u="sng" dirty="0">
                <a:hlinkClick r:id="rId2" tooltip="Klikněte pro otevření v novém okně nebo záložce&#10;https://fsv.cuni.cz/studium/studenti-se-specialnimi-potrebami"/>
              </a:rPr>
              <a:t>speciálními potřebami</a:t>
            </a:r>
            <a:r>
              <a:rPr lang="cs-CZ" b="1" dirty="0"/>
              <a:t> </a:t>
            </a:r>
            <a:r>
              <a:rPr lang="cs-CZ" dirty="0"/>
              <a:t>vyžadující v předmětu specifická (podpůrná) opatření, nechť se osobně či emailem obrátí na garantku kurzu před první hodinou. 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Vyučující je připravena hledat vhodná řešení odpovídající funkční diagnostice studenta/</a:t>
            </a:r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ky</a:t>
            </a:r>
            <a:r>
              <a:rPr lang="cs-CZ" dirty="0"/>
              <a:t>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2101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kurzu I. </a:t>
            </a:r>
            <a:r>
              <a:rPr lang="cs-CZ" sz="1200" dirty="0"/>
              <a:t>drobné změny vyhrazeny </a:t>
            </a:r>
            <a:r>
              <a:rPr lang="cs-CZ" sz="1200" dirty="0">
                <a:sym typeface="Wingdings" panose="05000000000000000000" pitchFamily="2" charset="2"/>
              </a:rPr>
              <a:t></a:t>
            </a:r>
            <a:endParaRPr lang="cs-CZ" sz="1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3.10. </a:t>
            </a:r>
            <a:r>
              <a:rPr lang="cs-CZ" dirty="0"/>
              <a:t>Úvodní hodina</a:t>
            </a:r>
          </a:p>
          <a:p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10.10. </a:t>
            </a:r>
            <a:r>
              <a:rPr lang="cs-CZ" dirty="0"/>
              <a:t> </a:t>
            </a:r>
            <a:r>
              <a:rPr lang="cs-CZ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Sociální problémy a jejich teoretické ukotvení </a:t>
            </a:r>
          </a:p>
          <a:p>
            <a:pPr marL="0" indent="0">
              <a:buNone/>
            </a:pPr>
            <a:r>
              <a:rPr lang="cs-CZ" sz="14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(do 16.10. vyplňujete a odevzdáváte tabulku – úkol na další hodinu)</a:t>
            </a:r>
          </a:p>
          <a:p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17.10. </a:t>
            </a:r>
            <a:r>
              <a:rPr lang="cs-CZ" dirty="0"/>
              <a:t>Domácí násilí jako sociální problém (SP)?</a:t>
            </a:r>
          </a:p>
          <a:p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24.10. </a:t>
            </a:r>
            <a:r>
              <a:rPr lang="cs-CZ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Jak definovat sociální problém? </a:t>
            </a:r>
          </a:p>
          <a:p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31.10. </a:t>
            </a:r>
            <a:r>
              <a:rPr lang="cs-CZ" dirty="0"/>
              <a:t>Migrace jako sociální problém? </a:t>
            </a:r>
          </a:p>
          <a:p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7.11. </a:t>
            </a:r>
            <a:r>
              <a:rPr lang="cs-CZ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Zkoumání SP a společenská zodpovědnost v sociálních vědách </a:t>
            </a:r>
          </a:p>
          <a:p>
            <a:pPr marL="0" indent="0">
              <a:buNone/>
            </a:pPr>
            <a:r>
              <a:rPr lang="cs-CZ" sz="14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(do 13.11. vypracováváte mini-recenzi - úkol na další hodinu)</a:t>
            </a:r>
          </a:p>
          <a:p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14.11. </a:t>
            </a:r>
            <a:r>
              <a:rPr lang="cs-CZ" dirty="0"/>
              <a:t>Diskuze nad knihou Slepé skvrny, diskuze ohledně témat esejů</a:t>
            </a:r>
          </a:p>
        </p:txBody>
      </p:sp>
    </p:spTree>
    <p:extLst>
      <p:ext uri="{BB962C8B-B14F-4D97-AF65-F5344CB8AC3E}">
        <p14:creationId xmlns:p14="http://schemas.microsoft.com/office/powerpoint/2010/main" val="2849129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kurzu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21.11</a:t>
            </a:r>
            <a:r>
              <a:rPr lang="cs-CZ" dirty="0"/>
              <a:t>. Bydlení jako SP? Diskuze s hostem Filipem Pospíšilem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28.11</a:t>
            </a:r>
            <a:r>
              <a:rPr lang="cs-CZ" dirty="0"/>
              <a:t>. </a:t>
            </a:r>
            <a:r>
              <a:rPr lang="cs-CZ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Zločinnost jako SP a trest jako řešení? Host Jakub Drápal</a:t>
            </a:r>
          </a:p>
          <a:p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5.12. C</a:t>
            </a:r>
            <a:r>
              <a:rPr lang="cs-CZ" dirty="0"/>
              <a:t>hceme lepší město! Možnosti a limity změn </a:t>
            </a:r>
            <a:r>
              <a:rPr lang="cs-CZ" dirty="0" err="1"/>
              <a:t>an</a:t>
            </a:r>
            <a:r>
              <a:rPr lang="cs-CZ" dirty="0"/>
              <a:t> lokální úrovni podle lokálního politika. Host Jakob </a:t>
            </a:r>
            <a:r>
              <a:rPr lang="cs-CZ" dirty="0" err="1"/>
              <a:t>Hurrle</a:t>
            </a:r>
            <a:r>
              <a:rPr lang="cs-CZ" dirty="0"/>
              <a:t> 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12.12. </a:t>
            </a:r>
            <a:r>
              <a:rPr lang="cs-CZ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Řešení sociálních problémů</a:t>
            </a:r>
          </a:p>
          <a:p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19.12. </a:t>
            </a:r>
            <a:r>
              <a:rPr lang="cs-CZ" dirty="0"/>
              <a:t>Závislosti v digitálním světě jako objevující se sociální problém? </a:t>
            </a:r>
            <a:r>
              <a:rPr lang="cs-CZ" sz="14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(do 20.12. vypracováváte esej)</a:t>
            </a:r>
            <a:r>
              <a:rPr lang="cs-CZ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55853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Dotazy k formalitám</a:t>
            </a:r>
          </a:p>
        </p:txBody>
      </p:sp>
    </p:spTree>
    <p:extLst>
      <p:ext uri="{BB962C8B-B14F-4D97-AF65-F5344CB8AC3E}">
        <p14:creationId xmlns:p14="http://schemas.microsoft.com/office/powerpoint/2010/main" val="3474161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sociální problém?</a:t>
            </a:r>
          </a:p>
        </p:txBody>
      </p:sp>
    </p:spTree>
    <p:extLst>
      <p:ext uri="{BB962C8B-B14F-4D97-AF65-F5344CB8AC3E}">
        <p14:creationId xmlns:p14="http://schemas.microsoft.com/office/powerpoint/2010/main" val="2579685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Problém…ale sociální?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0" lvl="8" indent="0" algn="just">
              <a:buNone/>
            </a:pPr>
            <a:r>
              <a:rPr lang="cs-CZ" dirty="0"/>
              <a:t>                                                                   </a:t>
            </a:r>
            <a:r>
              <a:rPr lang="cs-CZ" i="1" dirty="0"/>
              <a:t>Problémy se neobjevují přes noc. A ani přes noc nemizí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Problém – rozpor mezi tím, co je a co by mělo být</a:t>
            </a:r>
          </a:p>
          <a:p>
            <a:pPr algn="just"/>
            <a:r>
              <a:rPr lang="cs-CZ" dirty="0"/>
              <a:t>Sociální problémy (nerovnost, kriminalita…) jsou ve středu prvopočátků sociologického zájmu</a:t>
            </a:r>
          </a:p>
          <a:p>
            <a:pPr algn="just"/>
            <a:r>
              <a:rPr lang="cs-CZ" dirty="0"/>
              <a:t>Prvotní smysl sociologie – pomáhat společnosti zbavit se tíživých problémů</a:t>
            </a:r>
          </a:p>
          <a:p>
            <a:pPr algn="just"/>
            <a:r>
              <a:rPr lang="cs-CZ" dirty="0"/>
              <a:t>Reakce dalších společenských věd</a:t>
            </a:r>
          </a:p>
          <a:p>
            <a:pPr>
              <a:defRPr/>
            </a:pPr>
            <a:r>
              <a:rPr lang="cs-CZ" sz="2900" dirty="0"/>
              <a:t>Vývoj – </a:t>
            </a:r>
            <a:r>
              <a:rPr lang="cs-CZ" sz="29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systémový přístup </a:t>
            </a:r>
            <a:r>
              <a:rPr lang="cs-CZ" sz="2900" dirty="0"/>
              <a:t>(metodologický perfekcionismus, rozvoj teorie, nezáleží na tom, jaký jev je zkoumán) x </a:t>
            </a:r>
            <a:r>
              <a:rPr lang="cs-CZ" sz="29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problémový přístup </a:t>
            </a:r>
            <a:r>
              <a:rPr lang="cs-CZ" sz="2900" dirty="0"/>
              <a:t>(sociologie má ovlivňovat, zasahovat, pomáhat, důležitost výzkumu má přednost před jeho perfektním provedením)/ kombinace přístupů.</a:t>
            </a:r>
            <a:endParaRPr lang="cs-CZ" dirty="0"/>
          </a:p>
          <a:p>
            <a:pPr marL="0" indent="0" algn="just">
              <a:buNone/>
            </a:pPr>
            <a:br>
              <a:rPr lang="cs-CZ" dirty="0"/>
            </a:br>
            <a:r>
              <a:rPr lang="cs-CZ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Sociálním problémem je jakýkoli stav nebo chování, které má negativní důsledky pro velký počet lidí a které je obecně považováno za stav nebo chování, které je třeba řešit. </a:t>
            </a:r>
          </a:p>
          <a:p>
            <a:pPr marL="0" indent="0" algn="just">
              <a:buNone/>
            </a:pPr>
            <a:r>
              <a:rPr lang="cs-CZ" i="1" dirty="0"/>
              <a:t>Tato definice má jak objektivní složku, tak subjektivní složku.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8875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problém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Je stáří SP? Je rozšíření tetování SP? Je alkoholismus mladistvých SP? Je zabitý novorozenec SP? Je rasová segregace SP?</a:t>
            </a:r>
          </a:p>
          <a:p>
            <a:endParaRPr lang="cs-CZ" i="1" dirty="0"/>
          </a:p>
          <a:p>
            <a:r>
              <a:rPr lang="cs-CZ" i="1" dirty="0"/>
              <a:t>Znáte nějaké vyřešené SP?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Objektivní složka SP</a:t>
            </a:r>
            <a:r>
              <a:rPr lang="cs-CZ" dirty="0"/>
              <a:t>: aby mohla být jakákoli skutečnost nebo chování považováno za sociální problém, musí to mít negativní důsledky pro velký počet lidí                                                                  </a:t>
            </a:r>
            <a:r>
              <a:rPr lang="cs-CZ" sz="1400" i="1" dirty="0"/>
              <a:t>Co jsou to důsledky? Klima?</a:t>
            </a:r>
          </a:p>
          <a:p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Subjektivní složka SP</a:t>
            </a:r>
            <a:r>
              <a:rPr lang="cs-CZ" dirty="0"/>
              <a:t>: postoj, že chování nebo skutečnost je třeba řešit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701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Subjektivní a objektivní složka SP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Objektivní složka – něco skutečně existuje (= objektivistický pohled)</a:t>
            </a:r>
          </a:p>
          <a:p>
            <a:endParaRPr lang="cs-CZ" dirty="0"/>
          </a:p>
          <a:p>
            <a:r>
              <a:rPr lang="cs-CZ" dirty="0"/>
              <a:t>Subjektivní složka – něco za problém považuji (= konstruktivistický pohled – blízko interpretativní sociologii)</a:t>
            </a:r>
          </a:p>
        </p:txBody>
      </p:sp>
    </p:spTree>
    <p:extLst>
      <p:ext uri="{BB962C8B-B14F-4D97-AF65-F5344CB8AC3E}">
        <p14:creationId xmlns:p14="http://schemas.microsoft.com/office/powerpoint/2010/main" val="1932759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→ Dva základní teoretické proudy SP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Kdy je sociální problém sociálním problémem?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Je to tehdy, když reálně (empiricky podloženě) existuje? </a:t>
            </a:r>
          </a:p>
          <a:p>
            <a:pPr marL="0" indent="0">
              <a:buNone/>
            </a:pPr>
            <a:r>
              <a:rPr lang="cs-CZ" dirty="0"/>
              <a:t>                              (objektivistický proud, sociální realita existuje vně individuí)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Nebo je to tehdy, kdy je za problém považován?</a:t>
            </a:r>
          </a:p>
          <a:p>
            <a:pPr marL="0" indent="0">
              <a:buNone/>
            </a:pPr>
            <a:r>
              <a:rPr lang="cs-CZ" dirty="0"/>
              <a:t>                              (konstruktivistický/</a:t>
            </a:r>
            <a:r>
              <a:rPr lang="cs-CZ" dirty="0" err="1"/>
              <a:t>interpretativní</a:t>
            </a:r>
            <a:r>
              <a:rPr lang="cs-CZ" dirty="0"/>
              <a:t> proud, sociální realita je konstrukt v myslích lidí)</a:t>
            </a:r>
          </a:p>
          <a:p>
            <a:pPr marL="0" indent="0">
              <a:buNone/>
            </a:pPr>
            <a:r>
              <a:rPr lang="cs-CZ" dirty="0"/>
              <a:t>                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 Diskuze: domácí násilí  (existence x vnímání)  či inteligence a malý mozek žen</a:t>
            </a:r>
          </a:p>
        </p:txBody>
      </p:sp>
    </p:spTree>
    <p:extLst>
      <p:ext uri="{BB962C8B-B14F-4D97-AF65-F5344CB8AC3E}">
        <p14:creationId xmlns:p14="http://schemas.microsoft.com/office/powerpoint/2010/main" val="15201798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Konstruktivistický pohled </a:t>
            </a:r>
            <a:r>
              <a:rPr lang="cs-CZ" sz="1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(má blízko k Interpretativní sociologii)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Kdy je sociální problém sociálním problémem?</a:t>
            </a:r>
          </a:p>
          <a:p>
            <a:pPr marL="0" indent="0">
              <a:buNone/>
            </a:pPr>
            <a:r>
              <a:rPr lang="cs-CZ" dirty="0"/>
              <a:t>                    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Když je tak vnímán! Na vnímání záleží přinejmenším stejně jako na realitě, někdy dokonce více. </a:t>
            </a:r>
          </a:p>
          <a:p>
            <a:r>
              <a:rPr lang="cs-CZ" dirty="0"/>
              <a:t>Sociální realita je neustále opětovně konstruována v procesu sociální interakce a komunikace.</a:t>
            </a:r>
          </a:p>
          <a:p>
            <a:r>
              <a:rPr lang="cs-CZ" dirty="0"/>
              <a:t>Jedinec se při volbě řídí nejen principem racionální explanace, ale při rozhodování je rovněž ovlivněn společenským prostředím, v němž se nachází.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cs-CZ" dirty="0"/>
              <a:t>Občané, zájmové skupiny, tvůrci politik a další strany často soutěží o ovlivnění populárního vnímání mnoha typů podmínek a chování. Snaží se ovlivnit zpravodajství v médiích a populární pohledy na povahu a rozsah jakýchkoli negativních důsledků, které se mohou vyskytnout, důvody, které jsou základem daného stavu nebo chování, a možná řešení problému.</a:t>
            </a:r>
          </a:p>
          <a:p>
            <a:r>
              <a:rPr lang="cs-CZ" dirty="0"/>
              <a:t> Implikace – „vytváření“ sociálních problémů i když pro to máme málo nebo žádný základ? Pokud to tak vnímáme, tak to tak je. </a:t>
            </a:r>
            <a:r>
              <a:rPr lang="cs-CZ" sz="1500" dirty="0"/>
              <a:t>(Např. pohled na studium žen na VŠ v 19. století – víra, že studium naruší menstruační cyklus)</a:t>
            </a:r>
          </a:p>
        </p:txBody>
      </p:sp>
    </p:spTree>
    <p:extLst>
      <p:ext uri="{BB962C8B-B14F-4D97-AF65-F5344CB8AC3E}">
        <p14:creationId xmlns:p14="http://schemas.microsoft.com/office/powerpoint/2010/main" val="531050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0211"/>
          </a:xfrm>
        </p:spPr>
        <p:txBody>
          <a:bodyPr/>
          <a:lstStyle/>
          <a:p>
            <a:r>
              <a:rPr lang="cs-CZ" b="1" dirty="0"/>
              <a:t>Informace o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5954"/>
            <a:ext cx="10515600" cy="480100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Velmi pravděpodobně kurz poběží do konce semestru prezenčně</a:t>
            </a:r>
          </a:p>
          <a:p>
            <a:r>
              <a:rPr lang="cs-CZ" dirty="0"/>
              <a:t>Konzultace: čtvrtek od 8:30 h, předem domluvené, či přes zoom v jiný čas</a:t>
            </a:r>
          </a:p>
          <a:p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Všechny informace (prezentace /nikoli zoom záznamy/, literatura atp.) jsou/budou na Moodle stránce</a:t>
            </a:r>
            <a:r>
              <a:rPr lang="cs-CZ" dirty="0"/>
              <a:t>, viz: dl1.cuni.cz, kurz: </a:t>
            </a:r>
            <a:r>
              <a:rPr lang="cs-CZ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Sociální problémy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cs-CZ" dirty="0"/>
              <a:t>heslo: </a:t>
            </a:r>
            <a:r>
              <a:rPr lang="cs-CZ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problem2024</a:t>
            </a:r>
            <a:r>
              <a:rPr lang="cs-CZ" dirty="0"/>
              <a:t>. Kdo se do Moodle ještě nepřihlásil, nechť tak učiní.</a:t>
            </a:r>
          </a:p>
          <a:p>
            <a:r>
              <a:rPr lang="cs-CZ" dirty="0"/>
              <a:t>Moodle stránku prosím pečlivě sledujte, můžete tam psát i dotazy, než napíšete dotaz, podívejte se do sylabu a harmonogramu.</a:t>
            </a:r>
          </a:p>
          <a:p>
            <a:r>
              <a:rPr lang="cs-CZ" dirty="0"/>
              <a:t>Na Moodle nahráváte rovněž všechny práce a skrze Moodle budete i psát závěrečný test (pozor na správnou adresu, Moodle občas propisuje 2. adresu ze SIS)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2813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Objektivistický pohled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Kdy je sociální problém sociálním problémem?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   Když prokáži, že existuje a kdy je považován významným množstvím lidí za nežádoucí. </a:t>
            </a:r>
          </a:p>
          <a:p>
            <a:r>
              <a:rPr lang="cs-CZ" dirty="0"/>
              <a:t>SP reálně existuje, objektivní podmínky, podložené fakty</a:t>
            </a:r>
          </a:p>
          <a:p>
            <a:r>
              <a:rPr lang="cs-CZ" dirty="0"/>
              <a:t>Sociální realita je objektivní skutečnost existující vně individuí</a:t>
            </a:r>
          </a:p>
          <a:p>
            <a:r>
              <a:rPr lang="cs-CZ" dirty="0"/>
              <a:t>SP pociťuje významné množství lidí jako nežádoucí, škodlivé (~normy)</a:t>
            </a:r>
          </a:p>
          <a:p>
            <a:r>
              <a:rPr lang="cs-CZ" dirty="0"/>
              <a:t>SP jsou napravitelné, usiluje o výsledky jsou výsledky, které jsou přesné, objektivní a nezávislé na posuzovateli</a:t>
            </a:r>
          </a:p>
          <a:p>
            <a:r>
              <a:rPr lang="cs-CZ" dirty="0"/>
              <a:t>Objektivisté zkoumají sociální fakta a relativně stabilní sociální struktury (jazyk, normy, instituce)</a:t>
            </a:r>
          </a:p>
          <a:p>
            <a:r>
              <a:rPr lang="cs-CZ" dirty="0"/>
              <a:t>SP - objektivní realita, jasně poznatelná a měřitelná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29357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jaký je váš názor?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Jsou sociální problémy „jen“ otázkou naší interpretace?</a:t>
            </a:r>
          </a:p>
          <a:p>
            <a:pPr marL="0" indent="0">
              <a:buNone/>
            </a:pPr>
            <a:endParaRPr lang="cs-CZ" i="1" dirty="0"/>
          </a:p>
          <a:p>
            <a:endParaRPr lang="cs-CZ" i="1" dirty="0"/>
          </a:p>
          <a:p>
            <a:r>
              <a:rPr lang="cs-CZ" i="1" dirty="0"/>
              <a:t>Je pravda, že špatná sociální situace/stav nebo chování nejsou sociálním problémem, pokud to jako sociální problém nevnímáme?  </a:t>
            </a:r>
            <a:r>
              <a:rPr lang="cs-CZ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Proč ano nebo proč ne?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28657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teorií dle dvou proudů pojetí SP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KONSTRUKCONISTICKÝ PROUD: TEORIE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cs-CZ" altLang="sk-SK" dirty="0"/>
          </a:p>
          <a:p>
            <a:r>
              <a:rPr lang="cs-CZ" altLang="sk-SK" dirty="0"/>
              <a:t>Teorie nálepkování</a:t>
            </a:r>
          </a:p>
          <a:p>
            <a:r>
              <a:rPr lang="cs-CZ" altLang="sk-SK" dirty="0"/>
              <a:t>Arénový model vývoje SP</a:t>
            </a:r>
          </a:p>
          <a:p>
            <a:r>
              <a:rPr lang="cs-CZ" altLang="sk-SK" dirty="0"/>
              <a:t>Management sociálních problémů</a:t>
            </a:r>
          </a:p>
          <a:p>
            <a:r>
              <a:rPr lang="cs-CZ" altLang="sk-SK" dirty="0"/>
              <a:t>Quasi-teorie sociálních problémů</a:t>
            </a:r>
          </a:p>
          <a:p>
            <a:r>
              <a:rPr lang="cs-CZ" altLang="sk-SK" dirty="0"/>
              <a:t>Konspirační teorie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OBJEKTIVISTICKÝ PROUD: TEORIE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Teorie sociální patologie</a:t>
            </a:r>
          </a:p>
          <a:p>
            <a:pPr>
              <a:defRPr/>
            </a:pPr>
            <a:r>
              <a:rPr lang="cs-CZ" dirty="0"/>
              <a:t>Teorie sociální  dezorganizace</a:t>
            </a:r>
          </a:p>
          <a:p>
            <a:pPr>
              <a:defRPr/>
            </a:pPr>
            <a:r>
              <a:rPr lang="cs-CZ" dirty="0"/>
              <a:t>Teorie sociální deviace</a:t>
            </a:r>
          </a:p>
          <a:p>
            <a:pPr>
              <a:defRPr/>
            </a:pPr>
            <a:r>
              <a:rPr lang="cs-CZ" dirty="0"/>
              <a:t>Teorie konfliktu hodnot</a:t>
            </a:r>
          </a:p>
        </p:txBody>
      </p:sp>
    </p:spTree>
    <p:extLst>
      <p:ext uri="{BB962C8B-B14F-4D97-AF65-F5344CB8AC3E}">
        <p14:creationId xmlns:p14="http://schemas.microsoft.com/office/powerpoint/2010/main" val="11769557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Sociologická imaginace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~ kritická reakce na vývoj sociologie </a:t>
            </a:r>
            <a:r>
              <a:rPr lang="cs-CZ" sz="1200" dirty="0"/>
              <a:t>(kritická sociologie, neusiluje o nehodnotící vědu, zájem o společenskou změnu)</a:t>
            </a:r>
          </a:p>
          <a:p>
            <a:pPr marL="0" indent="0">
              <a:buNone/>
            </a:pPr>
            <a:r>
              <a:rPr lang="cs-CZ" dirty="0"/>
              <a:t>= uvědomění si vztahu mezi osobní zkušeností a širším společenským kontextem </a:t>
            </a:r>
            <a:r>
              <a:rPr lang="cs-CZ" sz="1400" dirty="0"/>
              <a:t>(př. nezaměstnanost)</a:t>
            </a:r>
          </a:p>
          <a:p>
            <a:pPr marL="0" indent="0">
              <a:buNone/>
            </a:pPr>
            <a:r>
              <a:rPr lang="cs-CZ" dirty="0"/>
              <a:t>…schopnost oproštění se od reality každodenního života a nahlédnutí na daný sociologický problém v širším celospolečenském kontextu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200" dirty="0"/>
              <a:t>                                                                                                                                                                             </a:t>
            </a:r>
            <a:r>
              <a:rPr lang="cs-CZ" sz="1200" i="1" dirty="0"/>
              <a:t>      Co je to konzumace marihuany?  Kdo může za nezaměstnanost?</a:t>
            </a:r>
            <a:r>
              <a:rPr lang="cs-CZ" sz="1200" dirty="0"/>
              <a:t>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„Život jednotlivce ani dějiny společnosti nelze pochopit, nepochopíme-li obojí současně.“ (</a:t>
            </a:r>
            <a:r>
              <a:rPr lang="cs-CZ" dirty="0" err="1"/>
              <a:t>Mills</a:t>
            </a:r>
            <a:r>
              <a:rPr lang="cs-CZ" dirty="0"/>
              <a:t>, 2002, s.7)</a:t>
            </a:r>
          </a:p>
        </p:txBody>
      </p:sp>
    </p:spTree>
    <p:extLst>
      <p:ext uri="{BB962C8B-B14F-4D97-AF65-F5344CB8AC3E}">
        <p14:creationId xmlns:p14="http://schemas.microsoft.com/office/powerpoint/2010/main" val="6968025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dle vás největší sociální problémy ČR?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400" dirty="0"/>
              <a:t>Další slide: JSNS, 2021, dostupné </a:t>
            </a:r>
            <a:r>
              <a:rPr lang="cs-CZ" sz="1400" dirty="0">
                <a:hlinkClick r:id="rId2"/>
              </a:rPr>
              <a:t>zde</a:t>
            </a:r>
            <a:endParaRPr lang="cs-CZ" sz="1400" dirty="0"/>
          </a:p>
          <a:p>
            <a:pPr marL="0" indent="0">
              <a:buNone/>
            </a:pPr>
            <a:r>
              <a:rPr lang="cs-CZ" sz="1400" dirty="0"/>
              <a:t>Co z toho jsou sociální problémy a co ne?</a:t>
            </a:r>
          </a:p>
        </p:txBody>
      </p:sp>
    </p:spTree>
    <p:extLst>
      <p:ext uri="{BB962C8B-B14F-4D97-AF65-F5344CB8AC3E}">
        <p14:creationId xmlns:p14="http://schemas.microsoft.com/office/powerpoint/2010/main" val="8397149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61857F-BF68-718D-5CA0-E8D0EB6A4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800" dirty="0"/>
              <a:t>Šetření mezi středoškoláky 2021: Za největší problém ČR považují </a:t>
            </a:r>
            <a:r>
              <a:rPr lang="cs-CZ" sz="1800" b="1" dirty="0"/>
              <a:t>studenti</a:t>
            </a:r>
            <a:r>
              <a:rPr lang="cs-CZ" sz="1800" dirty="0"/>
              <a:t> nejčastěji politickou reprezentaci (61 %) a epidemii COVID 19 (41 %). Od roku 2017 vzrostla vnímaná problémovost politické reprezentace a rasismu. Největší rozdíly ve vnímání problémů ČR jsou mezi studenty gymnázií a učilišť. Gymnazisté považují častěji za problematickou politickou reprezentaci, korupci, kvalitu vzdělání. Studenti učilišť častěji omezování kvůli epidemii COVID 19, drogy, nezaměstnanost a migraci.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B98797E-C1F7-2886-CE64-4A336262D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42A0B20-0EDF-FCD7-0272-1EE0559DB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8611802" cy="453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6845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Nezapomeňte na úkol: </a:t>
            </a:r>
            <a:r>
              <a:rPr lang="cs-CZ" b="0" i="0" dirty="0">
                <a:effectLst/>
                <a:latin typeface="-apple-system"/>
              </a:rPr>
              <a:t>Přečtete si volební programy alespoň dvou stran</a:t>
            </a:r>
            <a:r>
              <a:rPr lang="cs-CZ" dirty="0">
                <a:latin typeface="-apple-system"/>
              </a:rPr>
              <a:t> (do Senátu či EU). </a:t>
            </a:r>
            <a:r>
              <a:rPr lang="cs-CZ" b="0" i="0" dirty="0">
                <a:effectLst/>
                <a:latin typeface="-apple-system"/>
              </a:rPr>
              <a:t>Co považují za klíčové sociální problémy Slovenska? Jaká navrhují řešení? C čem se liší?</a:t>
            </a:r>
          </a:p>
          <a:p>
            <a:r>
              <a:rPr lang="en-GB" b="0" i="0" dirty="0">
                <a:solidFill>
                  <a:srgbClr val="1D2125"/>
                </a:solidFill>
                <a:effectLst/>
                <a:latin typeface="-apple-system"/>
              </a:rPr>
              <a:t> </a:t>
            </a:r>
            <a:r>
              <a:rPr lang="cs-CZ" dirty="0"/>
              <a:t>Půjčte/kupte si Slepé skvrny od D. Prokopa a začněte tuto knihu číst.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Děkuji za pozornost a čtete </a:t>
            </a:r>
            <a:r>
              <a:rPr lang="cs-CZ" dirty="0" err="1"/>
              <a:t>Millse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br>
              <a:rPr lang="cs-CZ" dirty="0">
                <a:sym typeface="Wingdings" panose="05000000000000000000" pitchFamily="2" charset="2"/>
              </a:rPr>
            </a:br>
            <a:r>
              <a:rPr lang="cs-CZ" sz="3100" dirty="0">
                <a:sym typeface="Wingdings" panose="05000000000000000000" pitchFamily="2" charset="2"/>
              </a:rPr>
              <a:t>Minimálně to, co máte naskenované v Moodle, ale raději celého!</a:t>
            </a:r>
            <a:endParaRPr lang="cs-CZ" sz="3100" dirty="0"/>
          </a:p>
        </p:txBody>
      </p:sp>
    </p:spTree>
    <p:extLst>
      <p:ext uri="{BB962C8B-B14F-4D97-AF65-F5344CB8AC3E}">
        <p14:creationId xmlns:p14="http://schemas.microsoft.com/office/powerpoint/2010/main" val="4293326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Praktické info k přednáškám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Každý čtvrtek začínáme 9:30 h, choďte včas.</a:t>
            </a:r>
          </a:p>
          <a:p>
            <a:r>
              <a:rPr lang="cs-CZ" dirty="0"/>
              <a:t>Přednáška je většinou dostupná na Moodle kurzu těsně před začátkem hodiny.</a:t>
            </a:r>
          </a:p>
          <a:p>
            <a:r>
              <a:rPr lang="cs-CZ" dirty="0"/>
              <a:t>Začínáme dotazy, probíráním látky, drobnými úkoly (většinou povinnými).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4014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62793"/>
            <a:ext cx="10515600" cy="4614170"/>
          </a:xfrm>
        </p:spPr>
        <p:txBody>
          <a:bodyPr>
            <a:normAutofit fontScale="92500" lnSpcReduction="20000"/>
          </a:bodyPr>
          <a:lstStyle/>
          <a:p>
            <a:r>
              <a:rPr lang="cs-CZ" sz="2600" dirty="0"/>
              <a:t>Hlavním cílem kurzu je naučit studenty společenskovědně analyzovat aktuální sociální problémy a kriticky o nich uvažovat.</a:t>
            </a:r>
          </a:p>
          <a:p>
            <a:r>
              <a:rPr lang="cs-CZ" sz="2600" dirty="0"/>
              <a:t>Kurz: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600" dirty="0"/>
              <a:t>seznamuje se základními teoretickými přístupy ke zkoumání sociálních problémů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600" dirty="0"/>
              <a:t>dává odpovědi na zásadní otázky týkající se příčin vzniku a přetrvávání sociálních problémů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600" dirty="0"/>
              <a:t>se zabývá se zkoumáním škodlivosti a prospěšnosti sociálních problémů v moderní společnosti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600" dirty="0"/>
              <a:t>učí využívat jednotlivé teorie při analýze aktuálních sociálních problémů (nejen) v České republice.</a:t>
            </a:r>
          </a:p>
          <a:p>
            <a:pPr marL="0" indent="0">
              <a:buNone/>
            </a:pPr>
            <a:endParaRPr lang="cs-CZ" sz="2600" dirty="0"/>
          </a:p>
          <a:p>
            <a:pPr marL="0" indent="0">
              <a:buNone/>
            </a:pPr>
            <a:r>
              <a:rPr lang="cs-CZ" sz="2600" i="1" dirty="0"/>
              <a:t>Důraz je tedy kladen na vaši schopnost aplikovat teoretické poznatky a přístupy při zkoumání konkrétních sociálních problémů a na základě výsledků této analýzy diskutovat jejich adekvátní řešení</a:t>
            </a:r>
            <a:r>
              <a:rPr lang="cs-CZ" i="1" dirty="0"/>
              <a:t>.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1445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kurzu…..plňte včas!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/>
          </a:bodyPr>
          <a:lstStyle/>
          <a:p>
            <a:r>
              <a:rPr lang="cs-CZ" b="1" u="sng" dirty="0">
                <a:solidFill>
                  <a:srgbClr val="FF0000"/>
                </a:solidFill>
              </a:rPr>
              <a:t>Ke zkoušce může jít ten, kdo: </a:t>
            </a:r>
            <a:endParaRPr lang="cs-CZ" dirty="0">
              <a:solidFill>
                <a:srgbClr val="FF0000"/>
              </a:solidFill>
            </a:endParaRPr>
          </a:p>
          <a:p>
            <a:pPr lvl="2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vyplní a nahraje tabulku </a:t>
            </a:r>
            <a:r>
              <a:rPr lang="cs-CZ" sz="2800" dirty="0"/>
              <a:t>k teoriím (do 16.10.)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nahraje recenzi </a:t>
            </a:r>
            <a:r>
              <a:rPr lang="cs-CZ" sz="2800" dirty="0"/>
              <a:t>na knihu Daniela Prokopa Slepé skvrny (do 13.11.)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Odevzdá esej DO 20.12. - tento termín je třeba dodržet </a:t>
            </a:r>
            <a:r>
              <a:rPr lang="cs-CZ" sz="2800" dirty="0"/>
              <a:t>(pozdní odevzdání – každý den 3 body dolu)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sz="2800" dirty="0"/>
              <a:t> sleduje hodiny, čte!, učí se </a:t>
            </a:r>
            <a:r>
              <a:rPr lang="cs-CZ" sz="2800" dirty="0">
                <a:sym typeface="Segoe UI Emoji" panose="020B0502040204020203" pitchFamily="34" charset="0"/>
              </a:rPr>
              <a:t>😊</a:t>
            </a:r>
            <a:endParaRPr lang="cs-CZ" sz="2800" dirty="0"/>
          </a:p>
          <a:p>
            <a:pPr marL="0" indent="0">
              <a:buNone/>
            </a:pPr>
            <a:r>
              <a:rPr lang="cs-CZ" b="1" dirty="0"/>
              <a:t>Hodnocení: 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splněné povinnosti </a:t>
            </a:r>
            <a:r>
              <a:rPr lang="cs-CZ" dirty="0"/>
              <a:t>+ </a:t>
            </a:r>
          </a:p>
          <a:p>
            <a:pPr marL="0" indent="0">
              <a:buNone/>
            </a:pPr>
            <a:r>
              <a:rPr lang="cs-CZ" dirty="0"/>
              <a:t>40 % (bodů) esej</a:t>
            </a:r>
          </a:p>
          <a:p>
            <a:pPr marL="0" indent="0">
              <a:buNone/>
            </a:pPr>
            <a:r>
              <a:rPr lang="cs-CZ" dirty="0"/>
              <a:t>60 % (bodů) závěrečný test (či nově přečtená literatura)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8220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067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Alternativa zkoušky </a:t>
            </a:r>
            <a:r>
              <a:rPr lang="cs-CZ" dirty="0"/>
              <a:t>(60 %)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3192"/>
            <a:ext cx="10515600" cy="500377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3400" dirty="0"/>
              <a:t>V roce 2024 je studentům umožněno namísto zkoušky přečíst 5 ze 9 níže uvedených knih. </a:t>
            </a:r>
          </a:p>
          <a:p>
            <a:pPr marL="0" indent="0">
              <a:buNone/>
            </a:pPr>
            <a:r>
              <a:rPr lang="cs-CZ" sz="3400" dirty="0"/>
              <a:t>Volbu, že student/</a:t>
            </a:r>
            <a:r>
              <a:rPr lang="cs-CZ" sz="3400" dirty="0" err="1"/>
              <a:t>ka</a:t>
            </a:r>
            <a:r>
              <a:rPr lang="cs-CZ" sz="3400" dirty="0"/>
              <a:t> nejde ke zkoušce, ale čte knihy, je třeba učinit do 31.10.2024 VČETNĚ, a to zapsáním se do seznamu na Moodle stránkách kurzu. Přečtenou knihu je třeba ihned po dočtení zapsat do tohoto seznamu. </a:t>
            </a:r>
          </a:p>
          <a:p>
            <a:pPr marL="0" indent="0">
              <a:buNone/>
            </a:pPr>
            <a:r>
              <a:rPr lang="cs-CZ" sz="3400" dirty="0"/>
              <a:t>Čtyři knihy z pěti je třeba mít přečteno a zapsáno v seznamu do 22.12.2024 včetně. </a:t>
            </a:r>
          </a:p>
          <a:p>
            <a:pPr marL="0" indent="0">
              <a:buNone/>
            </a:pPr>
            <a:r>
              <a:rPr lang="cs-CZ" sz="3400" dirty="0"/>
              <a:t>Studenti, kteří dodrží průběžnou četbu, se v době konání zkoušky (termíny budou vypsány v SIS) dostaví na krátký pohovor o přečtených knihách.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BAUMAN, Zykmund, 2022. </a:t>
            </a:r>
            <a:r>
              <a:rPr lang="cs-CZ" sz="3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Tekutý strach</a:t>
            </a:r>
            <a:r>
              <a:rPr lang="cs-CZ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Praha: Pulchra. ISBN 978-80-7564-073-4. </a:t>
            </a:r>
            <a:endParaRPr lang="en-GB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HAN, </a:t>
            </a:r>
            <a:r>
              <a:rPr lang="cs-CZ" sz="3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Byung</a:t>
            </a:r>
            <a:r>
              <a:rPr lang="cs-CZ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-Chul, 2016. </a:t>
            </a:r>
            <a:r>
              <a:rPr lang="cs-CZ" sz="3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Vyhořelá společnost</a:t>
            </a:r>
            <a:r>
              <a:rPr lang="cs-CZ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Praha: Rybka Publishers. ISBN 978-80-87950-05-0. </a:t>
            </a:r>
            <a:endParaRPr lang="en-GB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KOHÁK, Erazim V., 2002. </a:t>
            </a:r>
            <a:r>
              <a:rPr lang="cs-CZ" sz="3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P.S. psové</a:t>
            </a:r>
            <a:r>
              <a:rPr lang="cs-CZ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Praha: ISV. ISBN 978-80-86642-01-7. </a:t>
            </a:r>
            <a:endParaRPr lang="en-GB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LAUDER, Silvie, 2023. </a:t>
            </a:r>
            <a:r>
              <a:rPr lang="cs-CZ" sz="3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pasti pohlaví: O politice, péči, sexu, násilí a postavení žen v Česku.</a:t>
            </a:r>
            <a:r>
              <a:rPr lang="cs-CZ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Host. ISBN:  978-80-275-1590-5</a:t>
            </a:r>
            <a:endParaRPr lang="en-GB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NEDBÁLKOVÁ, Kateřina, 2021. </a:t>
            </a:r>
            <a:r>
              <a:rPr lang="cs-CZ" sz="3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Tichá dřina: dělnictví a třída v továrně Bat̕a</a:t>
            </a:r>
            <a:r>
              <a:rPr lang="cs-CZ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Praha: Display. ISBN 978-80-907883-1-2. </a:t>
            </a:r>
            <a:endParaRPr lang="en-GB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POSPĚCH, Pavel, 2021. </a:t>
            </a:r>
            <a:r>
              <a:rPr lang="cs-CZ" sz="3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Neznámá společnost: pohledy na současné Česko</a:t>
            </a:r>
            <a:r>
              <a:rPr lang="cs-CZ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Brno: Host. ISBN 978-80-275-0826-6. </a:t>
            </a:r>
            <a:endParaRPr lang="en-GB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SAINI, Angela, 2018. </a:t>
            </a:r>
            <a:r>
              <a:rPr lang="cs-CZ" sz="3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 přírody podřadné: jak se věda mýlila v ženách</a:t>
            </a:r>
            <a:r>
              <a:rPr lang="cs-CZ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Praha: Academia : Sociologický ústav AV ČR. ISBN 978-80-200-2902-7. </a:t>
            </a:r>
            <a:endParaRPr lang="en-GB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SOKOL, Jan, 2016. </a:t>
            </a:r>
            <a:r>
              <a:rPr lang="cs-CZ" sz="3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Člověk jako osoba: filosofická antropologie</a:t>
            </a:r>
            <a:r>
              <a:rPr lang="cs-CZ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Praha: Vyšehrad. ISBN 978-80-7429-682-6. </a:t>
            </a:r>
            <a:endParaRPr lang="en-GB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UHLOVÁ, Saša, 2018. Hrdinové kapitalistické práce. Cosmopolis. ISBN: 978-80-271-0714-8 </a:t>
            </a:r>
            <a:endParaRPr lang="en-GB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7066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F09CE4-1289-A526-8617-A6E4668B4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Využití AI… aneb AI je super, ale…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1D3F09-0039-9255-6AE8-84F999B61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4356"/>
            <a:ext cx="10515600" cy="4908519"/>
          </a:xfrm>
        </p:spPr>
        <p:txBody>
          <a:bodyPr>
            <a:normAutofit/>
          </a:bodyPr>
          <a:lstStyle/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Předmět SP má vést i ke kompetencím: psát (téma zpracovat a argumentovat) a kriticky uvažovat, tj. kompetence nutné k účelnému a pokročilejšímu využití AI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Studenti mohou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při přípravě tabulky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využívat nástrojů umělé inteligence (AI) jako jsou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ChatGPT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Copilot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nebo Claude. Použití AI je nutné transparentně uvést (jaký nástroj, v jaké fázi přípravy a jakým způsobem byl využit).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 recenzi ani pro esej není použití AI povoleno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Přejímání výsledků generovaných AI v jejich doslovné nebo mírně upravené podobě a jejich vydávání za vlastní dílo je považováno za plagiátorství. Více informací o využívání AI na FSV UK viz </a:t>
            </a:r>
            <a:r>
              <a:rPr lang="cs-CZ" sz="20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Stanovisko UK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a </a:t>
            </a:r>
            <a:r>
              <a:rPr lang="cs-CZ" sz="20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Doporučení pro studující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Vyučující může využívat nástrojů AI pro přípravu výukových materiálů a zpětné vazby na studentské výstupy (podrobněji viz sylabus). Pokud si studenti přejí, aby jejich práce nebyla hodnocena pomocí nástrojů podporovaných umělou inteligencí, informují vyučující. </a:t>
            </a: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Orientační hlasování….</a:t>
            </a:r>
            <a:r>
              <a:rPr lang="cs-CZ" sz="1400" b="1" i="0" dirty="0">
                <a:effectLst/>
                <a:latin typeface="source-sans-pro"/>
                <a:hlinkClick r:id="rId4"/>
              </a:rPr>
              <a:t> PollEv.com​/mariejelinkova514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4497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02DE0B-5509-EF78-E838-31E712EEC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0" u="sng" dirty="0">
                <a:effectLst/>
                <a:latin typeface="source-sans-pro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PollEv.com​/mariejelinkova514</a:t>
            </a:r>
            <a:r>
              <a:rPr lang="cs-CZ" b="1" i="0" u="sng" dirty="0">
                <a:effectLst/>
                <a:latin typeface="source-sans-pro"/>
              </a:rPr>
              <a:t> </a:t>
            </a:r>
            <a:endParaRPr lang="cs-CZ" u="sng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8C2395CD-32B4-0317-E43B-BDBDE9D8DB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32864" y="1938423"/>
            <a:ext cx="4449569" cy="4471708"/>
          </a:xfrm>
        </p:spPr>
      </p:pic>
    </p:spTree>
    <p:extLst>
      <p:ext uri="{BB962C8B-B14F-4D97-AF65-F5344CB8AC3E}">
        <p14:creationId xmlns:p14="http://schemas.microsoft.com/office/powerpoint/2010/main" val="2285980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kurzu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2113946"/>
              </p:ext>
            </p:extLst>
          </p:nvPr>
        </p:nvGraphicFramePr>
        <p:xfrm>
          <a:off x="1238595" y="1690687"/>
          <a:ext cx="9377153" cy="43269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0342">
                  <a:extLst>
                    <a:ext uri="{9D8B030D-6E8A-4147-A177-3AD203B41FA5}">
                      <a16:colId xmlns:a16="http://schemas.microsoft.com/office/drawing/2014/main" val="1815266869"/>
                    </a:ext>
                  </a:extLst>
                </a:gridCol>
                <a:gridCol w="5836811">
                  <a:extLst>
                    <a:ext uri="{9D8B030D-6E8A-4147-A177-3AD203B41FA5}">
                      <a16:colId xmlns:a16="http://schemas.microsoft.com/office/drawing/2014/main" val="330597122"/>
                    </a:ext>
                  </a:extLst>
                </a:gridCol>
              </a:tblGrid>
              <a:tr h="5436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Body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Výsledek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58875432"/>
                  </a:ext>
                </a:extLst>
              </a:tr>
              <a:tr h="6285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91 – 100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 – výtečně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Vynikající výkon pouze s drobnými chybami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74626241"/>
                  </a:ext>
                </a:extLst>
              </a:tr>
              <a:tr h="6285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81 – 90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B – velmi dobře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Nadprůměrný výkon, avšak s určitými chybami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12115566"/>
                  </a:ext>
                </a:extLst>
              </a:tr>
              <a:tr h="6285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71 – 80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 – dobře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Celkově dobrý výkon s řadou výrazných chyb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74334959"/>
                  </a:ext>
                </a:extLst>
              </a:tr>
              <a:tr h="6285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61 – 70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 – uspokojivě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Přijatelný výkon, ale se značnými nedostatky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00415802"/>
                  </a:ext>
                </a:extLst>
              </a:tr>
              <a:tr h="6285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51 – 60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 – dostatečně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Výkon splňuje minimální požadavky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6142699"/>
                  </a:ext>
                </a:extLst>
              </a:tr>
              <a:tr h="6404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 – 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F – nedostatečně, neprospěl/a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Je zapotřebí značné množství další práce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11668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1074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824</TotalTime>
  <Words>2253</Words>
  <Application>Microsoft Office PowerPoint</Application>
  <PresentationFormat>Širokoúhlá obrazovka</PresentationFormat>
  <Paragraphs>188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6" baseType="lpstr">
      <vt:lpstr>-apple-system</vt:lpstr>
      <vt:lpstr>Arial</vt:lpstr>
      <vt:lpstr>Calibri</vt:lpstr>
      <vt:lpstr>Calibri Light</vt:lpstr>
      <vt:lpstr>Segoe UI Emoji</vt:lpstr>
      <vt:lpstr>source-sans-pro</vt:lpstr>
      <vt:lpstr>Symbol</vt:lpstr>
      <vt:lpstr>Times New Roman</vt:lpstr>
      <vt:lpstr>Wingdings</vt:lpstr>
      <vt:lpstr>Office Theme</vt:lpstr>
      <vt:lpstr>SOCIÁLNÍ PROBLÉMY </vt:lpstr>
      <vt:lpstr>Informace o kurzu</vt:lpstr>
      <vt:lpstr>Praktické info k přednáškám</vt:lpstr>
      <vt:lpstr>Cíle kurzu</vt:lpstr>
      <vt:lpstr>Povinnosti kurzu…..plňte včas!</vt:lpstr>
      <vt:lpstr>Alternativa zkoušky (60 %)</vt:lpstr>
      <vt:lpstr>Využití AI… aneb AI je super, ale…</vt:lpstr>
      <vt:lpstr>PollEv.com​/mariejelinkova514 </vt:lpstr>
      <vt:lpstr>Hodnocení kurzu</vt:lpstr>
      <vt:lpstr>Politiky kurzu</vt:lpstr>
      <vt:lpstr>Harmonogram kurzu I. drobné změny vyhrazeny </vt:lpstr>
      <vt:lpstr>Harmonogram kurzu II.</vt:lpstr>
      <vt:lpstr>Dotazy k formalitám</vt:lpstr>
      <vt:lpstr>Co je to sociální problém?</vt:lpstr>
      <vt:lpstr>Problém…ale sociální?</vt:lpstr>
      <vt:lpstr>Sociální problém</vt:lpstr>
      <vt:lpstr>Subjektivní a objektivní složka SP</vt:lpstr>
      <vt:lpstr>→ Dva základní teoretické proudy SP</vt:lpstr>
      <vt:lpstr>Konstruktivistický pohled (má blízko k Interpretativní sociologii)</vt:lpstr>
      <vt:lpstr>Objektivistický pohled</vt:lpstr>
      <vt:lpstr>A jaký je váš názor? </vt:lpstr>
      <vt:lpstr>Příklady teorií dle dvou proudů pojetí SP</vt:lpstr>
      <vt:lpstr>Sociologická imaginace</vt:lpstr>
      <vt:lpstr>Co jsou dle vás největší sociální problémy ČR?</vt:lpstr>
      <vt:lpstr>Šetření mezi středoškoláky 2021: Za největší problém ČR považují studenti nejčastěji politickou reprezentaci (61 %) a epidemii COVID 19 (41 %). Od roku 2017 vzrostla vnímaná problémovost politické reprezentace a rasismu. Největší rozdíly ve vnímání problémů ČR jsou mezi studenty gymnázií a učilišť. Gymnazisté považují častěji za problematickou politickou reprezentaci, korupci, kvalitu vzdělání. Studenti učilišť častěji omezování kvůli epidemii COVID 19, drogy, nezaměstnanost a migraci.</vt:lpstr>
      <vt:lpstr>Děkuji za pozornost a čtete Millse  Minimálně to, co máte naskenované v Moodle, ale raději celého!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PROBLÉMY</dc:title>
  <dc:creator>Marie Jelínková</dc:creator>
  <cp:lastModifiedBy>Marie Jelínková</cp:lastModifiedBy>
  <cp:revision>46</cp:revision>
  <dcterms:created xsi:type="dcterms:W3CDTF">2020-10-05T18:12:30Z</dcterms:created>
  <dcterms:modified xsi:type="dcterms:W3CDTF">2024-10-03T07:01:39Z</dcterms:modified>
</cp:coreProperties>
</file>