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08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666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428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326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798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630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832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188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52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42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205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88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7E035-6115-4DBB-824A-B4BFA2802DC3}" type="datetimeFigureOut">
              <a:rPr lang="cs-CZ" smtClean="0"/>
              <a:t>30.09.2022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3638-9A83-488B-A869-4A864E1C1D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80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497185" y="0"/>
            <a:ext cx="3330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General virology</a:t>
            </a:r>
            <a:endParaRPr lang="cs-CZ" sz="3600" b="1"/>
          </a:p>
        </p:txBody>
      </p:sp>
      <p:sp>
        <p:nvSpPr>
          <p:cNvPr id="5" name="TextovéPole 4"/>
          <p:cNvSpPr txBox="1"/>
          <p:nvPr/>
        </p:nvSpPr>
        <p:spPr>
          <a:xfrm>
            <a:off x="659166" y="787647"/>
            <a:ext cx="1100605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smtClean="0"/>
              <a:t>Viruses </a:t>
            </a:r>
            <a:r>
              <a:rPr lang="en-US" sz="2400"/>
              <a:t>(from latin word </a:t>
            </a:r>
            <a:r>
              <a:rPr lang="en-US" sz="2400" i="1"/>
              <a:t>virus</a:t>
            </a:r>
            <a:r>
              <a:rPr lang="en-US" sz="2400"/>
              <a:t>, which means poison) are </a:t>
            </a:r>
            <a:r>
              <a:rPr lang="en-US" sz="2400" b="1"/>
              <a:t>strictly intracellular parasites</a:t>
            </a:r>
            <a:r>
              <a:rPr lang="en-US" sz="2400"/>
              <a:t>. These pathogens </a:t>
            </a:r>
            <a:r>
              <a:rPr lang="en-US" sz="2400" b="1"/>
              <a:t>do not have any metabolic proteins or proteosynthetic apparatus </a:t>
            </a:r>
            <a:r>
              <a:rPr lang="en-US" sz="2400"/>
              <a:t>for its own survival and therefore </a:t>
            </a:r>
            <a:r>
              <a:rPr lang="en-US" sz="2400" b="1"/>
              <a:t>have to ”borrow“ such proteins from the infected cell. </a:t>
            </a:r>
            <a:endParaRPr lang="cs-CZ" sz="2400" b="1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viral particle </a:t>
            </a:r>
            <a:r>
              <a:rPr lang="en-US" sz="2400" smtClean="0"/>
              <a:t>(virion</a:t>
            </a:r>
            <a:r>
              <a:rPr lang="en-US" sz="2400"/>
              <a:t>) consists of </a:t>
            </a:r>
            <a:r>
              <a:rPr lang="en-US" sz="2400" b="1"/>
              <a:t>proteins</a:t>
            </a:r>
            <a:r>
              <a:rPr lang="en-US" sz="2400"/>
              <a:t> and </a:t>
            </a:r>
            <a:r>
              <a:rPr lang="en-US" sz="2400" b="1"/>
              <a:t>nucleic acid (</a:t>
            </a:r>
            <a:r>
              <a:rPr lang="en-US" sz="2400" b="1" smtClean="0"/>
              <a:t>NA)</a:t>
            </a:r>
            <a:endParaRPr lang="cs-CZ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Viruses </a:t>
            </a:r>
            <a:r>
              <a:rPr lang="en-US" sz="2400"/>
              <a:t>may be either </a:t>
            </a:r>
            <a:r>
              <a:rPr lang="en-US" sz="2400" b="1"/>
              <a:t>enveloped</a:t>
            </a:r>
            <a:r>
              <a:rPr lang="en-US" sz="2400"/>
              <a:t> or </a:t>
            </a:r>
            <a:r>
              <a:rPr lang="en-US" sz="2400" b="1"/>
              <a:t>non-enveloped</a:t>
            </a:r>
            <a:r>
              <a:rPr lang="en-US" sz="2400"/>
              <a:t>. The envelope may be derived from different membranes in the cell, such as the nuclear membrane or the plasma membrane. </a:t>
            </a:r>
            <a:endParaRPr lang="cs-CZ" sz="240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The </a:t>
            </a:r>
            <a:r>
              <a:rPr lang="en-US" sz="2400" b="1"/>
              <a:t>size</a:t>
            </a:r>
            <a:r>
              <a:rPr lang="en-US" sz="2400"/>
              <a:t> of the viral particle is between </a:t>
            </a:r>
            <a:r>
              <a:rPr lang="en-US" sz="2400" b="1"/>
              <a:t>5 nm – 300 nm</a:t>
            </a:r>
            <a:r>
              <a:rPr lang="en-US" sz="2400"/>
              <a:t>. The </a:t>
            </a:r>
            <a:r>
              <a:rPr lang="en-US" sz="2400" b="1"/>
              <a:t>capsid</a:t>
            </a:r>
            <a:r>
              <a:rPr lang="en-US" sz="2400"/>
              <a:t> is a </a:t>
            </a:r>
            <a:r>
              <a:rPr lang="en-US" sz="2400" b="1"/>
              <a:t>protein coat surrounding the nucleic acid</a:t>
            </a:r>
            <a:r>
              <a:rPr lang="en-US" sz="2400"/>
              <a:t>. It can have </a:t>
            </a:r>
            <a:r>
              <a:rPr lang="en-US" sz="2400" b="1"/>
              <a:t>many different shapes</a:t>
            </a:r>
            <a:r>
              <a:rPr lang="en-US" sz="2400"/>
              <a:t>, the most frequent are </a:t>
            </a:r>
            <a:r>
              <a:rPr lang="en-US" sz="2400" b="1"/>
              <a:t>icosahedral</a:t>
            </a:r>
            <a:r>
              <a:rPr lang="en-US" sz="2400"/>
              <a:t> and </a:t>
            </a:r>
            <a:r>
              <a:rPr lang="en-US" sz="2400" b="1"/>
              <a:t>helical</a:t>
            </a:r>
            <a:r>
              <a:rPr lang="en-US" sz="2400"/>
              <a:t> shapes. The capsid is composed of hexon and penton subunits. The nucleic acid contain</a:t>
            </a:r>
            <a:r>
              <a:rPr lang="en-US" sz="2400" strike="sngStrike"/>
              <a:t>s</a:t>
            </a:r>
            <a:r>
              <a:rPr lang="en-US" sz="2400"/>
              <a:t> viral </a:t>
            </a:r>
            <a:r>
              <a:rPr lang="en-US" sz="2400" b="1"/>
              <a:t>genetic information </a:t>
            </a:r>
            <a:r>
              <a:rPr lang="en-US" sz="2400"/>
              <a:t>in the form of either </a:t>
            </a:r>
            <a:r>
              <a:rPr lang="en-US" sz="2400" b="1"/>
              <a:t>RNA</a:t>
            </a:r>
            <a:r>
              <a:rPr lang="en-US" sz="2400"/>
              <a:t> or </a:t>
            </a:r>
            <a:r>
              <a:rPr lang="en-US" sz="2400" b="1"/>
              <a:t>DNA</a:t>
            </a:r>
            <a:r>
              <a:rPr lang="en-US" sz="2400"/>
              <a:t>. It may be either </a:t>
            </a:r>
            <a:r>
              <a:rPr lang="en-US" sz="2400" b="1"/>
              <a:t>single stranded</a:t>
            </a:r>
            <a:r>
              <a:rPr lang="en-US" sz="2400"/>
              <a:t> (ss) or </a:t>
            </a:r>
            <a:r>
              <a:rPr lang="en-US" sz="2400" b="1"/>
              <a:t>double stranded</a:t>
            </a:r>
            <a:r>
              <a:rPr lang="en-US" sz="2400"/>
              <a:t> (ds). The </a:t>
            </a:r>
            <a:r>
              <a:rPr lang="en-US" sz="2400" b="1"/>
              <a:t>length of the nucleic acid </a:t>
            </a:r>
            <a:r>
              <a:rPr lang="en-US" sz="2400"/>
              <a:t>is usually between </a:t>
            </a:r>
            <a:r>
              <a:rPr lang="en-US" sz="2400" b="1"/>
              <a:t>3-6 kb </a:t>
            </a:r>
            <a:r>
              <a:rPr lang="en-US" sz="2400"/>
              <a:t>and up to around </a:t>
            </a:r>
            <a:r>
              <a:rPr lang="en-US" sz="2400" b="1"/>
              <a:t>200 kb</a:t>
            </a:r>
            <a:r>
              <a:rPr lang="en-US" sz="2400"/>
              <a:t>. The NA may be either </a:t>
            </a:r>
            <a:r>
              <a:rPr lang="en-US" sz="2400" b="1"/>
              <a:t>segmented</a:t>
            </a:r>
            <a:r>
              <a:rPr lang="en-US" sz="2400"/>
              <a:t> or </a:t>
            </a:r>
            <a:r>
              <a:rPr lang="en-US" sz="2400" b="1"/>
              <a:t>unsegmented</a:t>
            </a:r>
            <a:r>
              <a:rPr lang="en-US" sz="2400"/>
              <a:t>. </a:t>
            </a:r>
            <a:endParaRPr lang="cs-CZ" sz="2400" b="1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413880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84656" y="747699"/>
            <a:ext cx="1172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Principle </a:t>
            </a:r>
            <a:r>
              <a:rPr lang="en-US" sz="2400"/>
              <a:t>and results of </a:t>
            </a:r>
            <a:r>
              <a:rPr lang="en-US" sz="2400" b="1" i="1"/>
              <a:t>Enzyme-linked ImmunoSorbent Assay </a:t>
            </a:r>
            <a:r>
              <a:rPr lang="en-US" sz="2400" i="1"/>
              <a:t>(</a:t>
            </a:r>
            <a:r>
              <a:rPr lang="en-US" sz="2400" b="1" i="1"/>
              <a:t>ELISA</a:t>
            </a:r>
            <a:r>
              <a:rPr lang="en-US" sz="2400"/>
              <a:t>) are depicted in </a:t>
            </a:r>
            <a:r>
              <a:rPr lang="cs-CZ" sz="2400" smtClean="0"/>
              <a:t>the figure below</a:t>
            </a:r>
            <a:r>
              <a:rPr lang="en-US" sz="2400" smtClean="0"/>
              <a:t>. </a:t>
            </a:r>
            <a:r>
              <a:rPr lang="en-US" sz="2400"/>
              <a:t>This procedure </a:t>
            </a:r>
            <a:r>
              <a:rPr lang="cs-CZ" sz="2400" smtClean="0"/>
              <a:t>is </a:t>
            </a:r>
            <a:r>
              <a:rPr lang="en-US" sz="2400" smtClean="0"/>
              <a:t>used </a:t>
            </a:r>
            <a:r>
              <a:rPr lang="en-US" sz="2400"/>
              <a:t>to detect </a:t>
            </a:r>
            <a:r>
              <a:rPr lang="en-US" sz="2400" smtClean="0"/>
              <a:t>specific </a:t>
            </a:r>
            <a:r>
              <a:rPr lang="en-US" sz="2400"/>
              <a:t>patient </a:t>
            </a:r>
            <a:r>
              <a:rPr lang="en-US" sz="2400" smtClean="0"/>
              <a:t>antibodies</a:t>
            </a:r>
            <a:r>
              <a:rPr lang="cs-CZ" sz="2400" smtClean="0"/>
              <a:t>.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3243456" y="74647"/>
            <a:ext cx="563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Serology (indirect detection)</a:t>
            </a:r>
            <a:endParaRPr lang="cs-CZ" sz="3600" b="1"/>
          </a:p>
        </p:txBody>
      </p:sp>
      <p:sp>
        <p:nvSpPr>
          <p:cNvPr id="3" name="TextovéPole 2"/>
          <p:cNvSpPr txBox="1"/>
          <p:nvPr/>
        </p:nvSpPr>
        <p:spPr>
          <a:xfrm>
            <a:off x="185956" y="5519080"/>
            <a:ext cx="111425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/>
              <a:t>Enzyme-linked immunosorbent Assay (ELISA) is frequently used for the detection of viral </a:t>
            </a:r>
            <a:endParaRPr lang="cs-CZ" sz="2400" i="1" smtClean="0"/>
          </a:p>
          <a:p>
            <a:r>
              <a:rPr lang="en-US" sz="2400" i="1" smtClean="0"/>
              <a:t>particles</a:t>
            </a:r>
            <a:r>
              <a:rPr lang="en-US" sz="2400" i="1"/>
              <a:t>, or antibodies (viral antigen is coated to the plate instead of first antibody) (A). </a:t>
            </a:r>
            <a:endParaRPr lang="cs-CZ" sz="2400" i="1" smtClean="0"/>
          </a:p>
          <a:p>
            <a:r>
              <a:rPr lang="en-US" sz="2400" i="1" smtClean="0"/>
              <a:t>Red/pink </a:t>
            </a:r>
            <a:r>
              <a:rPr lang="en-US" sz="2400" i="1"/>
              <a:t>spots in panel B present the low/high positivity.</a:t>
            </a:r>
            <a:r>
              <a:rPr lang="en-US" sz="2400" b="1" i="1"/>
              <a:t> </a:t>
            </a:r>
            <a:endParaRPr lang="cs-CZ" sz="2400" i="1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50506" y="16421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0506" y="30931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01" y="1571334"/>
            <a:ext cx="8493347" cy="374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14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01640" y="714168"/>
            <a:ext cx="1172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 </a:t>
            </a:r>
            <a:r>
              <a:rPr lang="en-US" sz="2400" b="1"/>
              <a:t>Principles</a:t>
            </a:r>
            <a:r>
              <a:rPr lang="en-US" sz="2400"/>
              <a:t> (on the left) and results (on the right) of </a:t>
            </a:r>
            <a:r>
              <a:rPr lang="en-US" sz="2400" b="1"/>
              <a:t>complement-fixation </a:t>
            </a:r>
            <a:r>
              <a:rPr lang="en-US" sz="2400" b="1" smtClean="0"/>
              <a:t>reaction</a:t>
            </a:r>
            <a:r>
              <a:rPr lang="cs-CZ" sz="2400" b="1" smtClean="0"/>
              <a:t> (CFR)</a:t>
            </a:r>
            <a:r>
              <a:rPr lang="en-US" sz="2400" b="1" smtClean="0"/>
              <a:t> </a:t>
            </a:r>
            <a:r>
              <a:rPr lang="en-US" sz="2400"/>
              <a:t>are depicted in fig</a:t>
            </a:r>
            <a:r>
              <a:rPr lang="en-US" sz="2400" smtClean="0"/>
              <a:t>.</a:t>
            </a:r>
            <a:r>
              <a:rPr lang="cs-CZ" sz="2400" smtClean="0"/>
              <a:t> below</a:t>
            </a:r>
            <a:r>
              <a:rPr lang="en-US" sz="2400" smtClean="0"/>
              <a:t> This </a:t>
            </a:r>
            <a:r>
              <a:rPr lang="en-US" sz="2400"/>
              <a:t>procedure </a:t>
            </a:r>
            <a:r>
              <a:rPr lang="cs-CZ" sz="2400" smtClean="0"/>
              <a:t>is </a:t>
            </a:r>
            <a:r>
              <a:rPr lang="en-US" sz="2400" smtClean="0"/>
              <a:t>used </a:t>
            </a:r>
            <a:r>
              <a:rPr lang="en-US" sz="2400"/>
              <a:t>to detect </a:t>
            </a:r>
            <a:r>
              <a:rPr lang="en-US" sz="2400" smtClean="0"/>
              <a:t>specific </a:t>
            </a:r>
            <a:r>
              <a:rPr lang="en-US" sz="2400"/>
              <a:t>patient </a:t>
            </a:r>
            <a:r>
              <a:rPr lang="en-US" sz="2400" smtClean="0"/>
              <a:t>antibodies</a:t>
            </a:r>
            <a:r>
              <a:rPr lang="cs-CZ" sz="2400" smtClean="0"/>
              <a:t>.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3243456" y="74647"/>
            <a:ext cx="56376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Serology (indirect detection)</a:t>
            </a:r>
            <a:endParaRPr lang="cs-CZ" sz="3600" b="1"/>
          </a:p>
        </p:txBody>
      </p:sp>
      <p:sp>
        <p:nvSpPr>
          <p:cNvPr id="3" name="TextovéPole 2"/>
          <p:cNvSpPr txBox="1"/>
          <p:nvPr/>
        </p:nvSpPr>
        <p:spPr>
          <a:xfrm>
            <a:off x="83975" y="4734342"/>
            <a:ext cx="1233267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smtClean="0"/>
              <a:t>A </a:t>
            </a:r>
            <a:r>
              <a:rPr lang="en-US" sz="2200" b="1" i="1"/>
              <a:t>– positive </a:t>
            </a:r>
            <a:r>
              <a:rPr lang="en-US" sz="2200" b="1" i="1" smtClean="0"/>
              <a:t>result</a:t>
            </a:r>
            <a:r>
              <a:rPr lang="en-US" sz="2200" i="1" smtClean="0"/>
              <a:t>, specific </a:t>
            </a:r>
            <a:r>
              <a:rPr lang="en-US" sz="2200" i="1"/>
              <a:t>antibodies (Ab) bind to antigen (Ag - depicted </a:t>
            </a:r>
            <a:endParaRPr lang="cs-CZ" sz="2200" i="1" smtClean="0"/>
          </a:p>
          <a:p>
            <a:r>
              <a:rPr lang="en-US" sz="2200" i="1" smtClean="0"/>
              <a:t>as </a:t>
            </a:r>
            <a:r>
              <a:rPr lang="en-US" sz="2200" i="1"/>
              <a:t>colorless circles in the figure) creating a complex of antibodies and antigens (Ab-Ab). Complement binds </a:t>
            </a:r>
            <a:endParaRPr lang="cs-CZ" sz="2200" i="1" smtClean="0"/>
          </a:p>
          <a:p>
            <a:r>
              <a:rPr lang="en-US" sz="2200" i="1" smtClean="0"/>
              <a:t>to </a:t>
            </a:r>
            <a:r>
              <a:rPr lang="en-US" sz="2200" i="1"/>
              <a:t>the Ab-Ag </a:t>
            </a:r>
            <a:r>
              <a:rPr lang="en-US" sz="2200" i="1" smtClean="0"/>
              <a:t>complex</a:t>
            </a:r>
            <a:r>
              <a:rPr lang="cs-CZ" sz="2200" i="1"/>
              <a:t> </a:t>
            </a:r>
            <a:r>
              <a:rPr lang="en-US" sz="2200" i="1" smtClean="0"/>
              <a:t>and </a:t>
            </a:r>
            <a:r>
              <a:rPr lang="en-US" sz="2200" i="1"/>
              <a:t>cannot lyse red blood cells (depicted as full circles in the figure), which </a:t>
            </a:r>
            <a:endParaRPr lang="cs-CZ" sz="2200" i="1" smtClean="0"/>
          </a:p>
          <a:p>
            <a:r>
              <a:rPr lang="en-US" sz="2200" i="1" smtClean="0"/>
              <a:t>subsequently </a:t>
            </a:r>
            <a:r>
              <a:rPr lang="en-US" sz="2200" i="1"/>
              <a:t>sediment at the bottom of the tube. </a:t>
            </a:r>
            <a:r>
              <a:rPr lang="en-US" sz="2200" b="1" i="1" smtClean="0"/>
              <a:t>B </a:t>
            </a:r>
            <a:r>
              <a:rPr lang="en-US" sz="2200" b="1" i="1"/>
              <a:t>– negative result</a:t>
            </a:r>
            <a:r>
              <a:rPr lang="en-US" sz="2200" i="1"/>
              <a:t>, where complement lyses the red </a:t>
            </a:r>
            <a:endParaRPr lang="cs-CZ" sz="2200" i="1" smtClean="0"/>
          </a:p>
          <a:p>
            <a:r>
              <a:rPr lang="en-US" sz="2200" i="1" smtClean="0"/>
              <a:t>blood </a:t>
            </a:r>
            <a:r>
              <a:rPr lang="en-US" sz="2200" i="1"/>
              <a:t>cells creating a pinkish colour from the reaction </a:t>
            </a:r>
            <a:r>
              <a:rPr lang="en-US" sz="2200" i="1" smtClean="0"/>
              <a:t>(</a:t>
            </a:r>
            <a:r>
              <a:rPr lang="en-US" sz="2200" i="1"/>
              <a:t>view from side and above). C – titres of both </a:t>
            </a:r>
            <a:endParaRPr lang="cs-CZ" sz="2200" i="1" smtClean="0"/>
          </a:p>
          <a:p>
            <a:r>
              <a:rPr lang="en-US" sz="2200" i="1" smtClean="0"/>
              <a:t>the </a:t>
            </a:r>
            <a:r>
              <a:rPr lang="en-US" sz="2200" i="1"/>
              <a:t>reactions are 1:64 (both reactions in duplicates)</a:t>
            </a:r>
            <a:endParaRPr lang="cs-CZ" sz="220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0506" y="30931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456" y="1584443"/>
            <a:ext cx="4668903" cy="320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29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25915" y="355385"/>
            <a:ext cx="110060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smtClean="0"/>
              <a:t>Host c</a:t>
            </a:r>
            <a:r>
              <a:rPr lang="en-US" sz="2400" b="1" smtClean="0"/>
              <a:t>ells </a:t>
            </a:r>
            <a:r>
              <a:rPr lang="en-US" sz="2400" b="1"/>
              <a:t>must have receptors </a:t>
            </a:r>
            <a:r>
              <a:rPr lang="en-US" sz="2400"/>
              <a:t>to which </a:t>
            </a:r>
            <a:r>
              <a:rPr lang="en-US" sz="2400" b="1"/>
              <a:t>viral proteins can bind to</a:t>
            </a:r>
            <a:r>
              <a:rPr lang="en-US" sz="2400"/>
              <a:t>, enabling the virus to begin the first step of infection. An example is the CD20 receptor on B cells, which the Epstein-Barr virus (EBV) can recognize and bind to. Such receptors make </a:t>
            </a:r>
            <a:r>
              <a:rPr lang="en-US" sz="2400" b="1"/>
              <a:t>the cell permissive to infection</a:t>
            </a:r>
            <a:r>
              <a:rPr lang="en-US" sz="2400"/>
              <a:t>. Infection is then </a:t>
            </a:r>
            <a:r>
              <a:rPr lang="en-US" sz="2400" b="1"/>
              <a:t>characterized by </a:t>
            </a:r>
            <a:r>
              <a:rPr lang="cs-CZ" sz="2400" b="1" smtClean="0"/>
              <a:t>- </a:t>
            </a:r>
            <a:r>
              <a:rPr lang="en-US" sz="2400" b="1" smtClean="0"/>
              <a:t>doubling </a:t>
            </a:r>
            <a:r>
              <a:rPr lang="en-US" sz="2400" b="1"/>
              <a:t>time</a:t>
            </a:r>
            <a:r>
              <a:rPr lang="en-US" sz="2400"/>
              <a:t>, which is the time it takes for the </a:t>
            </a:r>
            <a:r>
              <a:rPr lang="en-US" sz="2400" b="1"/>
              <a:t>number of viral particles to double</a:t>
            </a:r>
            <a:r>
              <a:rPr lang="en-US" sz="2400" smtClean="0"/>
              <a:t>.</a:t>
            </a:r>
            <a:endParaRPr lang="cs-CZ" sz="2400" smtClean="0"/>
          </a:p>
          <a:p>
            <a:endParaRPr lang="cs-CZ" sz="2400"/>
          </a:p>
        </p:txBody>
      </p:sp>
      <p:pic>
        <p:nvPicPr>
          <p:cNvPr id="6" name="obrázek 966" descr="c18x2viral-typ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91" y="2330249"/>
            <a:ext cx="7404187" cy="4336558"/>
          </a:xfrm>
          <a:prstGeom prst="rect">
            <a:avLst/>
          </a:prstGeom>
          <a:noFill/>
        </p:spPr>
      </p:pic>
      <p:sp>
        <p:nvSpPr>
          <p:cNvPr id="2" name="TextovéPole 1"/>
          <p:cNvSpPr txBox="1"/>
          <p:nvPr/>
        </p:nvSpPr>
        <p:spPr>
          <a:xfrm>
            <a:off x="8562110" y="3599411"/>
            <a:ext cx="31612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/>
              <a:t>Different structure of viral capsids</a:t>
            </a:r>
            <a:endParaRPr lang="cs-CZ" sz="2400" b="1"/>
          </a:p>
        </p:txBody>
      </p:sp>
    </p:spTree>
    <p:extLst>
      <p:ext uri="{BB962C8B-B14F-4D97-AF65-F5344CB8AC3E}">
        <p14:creationId xmlns:p14="http://schemas.microsoft.com/office/powerpoint/2010/main" val="2745287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4945055" y="0"/>
            <a:ext cx="21334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Taxonomy</a:t>
            </a:r>
            <a:endParaRPr lang="cs-CZ" sz="3600" b="1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12" y="646331"/>
            <a:ext cx="5619903" cy="59176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888" y="2990977"/>
            <a:ext cx="6225005" cy="32225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15" y="732193"/>
            <a:ext cx="6194378" cy="190836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018245" y="6379266"/>
            <a:ext cx="5837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smtClean="0"/>
              <a:t>Note: RNA – only Pircorna and Reo are non-enveloped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50826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25913" y="1095871"/>
            <a:ext cx="1100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Virions can be detected using electron microscopy</a:t>
            </a:r>
            <a:endParaRPr lang="cs-CZ" sz="2400"/>
          </a:p>
        </p:txBody>
      </p:sp>
      <p:sp>
        <p:nvSpPr>
          <p:cNvPr id="2" name="TextovéPole 1"/>
          <p:cNvSpPr txBox="1"/>
          <p:nvPr/>
        </p:nvSpPr>
        <p:spPr>
          <a:xfrm>
            <a:off x="268509" y="5493526"/>
            <a:ext cx="1149947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/>
              <a:t>Electron microscopic photographs of different viruses. Filovirus (A), e.g. Ebola, Marburg, retrovirus (B), e.g. HIV, enveloped icosahedron herpesvirus (C)</a:t>
            </a:r>
            <a:endParaRPr lang="cs-CZ" sz="2400" b="1"/>
          </a:p>
        </p:txBody>
      </p:sp>
      <p:grpSp>
        <p:nvGrpSpPr>
          <p:cNvPr id="4" name="Skupina 3"/>
          <p:cNvGrpSpPr/>
          <p:nvPr/>
        </p:nvGrpSpPr>
        <p:grpSpPr>
          <a:xfrm>
            <a:off x="1452225" y="1879476"/>
            <a:ext cx="9016723" cy="3397171"/>
            <a:chOff x="1293604" y="2355799"/>
            <a:chExt cx="9016723" cy="3397171"/>
          </a:xfrm>
        </p:grpSpPr>
        <p:pic>
          <p:nvPicPr>
            <p:cNvPr id="9" name="Picture 990" descr="hsv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6707" y="2355799"/>
              <a:ext cx="2793620" cy="2878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91" descr="250px-Marburg_virus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3604" y="2355799"/>
              <a:ext cx="2914502" cy="2878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92" descr="hiv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2961" y="2370457"/>
              <a:ext cx="2998891" cy="2864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1408922" y="5291305"/>
              <a:ext cx="89014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smtClean="0"/>
                <a:t>                A                                            B                                         C</a:t>
              </a:r>
              <a:endParaRPr lang="cs-CZ" sz="2400" b="1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1800638" y="112942"/>
            <a:ext cx="93946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Electron microscopic evidence (direct detection)</a:t>
            </a:r>
            <a:endParaRPr lang="cs-CZ" sz="3600" b="1"/>
          </a:p>
        </p:txBody>
      </p:sp>
    </p:spTree>
    <p:extLst>
      <p:ext uri="{BB962C8B-B14F-4D97-AF65-F5344CB8AC3E}">
        <p14:creationId xmlns:p14="http://schemas.microsoft.com/office/powerpoint/2010/main" val="336887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68509" y="773931"/>
            <a:ext cx="11721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smtClean="0"/>
              <a:t>Colorless </a:t>
            </a:r>
            <a:r>
              <a:rPr lang="en-US" sz="2400" b="1"/>
              <a:t>plagues </a:t>
            </a:r>
            <a:r>
              <a:rPr lang="en-US" sz="2400"/>
              <a:t>are seen below </a:t>
            </a:r>
            <a:r>
              <a:rPr lang="en-US" sz="2400" b="1"/>
              <a:t>as dots of lysed tissue culture cells </a:t>
            </a:r>
            <a:r>
              <a:rPr lang="en-US" sz="2400"/>
              <a:t>caused by the </a:t>
            </a:r>
            <a:r>
              <a:rPr lang="en-US" sz="2400" b="1"/>
              <a:t>cytopathic effect </a:t>
            </a:r>
            <a:r>
              <a:rPr lang="en-US" sz="2400"/>
              <a:t>of the </a:t>
            </a:r>
            <a:r>
              <a:rPr lang="en-US" sz="2400" smtClean="0"/>
              <a:t>virus. </a:t>
            </a:r>
            <a:r>
              <a:rPr lang="en-US" sz="2400"/>
              <a:t>The </a:t>
            </a:r>
            <a:r>
              <a:rPr lang="en-US" sz="2400" b="1"/>
              <a:t>number of the plaques </a:t>
            </a:r>
            <a:r>
              <a:rPr lang="cs-CZ" sz="2400" smtClean="0"/>
              <a:t>- </a:t>
            </a:r>
            <a:r>
              <a:rPr lang="en-US" sz="2400" b="1" smtClean="0"/>
              <a:t>plaque </a:t>
            </a:r>
            <a:r>
              <a:rPr lang="en-US" sz="2400" b="1"/>
              <a:t>forming unit (PFU</a:t>
            </a:r>
            <a:r>
              <a:rPr lang="en-US" sz="2400" smtClean="0"/>
              <a:t>).</a:t>
            </a:r>
            <a:endParaRPr lang="cs-CZ" sz="240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7831654" y="2157953"/>
            <a:ext cx="3915587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/>
              <a:t>Viral culture - plaques in the cell </a:t>
            </a:r>
            <a:r>
              <a:rPr lang="en-US" sz="2400" i="1" smtClean="0"/>
              <a:t>culture</a:t>
            </a:r>
            <a:r>
              <a:rPr lang="cs-CZ" sz="2400" i="1" smtClean="0"/>
              <a:t> (on the left, in Petri dishes)</a:t>
            </a:r>
            <a:r>
              <a:rPr lang="en-US" sz="2400" i="1" smtClean="0"/>
              <a:t>. </a:t>
            </a:r>
            <a:r>
              <a:rPr lang="en-US" sz="2400" i="1"/>
              <a:t>Picture (A) shows the detail of the cell monolayer, picture (B) show details of the destroyed cells in the plaque.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202678" y="35267"/>
            <a:ext cx="11852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Virus detection by other methods – culture (direct detection)</a:t>
            </a:r>
            <a:endParaRPr lang="cs-CZ" sz="3600" b="1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97" y="1604928"/>
            <a:ext cx="7405169" cy="48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1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7170" y="646331"/>
            <a:ext cx="11721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In </a:t>
            </a:r>
            <a:r>
              <a:rPr lang="en-US" sz="2400" b="1"/>
              <a:t>immunochromatography</a:t>
            </a:r>
            <a:r>
              <a:rPr lang="en-US" sz="2400"/>
              <a:t> the presence of an antigen </a:t>
            </a:r>
            <a:r>
              <a:rPr lang="en-US" sz="2400" smtClean="0"/>
              <a:t>is </a:t>
            </a:r>
            <a:r>
              <a:rPr lang="en-US" sz="2400"/>
              <a:t>determined by the </a:t>
            </a:r>
            <a:r>
              <a:rPr lang="en-US" sz="2400" b="1"/>
              <a:t>principle</a:t>
            </a:r>
            <a:r>
              <a:rPr lang="en-US" sz="2400"/>
              <a:t> of </a:t>
            </a:r>
            <a:r>
              <a:rPr lang="en-US" sz="2400" b="1"/>
              <a:t>antigen-antibody</a:t>
            </a:r>
            <a:r>
              <a:rPr lang="en-US" sz="2400"/>
              <a:t> </a:t>
            </a:r>
            <a:r>
              <a:rPr lang="en-US" sz="2400" b="1"/>
              <a:t>complex formation</a:t>
            </a:r>
            <a:r>
              <a:rPr lang="en-US" sz="2400"/>
              <a:t>. This complex will then be shown </a:t>
            </a:r>
            <a:r>
              <a:rPr lang="en-US" sz="2400" b="1"/>
              <a:t>as a colorful line</a:t>
            </a:r>
            <a:r>
              <a:rPr lang="en-US" sz="2400"/>
              <a:t>. </a:t>
            </a:r>
            <a:r>
              <a:rPr lang="en-US" sz="2400" smtClean="0"/>
              <a:t>A </a:t>
            </a:r>
            <a:r>
              <a:rPr lang="en-US" sz="2400"/>
              <a:t>specimen is added into a well (</a:t>
            </a:r>
            <a:r>
              <a:rPr lang="en-US" sz="2400" b="1"/>
              <a:t>1</a:t>
            </a:r>
            <a:r>
              <a:rPr lang="en-US" sz="2400"/>
              <a:t>). The </a:t>
            </a:r>
            <a:r>
              <a:rPr lang="en-US" sz="2400" b="1" smtClean="0"/>
              <a:t>antigen binds to the labeled specifi</a:t>
            </a:r>
            <a:r>
              <a:rPr lang="cs-CZ" sz="2400" b="1" smtClean="0"/>
              <a:t>c </a:t>
            </a:r>
            <a:r>
              <a:rPr lang="en-US" sz="2400" b="1" smtClean="0"/>
              <a:t>antibody</a:t>
            </a:r>
            <a:r>
              <a:rPr lang="cs-CZ" sz="2400" b="1" smtClean="0"/>
              <a:t> </a:t>
            </a:r>
            <a:r>
              <a:rPr lang="en-US" sz="2400" smtClean="0"/>
              <a:t>for </a:t>
            </a:r>
            <a:r>
              <a:rPr lang="en-US" sz="2400"/>
              <a:t>that antigen (</a:t>
            </a:r>
            <a:r>
              <a:rPr lang="en-US" sz="2400" b="1"/>
              <a:t>2</a:t>
            </a:r>
            <a:r>
              <a:rPr lang="en-US" sz="2400"/>
              <a:t>). This </a:t>
            </a:r>
            <a:r>
              <a:rPr lang="en-US" sz="2400" b="1"/>
              <a:t>complex moves </a:t>
            </a:r>
            <a:r>
              <a:rPr lang="en-US" sz="2400"/>
              <a:t>together with some free antibodies </a:t>
            </a:r>
            <a:r>
              <a:rPr lang="en-US" sz="2400" b="1"/>
              <a:t>by capillary </a:t>
            </a:r>
            <a:r>
              <a:rPr lang="en-US" sz="2400" b="1" smtClean="0"/>
              <a:t>action </a:t>
            </a:r>
            <a:r>
              <a:rPr lang="en-US" sz="2400"/>
              <a:t>(from the left to the right in the figure below) to </a:t>
            </a:r>
            <a:r>
              <a:rPr lang="en-US" sz="2400" b="1"/>
              <a:t>form a </a:t>
            </a:r>
            <a:r>
              <a:rPr lang="en-US" sz="2400" b="1" smtClean="0"/>
              <a:t>color</a:t>
            </a:r>
            <a:r>
              <a:rPr lang="cs-CZ" sz="2400" b="1" smtClean="0"/>
              <a:t>ful</a:t>
            </a:r>
            <a:r>
              <a:rPr lang="en-US" sz="2400" b="1" smtClean="0"/>
              <a:t> </a:t>
            </a:r>
            <a:r>
              <a:rPr lang="en-US" sz="2400" b="1"/>
              <a:t>line in position of immobilized antibodies </a:t>
            </a:r>
            <a:r>
              <a:rPr lang="en-US" sz="2400"/>
              <a:t>against the antigen (</a:t>
            </a:r>
            <a:r>
              <a:rPr lang="en-US" sz="2400" b="1"/>
              <a:t>3</a:t>
            </a:r>
            <a:r>
              <a:rPr lang="en-US" sz="2400"/>
              <a:t>). 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2507340" y="0"/>
            <a:ext cx="704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Antigen detection (direct detection)</a:t>
            </a:r>
            <a:endParaRPr lang="cs-CZ" sz="3600" b="1"/>
          </a:p>
        </p:txBody>
      </p:sp>
      <p:pic>
        <p:nvPicPr>
          <p:cNvPr id="1026" name="Bild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0" y="3058838"/>
            <a:ext cx="8531160" cy="248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5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778" y="3158511"/>
            <a:ext cx="2768369" cy="23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9593" y="6083558"/>
            <a:ext cx="11995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smtClean="0"/>
              <a:t>Note: </a:t>
            </a:r>
            <a:r>
              <a:rPr lang="cs-CZ" i="1"/>
              <a:t>r</a:t>
            </a:r>
            <a:r>
              <a:rPr lang="en-US" i="1" smtClean="0"/>
              <a:t>eaction control</a:t>
            </a:r>
            <a:r>
              <a:rPr lang="cs-CZ" i="1" smtClean="0"/>
              <a:t> - </a:t>
            </a:r>
            <a:r>
              <a:rPr lang="en-US" i="1" smtClean="0"/>
              <a:t>unconjugated </a:t>
            </a:r>
            <a:r>
              <a:rPr lang="en-US" i="1"/>
              <a:t>antibodies (4) moves toward a goat anti-rabbit antibody to create a colored complex (5</a:t>
            </a:r>
            <a:r>
              <a:rPr lang="en-US" i="1" smtClean="0"/>
              <a:t>),</a:t>
            </a:r>
            <a:endParaRPr lang="cs-CZ" i="1" smtClean="0"/>
          </a:p>
          <a:p>
            <a:r>
              <a:rPr lang="en-US" i="1" smtClean="0"/>
              <a:t> </a:t>
            </a:r>
            <a:r>
              <a:rPr lang="en-US" i="1"/>
              <a:t>indicating that the test has worked properly</a:t>
            </a:r>
            <a:r>
              <a:rPr lang="en-US" i="1" smtClean="0"/>
              <a:t>.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3811947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93986" y="823613"/>
            <a:ext cx="11721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Detection of viral particles using immunofluorescence is depicted in </a:t>
            </a:r>
            <a:r>
              <a:rPr lang="en-US" sz="2400" smtClean="0"/>
              <a:t>figure</a:t>
            </a:r>
            <a:r>
              <a:rPr lang="cs-CZ" sz="2400" smtClean="0"/>
              <a:t> below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2507340" y="0"/>
            <a:ext cx="7047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Antigen detection (direct detection)</a:t>
            </a:r>
            <a:endParaRPr lang="cs-CZ" sz="3600" b="1"/>
          </a:p>
        </p:txBody>
      </p:sp>
      <p:sp>
        <p:nvSpPr>
          <p:cNvPr id="3" name="TextovéPole 2"/>
          <p:cNvSpPr txBox="1"/>
          <p:nvPr/>
        </p:nvSpPr>
        <p:spPr>
          <a:xfrm>
            <a:off x="185956" y="5519080"/>
            <a:ext cx="12006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i="1" smtClean="0"/>
              <a:t>Note: </a:t>
            </a:r>
            <a:r>
              <a:rPr lang="cs-CZ" sz="2400" i="1"/>
              <a:t>Examples of fluorescentmicroscopic detection of viral proteins. This case shows positivity </a:t>
            </a:r>
            <a:endParaRPr lang="cs-CZ" sz="2400" i="1" smtClean="0"/>
          </a:p>
          <a:p>
            <a:r>
              <a:rPr lang="cs-CZ" sz="2400" i="1" smtClean="0"/>
              <a:t>of </a:t>
            </a:r>
            <a:r>
              <a:rPr lang="cs-CZ" sz="2400" i="1"/>
              <a:t>cytomegalovirus pp65 (CMV) </a:t>
            </a:r>
            <a:r>
              <a:rPr lang="cs-CZ" sz="2400" i="1" smtClean="0"/>
              <a:t>in </a:t>
            </a:r>
            <a:r>
              <a:rPr lang="cs-CZ" sz="2400" i="1"/>
              <a:t>human cells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50506" y="16421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6" name="Skupina 5"/>
          <p:cNvGrpSpPr/>
          <p:nvPr/>
        </p:nvGrpSpPr>
        <p:grpSpPr>
          <a:xfrm>
            <a:off x="1502228" y="1639841"/>
            <a:ext cx="9262138" cy="3207436"/>
            <a:chOff x="1502228" y="1639841"/>
            <a:chExt cx="9262138" cy="3207436"/>
          </a:xfrm>
        </p:grpSpPr>
        <p:sp>
          <p:nvSpPr>
            <p:cNvPr id="9" name="Obdélník 8"/>
            <p:cNvSpPr/>
            <p:nvPr/>
          </p:nvSpPr>
          <p:spPr>
            <a:xfrm>
              <a:off x="1576873" y="1996752"/>
              <a:ext cx="2847975" cy="993775"/>
            </a:xfrm>
            <a:prstGeom prst="rect">
              <a:avLst/>
            </a:prstGeom>
            <a:noFill/>
          </p:spPr>
        </p:sp>
        <p:pic>
          <p:nvPicPr>
            <p:cNvPr id="10" name="Picture 1066" descr="Agcm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39" b="12039"/>
            <a:stretch>
              <a:fillRect/>
            </a:stretch>
          </p:blipFill>
          <p:spPr bwMode="auto">
            <a:xfrm>
              <a:off x="1502228" y="1639842"/>
              <a:ext cx="4114799" cy="320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67" descr="CMV pp65 IF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074" b="11542"/>
            <a:stretch>
              <a:fillRect/>
            </a:stretch>
          </p:blipFill>
          <p:spPr bwMode="auto">
            <a:xfrm>
              <a:off x="5724133" y="1639841"/>
              <a:ext cx="5040233" cy="3207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50506" y="30931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247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7170" y="646331"/>
            <a:ext cx="117213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PCR </a:t>
            </a:r>
            <a:r>
              <a:rPr lang="en-US" sz="2400" b="1"/>
              <a:t>amplifies</a:t>
            </a:r>
            <a:r>
              <a:rPr lang="en-US" sz="2400"/>
              <a:t> a </a:t>
            </a:r>
            <a:r>
              <a:rPr lang="en-US" sz="2400" b="1"/>
              <a:t>specific</a:t>
            </a:r>
            <a:r>
              <a:rPr lang="en-US" sz="2400"/>
              <a:t> target </a:t>
            </a:r>
            <a:r>
              <a:rPr lang="en-US" sz="2400" b="1"/>
              <a:t>DNA </a:t>
            </a:r>
            <a:r>
              <a:rPr lang="en-US" sz="2400"/>
              <a:t>or </a:t>
            </a:r>
            <a:r>
              <a:rPr lang="en-US" sz="2400" b="1"/>
              <a:t>RNA</a:t>
            </a:r>
            <a:r>
              <a:rPr lang="en-US" sz="2400"/>
              <a:t>. RNA first needs to be reversely transcribed by reverse </a:t>
            </a:r>
            <a:r>
              <a:rPr lang="en-US" sz="2400" b="1"/>
              <a:t>transcriptase to create a DNA copy </a:t>
            </a:r>
            <a:r>
              <a:rPr lang="en-US" sz="2400"/>
              <a:t>(cDNA). </a:t>
            </a:r>
            <a:r>
              <a:rPr lang="en-US" sz="2400" smtClean="0"/>
              <a:t>Specific </a:t>
            </a:r>
            <a:r>
              <a:rPr lang="en-US" sz="2400" b="1"/>
              <a:t>amplified products (amplicons) </a:t>
            </a:r>
            <a:r>
              <a:rPr lang="en-US" sz="2400"/>
              <a:t>are </a:t>
            </a:r>
            <a:r>
              <a:rPr lang="en-US" sz="2400" b="1"/>
              <a:t>detected</a:t>
            </a:r>
            <a:r>
              <a:rPr lang="en-US" sz="2400"/>
              <a:t> by </a:t>
            </a:r>
            <a:r>
              <a:rPr lang="en-US" sz="2400" b="1"/>
              <a:t>gel electrophoresis </a:t>
            </a:r>
            <a:r>
              <a:rPr lang="en-US" sz="2400"/>
              <a:t>or, in the case of RQ-PCR (</a:t>
            </a:r>
            <a:r>
              <a:rPr lang="en-US" sz="2400" b="1"/>
              <a:t>Real-time Quantitative PCR </a:t>
            </a:r>
            <a:r>
              <a:rPr lang="en-US" sz="2400"/>
              <a:t>- RQ-PCR) </a:t>
            </a:r>
            <a:r>
              <a:rPr lang="en-US" sz="2400" b="1"/>
              <a:t>using DNA probes </a:t>
            </a:r>
            <a:r>
              <a:rPr lang="en-US" sz="2400"/>
              <a:t>that </a:t>
            </a:r>
            <a:r>
              <a:rPr lang="en-US" sz="2400" b="1"/>
              <a:t>emit fluorescence</a:t>
            </a:r>
            <a:r>
              <a:rPr lang="en-US" sz="2400"/>
              <a:t>, which can be quantitatively measured by a </a:t>
            </a:r>
            <a:r>
              <a:rPr lang="en-US" sz="2400" smtClean="0"/>
              <a:t>graph</a:t>
            </a:r>
            <a:r>
              <a:rPr lang="cs-CZ" sz="2400" smtClean="0"/>
              <a:t>.</a:t>
            </a:r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1508965" y="30511"/>
            <a:ext cx="10108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/>
              <a:t>PCR - polymerase change reaction (direct detection)</a:t>
            </a:r>
            <a:endParaRPr lang="cs-CZ" sz="3600" b="1"/>
          </a:p>
        </p:txBody>
      </p:sp>
      <p:sp>
        <p:nvSpPr>
          <p:cNvPr id="3" name="TextovéPole 2"/>
          <p:cNvSpPr txBox="1"/>
          <p:nvPr/>
        </p:nvSpPr>
        <p:spPr>
          <a:xfrm>
            <a:off x="8486388" y="4539828"/>
            <a:ext cx="2178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i="1" smtClean="0"/>
              <a:t>Principle of PCR</a:t>
            </a:r>
            <a:endParaRPr lang="cs-CZ" sz="2400" b="1" i="1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70" y="2734841"/>
            <a:ext cx="7839075" cy="3609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145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287170" y="832943"/>
            <a:ext cx="11721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Principle of RQ-PCR</a:t>
            </a:r>
            <a:r>
              <a:rPr lang="en-US" sz="2400"/>
              <a:t>: In comparison to conventional PCR, </a:t>
            </a:r>
            <a:r>
              <a:rPr lang="en-US" sz="2400" b="1"/>
              <a:t>RQ-PRCR uses fluorescein labeled DNA probes</a:t>
            </a:r>
            <a:r>
              <a:rPr lang="en-US" sz="2400"/>
              <a:t>. If the </a:t>
            </a:r>
            <a:r>
              <a:rPr lang="en-US" sz="2400" b="1"/>
              <a:t>probes are complementary to the tested target they hybridize </a:t>
            </a:r>
            <a:r>
              <a:rPr lang="en-US" sz="2400"/>
              <a:t>to the target (template). When newly synthesized double stranded DNA gets close to the hybridized probe, the </a:t>
            </a:r>
            <a:r>
              <a:rPr lang="en-US" sz="2400" b="1"/>
              <a:t>exonuclease activity of polymerase cleaves fluorescein </a:t>
            </a:r>
            <a:r>
              <a:rPr lang="en-US" sz="2400"/>
              <a:t>from the probe and </a:t>
            </a:r>
            <a:r>
              <a:rPr lang="en-US" sz="2400" b="1"/>
              <a:t>fluorescence is measured </a:t>
            </a:r>
            <a:r>
              <a:rPr lang="en-US" sz="2400"/>
              <a:t>(C).</a:t>
            </a:r>
            <a:endParaRPr lang="cs-CZ" sz="2400"/>
          </a:p>
          <a:p>
            <a:endParaRPr lang="cs-CZ" sz="2400"/>
          </a:p>
        </p:txBody>
      </p:sp>
      <p:sp>
        <p:nvSpPr>
          <p:cNvPr id="12" name="TextovéPole 11"/>
          <p:cNvSpPr txBox="1"/>
          <p:nvPr/>
        </p:nvSpPr>
        <p:spPr>
          <a:xfrm>
            <a:off x="1826205" y="202240"/>
            <a:ext cx="8917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Detection of specific amplicon using gel electrophoresis </a:t>
            </a:r>
            <a:r>
              <a:rPr lang="en-US" sz="2400" b="1" smtClean="0"/>
              <a:t>and </a:t>
            </a:r>
            <a:r>
              <a:rPr lang="en-US" sz="2400" b="1"/>
              <a:t>RQ-PCR </a:t>
            </a:r>
            <a:endParaRPr lang="cs-CZ" sz="2400" b="1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964" y="3141267"/>
            <a:ext cx="84296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65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984</Words>
  <Application>Microsoft Office PowerPoint</Application>
  <PresentationFormat>Širokoúhlá obrazovka</PresentationFormat>
  <Paragraphs>42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Oto Melter 2721f</dc:creator>
  <cp:lastModifiedBy>Oto Melter 2721f</cp:lastModifiedBy>
  <cp:revision>16</cp:revision>
  <dcterms:created xsi:type="dcterms:W3CDTF">2022-09-30T06:49:24Z</dcterms:created>
  <dcterms:modified xsi:type="dcterms:W3CDTF">2022-09-30T09:18:36Z</dcterms:modified>
</cp:coreProperties>
</file>