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1" r:id="rId3"/>
    <p:sldId id="312" r:id="rId4"/>
    <p:sldId id="307" r:id="rId5"/>
    <p:sldId id="257" r:id="rId6"/>
    <p:sldId id="261" r:id="rId7"/>
    <p:sldId id="279" r:id="rId8"/>
    <p:sldId id="282" r:id="rId9"/>
    <p:sldId id="311" r:id="rId10"/>
    <p:sldId id="309" r:id="rId11"/>
    <p:sldId id="262" r:id="rId12"/>
    <p:sldId id="265" r:id="rId13"/>
    <p:sldId id="264" r:id="rId14"/>
    <p:sldId id="313" r:id="rId15"/>
    <p:sldId id="314" r:id="rId16"/>
    <p:sldId id="266" r:id="rId17"/>
    <p:sldId id="267" r:id="rId18"/>
    <p:sldId id="269" r:id="rId19"/>
    <p:sldId id="270" r:id="rId20"/>
    <p:sldId id="271" r:id="rId21"/>
    <p:sldId id="274" r:id="rId22"/>
    <p:sldId id="306" r:id="rId23"/>
    <p:sldId id="304" r:id="rId24"/>
    <p:sldId id="305" r:id="rId25"/>
    <p:sldId id="284" r:id="rId26"/>
  </p:sldIdLst>
  <p:sldSz cx="12192000" cy="68580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38" autoAdjust="0"/>
    <p:restoredTop sz="98531" autoAdjust="0"/>
  </p:normalViewPr>
  <p:slideViewPr>
    <p:cSldViewPr snapToGrid="0">
      <p:cViewPr varScale="1">
        <p:scale>
          <a:sx n="68" d="100"/>
          <a:sy n="68" d="100"/>
        </p:scale>
        <p:origin x="2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1622C-D468-46F2-A3C1-EF715F407B40}" type="datetimeFigureOut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05B26-A3DD-4229-A6F3-32C9D5E1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79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82F42-7325-4B4A-9753-589763B82B0A}" type="datetimeFigureOut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18BB6-BC01-4D69-9C48-37A4832076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B208-CEAE-4E1C-BA28-DAD73925AD9F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9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ECCD-AF9D-4447-AC39-CF254804FAD2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93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444F-AED9-4391-A1C4-6C833FDF2B42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25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4603-6EBA-46AC-AE15-A29D3A0EC432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7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A08F-20AE-4CD5-A3CA-3B73254DACE6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8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3622-8B0C-4273-9C0F-4164F8E0EE82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8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01217-3EBD-487A-B3F0-7663B80BD7DF}" type="datetime1">
              <a:rPr lang="cs-CZ" smtClean="0"/>
              <a:t>16.3.2021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69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7C80-7765-4F73-AAEB-1B863CDC7CFB}" type="datetime1">
              <a:rPr lang="cs-CZ" smtClean="0"/>
              <a:t>16.3.2021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40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346A1-EA0D-4621-8B4A-15E182EA3808}" type="datetime1">
              <a:rPr lang="cs-CZ" smtClean="0"/>
              <a:t>16.3.2021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99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8BEC-FA91-48F9-AC52-AC2D461E2844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9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01C50-4205-4D95-910A-F32D6EA55D08}" type="datetime1">
              <a:rPr lang="cs-CZ" smtClean="0"/>
              <a:t>16.3.2021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68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8B1F-5D76-40E3-BA05-57FE3CFBFFBC}" type="datetime1">
              <a:rPr lang="cs-CZ" smtClean="0"/>
              <a:t>16.3.2021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BF8F8-6B45-4D1D-8ACC-D523A083E2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66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cCvcy0zAlM" TargetMode="External"/><Relationship Id="rId2" Type="http://schemas.openxmlformats.org/officeDocument/2006/relationships/hyperlink" Target="https://www.youtube.com/watch?v=8-DjFeNkHY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u4fuuPivvw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A6RNAIPp0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FcR-zFnUZo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BTzhEBgu_c" TargetMode="External"/><Relationship Id="rId2" Type="http://schemas.openxmlformats.org/officeDocument/2006/relationships/hyperlink" Target="https://www.youtube.com/watch?v=AExa7Kw4Wp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ntessoricr.cz/inspirace/zpravodaje" TargetMode="External"/><Relationship Id="rId5" Type="http://schemas.openxmlformats.org/officeDocument/2006/relationships/hyperlink" Target="https://www.youtube.com/watch?v=12chJsIcpuE" TargetMode="External"/><Relationship Id="rId4" Type="http://schemas.openxmlformats.org/officeDocument/2006/relationships/hyperlink" Target="https://www.youtube.com/watch?v=Q4mXHdmmMm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pedagogika – úvod do problematiky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Jaroslava Simonová</a:t>
            </a:r>
          </a:p>
          <a:p>
            <a:r>
              <a:rPr lang="cs-CZ" dirty="0"/>
              <a:t>Ústav výzkumu a rozvoje vzdělávání</a:t>
            </a:r>
          </a:p>
          <a:p>
            <a:r>
              <a:rPr lang="cs-CZ" dirty="0" err="1"/>
              <a:t>PedF</a:t>
            </a:r>
            <a:r>
              <a:rPr lang="cs-CZ" dirty="0"/>
              <a:t> UK Praha</a:t>
            </a:r>
          </a:p>
        </p:txBody>
      </p:sp>
    </p:spTree>
    <p:extLst>
      <p:ext uri="{BB962C8B-B14F-4D97-AF65-F5344CB8AC3E}">
        <p14:creationId xmlns:p14="http://schemas.microsoft.com/office/powerpoint/2010/main" val="1834985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Montessori pedagogika 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úkolem dítěte není sedět v lavici a pasivně naslouchat výkladu učitele, může se volně pohybovat a věnovat se své činnosti tam, kde je mu to příjemné</a:t>
            </a:r>
          </a:p>
          <a:p>
            <a:r>
              <a:rPr lang="pl-PL" dirty="0"/>
              <a:t>neexistují klasické vyučovací hodiny</a:t>
            </a:r>
          </a:p>
          <a:p>
            <a:r>
              <a:rPr lang="pl-PL" dirty="0"/>
              <a:t>smíšené věkové skupiny</a:t>
            </a:r>
          </a:p>
          <a:p>
            <a:r>
              <a:rPr lang="pl-PL" dirty="0"/>
              <a:t>slovní hodnocení</a:t>
            </a:r>
          </a:p>
          <a:p>
            <a:r>
              <a:rPr lang="pl-PL" dirty="0"/>
              <a:t>žádné odměňování, trestání, ponižování, srovnávání</a:t>
            </a:r>
          </a:p>
          <a:p>
            <a:r>
              <a:rPr lang="pl-PL" dirty="0"/>
              <a:t>názorně ukázat a dát prostor pro vlastní učení se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28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Daltonský</a:t>
            </a:r>
            <a:r>
              <a:rPr lang="cs-CZ" dirty="0"/>
              <a:t> učební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https://www.youtube.com/watch?v=cxCU4J19bKs</a:t>
            </a:r>
            <a:endParaRPr lang="cs-CZ" dirty="0"/>
          </a:p>
          <a:p>
            <a:r>
              <a:rPr lang="cs-CZ" dirty="0"/>
              <a:t>20. léta 20. století, Helena </a:t>
            </a:r>
            <a:r>
              <a:rPr lang="cs-CZ" dirty="0" err="1"/>
              <a:t>Parkhurstová</a:t>
            </a:r>
            <a:r>
              <a:rPr lang="cs-CZ" dirty="0"/>
              <a:t>, spolupracovnice Marie </a:t>
            </a:r>
            <a:r>
              <a:rPr lang="cs-CZ" dirty="0" err="1"/>
              <a:t>Montessori</a:t>
            </a:r>
            <a:r>
              <a:rPr lang="cs-CZ" dirty="0"/>
              <a:t> </a:t>
            </a:r>
          </a:p>
          <a:p>
            <a:r>
              <a:rPr lang="cs-CZ" dirty="0"/>
              <a:t>pedocentrismus</a:t>
            </a:r>
          </a:p>
          <a:p>
            <a:r>
              <a:rPr lang="cs-CZ" dirty="0"/>
              <a:t>nejedná se o ucelený systém, podle kterého se musí postupovat krok za krokem, ale o soubor principů, které ovlivňují styl výuky</a:t>
            </a:r>
          </a:p>
          <a:p>
            <a:pPr lvl="1"/>
            <a:r>
              <a:rPr lang="cs-CZ" dirty="0"/>
              <a:t>volnost (</a:t>
            </a:r>
            <a:r>
              <a:rPr lang="cs-CZ" dirty="0" err="1"/>
              <a:t>freedom</a:t>
            </a:r>
            <a:r>
              <a:rPr lang="cs-CZ" dirty="0"/>
              <a:t>) - zodpovědná svoboda (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samostatnost </a:t>
            </a:r>
          </a:p>
          <a:p>
            <a:pPr lvl="1"/>
            <a:r>
              <a:rPr lang="cs-CZ" dirty="0"/>
              <a:t>spolupráce</a:t>
            </a:r>
          </a:p>
          <a:p>
            <a:r>
              <a:rPr lang="cs-CZ" dirty="0"/>
              <a:t>vytváření stimulujícího prostředí</a:t>
            </a:r>
          </a:p>
          <a:p>
            <a:r>
              <a:rPr lang="cs-CZ" dirty="0"/>
              <a:t>cíl: žák se má stát aktivním účastníkem vyučování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53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Daltonský</a:t>
            </a:r>
            <a:r>
              <a:rPr lang="cs-CZ" dirty="0"/>
              <a:t> učební plán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samostatná práce na úkolech z různých předmětů</a:t>
            </a:r>
          </a:p>
          <a:p>
            <a:r>
              <a:rPr lang="cs-CZ" dirty="0"/>
              <a:t>začíná „rozhovorem v kruhu”</a:t>
            </a:r>
          </a:p>
          <a:p>
            <a:r>
              <a:rPr lang="cs-CZ" dirty="0"/>
              <a:t>témata, která žáky aktuálně zajímají</a:t>
            </a:r>
          </a:p>
          <a:p>
            <a:r>
              <a:rPr lang="cs-CZ" dirty="0"/>
              <a:t>vysvětlení úkolů samostatné práce</a:t>
            </a:r>
          </a:p>
          <a:p>
            <a:r>
              <a:rPr lang="cs-CZ" dirty="0"/>
              <a:t>upřesnění způsobu hodnocení</a:t>
            </a:r>
          </a:p>
          <a:p>
            <a:r>
              <a:rPr lang="cs-CZ" dirty="0"/>
              <a:t>zopakování pravidel pro samostatnou práci</a:t>
            </a:r>
          </a:p>
          <a:p>
            <a:r>
              <a:rPr lang="cs-CZ" dirty="0"/>
              <a:t>dohoda o výstupech a čase, kdy se opět sejde třída k sebehodnocení a diskuzi</a:t>
            </a:r>
          </a:p>
          <a:p>
            <a:r>
              <a:rPr lang="cs-CZ" dirty="0"/>
              <a:t>týdenní nebo i delší „bloky” nebo „úkoly”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271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Daltonský</a:t>
            </a:r>
            <a:r>
              <a:rPr lang="cs-CZ" dirty="0"/>
              <a:t> učební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 učitele: při zachování základních principů </a:t>
            </a:r>
            <a:r>
              <a:rPr lang="cs-CZ" dirty="0" err="1"/>
              <a:t>daltonské</a:t>
            </a:r>
            <a:r>
              <a:rPr lang="cs-CZ" dirty="0"/>
              <a:t> výuky má učitel víceméně volnou ruku v tom, jakým způsobem vede žáky a co po nich bude vyžadovat</a:t>
            </a:r>
          </a:p>
          <a:p>
            <a:r>
              <a:rPr lang="cs-CZ" dirty="0"/>
              <a:t>proto nenajdeme dvě třídy, které by pracovaly naprosto stejným způsobem a kopírovaly jedna druhou</a:t>
            </a:r>
          </a:p>
          <a:p>
            <a:r>
              <a:rPr lang="cs-CZ" dirty="0"/>
              <a:t>pro žáka: vybrat si místo jiné než v běžné hodině, vybrat si z nabídky předmětů ten, kterým chce začít, zvolit si pořadí úkolů, způsob zpracování, určit si, zda bude pracovat sám nebo spolupracovat apod. </a:t>
            </a:r>
          </a:p>
          <a:p>
            <a:r>
              <a:rPr lang="cs-CZ" dirty="0"/>
              <a:t>sledování pokroků žáka: </a:t>
            </a:r>
            <a:r>
              <a:rPr lang="cs-CZ" dirty="0" err="1"/>
              <a:t>daltonské</a:t>
            </a:r>
            <a:r>
              <a:rPr lang="cs-CZ" dirty="0"/>
              <a:t> tabule, na které žáci značí pomocí barevných magnetů splnění úkolu, hodnotící rámečky, týdenní plány a další nástroje</a:t>
            </a:r>
          </a:p>
          <a:p>
            <a:r>
              <a:rPr lang="cs-CZ" dirty="0"/>
              <a:t>učitel přijímá pozici „poradce či trenéra” – děti za ním chodí s problémem až tehdy, když vyčerpaly všechny možnosti, jak úlohu vyřešit samostatně</a:t>
            </a:r>
          </a:p>
          <a:p>
            <a:r>
              <a:rPr lang="cs-CZ" dirty="0"/>
              <a:t>pokud žádají o pomoc učitele, dostanou od něj pouhý návod k řešení, nikdy ne správnou odpověď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212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Montessori vs. </a:t>
            </a:r>
            <a:r>
              <a:rPr lang="cs-CZ" dirty="0" err="1"/>
              <a:t>Daltonský</a:t>
            </a:r>
            <a:r>
              <a:rPr lang="cs-CZ" dirty="0"/>
              <a:t> učební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Společné charakteristiky: </a:t>
            </a:r>
          </a:p>
          <a:p>
            <a:pPr lvl="0"/>
            <a:r>
              <a:rPr lang="cs-CZ" dirty="0"/>
              <a:t>svoboda na straně žáků;</a:t>
            </a:r>
          </a:p>
          <a:p>
            <a:pPr lvl="0"/>
            <a:r>
              <a:rPr lang="cs-CZ" dirty="0"/>
              <a:t>důraz na nezávislé a individuální učení s využitím konkrétních učebních materiálů;</a:t>
            </a:r>
          </a:p>
          <a:p>
            <a:pPr lvl="0"/>
            <a:r>
              <a:rPr lang="cs-CZ" dirty="0"/>
              <a:t>víra v motivační, kázeňské a výchovné účinky aktivního učení.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85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Montessori vs. </a:t>
            </a:r>
            <a:r>
              <a:rPr lang="cs-CZ" dirty="0" err="1"/>
              <a:t>Daltonský</a:t>
            </a:r>
            <a:r>
              <a:rPr lang="cs-CZ" dirty="0"/>
              <a:t> učební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Rozdílné charakteristiky: </a:t>
            </a:r>
          </a:p>
          <a:p>
            <a:r>
              <a:rPr lang="cs-CZ" dirty="0"/>
              <a:t>V </a:t>
            </a:r>
            <a:r>
              <a:rPr lang="cs-CZ" dirty="0" err="1"/>
              <a:t>Daltonském</a:t>
            </a:r>
            <a:r>
              <a:rPr lang="cs-CZ" dirty="0"/>
              <a:t> plánu je role učitele výrazně větší než role učitele v Montessori metodě. Zadávané úkoly nejsou „</a:t>
            </a:r>
            <a:r>
              <a:rPr lang="cs-CZ" dirty="0" err="1"/>
              <a:t>autoedukativní</a:t>
            </a:r>
            <a:r>
              <a:rPr lang="cs-CZ" dirty="0"/>
              <a:t>“, přinejmenším ne do té míry, v jaké umožňují sebevzdělávání Montessori materiály.</a:t>
            </a:r>
          </a:p>
          <a:p>
            <a:r>
              <a:rPr lang="cs-CZ" dirty="0" err="1"/>
              <a:t>Daltonský</a:t>
            </a:r>
            <a:r>
              <a:rPr lang="cs-CZ" dirty="0"/>
              <a:t> plán předpokládá, že aktivita má vnitřní motivační a kázeňský účinek, bez ohledu na obsah aktivity (tedy: bez ohledu na to, co konkrétně žák dělá). Podle Montessori přístupu to záleží na obsahu aktivity, zejména na vztahu mezi aktivitou a přirozeným vývojem. Záleží na tom, na co je dítě připraveno z hlediska jeho přirozeného vývoje.</a:t>
            </a:r>
          </a:p>
          <a:p>
            <a:r>
              <a:rPr lang="cs-CZ" dirty="0"/>
              <a:t>V </a:t>
            </a:r>
            <a:r>
              <a:rPr lang="cs-CZ" dirty="0" err="1"/>
              <a:t>Daltonském</a:t>
            </a:r>
            <a:r>
              <a:rPr lang="cs-CZ" dirty="0"/>
              <a:t> plánu učitelé vytvářejí úkoly sami, případně s kolegy; jsou přizpůsobeny charakteristikám jejich žáků, přitom se řídí ŠVP. V Montessori metodě se používají hotové materiály. Ty jsou sladěny s přirozeným vývojem dítěte (průměrného dítěte) a odpovídají charakteristickému Montessori kurikulu.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14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https://www.youtube.com/watch?v=8-DjFeNkHYk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https://www.youtube.com/watch?v=RcCvcy0zAlM</a:t>
            </a:r>
            <a:endParaRPr lang="cs-CZ" dirty="0"/>
          </a:p>
          <a:p>
            <a:r>
              <a:rPr lang="cs-CZ" dirty="0"/>
              <a:t>přelom – 20. léta 20. století, Rudolf Steiner (1861–1925), rakouský filosof, esoterik a sociální myslitel</a:t>
            </a:r>
          </a:p>
          <a:p>
            <a:r>
              <a:rPr lang="cs-CZ" dirty="0"/>
              <a:t>nejde o čistý pedocentrismus</a:t>
            </a:r>
          </a:p>
          <a:p>
            <a:r>
              <a:rPr lang="cs-CZ" dirty="0"/>
              <a:t>snaží se integrovaně rozvíjet jak intelektuální schopnosti žáků (hlava), tak jejich praktické/manuální dovednosti (ruce), stejně jako jejich umělecké vlohy (srdce)</a:t>
            </a:r>
          </a:p>
          <a:p>
            <a:r>
              <a:rPr lang="cs-CZ" dirty="0"/>
              <a:t>rozvoj byl přerušen nástupem nacismu</a:t>
            </a:r>
          </a:p>
          <a:p>
            <a:r>
              <a:rPr lang="cs-CZ" dirty="0"/>
              <a:t>expanze v 70. letech, v ČR až po roce 1989, nejdřív MŠ a ZŠ, SŠ až po r. 2000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506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dítě - duchovní bytost, která přichází na svět nadána možností všestranného vývoje, úkolem učitele je vést dítě k tomu, aby bylo schopno jednou převzít výchovu sebe sama</a:t>
            </a:r>
          </a:p>
          <a:p>
            <a:r>
              <a:rPr lang="cs-CZ" dirty="0"/>
              <a:t>odlišnosti ve výuce: </a:t>
            </a:r>
          </a:p>
          <a:p>
            <a:pPr lvl="1"/>
            <a:r>
              <a:rPr lang="cs-CZ" dirty="0"/>
              <a:t>vyučování „hlavních“ předmětů v epochách</a:t>
            </a:r>
          </a:p>
          <a:p>
            <a:pPr lvl="1"/>
            <a:r>
              <a:rPr lang="cs-CZ" dirty="0"/>
              <a:t>nepoužívání učebnic</a:t>
            </a:r>
          </a:p>
          <a:p>
            <a:pPr lvl="1"/>
            <a:r>
              <a:rPr lang="cs-CZ" dirty="0"/>
              <a:t>absence klasického známkování</a:t>
            </a:r>
          </a:p>
          <a:p>
            <a:pPr lvl="1"/>
            <a:r>
              <a:rPr lang="cs-CZ" dirty="0"/>
              <a:t>brzká výuka cizích jazyků</a:t>
            </a:r>
          </a:p>
          <a:p>
            <a:pPr lvl="1"/>
            <a:r>
              <a:rPr lang="cs-CZ" dirty="0"/>
              <a:t>pomalejší výuka čtení a psaní</a:t>
            </a:r>
          </a:p>
          <a:p>
            <a:pPr lvl="1"/>
            <a:r>
              <a:rPr lang="cs-CZ" dirty="0"/>
              <a:t>důraz na umělecké předměty</a:t>
            </a:r>
          </a:p>
          <a:p>
            <a:pPr lvl="1"/>
            <a:r>
              <a:rPr lang="cs-CZ" dirty="0"/>
              <a:t>důraz na pracovní a řemeslné činnosti</a:t>
            </a:r>
          </a:p>
          <a:p>
            <a:pPr lvl="1"/>
            <a:r>
              <a:rPr lang="cs-CZ" dirty="0"/>
              <a:t>specifické vyučovací předměty – kreslení forem (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=1u4fuuPivvw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témata pro jednotlivé ročníky</a:t>
            </a:r>
          </a:p>
          <a:p>
            <a:pPr lvl="1"/>
            <a:r>
              <a:rPr lang="cs-CZ" dirty="0"/>
              <a:t>vztah učitel, žák a třída</a:t>
            </a:r>
          </a:p>
          <a:p>
            <a:pPr lvl="1"/>
            <a:r>
              <a:rPr lang="cs-CZ" dirty="0"/>
              <a:t>důraz na slavení svátků</a:t>
            </a:r>
          </a:p>
          <a:p>
            <a:pPr lvl="1"/>
            <a:r>
              <a:rPr lang="cs-CZ" dirty="0"/>
              <a:t>výuka prožitkem, memorování rytmem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53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epocha - 3 až 4 týdny, trvání zhruba 2 hodiny, poté 45 minutové hodiny nebo dvouhodinové bloky </a:t>
            </a:r>
          </a:p>
          <a:p>
            <a:r>
              <a:rPr lang="cs-CZ" dirty="0"/>
              <a:t>několik celků tak, aby se střídaly činnosti vyžadující zapojení různých částí žákovy osobnosti (hlava, srdce, tělo)</a:t>
            </a:r>
          </a:p>
          <a:p>
            <a:pPr lvl="1"/>
            <a:r>
              <a:rPr lang="cs-CZ" dirty="0"/>
              <a:t>úvodní přivítání a průpověď</a:t>
            </a:r>
          </a:p>
          <a:p>
            <a:pPr lvl="1"/>
            <a:r>
              <a:rPr lang="cs-CZ" dirty="0"/>
              <a:t>hudební složka (zpěv, hra na flétnu)</a:t>
            </a:r>
          </a:p>
          <a:p>
            <a:pPr lvl="1"/>
            <a:r>
              <a:rPr lang="cs-CZ" dirty="0"/>
              <a:t>organizační část, kdy jsou žáci seznamováni s plánem dne, týdne apod.</a:t>
            </a:r>
          </a:p>
          <a:p>
            <a:pPr lvl="1"/>
            <a:r>
              <a:rPr lang="cs-CZ" dirty="0"/>
              <a:t>procvičovací / opakovací část, která navazuje na učivo z minulého dne nebo dnů</a:t>
            </a:r>
          </a:p>
          <a:p>
            <a:pPr lvl="1"/>
            <a:r>
              <a:rPr lang="cs-CZ" dirty="0"/>
              <a:t>pohybově-rytmické část</a:t>
            </a:r>
          </a:p>
          <a:p>
            <a:pPr lvl="1"/>
            <a:r>
              <a:rPr lang="cs-CZ" dirty="0"/>
              <a:t>zavedení nové látky</a:t>
            </a:r>
          </a:p>
          <a:p>
            <a:pPr lvl="1"/>
            <a:r>
              <a:rPr lang="cs-CZ" dirty="0"/>
              <a:t>zápis do epochového sešitu, v nižších ročnících i na tabuli</a:t>
            </a:r>
          </a:p>
          <a:p>
            <a:pPr lvl="1"/>
            <a:r>
              <a:rPr lang="cs-CZ" dirty="0"/>
              <a:t>vyprávění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562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první třída – pohádky</a:t>
            </a:r>
          </a:p>
          <a:p>
            <a:r>
              <a:rPr lang="cs-CZ" dirty="0"/>
              <a:t>druhá třída – bajky a legendy</a:t>
            </a:r>
          </a:p>
          <a:p>
            <a:r>
              <a:rPr lang="cs-CZ" dirty="0"/>
              <a:t>třetí třída – biblické příběhy ze Starého zákona</a:t>
            </a:r>
          </a:p>
          <a:p>
            <a:r>
              <a:rPr lang="cs-CZ" dirty="0"/>
              <a:t>čtvrtá třída – mýtická vyprávění o stvoření světa (většinou severská mytologie)</a:t>
            </a:r>
          </a:p>
          <a:p>
            <a:r>
              <a:rPr lang="cs-CZ" dirty="0"/>
              <a:t>třetí a čtvrtá třída – projekt „Ze zrna chléb“</a:t>
            </a:r>
          </a:p>
          <a:p>
            <a:r>
              <a:rPr lang="cs-CZ" dirty="0"/>
              <a:t>pátá třída – starověké civilizace</a:t>
            </a:r>
          </a:p>
          <a:p>
            <a:r>
              <a:rPr lang="cs-CZ" dirty="0"/>
              <a:t>šestá nebo sedmá třída – rytířský středověk a jeho cnosti a zámořské objevy</a:t>
            </a:r>
          </a:p>
          <a:p>
            <a:r>
              <a:rPr lang="cs-CZ" dirty="0"/>
              <a:t>osmá třída – „škola hrou“ - divadelní představení</a:t>
            </a:r>
          </a:p>
          <a:p>
            <a:r>
              <a:rPr lang="cs-CZ" dirty="0"/>
              <a:t>osmá nebo devátá třída – osobní celoroční projekt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3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„alternativní škola“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https://www.youtube.com/watch?v=6A6RNAIPp0o</a:t>
            </a:r>
            <a:endParaRPr lang="cs-CZ" dirty="0"/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jsou vaše zkušenosti s alternativní pedagogikou?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 byste charakterizovali alternativní školu?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Jaký je váš názor na postavení alternativních směrů v českém vzdělávacím systému?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Jaká jsou vaše očekávání od kurzu?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28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zvýšené nároky na rodiče žáků – aktivní zapojení do života školy (pomoc při školou pořádaných akcích, účast rodičů na třídních schůzkách, úhrada zvýšených nákladů na výuku - cca 10.000 Kč za školní rok, možnosti sociálních úlev)</a:t>
            </a:r>
          </a:p>
          <a:p>
            <a:r>
              <a:rPr lang="cs-CZ" dirty="0"/>
              <a:t>výsledky maturitních zkoušek žáků waldorfských lyceí ukazují, že úroveň znalostí jejich žáků zcela snese srovnání s ostatními školami</a:t>
            </a:r>
          </a:p>
          <a:p>
            <a:r>
              <a:rPr lang="cs-CZ" dirty="0"/>
              <a:t>výsledky didaktického testu z českého a anglického jazyka - výsledky pražského Waldorfského lycea v roce 2016 vysoko nad úrovní průměrné střední odborné školy (SOŠ) a plně srovnatelné s výsledky průměrného čtyřletého gymnázia, semilské a ostravské lyceum dosahují lepší výsledky než SOŠ v českém jazyce; v angličtině mají některé typy SOŠ lepší hodnocení, jiné typy horší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03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Waldorfské školy (Steinerovy školy)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Jan Slavík (Semily): </a:t>
            </a:r>
            <a:r>
              <a:rPr lang="cs-CZ" dirty="0">
                <a:hlinkClick r:id="rId2"/>
              </a:rPr>
              <a:t>https://www.youtube.com/watch?v=RFcR-zFnUZo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80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Montessori a </a:t>
            </a:r>
            <a:r>
              <a:rPr lang="cs-CZ" dirty="0" err="1"/>
              <a:t>Waldorf</a:t>
            </a:r>
            <a:r>
              <a:rPr lang="cs-CZ" dirty="0"/>
              <a:t> – co mají společné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jsou založené na rozsáhlých zkušenostech s různými typy dětí v různých zemích</a:t>
            </a:r>
          </a:p>
          <a:p>
            <a:r>
              <a:rPr lang="cs-CZ" dirty="0"/>
              <a:t>respektují dítě jako individuum</a:t>
            </a:r>
          </a:p>
          <a:p>
            <a:r>
              <a:rPr lang="cs-CZ" dirty="0"/>
              <a:t>snaží se chránit žáky před stresem moderního života a přemíry moderních technologií</a:t>
            </a:r>
          </a:p>
          <a:p>
            <a:r>
              <a:rPr lang="cs-CZ" dirty="0"/>
              <a:t>kromě kognitivní oblasti se intenzivně zaměřují na celostní rozvoj dítěte, včetně mentální, fyzické a spirituální oblasti</a:t>
            </a:r>
          </a:p>
          <a:p>
            <a:r>
              <a:rPr lang="cs-CZ" dirty="0"/>
              <a:t>zdůrazňují přirozené prostředí, absenci plastů a udržení kontaktu s přírodou a přírodními materiály</a:t>
            </a:r>
          </a:p>
          <a:p>
            <a:r>
              <a:rPr lang="cs-CZ" dirty="0"/>
              <a:t>ve vzdělávání vycházejí z potřeb dítěte, přičemž věří, že tento přístup povede také k naplňování potřeb společnosti</a:t>
            </a:r>
          </a:p>
          <a:p>
            <a:r>
              <a:rPr lang="cs-CZ" dirty="0"/>
              <a:t>v obou systémech je mnoho příležitosti k realizaci v umělecké oblasti (hudba, zpěv, tanec, divadlo) ve všech věkových obdobích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8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Srovnání Montessori a Waldorf – rozdíly v kurikulu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Montessori</a:t>
            </a:r>
          </a:p>
          <a:p>
            <a:r>
              <a:rPr lang="cs-CZ" dirty="0"/>
              <a:t>od útlého věku (od předškolního vzdělávání) se zaměřují především na reálné činnosti v reálném světě (vaření, uklízení, péče o sebe i o jiné), pokud mohou dělat něco reálně, tak si na to nehrají</a:t>
            </a:r>
          </a:p>
          <a:p>
            <a:r>
              <a:rPr lang="en-US" dirty="0"/>
              <a:t> </a:t>
            </a:r>
            <a:r>
              <a:rPr lang="cs-CZ" dirty="0"/>
              <a:t>„akademické“ předměty nastupují dříve a je na ně kladen větší důraz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/>
              <a:t>Waldorf</a:t>
            </a:r>
            <a:endParaRPr lang="cs-CZ" b="1" dirty="0"/>
          </a:p>
          <a:p>
            <a:r>
              <a:rPr lang="cs-CZ" dirty="0"/>
              <a:t>výuka se v nižších ročnících věnuje především umění, světu fantazie, legend a příběhů </a:t>
            </a:r>
          </a:p>
          <a:p>
            <a:r>
              <a:rPr lang="cs-CZ" dirty="0"/>
              <a:t>„akademické“ předměty se učí později, hledí se na ně jako na něco nutného, co je ale vhodné odkládat na dobu, kdy je dítě pro abstraktní operace zralejší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07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Srovnání Montessori a Waldorf – rozdíly v </a:t>
            </a:r>
            <a:r>
              <a:rPr lang="cs-CZ" dirty="0"/>
              <a:t>metodách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Montessori</a:t>
            </a:r>
          </a:p>
          <a:p>
            <a:r>
              <a:rPr lang="cs-CZ" dirty="0"/>
              <a:t>učitel se ve velké míře věnuje vyučování jednotlivých žáků, často se učí děti navzájem</a:t>
            </a:r>
          </a:p>
          <a:p>
            <a:r>
              <a:rPr lang="cs-CZ" dirty="0"/>
              <a:t>žáci jsou (zvláště v nižších ročnících) ve věkově heterogenních skupinách (tzv. </a:t>
            </a:r>
            <a:r>
              <a:rPr lang="cs-CZ" dirty="0" err="1"/>
              <a:t>trojročí</a:t>
            </a:r>
            <a:r>
              <a:rPr lang="cs-CZ" dirty="0"/>
              <a:t>)</a:t>
            </a:r>
          </a:p>
          <a:p>
            <a:r>
              <a:rPr lang="cs-CZ" dirty="0"/>
              <a:t>výběr toho, čím se žák bude zabývat, je ponechán na něm</a:t>
            </a:r>
          </a:p>
          <a:p>
            <a:r>
              <a:rPr lang="cs-CZ" dirty="0"/>
              <a:t>při výuce „akademických“ předmětů jsou více využívány konstruktivistické prvky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err="1"/>
              <a:t>Waldorf</a:t>
            </a:r>
            <a:endParaRPr lang="cs-CZ" b="1" dirty="0"/>
          </a:p>
          <a:p>
            <a:r>
              <a:rPr lang="cs-CZ" dirty="0"/>
              <a:t>v nižších ročnících probíhá výuka hlavně ve skupinách pod vedením učitele</a:t>
            </a:r>
          </a:p>
          <a:p>
            <a:r>
              <a:rPr lang="cs-CZ" dirty="0"/>
              <a:t>žáci jsou ve třídách podle věku, v ideálním případě je třídní učitel provází po celou školní docházku</a:t>
            </a:r>
          </a:p>
          <a:p>
            <a:r>
              <a:rPr lang="cs-CZ" dirty="0"/>
              <a:t>„akademické“ předměty jsou vyučované spíše tradičním způsobem – učitel vykládá, žáci sedí v lavicích, naslouchají a plní zadané úkoly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94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Kaščák</a:t>
            </a:r>
            <a:r>
              <a:rPr lang="cs-CZ" dirty="0"/>
              <a:t>, O. &amp; </a:t>
            </a:r>
            <a:r>
              <a:rPr lang="cs-CZ" dirty="0" err="1"/>
              <a:t>Pupala</a:t>
            </a:r>
            <a:r>
              <a:rPr lang="cs-CZ" dirty="0"/>
              <a:t>, B. (2009). Výchova a </a:t>
            </a:r>
            <a:r>
              <a:rPr lang="cs-CZ" dirty="0" err="1"/>
              <a:t>vzdelávanie</a:t>
            </a:r>
            <a:r>
              <a:rPr lang="cs-CZ" dirty="0"/>
              <a:t> v základných </a:t>
            </a:r>
            <a:r>
              <a:rPr lang="cs-CZ" dirty="0" err="1"/>
              <a:t>diskurzoch</a:t>
            </a:r>
            <a:r>
              <a:rPr lang="cs-CZ" dirty="0"/>
              <a:t>. Prešov: </a:t>
            </a:r>
            <a:r>
              <a:rPr lang="cs-CZ" dirty="0" err="1"/>
              <a:t>Rokus</a:t>
            </a:r>
            <a:r>
              <a:rPr lang="cs-CZ" dirty="0"/>
              <a:t>, s.r.o. </a:t>
            </a:r>
          </a:p>
          <a:p>
            <a:r>
              <a:rPr lang="cs-CZ" dirty="0"/>
              <a:t>Průcha, J. (2012). </a:t>
            </a:r>
            <a:r>
              <a:rPr lang="es-ES" dirty="0"/>
              <a:t>Alternativní školy a inovace ve vzdělávání</a:t>
            </a:r>
            <a:r>
              <a:rPr lang="cs-CZ" dirty="0"/>
              <a:t>. Praha: Portál.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07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škola – odlišnosti od běžné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metody a přístupy, např. učení zkušeností, venkovní prostředí, pomůcky</a:t>
            </a:r>
          </a:p>
          <a:p>
            <a:pPr lvl="1"/>
            <a:r>
              <a:rPr lang="cs-CZ" dirty="0"/>
              <a:t>založeno na vnitřní motivaci a svobodném přístupu</a:t>
            </a:r>
          </a:p>
          <a:p>
            <a:pPr lvl="1"/>
            <a:r>
              <a:rPr lang="cs-CZ" dirty="0"/>
              <a:t>rozsah výuky</a:t>
            </a:r>
          </a:p>
          <a:p>
            <a:pPr lvl="1"/>
            <a:r>
              <a:rPr lang="cs-CZ" dirty="0"/>
              <a:t>posílena spolupráce s rodinou</a:t>
            </a:r>
          </a:p>
          <a:p>
            <a:pPr lvl="1"/>
            <a:r>
              <a:rPr lang="cs-CZ" dirty="0"/>
              <a:t>duchovní přístupy</a:t>
            </a:r>
          </a:p>
          <a:p>
            <a:pPr lvl="1"/>
            <a:r>
              <a:rPr lang="cs-CZ" dirty="0"/>
              <a:t>rituály</a:t>
            </a:r>
          </a:p>
          <a:p>
            <a:pPr lvl="1"/>
            <a:r>
              <a:rPr lang="cs-CZ" dirty="0"/>
              <a:t>v popředí zájmu je dítě</a:t>
            </a:r>
          </a:p>
          <a:p>
            <a:pPr lvl="1"/>
            <a:r>
              <a:rPr lang="cs-CZ" dirty="0"/>
              <a:t>odklon od konvenčního systému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jak přimět žáky věnovat se vybraným předmětům</a:t>
            </a:r>
          </a:p>
          <a:p>
            <a:pPr lvl="1"/>
            <a:r>
              <a:rPr lang="cs-CZ" dirty="0"/>
              <a:t>přehled o nových směrech</a:t>
            </a:r>
          </a:p>
          <a:p>
            <a:pPr lvl="1"/>
            <a:r>
              <a:rPr lang="cs-CZ" dirty="0"/>
              <a:t>seznámení s metodami a pomůckami</a:t>
            </a:r>
          </a:p>
          <a:p>
            <a:pPr lvl="1"/>
            <a:r>
              <a:rPr lang="cs-CZ" dirty="0"/>
              <a:t>rozšíření obzorů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9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škola – odlišnosti od běžné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v hodnotovém systému;</a:t>
            </a:r>
          </a:p>
          <a:p>
            <a:pPr lvl="1"/>
            <a:r>
              <a:rPr lang="cs-CZ" dirty="0"/>
              <a:t>ve fyzickém uspořádání prostředí;</a:t>
            </a:r>
          </a:p>
          <a:p>
            <a:pPr lvl="1"/>
            <a:r>
              <a:rPr lang="cs-CZ" dirty="0"/>
              <a:t>v kurikulu (obsah, cíle);</a:t>
            </a:r>
          </a:p>
          <a:p>
            <a:pPr lvl="1"/>
            <a:r>
              <a:rPr lang="cs-CZ" dirty="0"/>
              <a:t>v organizaci výuky;</a:t>
            </a:r>
          </a:p>
          <a:p>
            <a:pPr lvl="1"/>
            <a:r>
              <a:rPr lang="cs-CZ" dirty="0"/>
              <a:t>v metodách a přístupech, užívání pomůcek;</a:t>
            </a:r>
          </a:p>
          <a:p>
            <a:pPr lvl="1"/>
            <a:r>
              <a:rPr lang="cs-CZ" dirty="0"/>
              <a:t>ve vztahu učitele a žáka;</a:t>
            </a:r>
          </a:p>
          <a:p>
            <a:pPr lvl="1"/>
            <a:r>
              <a:rPr lang="cs-CZ" dirty="0"/>
              <a:t>v klimatu;</a:t>
            </a:r>
          </a:p>
          <a:p>
            <a:pPr lvl="1"/>
            <a:r>
              <a:rPr lang="cs-CZ" dirty="0"/>
              <a:t>ve způsobu hodnocení;</a:t>
            </a:r>
          </a:p>
          <a:p>
            <a:pPr lvl="1"/>
            <a:r>
              <a:rPr lang="cs-CZ" dirty="0"/>
              <a:t>ve vztahu mezi školou a rodiči;</a:t>
            </a:r>
          </a:p>
          <a:p>
            <a:pPr lvl="1"/>
            <a:r>
              <a:rPr lang="cs-CZ" dirty="0"/>
              <a:t>ve složení žáků</a:t>
            </a:r>
          </a:p>
          <a:p>
            <a:pPr lvl="1"/>
            <a:r>
              <a:rPr lang="cs-CZ" dirty="0"/>
              <a:t>v přístupech k vedení a řízení školy.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80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všechny druhy škol bez ohledu na zřizovatele, které se něčím odlišují od hlavního proudu standardních, běžných, převažujících škol daného vzdělávacího systému (Průcha, 2012)</a:t>
            </a:r>
          </a:p>
          <a:p>
            <a:r>
              <a:rPr lang="cs-CZ" dirty="0"/>
              <a:t>cílem je realizace vzdělávání s odlišnými důrazy než udávají školy mainstreamové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7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a</a:t>
            </a:r>
            <a:r>
              <a:rPr lang="sv-SE" dirty="0"/>
              <a:t>lternativních škol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klasické reformní: </a:t>
            </a:r>
          </a:p>
          <a:p>
            <a:pPr lvl="1"/>
            <a:r>
              <a:rPr lang="cs-CZ" dirty="0"/>
              <a:t>Montessori </a:t>
            </a:r>
          </a:p>
          <a:p>
            <a:pPr lvl="1"/>
            <a:r>
              <a:rPr lang="cs-CZ" dirty="0" err="1"/>
              <a:t>Waldorf</a:t>
            </a:r>
            <a:endParaRPr lang="cs-CZ" dirty="0"/>
          </a:p>
          <a:p>
            <a:pPr lvl="1"/>
            <a:r>
              <a:rPr lang="cs-CZ" dirty="0"/>
              <a:t>Dalton</a:t>
            </a:r>
          </a:p>
          <a:p>
            <a:pPr lvl="1"/>
            <a:r>
              <a:rPr lang="cs-CZ" dirty="0"/>
              <a:t>aj.</a:t>
            </a:r>
          </a:p>
          <a:p>
            <a:r>
              <a:rPr lang="cs-CZ" dirty="0"/>
              <a:t>moderní reformní:</a:t>
            </a:r>
          </a:p>
          <a:p>
            <a:pPr lvl="1"/>
            <a:r>
              <a:rPr lang="cs-CZ" dirty="0"/>
              <a:t>jednotlivé školy (popřípadě sítě škol), které eklektickým způsobem integrují (různorodá) ideová východiska a zkušenosti svých zakladatelů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93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Montessori</a:t>
            </a:r>
            <a:r>
              <a:rPr lang="cs-CZ" dirty="0"/>
              <a:t> pedagogika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„Pomoz mi, abych to dokázal sám”</a:t>
            </a:r>
          </a:p>
          <a:p>
            <a:r>
              <a:rPr lang="pl-PL" dirty="0"/>
              <a:t>důraz na svobodný rozvoj dítěte a jeho samostatnou činnost</a:t>
            </a:r>
          </a:p>
          <a:p>
            <a:r>
              <a:rPr lang="pl-PL" dirty="0"/>
              <a:t>ve třech minutách: </a:t>
            </a:r>
            <a:r>
              <a:rPr lang="pl-PL" dirty="0">
                <a:hlinkClick r:id="rId2"/>
              </a:rPr>
              <a:t>https://www.youtube.com/watch?v=AExa7Kw4WpI</a:t>
            </a:r>
            <a:endParaRPr lang="pl-PL" dirty="0"/>
          </a:p>
          <a:p>
            <a:r>
              <a:rPr lang="pl-PL" dirty="0"/>
              <a:t>pohled rodičů: </a:t>
            </a:r>
          </a:p>
          <a:p>
            <a:pPr marL="0" indent="0">
              <a:buNone/>
            </a:pPr>
            <a:r>
              <a:rPr lang="pl-PL" dirty="0">
                <a:hlinkClick r:id="rId3"/>
              </a:rPr>
              <a:t>https://www.youtube.com/watch?v=eBTzhEBgu_c</a:t>
            </a:r>
            <a:endParaRPr lang="pl-PL" dirty="0"/>
          </a:p>
          <a:p>
            <a:r>
              <a:rPr lang="pl-PL" dirty="0"/>
              <a:t>výuka matematiky:</a:t>
            </a:r>
          </a:p>
          <a:p>
            <a:pPr marL="0" indent="0">
              <a:buNone/>
            </a:pPr>
            <a:r>
              <a:rPr lang="pl-PL" dirty="0">
                <a:hlinkClick r:id="rId4"/>
              </a:rPr>
              <a:t>https://www.youtube.com/watch?v=Q4mXHdmmMmA</a:t>
            </a:r>
            <a:endParaRPr lang="pl-PL" dirty="0"/>
          </a:p>
          <a:p>
            <a:r>
              <a:rPr lang="pl-PL" dirty="0"/>
              <a:t>dokumentární film o Marii Montessori:</a:t>
            </a:r>
          </a:p>
          <a:p>
            <a:pPr marL="0" indent="0">
              <a:buNone/>
            </a:pPr>
            <a:r>
              <a:rPr lang="pl-PL" dirty="0">
                <a:hlinkClick r:id="rId5"/>
              </a:rPr>
              <a:t>https://www.youtube.com/watch?v=12chJsIcpuE</a:t>
            </a:r>
            <a:endParaRPr lang="pl-PL" dirty="0"/>
          </a:p>
          <a:p>
            <a:r>
              <a:rPr lang="pl-PL" dirty="0"/>
              <a:t>zpravodaj: </a:t>
            </a:r>
          </a:p>
          <a:p>
            <a:pPr marL="0" indent="0">
              <a:buNone/>
            </a:pPr>
            <a:r>
              <a:rPr lang="pl-PL" dirty="0">
                <a:hlinkClick r:id="rId6"/>
              </a:rPr>
              <a:t>http://www.montessoricr.cz/inspirace/zpravodaje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5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Montessori pedagogika –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Association Montessori Internationale</a:t>
            </a:r>
            <a:endParaRPr lang="cs-CZ" sz="3600" dirty="0"/>
          </a:p>
          <a:p>
            <a:endParaRPr lang="cs-CZ" sz="3600" dirty="0"/>
          </a:p>
          <a:p>
            <a:r>
              <a:rPr lang="cs-CZ" sz="2400" dirty="0"/>
              <a:t>věkově smíšené třídy</a:t>
            </a:r>
          </a:p>
          <a:p>
            <a:r>
              <a:rPr lang="cs-CZ" sz="2400" dirty="0"/>
              <a:t>volba aktivity ze spektra připravených možností</a:t>
            </a:r>
            <a:endParaRPr lang="en-US" sz="2400" dirty="0"/>
          </a:p>
          <a:p>
            <a:r>
              <a:rPr lang="cs-CZ" sz="2400" dirty="0"/>
              <a:t>bloky nepřerušované práce – cca 3 hodiny</a:t>
            </a:r>
            <a:endParaRPr lang="en-US" sz="2400" dirty="0"/>
          </a:p>
          <a:p>
            <a:r>
              <a:rPr lang="cs-CZ" sz="2400" dirty="0"/>
              <a:t>konstruktivistický přístup, ve kterém se žáci učí spíše vlastním objevováním než skrze vysvětlování učitelem (senzitivní období)</a:t>
            </a:r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68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Montessori pedagogika –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vzdělávací pomůcky vyrobené ideálně z přírodních materiálů</a:t>
            </a:r>
          </a:p>
          <a:p>
            <a:r>
              <a:rPr lang="cs-CZ" sz="2400" dirty="0"/>
              <a:t>připravené prostředí, ve kterém jsou pomůcky a materiály organizované podle předmětů a jsou žákům snadno dostupné</a:t>
            </a:r>
          </a:p>
          <a:p>
            <a:r>
              <a:rPr lang="cs-CZ" sz="2400" dirty="0"/>
              <a:t>svoboda v rámci stanovených hranic</a:t>
            </a:r>
            <a:endParaRPr lang="en-US" sz="2400" dirty="0"/>
          </a:p>
          <a:p>
            <a:r>
              <a:rPr lang="cs-CZ" sz="2400" dirty="0"/>
              <a:t>učitel, který umí vypozorovat důležité charakteristiky dítěte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F8F8-6B45-4D1D-8ACC-D523A083E2F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5220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1985</Words>
  <Application>Microsoft Office PowerPoint</Application>
  <PresentationFormat>Širokoúhlá obrazovka</PresentationFormat>
  <Paragraphs>224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Alternativní pedagogika – úvod do problematiky</vt:lpstr>
      <vt:lpstr>Co je to „alternativní škola“</vt:lpstr>
      <vt:lpstr>Alternativní škola – odlišnosti od běžné ZŠ</vt:lpstr>
      <vt:lpstr>Alternativní škola – odlišnosti od běžné ZŠ</vt:lpstr>
      <vt:lpstr>Alternativní škola</vt:lpstr>
      <vt:lpstr>Typy alternativních škol </vt:lpstr>
      <vt:lpstr>Montessori pedagogika</vt:lpstr>
      <vt:lpstr>Montessori pedagogika – principy</vt:lpstr>
      <vt:lpstr>Montessori pedagogika – principy</vt:lpstr>
      <vt:lpstr>Montessori pedagogika ve škole</vt:lpstr>
      <vt:lpstr>Daltonský učební plán</vt:lpstr>
      <vt:lpstr>Daltonský učební plán </vt:lpstr>
      <vt:lpstr>Daltonský učební plán</vt:lpstr>
      <vt:lpstr>Srovnání Montessori vs. Daltonský učební plán</vt:lpstr>
      <vt:lpstr>Srovnání Montessori vs. Daltonský učební plán</vt:lpstr>
      <vt:lpstr>Waldorfské školy (Steinerovy školy)</vt:lpstr>
      <vt:lpstr>Waldorfské školy (Steinerovy školy)</vt:lpstr>
      <vt:lpstr>Waldorfské školy (Steinerovy školy)</vt:lpstr>
      <vt:lpstr>Waldorfské školy (Steinerovy školy)</vt:lpstr>
      <vt:lpstr>Waldorfské školy (Steinerovy školy)</vt:lpstr>
      <vt:lpstr>Waldorfské školy (Steinerovy školy)</vt:lpstr>
      <vt:lpstr>Srovnání Montessori a Waldorf – co mají společné</vt:lpstr>
      <vt:lpstr>Srovnání Montessori a Waldorf – rozdíly v kurikulu</vt:lpstr>
      <vt:lpstr>Srovnání Montessori a Waldorf – rozdíly v metodách</vt:lpstr>
      <vt:lpstr>Použitá literatura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pedagogika</dc:title>
  <dc:creator>Slávka Simonová</dc:creator>
  <cp:lastModifiedBy>Slávka Simonová</cp:lastModifiedBy>
  <cp:revision>90</cp:revision>
  <dcterms:created xsi:type="dcterms:W3CDTF">2018-02-15T09:04:54Z</dcterms:created>
  <dcterms:modified xsi:type="dcterms:W3CDTF">2021-03-16T10:43:35Z</dcterms:modified>
</cp:coreProperties>
</file>