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11.12.2019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11.12.2019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11.12.2019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11.12.2019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11.12.2019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11.12.2019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microsoft.com/office/2007/relationships/hdphoto" Target="../media/hdphoto2.wdp"/><Relationship Id="rId1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6.wdp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12.wdp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microsoft.com/office/2007/relationships/hdphoto" Target="../media/hdphoto14.wdp"/><Relationship Id="rId5" Type="http://schemas.openxmlformats.org/officeDocument/2006/relationships/image" Target="../media/image17.gif"/><Relationship Id="rId10" Type="http://schemas.openxmlformats.org/officeDocument/2006/relationships/image" Target="../media/image20.png"/><Relationship Id="rId4" Type="http://schemas.microsoft.com/office/2007/relationships/hdphoto" Target="../media/hdphoto11.wdp"/><Relationship Id="rId9" Type="http://schemas.microsoft.com/office/2007/relationships/hdphoto" Target="../media/hdphoto1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www.youtube.com/watch?v=Fqyg0wujPb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microsoft.com/office/2007/relationships/hdphoto" Target="../media/hdphoto1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7.png"/><Relationship Id="rId7" Type="http://schemas.openxmlformats.org/officeDocument/2006/relationships/hyperlink" Target="http://upload.wikimedia.org/wikipedia/commons/7/79/Encoding_communication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hyperlink" Target="http://upload.wikimedia.org/wikipedia/commons/b/b0/Communication_emisor.jpg" TargetMode="External"/><Relationship Id="rId4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" TargetMode="External"/><Relationship Id="rId2" Type="http://schemas.openxmlformats.org/officeDocument/2006/relationships/hyperlink" Target="http://www.wikipedie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483518"/>
            <a:ext cx="3456384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19.1  Sloh a komunikace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699792" y="3787175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Výuka slohu spočívá v hledání nejvhodnějšího způsobu sdělení informace druhým.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Eva Zralá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pic>
        <p:nvPicPr>
          <p:cNvPr id="19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40" y="4550290"/>
            <a:ext cx="297878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img1.ct24.cz/pocasi/vizualizace/2009/2009-09-01/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40" y="713660"/>
            <a:ext cx="2267920" cy="163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omaro.cz/fotky/zvyraznene_dopravni_znacky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00" l="0" r="99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99742"/>
            <a:ext cx="883179" cy="128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.mimibazar.cz/h/bc/6/110119/20/f33810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57" y="678239"/>
            <a:ext cx="1741487" cy="232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endurancecup.bloger.cz/obrazky/endurancecup.bloger.cz/interview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91" b="100000" l="1460" r="99479">
                        <a14:foregroundMark x1="42440" y1="10987" x2="44630" y2="5702"/>
                        <a14:foregroundMark x1="31491" y1="13213" x2="33368" y2="13213"/>
                        <a14:foregroundMark x1="41397" y1="70654" x2="41397" y2="70654"/>
                        <a14:foregroundMark x1="35871" y1="74409" x2="39625" y2="70515"/>
                        <a14:foregroundMark x1="33577" y1="72323" x2="35871" y2="70097"/>
                        <a14:foregroundMark x1="30865" y1="71071" x2="34307" y2="68567"/>
                        <a14:foregroundMark x1="43587" y1="71488" x2="46715" y2="68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22415"/>
            <a:ext cx="2880320" cy="215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1.gstatic.com/images?q=tbn:ANd9GcT6ZNxOUjte5H_BwBzP8AWejgWGTM0YtwK2ZR9TIOYG0NtMHG5tgFJUFWoRH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417" r="100000">
                        <a14:foregroundMark x1="75417" y1="80328" x2="71667" y2="2732"/>
                        <a14:foregroundMark x1="76667" y1="8743" x2="76667" y2="8743"/>
                        <a14:foregroundMark x1="82500" y1="92896" x2="82500" y2="92896"/>
                        <a14:foregroundMark x1="88750" y1="89071" x2="88750" y2="89071"/>
                        <a14:foregroundMark x1="62917" y1="44809" x2="62917" y2="44809"/>
                        <a14:foregroundMark x1="26667" y1="46995" x2="26667" y2="46995"/>
                        <a14:backgroundMark x1="12500" y1="65027" x2="12500" y2="65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7574"/>
            <a:ext cx="1808956" cy="137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trekkies.cz/storage/obrazky/2006/200605011338_directo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9388" y1="22024" x2="49388" y2="22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66" y="987574"/>
            <a:ext cx="942039" cy="129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skolakov1.sweb.cz/PRV/skola/policista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59782"/>
            <a:ext cx="1075255" cy="143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moviesworth.net/kirebo/wp-content/2008/03/telefon_mann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195" r="100000">
                        <a14:foregroundMark x1="37743" y1="21040" x2="37743" y2="21040"/>
                        <a14:foregroundMark x1="45525" y1="22459" x2="45525" y2="22459"/>
                        <a14:foregroundMark x1="42218" y1="35461" x2="42218" y2="35461"/>
                        <a14:foregroundMark x1="38521" y1="50118" x2="38521" y2="50118"/>
                        <a14:foregroundMark x1="18677" y1="44444" x2="18677" y2="44444"/>
                        <a14:foregroundMark x1="17899" y1="48700" x2="20039" y2="39480"/>
                        <a14:foregroundMark x1="22957" y1="47518" x2="23346" y2="42080"/>
                        <a14:foregroundMark x1="61673" y1="79433" x2="61673" y2="79433"/>
                        <a14:foregroundMark x1="68677" y1="78960" x2="68677" y2="78960"/>
                        <a14:foregroundMark x1="67315" y1="89362" x2="69066" y2="87943"/>
                        <a14:foregroundMark x1="51167" y1="93144" x2="55837" y2="89598"/>
                        <a14:foregroundMark x1="56420" y1="92908" x2="56420" y2="92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988" y="2355726"/>
            <a:ext cx="1721020" cy="14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17667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5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itchFamily="18" charset="0"/>
                          <a:cs typeface="Times New Roman" pitchFamily="18" charset="0"/>
                        </a:rPr>
                        <a:t>Mgr. Eva Zralá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itchFamily="18" charset="0"/>
                          <a:cs typeface="Times New Roman" pitchFamily="18" charset="0"/>
                        </a:rPr>
                        <a:t>8. a 9. ročník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itchFamily="18" charset="0"/>
                          <a:cs typeface="Times New Roman" pitchFamily="18" charset="0"/>
                        </a:rPr>
                        <a:t>Komunikace, funkční styly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>
                          <a:latin typeface="Times New Roman" pitchFamily="18" charset="0"/>
                          <a:cs typeface="Times New Roman" pitchFamily="18" charset="0"/>
                        </a:rPr>
                        <a:t>, co je to sloh, jaké jsou funkční styly.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79512" y="537524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19.10  Anotace</a:t>
            </a:r>
          </a:p>
        </p:txBody>
      </p:sp>
    </p:spTree>
    <p:extLst>
      <p:ext uri="{BB962C8B-B14F-4D97-AF65-F5344CB8AC3E}">
        <p14:creationId xmlns:p14="http://schemas.microsoft.com/office/powerpoint/2010/main" val="367830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50405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19.2  Co již víme o komunikaci?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9512" y="987574"/>
            <a:ext cx="2376264" cy="5232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Komunikace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= sdělování, přenos informací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43808" y="1203598"/>
            <a:ext cx="5976664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KDO, CO, KOMU, jakým ZPŮSOBEM  a za jakých OKOLNOSTÍ sděluje.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779662"/>
            <a:ext cx="1600522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KDO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„mluvčí“ 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(ten, kdo něco sděluje)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03859" y="2715766"/>
            <a:ext cx="1079909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CO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obsah sdělení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843808" y="2285459"/>
            <a:ext cx="129614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KOMU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„posluchač“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(příjemce sdělení)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355976" y="1635646"/>
            <a:ext cx="3816424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ZPŮSOB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verbální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(slovní): písmo, řeč (zpěv)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      - podobu jazykového projevu ovlivňují: 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subjektivní a objektivní slohotvorní činitelé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neverbální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: gesta, mimika, obrázky, signály, …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smíšená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: texty s obrázky, film, divadlo, …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krasny-zivot.cz/img/full/3/10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01820"/>
            <a:ext cx="1368152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brazky.rajsmichu.cz/37/herecka_mimik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88" b="99287" l="111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1" t="-328"/>
          <a:stretch/>
        </p:blipFill>
        <p:spPr bwMode="auto">
          <a:xfrm>
            <a:off x="6156176" y="3795886"/>
            <a:ext cx="2280245" cy="10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.bp.blogspot.com/_aIbVvGb003g/TQoQ5OyISzI/AAAAAAAAeoo/pEA2Nx2Yreg/s1600/semaf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5" b="99138" l="7781" r="91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77431"/>
            <a:ext cx="1780145" cy="17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-safetyshop.eu/uploads/images_products_large/5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16255"/>
            <a:ext cx="1201316" cy="6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mproznov.cz/galerie/zonaz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80" b="81720" l="17838" r="92703">
                        <a14:foregroundMark x1="37838" y1="29032" x2="68378" y2="29800"/>
                        <a14:foregroundMark x1="60811" y1="42550" x2="77027" y2="44854"/>
                        <a14:foregroundMark x1="46216" y1="77112" x2="46216" y2="77112"/>
                        <a14:foregroundMark x1="56757" y1="76805" x2="64865" y2="75422"/>
                        <a14:foregroundMark x1="70541" y1="75422" x2="70541" y2="75422"/>
                        <a14:foregroundMark x1="71892" y1="76190" x2="82162" y2="75730"/>
                        <a14:foregroundMark x1="87838" y1="74194" x2="86216" y2="55453"/>
                        <a14:foregroundMark x1="30270" y1="22273" x2="56757" y2="22273"/>
                        <a14:foregroundMark x1="59730" y1="21966" x2="69730" y2="21966"/>
                        <a14:foregroundMark x1="71622" y1="21966" x2="81892" y2="21966"/>
                        <a14:foregroundMark x1="84054" y1="22273" x2="86216" y2="23349"/>
                        <a14:foregroundMark x1="27568" y1="21659" x2="38649" y2="21352"/>
                        <a14:foregroundMark x1="25946" y1="21966" x2="24054" y2="31336"/>
                        <a14:foregroundMark x1="23243" y1="32719" x2="25946" y2="52381"/>
                        <a14:foregroundMark x1="24054" y1="54839" x2="25676" y2="69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4269"/>
            <a:ext cx="1409002" cy="24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6660232" y="2964889"/>
            <a:ext cx="2376264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OKOLNOSTI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místo 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čas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vzdálenost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: přímo, na dálku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7740352" y="2211710"/>
            <a:ext cx="360040" cy="214283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2485889" y="1362423"/>
            <a:ext cx="28591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1588514" y="1583383"/>
            <a:ext cx="1255294" cy="4123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2123728" y="1583383"/>
            <a:ext cx="1413520" cy="1252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3707904" y="1583383"/>
            <a:ext cx="377878" cy="842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5520237" y="1529631"/>
            <a:ext cx="0" cy="2599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8028384" y="1583383"/>
            <a:ext cx="792088" cy="13484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492443"/>
            <a:ext cx="678395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19.3 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1059582"/>
            <a:ext cx="3528392" cy="178510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Slohotvorní činitelé subjektivní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vycházejí z osobnosti (individuality) autora projevu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pohlaví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věk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všeobecné vzdělání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zájmy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pohotovost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vyjadřovací schopnosti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     … </a:t>
            </a:r>
          </a:p>
        </p:txBody>
      </p:sp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>
          <a:xfrm>
            <a:off x="6948264" y="627534"/>
            <a:ext cx="432048" cy="27816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67544" y="3644900"/>
            <a:ext cx="3312368" cy="123110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Slohotvorní činitelé objektivní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vycházejí z okolí autora projevu 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autor k nim musí přihlížet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forma projevu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situace a prostředí, v nichž projev vzniká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funkce projevu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70486" y="1203598"/>
            <a:ext cx="4466010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Forma projevu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mluvená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– mluvený projev je ovlivněn tím, zda je:		  </a:t>
            </a:r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připravený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X  </a:t>
            </a:r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nepřipravený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			  </a:t>
            </a:r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v přímém kontaktu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 X  </a:t>
            </a:r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zprostředkovaný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	 	  </a:t>
            </a:r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monolog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 X  </a:t>
            </a:r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dialog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			- uplatňují se prostředky:  </a:t>
            </a:r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zvukové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(důraz, tempo řeči,	  pauzy, …), </a:t>
            </a:r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vizuální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(posunky, mimika, …)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psaná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– uplatňují se prostředky </a:t>
            </a:r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grafické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chybí přímý kontakt      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20072" y="3003798"/>
            <a:ext cx="2952328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Situace a prostředí, v nichž projev vzniká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soukromí  X  veřejnost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věk a vzdělání posluchače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724128" y="3867894"/>
            <a:ext cx="3168352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Funkce projevu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zda má projev: něco sdělovat, vysvětlovat, esteticky působit, …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podle toho rozlišujeme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FUNKČNÍ STYLY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Šipka doprava se zářezem 4"/>
          <p:cNvSpPr/>
          <p:nvPr/>
        </p:nvSpPr>
        <p:spPr>
          <a:xfrm rot="19546041">
            <a:off x="3440125" y="4095225"/>
            <a:ext cx="1426609" cy="415498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http://thumbs.dreamstime.com/thumb_397/1241809709ZGI58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94" l="667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678" y="2112062"/>
            <a:ext cx="2857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5155" y="485994"/>
            <a:ext cx="4284984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19.4 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95936" y="2279337"/>
            <a:ext cx="1728192" cy="796469"/>
          </a:xfrm>
          <a:prstGeom prst="cloud">
            <a:avLst/>
          </a:prstGeom>
          <a:ln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FUNKČNÍ STYLY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059582"/>
            <a:ext cx="3024336" cy="123110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prostě sdělovací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styl běžných neoficiálních projevů,        styl běžně dorozumívací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hovorová čeština i nespisovná čeština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nepřipravenost, jednoduchost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např. běžná diskuze, popis děje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1520" y="2482899"/>
            <a:ext cx="3468588" cy="13849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odborný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styl s funkcí vzdělávací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uplatňuje se tam, kde dochází                                 k předávání odborných informací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spisovná čeština, přesnost, jednoznačnost, termíny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připravenost, logičnost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např. přednáška, referát, návod, …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1521" y="3973582"/>
            <a:ext cx="3888432" cy="10464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administrativní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styl úředního styku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spisovná čeština, ustálené obraty a formy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připravenost, až stereotypnost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např. zpráva, oznámení, úřední dopis, životopis</a:t>
            </a:r>
          </a:p>
        </p:txBody>
      </p:sp>
      <p:pic>
        <p:nvPicPr>
          <p:cNvPr id="4104" name="Picture 8" descr="http://clokylab.files.wordpress.com/2008/05/scienziato0011.jpg?w=158&amp;h=1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" b="99371" l="0" r="100000">
                        <a14:foregroundMark x1="77848" y1="11950" x2="77848" y2="11950"/>
                        <a14:foregroundMark x1="74684" y1="30189" x2="74684" y2="30189"/>
                        <a14:foregroundMark x1="76582" y1="27044" x2="79114" y2="14465"/>
                        <a14:foregroundMark x1="81646" y1="13208" x2="83544" y2="6918"/>
                        <a14:foregroundMark x1="75316" y1="34591" x2="79114" y2="40881"/>
                        <a14:foregroundMark x1="75949" y1="43396" x2="75949" y2="43396"/>
                        <a14:foregroundMark x1="73418" y1="45912" x2="73418" y2="45912"/>
                        <a14:foregroundMark x1="70886" y1="47799" x2="70886" y2="47799"/>
                        <a14:foregroundMark x1="72152" y1="6289" x2="72152" y2="6289"/>
                        <a14:foregroundMark x1="89873" y1="23899" x2="89873" y2="23899"/>
                        <a14:foregroundMark x1="21519" y1="91824" x2="21519" y2="91824"/>
                        <a14:foregroundMark x1="19620" y1="88679" x2="19620" y2="88679"/>
                        <a14:foregroundMark x1="84177" y1="88050" x2="84177" y2="88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91" y="2172730"/>
            <a:ext cx="1040507" cy="104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fispa.hustej.net/gify/urednik0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67232"/>
            <a:ext cx="104775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images.paraorkut.com/img/clipart/images/f/friends-8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413" l="495" r="97525">
                        <a14:foregroundMark x1="28713" y1="44444" x2="30198" y2="40741"/>
                        <a14:foregroundMark x1="60891" y1="45503" x2="63861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879" y="898086"/>
            <a:ext cx="1250057" cy="116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4427984" y="661214"/>
            <a:ext cx="4536504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publicistický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styl novin a hromadných sdělovacích prostředků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informuje, ovlivňuje, přesvědčuje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spisovná (i hovorová) čeština, fráze, novinářské obraty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např. reportáž, zpravodajství, interview, reklama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868144" y="1911446"/>
            <a:ext cx="3096344" cy="13849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umělecký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styl umělecké literatury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estetické a citové působení,           jedinečnost vyjadřování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všechny útvary jazyka, rozmanité slohové prostředky, obrazné vyjadřování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např. vypravování, líčení</a:t>
            </a:r>
          </a:p>
        </p:txBody>
      </p:sp>
      <p:pic>
        <p:nvPicPr>
          <p:cNvPr id="4112" name="Picture 16" descr="http://t2.gstatic.com/images?q=tbn:ANd9GcTXKR_lINh3tEaWW9nfHCxLoPS8hpm_ws0XbwXBIGfnK6qXbWyOFIzn2VoN5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15" l="0" r="100000">
                        <a14:foregroundMark x1="50806" y1="29240" x2="50806" y2="29240"/>
                        <a14:foregroundMark x1="78226" y1="85380" x2="78226" y2="85380"/>
                        <a14:foregroundMark x1="77419" y1="91228" x2="77419" y2="91228"/>
                        <a14:foregroundMark x1="89516" y1="91228" x2="89516" y2="9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77" y="463722"/>
            <a:ext cx="1049811" cy="144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www.ipoint.cz/image/21744885_knihy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" r="99000">
                        <a14:foregroundMark x1="18000" y1="74713" x2="18000" y2="74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914805"/>
            <a:ext cx="864096" cy="75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4427984" y="3747685"/>
            <a:ext cx="4283572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řečnický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styl veřejných projevů přednášených před posluchači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funkce sdělná a přesvědčovací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často písemně připraveny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spisovná čeština, oslovení, řečnické otázky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např. projev, proslov</a:t>
            </a:r>
          </a:p>
        </p:txBody>
      </p:sp>
      <p:pic>
        <p:nvPicPr>
          <p:cNvPr id="4118" name="Picture 22" descr="http://www.lbfdtraining.com/workshops/speakersbureau/resourcemanual3_files/image002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02" y="3461984"/>
            <a:ext cx="1178362" cy="112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483518"/>
            <a:ext cx="3996952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19.5  Procvičení a příklady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95536" y="163564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t0.gstatic.com/images?q=tbn:ANd9GcTIKvWOGq7irCayOTLMrtjvBccynBEiVmaJKuL6WJ71u7EvElgFa-b-jVyu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4101"/>
            <a:ext cx="2160240" cy="29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40456" y="1173981"/>
            <a:ext cx="2159336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Odhadni, co je obsahem sdělení následujících piktogramů?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516216" y="1114747"/>
            <a:ext cx="2375360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Pokus se neverbálně (pomocí gest a mimiky) vyjádřit tato sdělení: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Nemáte pravdu.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Já?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Dejte si pozor!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To bolí!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Nevzpomínám si.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203848" y="1131590"/>
            <a:ext cx="2825849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Kteří objektivní a subjektivní činitelé se podíleli na komunikačním nedorozumění  v ukázce?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lačítko akce: Video 2">
            <a:hlinkClick r:id="rId4" highlightClick="1"/>
          </p:cNvPr>
          <p:cNvSpPr/>
          <p:nvPr/>
        </p:nvSpPr>
        <p:spPr>
          <a:xfrm>
            <a:off x="4860032" y="1635646"/>
            <a:ext cx="792088" cy="707013"/>
          </a:xfrm>
          <a:prstGeom prst="actionButtonMovi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735362" y="2942823"/>
            <a:ext cx="4293022" cy="2769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Vytvoř referát(y) o komunikačních systémech na obrázcích:</a:t>
            </a:r>
          </a:p>
        </p:txBody>
      </p:sp>
      <p:pic>
        <p:nvPicPr>
          <p:cNvPr id="5124" name="Picture 4" descr="http://media.novinky.cz/336/153362-top_foto2-d7ab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80" y="3219822"/>
            <a:ext cx="2786036" cy="17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andatron.cz/elektronika2/c_0620_morseab_fig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53" y="3219822"/>
            <a:ext cx="1494631" cy="17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555526"/>
            <a:ext cx="4284984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19.6 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40456" y="1255861"/>
            <a:ext cx="3599496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Rozluštíš, jaké jsou základní typy komunikace?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55576" y="1982242"/>
            <a:ext cx="3096344" cy="102155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PLES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00496" y="2355726"/>
            <a:ext cx="1007208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NIKDY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3435846"/>
            <a:ext cx="4536504" cy="119181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5                 50  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43608" y="2139702"/>
            <a:ext cx="936104" cy="2724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>
                <a:latin typeface="Times New Roman" pitchFamily="18" charset="0"/>
                <a:cs typeface="Times New Roman" pitchFamily="18" charset="0"/>
              </a:rPr>
              <a:t>anglicky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771800" y="2355726"/>
            <a:ext cx="719628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Times New Roman" pitchFamily="18" charset="0"/>
                <a:cs typeface="Times New Roman" pitchFamily="18" charset="0"/>
              </a:rPr>
              <a:t>ani</a:t>
            </a:r>
          </a:p>
        </p:txBody>
      </p:sp>
      <p:sp>
        <p:nvSpPr>
          <p:cNvPr id="3" name="Šikmý pruh 2"/>
          <p:cNvSpPr/>
          <p:nvPr/>
        </p:nvSpPr>
        <p:spPr>
          <a:xfrm rot="19839417">
            <a:off x="3133804" y="2205645"/>
            <a:ext cx="144016" cy="45719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6146" name="Picture 2" descr="http://img.radio.cz/pictures/heraldika/dec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7854"/>
            <a:ext cx="946273" cy="108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882871" y="3847088"/>
            <a:ext cx="863644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Times New Roman" pitchFamily="18" charset="0"/>
                <a:cs typeface="Times New Roman" pitchFamily="18" charset="0"/>
              </a:rPr>
              <a:t>PLUS</a:t>
            </a:r>
          </a:p>
        </p:txBody>
      </p:sp>
      <p:sp>
        <p:nvSpPr>
          <p:cNvPr id="13" name="Šikmý pruh 12"/>
          <p:cNvSpPr/>
          <p:nvPr/>
        </p:nvSpPr>
        <p:spPr>
          <a:xfrm rot="19839417">
            <a:off x="3129876" y="2205645"/>
            <a:ext cx="144016" cy="45719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Šikmý pruh 13"/>
          <p:cNvSpPr/>
          <p:nvPr/>
        </p:nvSpPr>
        <p:spPr>
          <a:xfrm rot="19839417">
            <a:off x="2326937" y="3716082"/>
            <a:ext cx="144016" cy="45719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491880" y="3847088"/>
            <a:ext cx="935652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nikl</a:t>
            </a:r>
          </a:p>
        </p:txBody>
      </p:sp>
      <p:sp>
        <p:nvSpPr>
          <p:cNvPr id="17" name="Šikmý pruh 16"/>
          <p:cNvSpPr/>
          <p:nvPr/>
        </p:nvSpPr>
        <p:spPr>
          <a:xfrm rot="19839417">
            <a:off x="3993973" y="3716082"/>
            <a:ext cx="144016" cy="45719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219620" y="3794154"/>
            <a:ext cx="3672860" cy="122586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   nápověda: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L                     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NÍ    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ní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BÁL	                     V</a:t>
            </a:r>
          </a:p>
          <a:p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erb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	                 	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never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www.k3bohumin.cz/images_akce/1456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7066"/>
            <a:ext cx="3858023" cy="300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248" y="492443"/>
            <a:ext cx="592291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19.7  CLIL (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Communication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Czech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literature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onlyinfographic.com/wp-content/uploads/2010/08/todays-communication-info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5" r="99793">
                        <a14:foregroundMark x1="13071" y1="59286" x2="13071" y2="59286"/>
                        <a14:foregroundMark x1="9751" y1="25000" x2="9751" y2="25000"/>
                        <a14:foregroundMark x1="50830" y1="26000" x2="50830" y2="26000"/>
                        <a14:foregroundMark x1="83817" y1="25857" x2="83817" y2="25857"/>
                        <a14:foregroundMark x1="60373" y1="47571" x2="60373" y2="47571"/>
                        <a14:foregroundMark x1="71784" y1="47571" x2="71784" y2="47571"/>
                        <a14:foregroundMark x1="24066" y1="47857" x2="24066" y2="47857"/>
                        <a14:foregroundMark x1="45643" y1="39857" x2="45643" y2="39857"/>
                        <a14:foregroundMark x1="37137" y1="32571" x2="37137" y2="32571"/>
                        <a14:foregroundMark x1="26141" y1="59429" x2="26141" y2="59429"/>
                        <a14:foregroundMark x1="37967" y1="56429" x2="37967" y2="56429"/>
                        <a14:foregroundMark x1="36515" y1="55857" x2="36515" y2="55857"/>
                        <a14:foregroundMark x1="34855" y1="55143" x2="34855" y2="55143"/>
                        <a14:foregroundMark x1="54357" y1="90143" x2="54357" y2="90143"/>
                        <a14:foregroundMark x1="80705" y1="63714" x2="80705" y2="63714"/>
                        <a14:foregroundMark x1="35685" y1="30714" x2="35685" y2="30714"/>
                        <a14:foregroundMark x1="34855" y1="31714" x2="34855" y2="31714"/>
                        <a14:foregroundMark x1="35062" y1="32571" x2="35062" y2="32571"/>
                        <a14:foregroundMark x1="84647" y1="16857" x2="84647" y2="16857"/>
                        <a14:backgroundMark x1="17842" y1="4714" x2="17842" y2="4714"/>
                        <a14:backgroundMark x1="13071" y1="4571" x2="26763" y2="3571"/>
                        <a14:backgroundMark x1="53942" y1="7429" x2="72199" y2="2143"/>
                        <a14:backgroundMark x1="21784" y1="6143" x2="39212" y2="5429"/>
                        <a14:backgroundMark x1="45436" y1="6857" x2="91079" y2="7429"/>
                        <a14:backgroundMark x1="92946" y1="7857" x2="97718" y2="7857"/>
                        <a14:backgroundMark x1="34440" y1="14714" x2="34440" y2="58429"/>
                        <a14:backgroundMark x1="33195" y1="10714" x2="33195" y2="10714"/>
                        <a14:backgroundMark x1="2490" y1="26000" x2="2490" y2="26000"/>
                        <a14:backgroundMark x1="1867" y1="24571" x2="1452" y2="20857"/>
                        <a14:backgroundMark x1="24896" y1="30857" x2="30083" y2="31143"/>
                        <a14:backgroundMark x1="1452" y1="39857" x2="1867" y2="47286"/>
                        <a14:backgroundMark x1="53112" y1="54143" x2="60581" y2="53571"/>
                        <a14:backgroundMark x1="62656" y1="53286" x2="66183" y2="53286"/>
                        <a14:backgroundMark x1="66598" y1="50857" x2="66598" y2="46000"/>
                        <a14:backgroundMark x1="65975" y1="44143" x2="65975" y2="39714"/>
                        <a14:backgroundMark x1="64938" y1="30857" x2="67012" y2="26571"/>
                        <a14:backgroundMark x1="65975" y1="25143" x2="66183" y2="19857"/>
                        <a14:backgroundMark x1="65975" y1="18286" x2="66183" y2="13143"/>
                        <a14:backgroundMark x1="75104" y1="54000" x2="81535" y2="54143"/>
                        <a14:backgroundMark x1="83402" y1="54571" x2="94398" y2="54143"/>
                        <a14:backgroundMark x1="67012" y1="59857" x2="67012" y2="68000"/>
                        <a14:backgroundMark x1="66598" y1="70143" x2="66598" y2="74143"/>
                        <a14:backgroundMark x1="53734" y1="77000" x2="61826" y2="76857"/>
                        <a14:backgroundMark x1="62656" y1="76857" x2="62656" y2="76857"/>
                        <a14:backgroundMark x1="37759" y1="75857" x2="37759" y2="75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39" y="339502"/>
            <a:ext cx="3209925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Communication emiso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78777"/>
            <a:ext cx="2016224" cy="17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ile:Encoding communicatio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09020"/>
            <a:ext cx="2016224" cy="173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771801" y="1059582"/>
            <a:ext cx="2808311" cy="796469"/>
          </a:xfrm>
          <a:prstGeom prst="cloud">
            <a:avLst/>
          </a:prstGeom>
          <a:ln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TODAY`S COMMUNICATION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1916127"/>
            <a:ext cx="2808312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COMMUNICATION</a:t>
            </a:r>
          </a:p>
          <a:p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transmitting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thoughts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feelings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intentions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ideas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data,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source to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destinations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receiver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/s).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537524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19.8  Test znalostí</a:t>
            </a: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380312" y="120359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411016"/>
              </p:ext>
            </p:extLst>
          </p:nvPr>
        </p:nvGraphicFramePr>
        <p:xfrm>
          <a:off x="323528" y="1419622"/>
          <a:ext cx="6912768" cy="341376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400" b="0" dirty="0">
                          <a:latin typeface="Times New Roman" pitchFamily="18" charset="0"/>
                          <a:cs typeface="Times New Roman" pitchFamily="18" charset="0"/>
                        </a:rPr>
                        <a:t>Co je</a:t>
                      </a:r>
                      <a:r>
                        <a:rPr lang="cs-CZ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0" dirty="0">
                          <a:latin typeface="Times New Roman" pitchFamily="18" charset="0"/>
                          <a:cs typeface="Times New Roman" pitchFamily="18" charset="0"/>
                        </a:rPr>
                        <a:t>neverbální komunikace?</a:t>
                      </a:r>
                    </a:p>
                    <a:p>
                      <a:pPr marL="342900" indent="-342900" algn="l"/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a/      sdělování informací výhradně písemně</a:t>
                      </a:r>
                    </a:p>
                    <a:p>
                      <a:pPr marL="342900" indent="-342900" algn="l"/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b/      sdělování informací výhradně na</a:t>
                      </a:r>
                      <a:r>
                        <a:rPr lang="cs-CZ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dálku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c/      sdělování informací beze slov</a:t>
                      </a:r>
                    </a:p>
                    <a:p>
                      <a:pPr marL="342900" indent="-342900" algn="l"/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d/      sdělování informací</a:t>
                      </a:r>
                      <a:r>
                        <a:rPr lang="cs-CZ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formou rozhovoru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400" dirty="0">
                          <a:latin typeface="Times New Roman" pitchFamily="18" charset="0"/>
                          <a:cs typeface="Times New Roman" pitchFamily="18" charset="0"/>
                        </a:rPr>
                        <a:t>Který</a:t>
                      </a:r>
                      <a:r>
                        <a:rPr lang="cs-CZ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z funkčních stylů informuje, ovlivňuje a přesvědčuje?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a/      umělecký</a:t>
                      </a:r>
                    </a:p>
                    <a:p>
                      <a:pPr marL="342900" indent="-342900" algn="l"/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b/      řečnický</a:t>
                      </a:r>
                    </a:p>
                    <a:p>
                      <a:pPr marL="342900" indent="-342900" algn="l"/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c/      publicistický</a:t>
                      </a:r>
                    </a:p>
                    <a:p>
                      <a:pPr marL="342900" indent="-342900" algn="l"/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d/      prostě sdělovací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cs-CZ" sz="1400" dirty="0">
                          <a:latin typeface="Times New Roman" pitchFamily="18" charset="0"/>
                          <a:cs typeface="Times New Roman" pitchFamily="18" charset="0"/>
                        </a:rPr>
                        <a:t>Ve které situaci jde o tzv. komunikaci</a:t>
                      </a:r>
                      <a:r>
                        <a:rPr lang="cs-CZ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na dálku?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a/      Alenka volá z okna ve 3. patře na kamarádku, která stojí před domem.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b/      Řidič automobilu</a:t>
                      </a:r>
                      <a:r>
                        <a:rPr lang="cs-CZ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již 300m před železničním přejezdem zpozoroval červená blikající světla.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c/</a:t>
                      </a:r>
                      <a:r>
                        <a:rPr lang="cs-CZ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     Fotbaloví hráči na sebe pokřikují přes celé hřiště.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d/      </a:t>
                      </a:r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Dělníci na stavbě se dorozumívají vysílačkou.</a:t>
                      </a:r>
                    </a:p>
                    <a:p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4"/>
                      </a:pPr>
                      <a:r>
                        <a:rPr lang="cs-CZ" sz="1400" dirty="0">
                          <a:latin typeface="Times New Roman" pitchFamily="18" charset="0"/>
                          <a:cs typeface="Times New Roman" pitchFamily="18" charset="0"/>
                        </a:rPr>
                        <a:t>Mezi</a:t>
                      </a:r>
                      <a:r>
                        <a:rPr lang="cs-CZ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subjektivní slohotvorné činitele řadíme: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a/      formu projevu</a:t>
                      </a:r>
                    </a:p>
                    <a:p>
                      <a:pPr marL="342900" indent="-342900" algn="l"/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b/      pohlaví mluvčího</a:t>
                      </a:r>
                    </a:p>
                    <a:p>
                      <a:pPr marL="342900" indent="-342900" algn="l"/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c/      prostředí, v němž dochází k</a:t>
                      </a:r>
                      <a:r>
                        <a:rPr lang="cs-CZ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projevu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cs-CZ" sz="1200">
                          <a:latin typeface="Times New Roman" pitchFamily="18" charset="0"/>
                          <a:cs typeface="Times New Roman" pitchFamily="18" charset="0"/>
                        </a:rPr>
                        <a:t>/      </a:t>
                      </a:r>
                      <a:r>
                        <a:rPr lang="cs-CZ" sz="1200" dirty="0">
                          <a:latin typeface="Times New Roman" pitchFamily="18" charset="0"/>
                          <a:cs typeface="Times New Roman" pitchFamily="18" charset="0"/>
                        </a:rPr>
                        <a:t>funkci projevu</a:t>
                      </a:r>
                    </a:p>
                    <a:p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884368" y="1419622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/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03016" y="1707654"/>
            <a:ext cx="8208912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Bičíková, Vladimíra - Topil, Zdeněk – Šafránek, František: Český jazyk 8, 1. vydání, Havlíčkův Brod, TOBIÁŠ, 2002, ISBN 80-7311-011-3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Bičíková, Vladimíra - Topil, Zdeněk – Šafránek, František: Český jazyk 9, 2. vydání, Havlíčkův Brod, TOBIÁŠ, 2005, ISBN 80-7311-035-0</a:t>
            </a:r>
          </a:p>
          <a:p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Sochrová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Marie: Český jazyk v kostce, 1. vydání, Havlíčkův Brod, FRAGMENT, 1996, ISBN 80-7200-041-1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www.wikipedie.cz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www.google.cz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  <a:hlinkClick r:id="rId4"/>
              </a:rPr>
              <a:t>www.youtube.com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537524"/>
            <a:ext cx="417646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19.9  Použité zdroje, citace</a:t>
            </a:r>
          </a:p>
        </p:txBody>
      </p:sp>
    </p:spTree>
    <p:extLst>
      <p:ext uri="{BB962C8B-B14F-4D97-AF65-F5344CB8AC3E}">
        <p14:creationId xmlns:p14="http://schemas.microsoft.com/office/powerpoint/2010/main" val="35255796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1242</Words>
  <Application>Microsoft Office PowerPoint</Application>
  <PresentationFormat>Předvádění na obrazovce (16:9)</PresentationFormat>
  <Paragraphs>193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Motiv sady Office</vt:lpstr>
      <vt:lpstr>19.1  Sloh a komunikace</vt:lpstr>
      <vt:lpstr>19.2  Co již víme o komunikaci?</vt:lpstr>
      <vt:lpstr>19.3  Jaké si řekneme nové termíny a názvy?</vt:lpstr>
      <vt:lpstr>19.4  Co si řekneme nového?</vt:lpstr>
      <vt:lpstr>19.5  Procvičení a příklady</vt:lpstr>
      <vt:lpstr>19.6  Něco navíc pro šikovné</vt:lpstr>
      <vt:lpstr>19.7  CLIL (Communication)</vt:lpstr>
      <vt:lpstr>19.8 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Klára E.</cp:lastModifiedBy>
  <cp:revision>194</cp:revision>
  <dcterms:created xsi:type="dcterms:W3CDTF">2010-10-18T18:21:56Z</dcterms:created>
  <dcterms:modified xsi:type="dcterms:W3CDTF">2019-12-11T04:22:05Z</dcterms:modified>
</cp:coreProperties>
</file>