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6" r:id="rId4"/>
    <p:sldId id="282" r:id="rId5"/>
    <p:sldId id="28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73EE6-B7C2-46DA-A877-2FC67A95226B}" type="datetimeFigureOut">
              <a:rPr lang="cs-CZ" smtClean="0"/>
              <a:t>1.3.2022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6AE71-1705-48DE-A94F-0AA29420B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7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1EAB19F-ACA0-4CA4-BE30-87BE13BAE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743" y="1409700"/>
            <a:ext cx="10241869" cy="2393674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         </a:t>
            </a:r>
            <a:r>
              <a:rPr lang="cs-CZ" dirty="0" smtClean="0"/>
              <a:t>Nápěvky a opěrné písně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B11F0318-F4D3-48C5-AB9E-77DBB49B1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753100"/>
            <a:ext cx="8915399" cy="150562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10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EFF3169-9FCD-462D-B345-25FFAC25C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Nápěvek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47D571A-6396-4B2D-8AAE-EB971AC87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nápěvky</a:t>
            </a:r>
            <a:r>
              <a:rPr lang="cs-CZ" dirty="0"/>
              <a:t> – termín převzat z nápěvkové metody Františka </a:t>
            </a:r>
            <a:r>
              <a:rPr lang="cs-CZ" dirty="0" err="1"/>
              <a:t>Lýska</a:t>
            </a:r>
            <a:r>
              <a:rPr lang="cs-CZ" dirty="0"/>
              <a:t>. Nápěvek má v intonaci dvojí funkci:</a:t>
            </a:r>
          </a:p>
          <a:p>
            <a:pPr lvl="0"/>
            <a:r>
              <a:rPr lang="cs-CZ" dirty="0"/>
              <a:t>je to část písně, která v sobě obsahuje osvojované tonálně výškové vazby (např. při zpěvu vzestupného T5 si dítě vybavuje píseň </a:t>
            </a:r>
            <a:r>
              <a:rPr lang="cs-CZ" i="1" dirty="0"/>
              <a:t>Ovčáci, čtveráci</a:t>
            </a:r>
            <a:r>
              <a:rPr lang="cs-CZ" dirty="0"/>
              <a:t>, při zpěvu sestupného T5 píseň </a:t>
            </a:r>
            <a:r>
              <a:rPr lang="cs-CZ" i="1" dirty="0"/>
              <a:t>V zahradě na hrušce</a:t>
            </a:r>
            <a:r>
              <a:rPr lang="cs-CZ" dirty="0"/>
              <a:t>, při zpěvu úryvku vzestupné stupnice např. píseň </a:t>
            </a:r>
            <a:r>
              <a:rPr lang="cs-CZ" i="1" dirty="0"/>
              <a:t>Kočka leze dírou</a:t>
            </a:r>
            <a:r>
              <a:rPr lang="cs-CZ" dirty="0"/>
              <a:t> apod.;</a:t>
            </a:r>
          </a:p>
          <a:p>
            <a:pPr lvl="0"/>
            <a:r>
              <a:rPr lang="cs-CZ" dirty="0"/>
              <a:t>je to část písně nebo celá píseň, která se pohybuje v určitém tónovém prostoru a při rozvoji intonačních dovedností slouží k vyvození tohoto prostoru (např. </a:t>
            </a:r>
            <a:r>
              <a:rPr lang="cs-CZ" i="1" dirty="0"/>
              <a:t>Halí, </a:t>
            </a:r>
            <a:r>
              <a:rPr lang="cs-CZ" i="1" dirty="0" err="1"/>
              <a:t>belí</a:t>
            </a:r>
            <a:r>
              <a:rPr lang="cs-CZ" dirty="0"/>
              <a:t> je píseň v </a:t>
            </a:r>
            <a:r>
              <a:rPr lang="cs-CZ" dirty="0" err="1"/>
              <a:t>třítónovém</a:t>
            </a:r>
            <a:r>
              <a:rPr lang="cs-CZ" dirty="0"/>
              <a:t> prostoru).</a:t>
            </a:r>
          </a:p>
        </p:txBody>
      </p:sp>
    </p:spTree>
    <p:extLst>
      <p:ext uri="{BB962C8B-B14F-4D97-AF65-F5344CB8AC3E}">
        <p14:creationId xmlns:p14="http://schemas.microsoft.com/office/powerpoint/2010/main" val="116667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F062817-7C0F-45F3-9F83-7900F417A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Přehled tónových operačních prostorů a běžně používaných nápěvků</a:t>
            </a:r>
            <a:br>
              <a:rPr lang="cs-CZ" i="1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2788F2F-E57D-4A1B-B610-E3884660B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400" y="1765300"/>
            <a:ext cx="10463212" cy="47117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 od prvního stupně (od tónického centra) směrem nahoru: </a:t>
            </a:r>
            <a:endParaRPr lang="cs-CZ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třítónový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(1-2-3)            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Vyletěl holoubek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(první tři takty)</a:t>
            </a:r>
          </a:p>
          <a:p>
            <a:pPr lvl="0"/>
            <a:r>
              <a:rPr lang="cs-CZ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čtyřtónový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(1-2-3-4)      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Běžela ovečka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(celá píseň)</a:t>
            </a:r>
          </a:p>
          <a:p>
            <a:pPr lvl="0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pětitónový (1-2-3-4-5)    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Sedí liška pod dubem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(celá píseň)</a:t>
            </a:r>
          </a:p>
          <a:p>
            <a:pPr lvl="0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šestitónový (1-2-3-4-5-6)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Kočka leze dírou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(celá píseň)</a:t>
            </a:r>
          </a:p>
          <a:p>
            <a:pPr lvl="0"/>
            <a:r>
              <a:rPr lang="cs-CZ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osmitónový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(1-2-3-4-5-6-7-8)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Vyletěla holubička ze skály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(hlavně začátek) 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Sedmitónový prostor (1-7) se v praxi kvůli citlivému tónu nepraktikuje, z téhož důvodu se někdy vynechává prostor </a:t>
            </a:r>
            <a:r>
              <a:rPr lang="cs-CZ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čtyřtónový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čtvrtý stupeň se hned spojuje s pátým.</a:t>
            </a:r>
          </a:p>
          <a:p>
            <a:pPr marL="0" lvl="0" indent="0">
              <a:buNone/>
            </a:pPr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 od pátého stupně (od dominanty) přes vazby 5-3, 5-6-5-3 směrem k tónice. </a:t>
            </a:r>
            <a:endParaRPr lang="cs-CZ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vazba 5-3                         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Houpy, houpy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(celé říkadlo)</a:t>
            </a:r>
          </a:p>
          <a:p>
            <a:pPr lvl="0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vazba 5-6-5-3                   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Zlatá brána (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začátek říkadla)</a:t>
            </a:r>
          </a:p>
          <a:p>
            <a:pPr lvl="0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vazba 5-3-1                      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zahradě na hrušce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(začátek písně)</a:t>
            </a:r>
          </a:p>
          <a:p>
            <a:pPr lvl="0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vazba 5-6-5-3-2-1            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Dej Bůh štěstí 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(začátek koledy)</a:t>
            </a:r>
          </a:p>
          <a:p>
            <a:pPr lvl="0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vazba 5-6-5-4-3-2-1                          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Prší, prší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(celá píseň)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na </a:t>
            </a:r>
            <a:r>
              <a:rPr lang="cs-CZ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osmitónový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prostor se jako v předchozím postupu děje směrem nahoru pomocí písně </a:t>
            </a:r>
            <a:r>
              <a:rPr lang="cs-CZ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Vyletěla holubička</a:t>
            </a:r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21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F90E8C9-84E6-472E-B828-3B79106DA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Volné nástupy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61D54F9-364E-400C-8C50-057635EF6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Volné nástupy v průběhu melodie lze intonovat několikerým způsobem: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oporou o diatonickou řadu (pomocné tóny si žáci ve fázi nácviku intonují nahlas, později již jen v představě);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oporou o myšlené tóny T5;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pomocí soustavy opěrných písní.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22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="" xmlns:a16="http://schemas.microsoft.com/office/drawing/2014/main" id="{6B8C1162-79EF-444D-9F2F-F640A9A40A09}"/>
              </a:ext>
            </a:extLst>
          </p:cNvPr>
          <p:cNvSpPr txBox="1"/>
          <p:nvPr/>
        </p:nvSpPr>
        <p:spPr>
          <a:xfrm>
            <a:off x="3286538" y="397564"/>
            <a:ext cx="5857461" cy="5644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Opěrné písně podle Daniela:</a:t>
            </a:r>
            <a:endParaRPr lang="cs-CZ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stupeň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Má maměnka cosi má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stupeň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Dívča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dívča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Maličká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stupeň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ludé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pravja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stupeň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To je zlaté posvícení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stupeň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Ó Velvary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stupeň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Pásla sem já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husku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 lese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stupeň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Ráda, ráda, můj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zlatej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Honzíčku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spodní 5. stupeň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Bude zima, bude mráz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spodní 7. stupeň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Dobře je ti, Janku.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63582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667</TotalTime>
  <Words>75</Words>
  <Application>Microsoft Office PowerPoint</Application>
  <PresentationFormat>Širokoúhlá obrazovka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Times New Roman</vt:lpstr>
      <vt:lpstr>Wingdings 3</vt:lpstr>
      <vt:lpstr>Stébla</vt:lpstr>
      <vt:lpstr>                   Nápěvky a opěrné písně</vt:lpstr>
      <vt:lpstr>Nápěvek</vt:lpstr>
      <vt:lpstr>Přehled tónových operačních prostorů a běžně používaných nápěvků   </vt:lpstr>
      <vt:lpstr>Volné nástupy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melodií Prezentace se zvukovým komentářem  Podpůrný materiál k semináři z Didaktiky Hv pro nehudební specializace - vychází ze skript VÁŇOVÁ, Hana. Didaktika hudební výchovy ve studiu učitelství pro 1. stupeň ZŠ, díl 1. Práce s písní. Praha: Pedagogická fakulta UK, 2020.</dc:title>
  <dc:creator>Hana Vanova</dc:creator>
  <cp:lastModifiedBy>uzivatel</cp:lastModifiedBy>
  <cp:revision>27</cp:revision>
  <dcterms:created xsi:type="dcterms:W3CDTF">2020-05-13T10:05:56Z</dcterms:created>
  <dcterms:modified xsi:type="dcterms:W3CDTF">2022-03-01T11:44:22Z</dcterms:modified>
</cp:coreProperties>
</file>