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85" r:id="rId3"/>
    <p:sldId id="258" r:id="rId4"/>
    <p:sldId id="277" r:id="rId5"/>
    <p:sldId id="279" r:id="rId6"/>
    <p:sldId id="280" r:id="rId7"/>
    <p:sldId id="286" r:id="rId8"/>
    <p:sldId id="281" r:id="rId9"/>
    <p:sldId id="272" r:id="rId10"/>
    <p:sldId id="274" r:id="rId11"/>
    <p:sldId id="268" r:id="rId12"/>
    <p:sldId id="271" r:id="rId13"/>
    <p:sldId id="266" r:id="rId14"/>
    <p:sldId id="276" r:id="rId15"/>
    <p:sldId id="282" r:id="rId16"/>
    <p:sldId id="283" r:id="rId17"/>
    <p:sldId id="284" r:id="rId18"/>
    <p:sldId id="260"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3623573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2180336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491762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3942674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71130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3760560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285209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80207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2342847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E223E812-75B5-4014-91BD-C23018E4FF1F}" type="datetimeFigureOut">
              <a:rPr lang="cs-CZ" smtClean="0"/>
              <a:t>04.04.2022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1670071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223E812-75B5-4014-91BD-C23018E4FF1F}" type="datetimeFigureOut">
              <a:rPr lang="cs-CZ" smtClean="0"/>
              <a:t>04.04.2022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3631809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E223E812-75B5-4014-91BD-C23018E4FF1F}" type="datetimeFigureOut">
              <a:rPr lang="cs-CZ" smtClean="0"/>
              <a:t>04.04.2022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1576646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223E812-75B5-4014-91BD-C23018E4FF1F}" type="datetimeFigureOut">
              <a:rPr lang="cs-CZ" smtClean="0"/>
              <a:t>04.04.2022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1909401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23E812-75B5-4014-91BD-C23018E4FF1F}" type="datetimeFigureOut">
              <a:rPr lang="cs-CZ" smtClean="0"/>
              <a:t>04.04.2022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3970735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E223E812-75B5-4014-91BD-C23018E4FF1F}" type="datetimeFigureOut">
              <a:rPr lang="cs-CZ" smtClean="0"/>
              <a:t>04.04.2022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23096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E223E812-75B5-4014-91BD-C23018E4FF1F}" type="datetimeFigureOut">
              <a:rPr lang="cs-CZ" smtClean="0"/>
              <a:t>04.04.2022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D921215-B392-4DE6-BCD3-58851A8B0EF6}" type="slidenum">
              <a:rPr lang="cs-CZ" smtClean="0"/>
              <a:t>‹#›</a:t>
            </a:fld>
            <a:endParaRPr lang="cs-CZ"/>
          </a:p>
        </p:txBody>
      </p:sp>
    </p:spTree>
    <p:extLst>
      <p:ext uri="{BB962C8B-B14F-4D97-AF65-F5344CB8AC3E}">
        <p14:creationId xmlns:p14="http://schemas.microsoft.com/office/powerpoint/2010/main" val="3149505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223E812-75B5-4014-91BD-C23018E4FF1F}" type="datetimeFigureOut">
              <a:rPr lang="cs-CZ" smtClean="0"/>
              <a:t>04.04.2022</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D921215-B392-4DE6-BCD3-58851A8B0EF6}" type="slidenum">
              <a:rPr lang="cs-CZ" smtClean="0"/>
              <a:t>‹#›</a:t>
            </a:fld>
            <a:endParaRPr lang="cs-CZ"/>
          </a:p>
        </p:txBody>
      </p:sp>
    </p:spTree>
    <p:extLst>
      <p:ext uri="{BB962C8B-B14F-4D97-AF65-F5344CB8AC3E}">
        <p14:creationId xmlns:p14="http://schemas.microsoft.com/office/powerpoint/2010/main" val="726090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634820-2C22-4E0A-A352-72C508C16553}"/>
              </a:ext>
            </a:extLst>
          </p:cNvPr>
          <p:cNvSpPr>
            <a:spLocks noGrp="1"/>
          </p:cNvSpPr>
          <p:nvPr>
            <p:ph type="ctrTitle"/>
          </p:nvPr>
        </p:nvSpPr>
        <p:spPr>
          <a:xfrm>
            <a:off x="1507067" y="2404534"/>
            <a:ext cx="7766936" cy="2286736"/>
          </a:xfrm>
        </p:spPr>
        <p:txBody>
          <a:bodyPr/>
          <a:lstStyle/>
          <a:p>
            <a:pPr algn="ctr"/>
            <a:r>
              <a:rPr lang="cs-CZ" dirty="0"/>
              <a:t>Pokyny pro vypracování kolektivní prověrky hudebnosti</a:t>
            </a:r>
          </a:p>
        </p:txBody>
      </p:sp>
      <p:sp>
        <p:nvSpPr>
          <p:cNvPr id="3" name="Podnadpis 2">
            <a:extLst>
              <a:ext uri="{FF2B5EF4-FFF2-40B4-BE49-F238E27FC236}">
                <a16:creationId xmlns:a16="http://schemas.microsoft.com/office/drawing/2014/main" id="{3B574AB8-1D7A-4823-97AA-DE974319E5C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4735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Diagnostika hudebního sluchu – úkoly</a:t>
            </a:r>
            <a:br>
              <a:rPr lang="cs-CZ" dirty="0"/>
            </a:br>
            <a:r>
              <a:rPr lang="cs-CZ" sz="2700" dirty="0">
                <a:solidFill>
                  <a:srgbClr val="FF0000"/>
                </a:solidFill>
              </a:rPr>
              <a:t>červeně označeny závazné úkoly, </a:t>
            </a:r>
            <a:r>
              <a:rPr lang="cs-CZ" sz="2700" dirty="0">
                <a:solidFill>
                  <a:schemeClr val="tx1"/>
                </a:solidFill>
              </a:rPr>
              <a:t>černě další doporučené</a:t>
            </a:r>
          </a:p>
        </p:txBody>
      </p:sp>
      <p:sp>
        <p:nvSpPr>
          <p:cNvPr id="3" name="Zástupný symbol pro obsah 2"/>
          <p:cNvSpPr>
            <a:spLocks noGrp="1"/>
          </p:cNvSpPr>
          <p:nvPr>
            <p:ph idx="1"/>
          </p:nvPr>
        </p:nvSpPr>
        <p:spPr/>
        <p:txBody>
          <a:bodyPr>
            <a:normAutofit/>
          </a:bodyPr>
          <a:lstStyle/>
          <a:p>
            <a:r>
              <a:rPr lang="cs-CZ" sz="2400" b="1" dirty="0"/>
              <a:t>A Hudební sluch</a:t>
            </a:r>
          </a:p>
          <a:p>
            <a:r>
              <a:rPr lang="cs-CZ" sz="2400" b="1" i="1" dirty="0">
                <a:solidFill>
                  <a:srgbClr val="FF0000"/>
                </a:solidFill>
              </a:rPr>
              <a:t>I. Porovnávání výšky 2 tónů</a:t>
            </a:r>
          </a:p>
          <a:p>
            <a:r>
              <a:rPr lang="cs-CZ" sz="2400" b="1" i="1" dirty="0"/>
              <a:t>II. Porovnávání délky dvou tónů</a:t>
            </a:r>
          </a:p>
          <a:p>
            <a:r>
              <a:rPr lang="cs-CZ" sz="2400" b="1" i="1" dirty="0"/>
              <a:t>III. Porovnávání síly dvou tónů</a:t>
            </a:r>
          </a:p>
          <a:p>
            <a:r>
              <a:rPr lang="cs-CZ" sz="2400" b="1" i="1" dirty="0"/>
              <a:t>IV. Porovnávání barvy dvou tónů</a:t>
            </a:r>
          </a:p>
          <a:p>
            <a:r>
              <a:rPr lang="cs-CZ" sz="2400" b="1" i="1" dirty="0">
                <a:solidFill>
                  <a:srgbClr val="FF0000"/>
                </a:solidFill>
              </a:rPr>
              <a:t>V. Poznávání výškového průběhu melodie</a:t>
            </a:r>
          </a:p>
          <a:p>
            <a:r>
              <a:rPr lang="cs-CZ" sz="2400" b="1" i="1" dirty="0">
                <a:solidFill>
                  <a:srgbClr val="FF0000"/>
                </a:solidFill>
              </a:rPr>
              <a:t>VI. Orientace v tónovém prostoru</a:t>
            </a:r>
            <a:endParaRPr lang="cs-CZ" sz="2400" i="1" dirty="0">
              <a:solidFill>
                <a:srgbClr val="FF0000"/>
              </a:solidFill>
            </a:endParaRPr>
          </a:p>
        </p:txBody>
      </p:sp>
    </p:spTree>
    <p:extLst>
      <p:ext uri="{BB962C8B-B14F-4D97-AF65-F5344CB8AC3E}">
        <p14:creationId xmlns:p14="http://schemas.microsoft.com/office/powerpoint/2010/main" val="1960681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Diagnostika tonálního cítění</a:t>
            </a:r>
          </a:p>
        </p:txBody>
      </p:sp>
      <p:sp>
        <p:nvSpPr>
          <p:cNvPr id="3" name="Zástupný symbol pro obsah 2"/>
          <p:cNvSpPr>
            <a:spLocks noGrp="1"/>
          </p:cNvSpPr>
          <p:nvPr>
            <p:ph idx="1"/>
          </p:nvPr>
        </p:nvSpPr>
        <p:spPr/>
        <p:txBody>
          <a:bodyPr>
            <a:normAutofit/>
          </a:bodyPr>
          <a:lstStyle/>
          <a:p>
            <a:r>
              <a:rPr lang="cs-CZ" sz="2400" dirty="0">
                <a:solidFill>
                  <a:srgbClr val="FF0000"/>
                </a:solidFill>
              </a:rPr>
              <a:t>I. Rozlišení ukončené a neukončené melodie</a:t>
            </a:r>
          </a:p>
          <a:p>
            <a:r>
              <a:rPr lang="cs-CZ" sz="2400" dirty="0">
                <a:solidFill>
                  <a:srgbClr val="FF0000"/>
                </a:solidFill>
              </a:rPr>
              <a:t>II. Poznávání falešného tónu v melodii</a:t>
            </a:r>
          </a:p>
          <a:p>
            <a:r>
              <a:rPr lang="cs-CZ" sz="2400" dirty="0"/>
              <a:t>III. Rozpoznání durového a mollového melodického kvintakordu</a:t>
            </a:r>
          </a:p>
          <a:p>
            <a:r>
              <a:rPr lang="cs-CZ" sz="2400" dirty="0"/>
              <a:t>IV. Rozpoznání durových a mollových melodií</a:t>
            </a:r>
          </a:p>
          <a:p>
            <a:r>
              <a:rPr lang="cs-CZ" sz="2400" dirty="0"/>
              <a:t>V. Rozlišení dur a moll tóniny v písních…</a:t>
            </a:r>
          </a:p>
        </p:txBody>
      </p:sp>
    </p:spTree>
    <p:extLst>
      <p:ext uri="{BB962C8B-B14F-4D97-AF65-F5344CB8AC3E}">
        <p14:creationId xmlns:p14="http://schemas.microsoft.com/office/powerpoint/2010/main" val="2180795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15995-BAF6-4B75-BB86-B1F98BC314EB}"/>
              </a:ext>
            </a:extLst>
          </p:cNvPr>
          <p:cNvSpPr>
            <a:spLocks noGrp="1"/>
          </p:cNvSpPr>
          <p:nvPr>
            <p:ph type="title"/>
          </p:nvPr>
        </p:nvSpPr>
        <p:spPr/>
        <p:txBody>
          <a:bodyPr/>
          <a:lstStyle/>
          <a:p>
            <a:r>
              <a:rPr lang="cs-CZ" dirty="0"/>
              <a:t>Diagnostika harmonického cítění</a:t>
            </a:r>
          </a:p>
        </p:txBody>
      </p:sp>
      <p:sp>
        <p:nvSpPr>
          <p:cNvPr id="3" name="Zástupný symbol pro obsah 2">
            <a:extLst>
              <a:ext uri="{FF2B5EF4-FFF2-40B4-BE49-F238E27FC236}">
                <a16:creationId xmlns:a16="http://schemas.microsoft.com/office/drawing/2014/main" id="{B19CB5D7-2A32-4F2E-97C2-2D6AAAC59CAE}"/>
              </a:ext>
            </a:extLst>
          </p:cNvPr>
          <p:cNvSpPr>
            <a:spLocks noGrp="1"/>
          </p:cNvSpPr>
          <p:nvPr>
            <p:ph idx="1"/>
          </p:nvPr>
        </p:nvSpPr>
        <p:spPr>
          <a:xfrm>
            <a:off x="677334" y="1482571"/>
            <a:ext cx="8596668" cy="4765829"/>
          </a:xfrm>
        </p:spPr>
        <p:txBody>
          <a:bodyPr>
            <a:normAutofit/>
          </a:bodyPr>
          <a:lstStyle/>
          <a:p>
            <a:pPr lvl="0"/>
            <a:r>
              <a:rPr lang="cs-CZ" dirty="0"/>
              <a:t>posoudit ukončenost či neukončenost harmonické kadence;</a:t>
            </a:r>
          </a:p>
          <a:p>
            <a:pPr lvl="0"/>
            <a:r>
              <a:rPr lang="cs-CZ" dirty="0"/>
              <a:t>zhodnotit správnost či nevhodnost harmonického doprovodu k písním;</a:t>
            </a:r>
          </a:p>
          <a:p>
            <a:pPr lvl="0"/>
            <a:r>
              <a:rPr lang="cs-CZ" dirty="0">
                <a:solidFill>
                  <a:srgbClr val="FF0000"/>
                </a:solidFill>
              </a:rPr>
              <a:t>zapsat číslicí počet tónů v souzvuku;</a:t>
            </a:r>
          </a:p>
          <a:p>
            <a:pPr lvl="0"/>
            <a:r>
              <a:rPr lang="cs-CZ" dirty="0">
                <a:solidFill>
                  <a:srgbClr val="FF0000"/>
                </a:solidFill>
              </a:rPr>
              <a:t>identifikovat zahraný tón ze souzvuku;</a:t>
            </a:r>
          </a:p>
          <a:p>
            <a:pPr lvl="0"/>
            <a:r>
              <a:rPr lang="cs-CZ" dirty="0"/>
              <a:t>určit, zda zahraný tón je nebo není součástí znějícího akordu;</a:t>
            </a:r>
          </a:p>
          <a:p>
            <a:pPr lvl="0"/>
            <a:r>
              <a:rPr lang="cs-CZ" dirty="0"/>
              <a:t>rozlišit durový a mollový akord;</a:t>
            </a:r>
          </a:p>
          <a:p>
            <a:pPr lvl="0"/>
            <a:r>
              <a:rPr lang="cs-CZ" dirty="0"/>
              <a:t>porovnat dva souzvuky z hlediska jejich shody a rozdílnosti;</a:t>
            </a:r>
          </a:p>
          <a:p>
            <a:pPr lvl="0"/>
            <a:r>
              <a:rPr lang="cs-CZ" dirty="0"/>
              <a:t>srovnat dva harmonické intervaly hrané v tónovém prostoru z hlediska jejich velikosti;</a:t>
            </a:r>
          </a:p>
          <a:p>
            <a:pPr lvl="0"/>
            <a:r>
              <a:rPr lang="cs-CZ" dirty="0"/>
              <a:t>určit počet hlasů ve vícehlasu;</a:t>
            </a:r>
          </a:p>
          <a:p>
            <a:pPr lvl="0"/>
            <a:r>
              <a:rPr lang="cs-CZ" dirty="0"/>
              <a:t>při opakované expozici poznat změnu nebo shodu ve dvojhlasu apod.</a:t>
            </a:r>
          </a:p>
          <a:p>
            <a:endParaRPr lang="cs-CZ" dirty="0"/>
          </a:p>
        </p:txBody>
      </p:sp>
    </p:spTree>
    <p:extLst>
      <p:ext uri="{BB962C8B-B14F-4D97-AF65-F5344CB8AC3E}">
        <p14:creationId xmlns:p14="http://schemas.microsoft.com/office/powerpoint/2010/main" val="1171367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Diagnostika smyslu pro rytmus (= paměti pro rytmus, představivosti rytmu)</a:t>
            </a:r>
            <a:br>
              <a:rPr lang="cs-CZ" dirty="0"/>
            </a:br>
            <a:r>
              <a:rPr lang="cs-CZ" sz="1800" dirty="0">
                <a:solidFill>
                  <a:srgbClr val="C00000"/>
                </a:solidFill>
              </a:rPr>
              <a:t>je jedno, pod kterou schopnost úkoly zařadíte – v praxi se prolínají</a:t>
            </a:r>
          </a:p>
        </p:txBody>
      </p:sp>
      <p:sp>
        <p:nvSpPr>
          <p:cNvPr id="3" name="Zástupný symbol pro obsah 2"/>
          <p:cNvSpPr>
            <a:spLocks noGrp="1"/>
          </p:cNvSpPr>
          <p:nvPr>
            <p:ph idx="1"/>
          </p:nvPr>
        </p:nvSpPr>
        <p:spPr>
          <a:xfrm>
            <a:off x="677334" y="2541069"/>
            <a:ext cx="8596668" cy="3500293"/>
          </a:xfrm>
        </p:spPr>
        <p:txBody>
          <a:bodyPr>
            <a:normAutofit/>
          </a:bodyPr>
          <a:lstStyle/>
          <a:p>
            <a:r>
              <a:rPr lang="cs-CZ" sz="2400" dirty="0">
                <a:solidFill>
                  <a:srgbClr val="FF0000"/>
                </a:solidFill>
              </a:rPr>
              <a:t>I. Porovnávání shody a rozdílnosti rytmických úryvků</a:t>
            </a:r>
          </a:p>
          <a:p>
            <a:r>
              <a:rPr lang="cs-CZ" sz="2400" dirty="0">
                <a:solidFill>
                  <a:srgbClr val="FF0000"/>
                </a:solidFill>
              </a:rPr>
              <a:t>II. Poznávání známé písně podle rytmu</a:t>
            </a:r>
          </a:p>
          <a:p>
            <a:r>
              <a:rPr lang="cs-CZ" sz="2400" dirty="0"/>
              <a:t>III. Poznávání chyby v reprodukovaném rytmu písně</a:t>
            </a:r>
          </a:p>
          <a:p>
            <a:r>
              <a:rPr lang="cs-CZ" sz="2400" dirty="0"/>
              <a:t>IV. Rozlišování dvoudobého a třídobého metra</a:t>
            </a:r>
          </a:p>
          <a:p>
            <a:r>
              <a:rPr lang="cs-CZ" sz="2400" dirty="0"/>
              <a:t>V. Identifikace shody slovního a hudebního rytmu…</a:t>
            </a:r>
          </a:p>
        </p:txBody>
      </p:sp>
    </p:spTree>
    <p:extLst>
      <p:ext uri="{BB962C8B-B14F-4D97-AF65-F5344CB8AC3E}">
        <p14:creationId xmlns:p14="http://schemas.microsoft.com/office/powerpoint/2010/main" val="2115691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Diagnostika paměti pro melodii = melodické představivosti</a:t>
            </a:r>
          </a:p>
        </p:txBody>
      </p:sp>
      <p:sp>
        <p:nvSpPr>
          <p:cNvPr id="3" name="Zástupný symbol pro obsah 2"/>
          <p:cNvSpPr>
            <a:spLocks noGrp="1"/>
          </p:cNvSpPr>
          <p:nvPr>
            <p:ph idx="1"/>
          </p:nvPr>
        </p:nvSpPr>
        <p:spPr/>
        <p:txBody>
          <a:bodyPr>
            <a:normAutofit lnSpcReduction="10000"/>
          </a:bodyPr>
          <a:lstStyle/>
          <a:p>
            <a:r>
              <a:rPr lang="cs-CZ" sz="3200" dirty="0">
                <a:solidFill>
                  <a:srgbClr val="FF0000"/>
                </a:solidFill>
              </a:rPr>
              <a:t>v opakovaném melodickém úryvku rozpoznat  shodu nebo změnu;</a:t>
            </a:r>
          </a:p>
          <a:p>
            <a:r>
              <a:rPr lang="cs-CZ" sz="3200" dirty="0">
                <a:solidFill>
                  <a:srgbClr val="FF0000"/>
                </a:solidFill>
              </a:rPr>
              <a:t>poznat píseň podle úryvku melodie;</a:t>
            </a:r>
          </a:p>
          <a:p>
            <a:pPr lvl="0"/>
            <a:r>
              <a:rPr lang="cs-CZ" sz="3200" dirty="0"/>
              <a:t>poznat záměrně hranou melodickou odchylku ve známé písni;</a:t>
            </a:r>
          </a:p>
          <a:p>
            <a:pPr lvl="0"/>
            <a:r>
              <a:rPr lang="cs-CZ" sz="3200" dirty="0"/>
              <a:t>známou píseň podle jejího notového zápisu apod.</a:t>
            </a:r>
          </a:p>
          <a:p>
            <a:endParaRPr lang="cs-CZ" dirty="0"/>
          </a:p>
        </p:txBody>
      </p:sp>
    </p:spTree>
    <p:extLst>
      <p:ext uri="{BB962C8B-B14F-4D97-AF65-F5344CB8AC3E}">
        <p14:creationId xmlns:p14="http://schemas.microsoft.com/office/powerpoint/2010/main" val="9568072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9678AF-1661-4391-8446-DD5C232E88E9}"/>
              </a:ext>
            </a:extLst>
          </p:cNvPr>
          <p:cNvSpPr>
            <a:spLocks noGrp="1"/>
          </p:cNvSpPr>
          <p:nvPr>
            <p:ph type="title"/>
          </p:nvPr>
        </p:nvSpPr>
        <p:spPr/>
        <p:txBody>
          <a:bodyPr/>
          <a:lstStyle/>
          <a:p>
            <a:r>
              <a:rPr lang="cs-CZ" dirty="0"/>
              <a:t>Jak zpracovat výsledky?</a:t>
            </a:r>
          </a:p>
        </p:txBody>
      </p:sp>
      <p:sp>
        <p:nvSpPr>
          <p:cNvPr id="3" name="Zástupný obsah 2">
            <a:extLst>
              <a:ext uri="{FF2B5EF4-FFF2-40B4-BE49-F238E27FC236}">
                <a16:creationId xmlns:a16="http://schemas.microsoft.com/office/drawing/2014/main" id="{F4112D1F-B66D-4B50-8ECD-97E333E68309}"/>
              </a:ext>
            </a:extLst>
          </p:cNvPr>
          <p:cNvSpPr>
            <a:spLocks noGrp="1"/>
          </p:cNvSpPr>
          <p:nvPr>
            <p:ph idx="1"/>
          </p:nvPr>
        </p:nvSpPr>
        <p:spPr/>
        <p:txBody>
          <a:bodyPr>
            <a:normAutofit/>
          </a:bodyPr>
          <a:lstStyle/>
          <a:p>
            <a:pPr>
              <a:lnSpc>
                <a:spcPct val="150000"/>
              </a:lnSpc>
            </a:pPr>
            <a:r>
              <a:rPr lang="cs-CZ" sz="1800" dirty="0">
                <a:effectLst/>
                <a:latin typeface="Times New Roman" panose="02020603050405020304" pitchFamily="18" charset="0"/>
                <a:ea typeface="Times New Roman" panose="02020603050405020304" pitchFamily="18" charset="0"/>
              </a:rPr>
              <a:t>Získané bodové výsledky testu hudebních schopností a dovedností zapisujeme do tzv. </a:t>
            </a:r>
            <a:r>
              <a:rPr lang="cs-CZ" sz="1800" b="1" dirty="0">
                <a:effectLst/>
                <a:latin typeface="Times New Roman" panose="02020603050405020304" pitchFamily="18" charset="0"/>
                <a:ea typeface="Times New Roman" panose="02020603050405020304" pitchFamily="18" charset="0"/>
              </a:rPr>
              <a:t>skupinového protokolu</a:t>
            </a:r>
            <a:r>
              <a:rPr lang="cs-CZ" sz="1800" dirty="0">
                <a:effectLst/>
                <a:latin typeface="Times New Roman" panose="02020603050405020304" pitchFamily="18" charset="0"/>
                <a:ea typeface="Times New Roman" panose="02020603050405020304" pitchFamily="18" charset="0"/>
              </a:rPr>
              <a:t>. Vodorovně zaznamenáme symboly nebo zkratky zkoumaných hudebních schopností (přehled jednotlivých úkolů), celkový počet získaných bodů, případně vyjádření v procentech, svisle pak jména zkoumaných žáků. Pod symboly schopností  a dovedností (zkratky </a:t>
            </a:r>
            <a:r>
              <a:rPr lang="cs-CZ" sz="1800" dirty="0" err="1">
                <a:effectLst/>
                <a:latin typeface="Times New Roman" panose="02020603050405020304" pitchFamily="18" charset="0"/>
                <a:ea typeface="Times New Roman" panose="02020603050405020304" pitchFamily="18" charset="0"/>
              </a:rPr>
              <a:t>subtestů</a:t>
            </a:r>
            <a:r>
              <a:rPr lang="cs-CZ" sz="1800" dirty="0">
                <a:effectLst/>
                <a:latin typeface="Times New Roman" panose="02020603050405020304" pitchFamily="18" charset="0"/>
                <a:ea typeface="Times New Roman" panose="02020603050405020304" pitchFamily="18" charset="0"/>
              </a:rPr>
              <a:t>) zapíšeme počet získaných bodů u jednotlivých žáků.</a:t>
            </a:r>
          </a:p>
          <a:p>
            <a:pPr marL="0" indent="0">
              <a:lnSpc>
                <a:spcPct val="150000"/>
              </a:lnSpc>
              <a:buNone/>
            </a:pPr>
            <a:r>
              <a:rPr lang="cs-CZ" sz="1800" b="1" i="1" dirty="0">
                <a:effectLst/>
                <a:latin typeface="Times New Roman" panose="02020603050405020304" pitchFamily="18" charset="0"/>
                <a:ea typeface="Times New Roman" panose="02020603050405020304" pitchFamily="18" charset="0"/>
              </a:rPr>
              <a:t> </a:t>
            </a:r>
            <a:endParaRPr lang="cs-CZ" sz="1800" dirty="0">
              <a:effectLst/>
              <a:latin typeface="Times New Roman" panose="02020603050405020304" pitchFamily="18" charset="0"/>
              <a:ea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217918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022C5B-4D87-4098-8A16-51A357286E57}"/>
              </a:ext>
            </a:extLst>
          </p:cNvPr>
          <p:cNvSpPr>
            <a:spLocks noGrp="1"/>
          </p:cNvSpPr>
          <p:nvPr>
            <p:ph type="title"/>
          </p:nvPr>
        </p:nvSpPr>
        <p:spPr/>
        <p:txBody>
          <a:bodyPr/>
          <a:lstStyle/>
          <a:p>
            <a:r>
              <a:rPr lang="cs-CZ" dirty="0"/>
              <a:t>Příklad</a:t>
            </a:r>
          </a:p>
        </p:txBody>
      </p:sp>
      <p:sp>
        <p:nvSpPr>
          <p:cNvPr id="3" name="Zástupný obsah 2">
            <a:extLst>
              <a:ext uri="{FF2B5EF4-FFF2-40B4-BE49-F238E27FC236}">
                <a16:creationId xmlns:a16="http://schemas.microsoft.com/office/drawing/2014/main" id="{7B2F5DAE-3D09-4FD5-BC0D-4A7374254A60}"/>
              </a:ext>
            </a:extLst>
          </p:cNvPr>
          <p:cNvSpPr>
            <a:spLocks noGrp="1"/>
          </p:cNvSpPr>
          <p:nvPr>
            <p:ph idx="1"/>
          </p:nvPr>
        </p:nvSpPr>
        <p:spPr>
          <a:xfrm>
            <a:off x="677334" y="1550505"/>
            <a:ext cx="8596668" cy="4490858"/>
          </a:xfrm>
        </p:spPr>
        <p:txBody>
          <a:bodyPr>
            <a:normAutofit fontScale="92500"/>
          </a:bodyPr>
          <a:lstStyle/>
          <a:p>
            <a:pPr marL="0" indent="0">
              <a:lnSpc>
                <a:spcPct val="150000"/>
              </a:lnSpc>
              <a:buNone/>
            </a:pPr>
            <a:r>
              <a:rPr lang="cs-CZ" sz="1800" i="1" dirty="0">
                <a:effectLst/>
                <a:latin typeface="Times New Roman" panose="02020603050405020304" pitchFamily="18" charset="0"/>
                <a:ea typeface="Times New Roman" panose="02020603050405020304" pitchFamily="18" charset="0"/>
              </a:rPr>
              <a:t>Kolektivní prověrka</a:t>
            </a:r>
            <a:endParaRPr lang="cs-CZ" sz="1800" dirty="0">
              <a:effectLst/>
              <a:latin typeface="Times New Roman" panose="02020603050405020304" pitchFamily="18" charset="0"/>
              <a:ea typeface="Times New Roman" panose="02020603050405020304" pitchFamily="18" charset="0"/>
            </a:endParaRPr>
          </a:p>
          <a:p>
            <a:pPr marL="0" indent="0">
              <a:lnSpc>
                <a:spcPct val="150000"/>
              </a:lnSpc>
              <a:buNone/>
            </a:pPr>
            <a:r>
              <a:rPr lang="cs-CZ" sz="1800" dirty="0">
                <a:effectLst/>
                <a:latin typeface="Times New Roman" panose="02020603050405020304" pitchFamily="18" charset="0"/>
                <a:ea typeface="Times New Roman" panose="02020603050405020304" pitchFamily="18" charset="0"/>
              </a:rPr>
              <a:t> </a:t>
            </a:r>
            <a:r>
              <a:rPr lang="cs-CZ" sz="1800" i="1" dirty="0">
                <a:effectLst/>
                <a:latin typeface="Times New Roman" panose="02020603050405020304" pitchFamily="18" charset="0"/>
                <a:ea typeface="Times New Roman" panose="02020603050405020304" pitchFamily="18" charset="0"/>
              </a:rPr>
              <a:t>----------------------------------------------------------------------------------------------------------------</a:t>
            </a:r>
            <a:endParaRPr lang="cs-CZ" sz="1800" dirty="0">
              <a:effectLst/>
              <a:latin typeface="Times New Roman" panose="02020603050405020304" pitchFamily="18" charset="0"/>
              <a:ea typeface="Times New Roman" panose="02020603050405020304" pitchFamily="18" charset="0"/>
            </a:endParaRPr>
          </a:p>
          <a:p>
            <a:pPr marL="0" indent="0">
              <a:lnSpc>
                <a:spcPct val="150000"/>
              </a:lnSpc>
              <a:buNone/>
            </a:pPr>
            <a:r>
              <a:rPr lang="cs-CZ" sz="1800" i="1" dirty="0">
                <a:effectLst/>
                <a:latin typeface="Times New Roman" panose="02020603050405020304" pitchFamily="18" charset="0"/>
                <a:ea typeface="Times New Roman" panose="02020603050405020304" pitchFamily="18" charset="0"/>
              </a:rPr>
              <a:t>znak úkolu        A            B          C         D        E         F        G           součet bodů            %</a:t>
            </a:r>
            <a:endParaRPr lang="cs-CZ" sz="1800" dirty="0">
              <a:effectLst/>
              <a:latin typeface="Times New Roman" panose="02020603050405020304" pitchFamily="18" charset="0"/>
              <a:ea typeface="Times New Roman" panose="02020603050405020304" pitchFamily="18" charset="0"/>
            </a:endParaRPr>
          </a:p>
          <a:p>
            <a:pPr marL="0" indent="0">
              <a:lnSpc>
                <a:spcPct val="150000"/>
              </a:lnSpc>
              <a:buNone/>
            </a:pPr>
            <a:r>
              <a:rPr lang="cs-CZ" sz="1800" i="1" dirty="0">
                <a:effectLst/>
                <a:latin typeface="Times New Roman" panose="02020603050405020304" pitchFamily="18" charset="0"/>
                <a:ea typeface="Times New Roman" panose="02020603050405020304" pitchFamily="18" charset="0"/>
              </a:rPr>
              <a:t>                                        I     II               I   II    I   II    I   II    I   II  </a:t>
            </a:r>
            <a:endParaRPr lang="cs-CZ" sz="1800" dirty="0">
              <a:effectLst/>
              <a:latin typeface="Times New Roman" panose="02020603050405020304" pitchFamily="18" charset="0"/>
              <a:ea typeface="Times New Roman" panose="02020603050405020304" pitchFamily="18" charset="0"/>
            </a:endParaRPr>
          </a:p>
          <a:p>
            <a:pPr marL="0" indent="0">
              <a:lnSpc>
                <a:spcPct val="150000"/>
              </a:lnSpc>
              <a:buNone/>
            </a:pPr>
            <a:r>
              <a:rPr lang="cs-CZ" sz="1800" i="1" dirty="0">
                <a:effectLst/>
                <a:latin typeface="Times New Roman" panose="02020603050405020304" pitchFamily="18" charset="0"/>
                <a:ea typeface="Times New Roman" panose="02020603050405020304" pitchFamily="18" charset="0"/>
              </a:rPr>
              <a:t>žák </a:t>
            </a:r>
            <a:endParaRPr lang="cs-CZ" sz="1800" dirty="0">
              <a:effectLst/>
              <a:latin typeface="Times New Roman" panose="02020603050405020304" pitchFamily="18" charset="0"/>
              <a:ea typeface="Times New Roman" panose="02020603050405020304" pitchFamily="18" charset="0"/>
            </a:endParaRPr>
          </a:p>
          <a:p>
            <a:pPr marL="0" indent="0">
              <a:lnSpc>
                <a:spcPct val="150000"/>
              </a:lnSpc>
              <a:buNone/>
            </a:pPr>
            <a:r>
              <a:rPr lang="cs-CZ" sz="1800" i="1" dirty="0">
                <a:effectLst/>
                <a:latin typeface="Times New Roman" panose="02020603050405020304" pitchFamily="18" charset="0"/>
                <a:ea typeface="Times New Roman" panose="02020603050405020304" pitchFamily="18" charset="0"/>
              </a:rPr>
              <a:t>-----------------------------------------------------------------------------------------------------------------Novák               5            6      5     5       4    4    5   4   6    5   4   4              57                     79,1</a:t>
            </a:r>
            <a:endParaRPr lang="cs-CZ" sz="1800" dirty="0">
              <a:effectLst/>
              <a:latin typeface="Times New Roman" panose="02020603050405020304" pitchFamily="18" charset="0"/>
              <a:ea typeface="Times New Roman" panose="02020603050405020304" pitchFamily="18" charset="0"/>
            </a:endParaRPr>
          </a:p>
          <a:p>
            <a:pPr marL="0" indent="0">
              <a:lnSpc>
                <a:spcPct val="150000"/>
              </a:lnSpc>
              <a:buNone/>
            </a:pPr>
            <a:r>
              <a:rPr lang="cs-CZ" sz="1800" i="1" dirty="0">
                <a:effectLst/>
                <a:latin typeface="Times New Roman" panose="02020603050405020304" pitchFamily="18" charset="0"/>
                <a:ea typeface="Times New Roman" panose="02020603050405020304" pitchFamily="18" charset="0"/>
              </a:rPr>
              <a:t>Suchá               4            5      5     5       4    4    4   4   5    5    4   2             50                     69,4</a:t>
            </a:r>
            <a:endParaRPr lang="cs-CZ" sz="1800" dirty="0">
              <a:effectLst/>
              <a:latin typeface="Times New Roman" panose="02020603050405020304" pitchFamily="18" charset="0"/>
              <a:ea typeface="Times New Roman" panose="02020603050405020304" pitchFamily="18" charset="0"/>
            </a:endParaRPr>
          </a:p>
          <a:p>
            <a:endParaRPr lang="cs-CZ" dirty="0"/>
          </a:p>
        </p:txBody>
      </p:sp>
    </p:spTree>
    <p:extLst>
      <p:ext uri="{BB962C8B-B14F-4D97-AF65-F5344CB8AC3E}">
        <p14:creationId xmlns:p14="http://schemas.microsoft.com/office/powerpoint/2010/main" val="835270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240A21-98BE-4301-9830-CAA8ECD24F55}"/>
              </a:ext>
            </a:extLst>
          </p:cNvPr>
          <p:cNvSpPr>
            <a:spLocks noGrp="1"/>
          </p:cNvSpPr>
          <p:nvPr>
            <p:ph type="title"/>
          </p:nvPr>
        </p:nvSpPr>
        <p:spPr>
          <a:xfrm>
            <a:off x="1351722" y="609600"/>
            <a:ext cx="8269356" cy="1320800"/>
          </a:xfrm>
        </p:spPr>
        <p:txBody>
          <a:bodyPr/>
          <a:lstStyle/>
          <a:p>
            <a:r>
              <a:rPr lang="cs-CZ" dirty="0"/>
              <a:t>Co ze skupinového protokolu vyčteme?</a:t>
            </a:r>
          </a:p>
        </p:txBody>
      </p:sp>
      <p:sp>
        <p:nvSpPr>
          <p:cNvPr id="3" name="Zástupný obsah 2">
            <a:extLst>
              <a:ext uri="{FF2B5EF4-FFF2-40B4-BE49-F238E27FC236}">
                <a16:creationId xmlns:a16="http://schemas.microsoft.com/office/drawing/2014/main" id="{58C0C614-AE2E-490B-B950-DDD0E0BBED6E}"/>
              </a:ext>
            </a:extLst>
          </p:cNvPr>
          <p:cNvSpPr>
            <a:spLocks noGrp="1"/>
          </p:cNvSpPr>
          <p:nvPr>
            <p:ph idx="1"/>
          </p:nvPr>
        </p:nvSpPr>
        <p:spPr>
          <a:xfrm>
            <a:off x="1351722" y="2504661"/>
            <a:ext cx="8269356" cy="2637182"/>
          </a:xfrm>
        </p:spPr>
        <p:txBody>
          <a:bodyPr>
            <a:normAutofit/>
          </a:bodyPr>
          <a:lstStyle/>
          <a:p>
            <a:r>
              <a:rPr lang="cs-CZ" sz="2800" b="1" dirty="0">
                <a:latin typeface="Times New Roman" panose="02020603050405020304" pitchFamily="18" charset="0"/>
              </a:rPr>
              <a:t>po horizontále </a:t>
            </a:r>
            <a:r>
              <a:rPr lang="cs-CZ" sz="2800" dirty="0">
                <a:latin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stupeň rozvoje hudebních schopností jednotlivých žáků, celkovou úroveň jejich hudebnosti </a:t>
            </a:r>
          </a:p>
          <a:p>
            <a:r>
              <a:rPr lang="cs-CZ" sz="2800" b="1" dirty="0">
                <a:latin typeface="Times New Roman" panose="02020603050405020304" pitchFamily="18" charset="0"/>
                <a:ea typeface="Times New Roman" panose="02020603050405020304" pitchFamily="18" charset="0"/>
              </a:rPr>
              <a:t>po vertikále </a:t>
            </a:r>
            <a:r>
              <a:rPr lang="cs-CZ" sz="2800" dirty="0">
                <a:latin typeface="Times New Roman" panose="02020603050405020304" pitchFamily="18" charset="0"/>
                <a:ea typeface="Times New Roman" panose="02020603050405020304" pitchFamily="18" charset="0"/>
              </a:rPr>
              <a:t>- </a:t>
            </a:r>
            <a:r>
              <a:rPr lang="cs-CZ" sz="2800" dirty="0">
                <a:effectLst/>
                <a:latin typeface="Times New Roman" panose="02020603050405020304" pitchFamily="18" charset="0"/>
                <a:ea typeface="Times New Roman" panose="02020603050405020304" pitchFamily="18" charset="0"/>
              </a:rPr>
              <a:t>obraz úrovně zkoumaných schopností v celku třídy  </a:t>
            </a:r>
            <a:endParaRPr lang="cs-CZ" sz="2800" dirty="0"/>
          </a:p>
        </p:txBody>
      </p:sp>
    </p:spTree>
    <p:extLst>
      <p:ext uri="{BB962C8B-B14F-4D97-AF65-F5344CB8AC3E}">
        <p14:creationId xmlns:p14="http://schemas.microsoft.com/office/powerpoint/2010/main" val="2071953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EABD23-42B7-4C18-8607-5AB88BD0C6CF}"/>
              </a:ext>
            </a:extLst>
          </p:cNvPr>
          <p:cNvSpPr>
            <a:spLocks noGrp="1"/>
          </p:cNvSpPr>
          <p:nvPr>
            <p:ph type="title"/>
          </p:nvPr>
        </p:nvSpPr>
        <p:spPr/>
        <p:txBody>
          <a:bodyPr/>
          <a:lstStyle/>
          <a:p>
            <a:r>
              <a:rPr lang="cs-CZ" dirty="0"/>
              <a:t>Termín odevzdání:</a:t>
            </a:r>
          </a:p>
        </p:txBody>
      </p:sp>
      <p:sp>
        <p:nvSpPr>
          <p:cNvPr id="3" name="Zástupný obsah 2">
            <a:extLst>
              <a:ext uri="{FF2B5EF4-FFF2-40B4-BE49-F238E27FC236}">
                <a16:creationId xmlns:a16="http://schemas.microsoft.com/office/drawing/2014/main" id="{7468A957-A439-4B5B-8A92-43F5EBE0CBB4}"/>
              </a:ext>
            </a:extLst>
          </p:cNvPr>
          <p:cNvSpPr>
            <a:spLocks noGrp="1"/>
          </p:cNvSpPr>
          <p:nvPr>
            <p:ph idx="1"/>
          </p:nvPr>
        </p:nvSpPr>
        <p:spPr>
          <a:xfrm>
            <a:off x="677334" y="2372139"/>
            <a:ext cx="8596668" cy="3669223"/>
          </a:xfrm>
        </p:spPr>
        <p:txBody>
          <a:bodyPr>
            <a:normAutofit/>
          </a:bodyPr>
          <a:lstStyle/>
          <a:p>
            <a:r>
              <a:rPr lang="cs-CZ" sz="2000" dirty="0"/>
              <a:t>Na zápočet se odevzdává pouze návrh prověrky, není nutné ji provádět se žáky (pokud ale máte možnost úkoly na dětech vyzkoušet, je to užitečná zpětná vazba). Prověrku uchovejte pro Vaši budoucí praxi.</a:t>
            </a:r>
          </a:p>
          <a:p>
            <a:r>
              <a:rPr lang="cs-CZ" sz="2000" dirty="0"/>
              <a:t>Odevzdání - v průběhu distanční výuky v letním semestru možno zaslat kdykoliv na mail vyučujícího.</a:t>
            </a:r>
          </a:p>
          <a:p>
            <a:r>
              <a:rPr lang="cs-CZ" sz="2000" dirty="0"/>
              <a:t>Konečný termín odevzdání – 3. 5. </a:t>
            </a:r>
            <a:r>
              <a:rPr lang="cs-CZ" sz="2000"/>
              <a:t>2022.</a:t>
            </a:r>
            <a:endParaRPr lang="cs-CZ" sz="2000" dirty="0"/>
          </a:p>
        </p:txBody>
      </p:sp>
    </p:spTree>
    <p:extLst>
      <p:ext uri="{BB962C8B-B14F-4D97-AF65-F5344CB8AC3E}">
        <p14:creationId xmlns:p14="http://schemas.microsoft.com/office/powerpoint/2010/main" val="3022203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218CB8-E57B-4313-B0AA-A68C5A892BCD}"/>
              </a:ext>
            </a:extLst>
          </p:cNvPr>
          <p:cNvSpPr>
            <a:spLocks noGrp="1"/>
          </p:cNvSpPr>
          <p:nvPr>
            <p:ph type="title"/>
          </p:nvPr>
        </p:nvSpPr>
        <p:spPr/>
        <p:txBody>
          <a:bodyPr/>
          <a:lstStyle/>
          <a:p>
            <a:r>
              <a:rPr lang="cs-CZ" dirty="0"/>
              <a:t>Literatura:</a:t>
            </a:r>
          </a:p>
        </p:txBody>
      </p:sp>
      <p:sp>
        <p:nvSpPr>
          <p:cNvPr id="3" name="Zástupný obsah 2">
            <a:extLst>
              <a:ext uri="{FF2B5EF4-FFF2-40B4-BE49-F238E27FC236}">
                <a16:creationId xmlns:a16="http://schemas.microsoft.com/office/drawing/2014/main" id="{457C665B-806A-44C7-B904-0AE96C7AEE68}"/>
              </a:ext>
            </a:extLst>
          </p:cNvPr>
          <p:cNvSpPr>
            <a:spLocks noGrp="1"/>
          </p:cNvSpPr>
          <p:nvPr>
            <p:ph idx="1"/>
          </p:nvPr>
        </p:nvSpPr>
        <p:spPr/>
        <p:txBody>
          <a:bodyPr/>
          <a:lstStyle/>
          <a:p>
            <a:r>
              <a:rPr lang="cs-CZ" sz="1800" dirty="0">
                <a:effectLst/>
                <a:latin typeface="Times New Roman" panose="02020603050405020304" pitchFamily="18" charset="0"/>
                <a:ea typeface="Times New Roman" panose="02020603050405020304" pitchFamily="18" charset="0"/>
              </a:rPr>
              <a:t>Příklad kolektivní a individuální prověrky hudebnosti, upotřebitelné v podmínkách běžné hudební výchovy na ZŠ viz skripta PECHÁČEK, Stanislav a Hana Váňová aj. </a:t>
            </a:r>
            <a:r>
              <a:rPr lang="cs-CZ" sz="1800" i="1" dirty="0">
                <a:effectLst/>
                <a:latin typeface="Times New Roman" panose="02020603050405020304" pitchFamily="18" charset="0"/>
                <a:ea typeface="Times New Roman" panose="02020603050405020304" pitchFamily="18" charset="0"/>
              </a:rPr>
              <a:t>Praktické úkoly z didaktiky hudební výchovy pro 1. stupeň ZŠ</a:t>
            </a:r>
            <a:r>
              <a:rPr lang="cs-CZ" sz="1800" dirty="0">
                <a:effectLst/>
                <a:latin typeface="Times New Roman" panose="02020603050405020304" pitchFamily="18" charset="0"/>
                <a:ea typeface="Times New Roman" panose="02020603050405020304" pitchFamily="18" charset="0"/>
              </a:rPr>
              <a:t>. Praha: Karolinum, 1991, s. 6-16. ISBN 80-7066-459-2. Další doporučená literatura: HOLAS, Milan. </a:t>
            </a:r>
            <a:r>
              <a:rPr lang="cs-CZ" sz="1800" i="1" dirty="0">
                <a:effectLst/>
                <a:latin typeface="Times New Roman" panose="02020603050405020304" pitchFamily="18" charset="0"/>
                <a:ea typeface="Times New Roman" panose="02020603050405020304" pitchFamily="18" charset="0"/>
              </a:rPr>
              <a:t>Úvod do hudební diagnostiky: určeno pro učitele hudební výchovy, učitele hudební nauky na LŠU, učitele HV na </a:t>
            </a:r>
            <a:r>
              <a:rPr lang="cs-CZ" sz="1800" i="1" dirty="0" err="1">
                <a:effectLst/>
                <a:latin typeface="Times New Roman" panose="02020603050405020304" pitchFamily="18" charset="0"/>
                <a:ea typeface="Times New Roman" panose="02020603050405020304" pitchFamily="18" charset="0"/>
              </a:rPr>
              <a:t>SPgŠ</a:t>
            </a:r>
            <a:r>
              <a:rPr lang="cs-CZ" sz="1800" dirty="0">
                <a:effectLst/>
                <a:latin typeface="Times New Roman" panose="02020603050405020304" pitchFamily="18" charset="0"/>
                <a:ea typeface="Times New Roman" panose="02020603050405020304" pitchFamily="18" charset="0"/>
              </a:rPr>
              <a:t>. Praha: Státní pedagogické nakladatelství, 1985, HOLAS, Milan. </a:t>
            </a:r>
            <a:r>
              <a:rPr lang="cs-CZ" sz="1800" i="1" dirty="0">
                <a:effectLst/>
                <a:latin typeface="Times New Roman" panose="02020603050405020304" pitchFamily="18" charset="0"/>
                <a:ea typeface="Times New Roman" panose="02020603050405020304" pitchFamily="18" charset="0"/>
              </a:rPr>
              <a:t>Hudební nadání. </a:t>
            </a:r>
            <a:r>
              <a:rPr lang="cs-CZ" sz="1800" dirty="0">
                <a:effectLst/>
                <a:latin typeface="Times New Roman" panose="02020603050405020304" pitchFamily="18" charset="0"/>
                <a:ea typeface="Times New Roman" panose="02020603050405020304" pitchFamily="18" charset="0"/>
              </a:rPr>
              <a:t>Praha: AMU, 1994</a:t>
            </a:r>
            <a:r>
              <a:rPr lang="cs-CZ" sz="1800" i="1" dirty="0">
                <a:effectLst/>
                <a:latin typeface="Times New Roman" panose="02020603050405020304" pitchFamily="18" charset="0"/>
                <a:ea typeface="Times New Roman" panose="02020603050405020304" pitchFamily="18" charset="0"/>
              </a:rPr>
              <a:t>. </a:t>
            </a:r>
            <a:r>
              <a:rPr lang="cs-CZ" sz="1800" dirty="0">
                <a:effectLst/>
                <a:latin typeface="Times New Roman" panose="02020603050405020304" pitchFamily="18" charset="0"/>
                <a:ea typeface="Times New Roman" panose="02020603050405020304" pitchFamily="18" charset="0"/>
              </a:rPr>
              <a:t>ISBN 80-85883-007. VACHUDOVÁ, Eva. </a:t>
            </a:r>
            <a:r>
              <a:rPr lang="cs-CZ" sz="1800" i="1" dirty="0">
                <a:effectLst/>
                <a:latin typeface="Times New Roman" panose="02020603050405020304" pitchFamily="18" charset="0"/>
                <a:ea typeface="Times New Roman" panose="02020603050405020304" pitchFamily="18" charset="0"/>
              </a:rPr>
              <a:t>Jak na to?: diagnostika hudebních schopností v současné škole</a:t>
            </a:r>
            <a:r>
              <a:rPr lang="cs-CZ" sz="1800" dirty="0">
                <a:effectLst/>
                <a:latin typeface="Times New Roman" panose="02020603050405020304" pitchFamily="18" charset="0"/>
                <a:ea typeface="Times New Roman" panose="02020603050405020304" pitchFamily="18" charset="0"/>
              </a:rPr>
              <a:t>. Praha: Univerzita Karlova v Praze, Pedagogická fakulta, 2012. ISBN 978-80-7290-586-7. VÁŇOVÁ, Hana. Sledování hudebních předpokladů předškolního dítěte a možnosti jeho rozvoje. In: NÁDVORNÍKOVÁ, Hana a Eva SVOBODOVÁ (</a:t>
            </a:r>
            <a:r>
              <a:rPr lang="cs-CZ" sz="1800" dirty="0" err="1">
                <a:effectLst/>
                <a:latin typeface="Times New Roman" panose="02020603050405020304" pitchFamily="18" charset="0"/>
                <a:ea typeface="Times New Roman" panose="02020603050405020304" pitchFamily="18" charset="0"/>
              </a:rPr>
              <a:t>Eds</a:t>
            </a:r>
            <a:r>
              <a:rPr lang="cs-CZ" sz="1800" dirty="0">
                <a:effectLst/>
                <a:latin typeface="Times New Roman" panose="02020603050405020304" pitchFamily="18" charset="0"/>
                <a:ea typeface="Times New Roman" panose="02020603050405020304" pitchFamily="18" charset="0"/>
              </a:rPr>
              <a:t>.). </a:t>
            </a:r>
            <a:r>
              <a:rPr lang="cs-CZ" sz="1800" i="1" dirty="0">
                <a:effectLst/>
                <a:latin typeface="Times New Roman" panose="02020603050405020304" pitchFamily="18" charset="0"/>
                <a:ea typeface="Times New Roman" panose="02020603050405020304" pitchFamily="18" charset="0"/>
              </a:rPr>
              <a:t>Očekávané výstupy v praxi MŠ. </a:t>
            </a:r>
            <a:r>
              <a:rPr lang="cs-CZ" sz="1800" dirty="0">
                <a:effectLst/>
                <a:latin typeface="Times New Roman" panose="02020603050405020304" pitchFamily="18" charset="0"/>
                <a:ea typeface="Times New Roman" panose="02020603050405020304" pitchFamily="18" charset="0"/>
              </a:rPr>
              <a:t>21. aktualizace,</a:t>
            </a:r>
            <a:r>
              <a:rPr lang="cs-CZ" sz="1800" i="1" dirty="0">
                <a:effectLst/>
                <a:latin typeface="Times New Roman" panose="02020603050405020304" pitchFamily="18" charset="0"/>
                <a:ea typeface="Times New Roman" panose="02020603050405020304" pitchFamily="18" charset="0"/>
              </a:rPr>
              <a:t> </a:t>
            </a:r>
            <a:r>
              <a:rPr lang="cs-CZ" sz="1800" dirty="0">
                <a:effectLst/>
                <a:latin typeface="Times New Roman" panose="02020603050405020304" pitchFamily="18" charset="0"/>
                <a:ea typeface="Times New Roman" panose="02020603050405020304" pitchFamily="18" charset="0"/>
              </a:rPr>
              <a:t>C 21, 30 stran. Praha: Nakladatelství Dr. Josef Raabe, 2016. ISSN 1805-563X.</a:t>
            </a:r>
          </a:p>
          <a:p>
            <a:endParaRPr lang="cs-CZ" dirty="0"/>
          </a:p>
        </p:txBody>
      </p:sp>
    </p:spTree>
    <p:extLst>
      <p:ext uri="{BB962C8B-B14F-4D97-AF65-F5344CB8AC3E}">
        <p14:creationId xmlns:p14="http://schemas.microsoft.com/office/powerpoint/2010/main" val="466166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B1DFE5-C28C-4591-8D79-0E82F0392A90}"/>
              </a:ext>
            </a:extLst>
          </p:cNvPr>
          <p:cNvSpPr>
            <a:spLocks noGrp="1"/>
          </p:cNvSpPr>
          <p:nvPr>
            <p:ph type="title"/>
          </p:nvPr>
        </p:nvSpPr>
        <p:spPr/>
        <p:txBody>
          <a:bodyPr>
            <a:normAutofit fontScale="90000"/>
          </a:bodyPr>
          <a:lstStyle/>
          <a:p>
            <a:r>
              <a:rPr lang="cs-CZ" dirty="0"/>
              <a:t>Doporučuji pracovat na prověrce průběžně, tak jak budou objasňovány jednotlivé hudební schopnosti</a:t>
            </a:r>
          </a:p>
        </p:txBody>
      </p:sp>
      <p:sp>
        <p:nvSpPr>
          <p:cNvPr id="3" name="Zástupný text 2">
            <a:extLst>
              <a:ext uri="{FF2B5EF4-FFF2-40B4-BE49-F238E27FC236}">
                <a16:creationId xmlns:a16="http://schemas.microsoft.com/office/drawing/2014/main" id="{C13B46D1-DCE6-4272-A98B-8D8C3378DDA6}"/>
              </a:ext>
            </a:extLst>
          </p:cNvPr>
          <p:cNvSpPr>
            <a:spLocks noGrp="1"/>
          </p:cNvSpPr>
          <p:nvPr>
            <p:ph type="body" idx="1"/>
          </p:nvPr>
        </p:nvSpPr>
        <p:spPr/>
        <p:txBody>
          <a:bodyPr/>
          <a:lstStyle/>
          <a:p>
            <a:r>
              <a:rPr lang="cs-CZ" dirty="0"/>
              <a:t>Prostudujte si v </a:t>
            </a:r>
            <a:r>
              <a:rPr lang="cs-CZ" dirty="0" err="1"/>
              <a:t>Moodle</a:t>
            </a:r>
            <a:r>
              <a:rPr lang="cs-CZ" dirty="0"/>
              <a:t> vyvěšené studentské práce - konkrétní příklady kolektivních prověrek hudebnosti</a:t>
            </a:r>
          </a:p>
        </p:txBody>
      </p:sp>
    </p:spTree>
    <p:extLst>
      <p:ext uri="{BB962C8B-B14F-4D97-AF65-F5344CB8AC3E}">
        <p14:creationId xmlns:p14="http://schemas.microsoft.com/office/powerpoint/2010/main" val="193332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99AC23-0056-47E5-853E-1C66C1F5D764}"/>
              </a:ext>
            </a:extLst>
          </p:cNvPr>
          <p:cNvSpPr>
            <a:spLocks noGrp="1"/>
          </p:cNvSpPr>
          <p:nvPr>
            <p:ph type="title"/>
          </p:nvPr>
        </p:nvSpPr>
        <p:spPr/>
        <p:txBody>
          <a:bodyPr/>
          <a:lstStyle/>
          <a:p>
            <a:r>
              <a:rPr lang="cs-CZ" dirty="0"/>
              <a:t>Kolektivní prověrka hudebnosti</a:t>
            </a:r>
          </a:p>
        </p:txBody>
      </p:sp>
      <p:sp>
        <p:nvSpPr>
          <p:cNvPr id="3" name="Zástupný obsah 2">
            <a:extLst>
              <a:ext uri="{FF2B5EF4-FFF2-40B4-BE49-F238E27FC236}">
                <a16:creationId xmlns:a16="http://schemas.microsoft.com/office/drawing/2014/main" id="{0365268B-9F4A-420A-B576-C96CC4379594}"/>
              </a:ext>
            </a:extLst>
          </p:cNvPr>
          <p:cNvSpPr>
            <a:spLocks noGrp="1"/>
          </p:cNvSpPr>
          <p:nvPr>
            <p:ph idx="1"/>
          </p:nvPr>
        </p:nvSpPr>
        <p:spPr/>
        <p:txBody>
          <a:bodyPr/>
          <a:lstStyle/>
          <a:p>
            <a:r>
              <a:rPr lang="cs-CZ" dirty="0"/>
              <a:t>Jedná se o empirické testování rozvojového stupně základních hudebních schopností dítěte daného věku.</a:t>
            </a:r>
          </a:p>
          <a:p>
            <a:r>
              <a:rPr lang="cs-CZ" dirty="0"/>
              <a:t>U nás neexistují standardizované testy hudebnosti, takže si je empiricky vytváří každý učitel sám.</a:t>
            </a:r>
          </a:p>
          <a:p>
            <a:r>
              <a:rPr lang="cs-CZ" dirty="0"/>
              <a:t>Kolektivní prověrku provádíme písemně (test papír - tužka) s celou třídou najednou a doplňujeme ji individuální prověrkou hudebnosti.</a:t>
            </a:r>
          </a:p>
          <a:p>
            <a:r>
              <a:rPr lang="cs-CZ" dirty="0"/>
              <a:t>Příklady uvedené v testu pro diagnostiku jednotlivých hudebních schopností používáme v hodinách </a:t>
            </a:r>
            <a:r>
              <a:rPr lang="cs-CZ" dirty="0" err="1"/>
              <a:t>Hv</a:t>
            </a:r>
            <a:r>
              <a:rPr lang="cs-CZ" dirty="0"/>
              <a:t> jako cvičení pro jejich rozvoj.</a:t>
            </a:r>
          </a:p>
          <a:p>
            <a:r>
              <a:rPr lang="cs-CZ" dirty="0"/>
              <a:t>V hodinách je mohou vytvářet podle pokynů žáci sami.</a:t>
            </a:r>
          </a:p>
          <a:p>
            <a:endParaRPr lang="cs-CZ" dirty="0"/>
          </a:p>
        </p:txBody>
      </p:sp>
    </p:spTree>
    <p:extLst>
      <p:ext uri="{BB962C8B-B14F-4D97-AF65-F5344CB8AC3E}">
        <p14:creationId xmlns:p14="http://schemas.microsoft.com/office/powerpoint/2010/main" val="376874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B28822-B3AF-487E-A560-134A7806C7A6}"/>
              </a:ext>
            </a:extLst>
          </p:cNvPr>
          <p:cNvSpPr>
            <a:spLocks noGrp="1"/>
          </p:cNvSpPr>
          <p:nvPr>
            <p:ph type="title"/>
          </p:nvPr>
        </p:nvSpPr>
        <p:spPr>
          <a:xfrm>
            <a:off x="677333" y="437322"/>
            <a:ext cx="10958075" cy="1493078"/>
          </a:xfrm>
        </p:spPr>
        <p:txBody>
          <a:bodyPr>
            <a:normAutofit/>
          </a:bodyPr>
          <a:lstStyle/>
          <a:p>
            <a:r>
              <a:rPr lang="cs-CZ" sz="3200" dirty="0"/>
              <a:t>Co je potřeba si uvědomit při koncipování prověrky</a:t>
            </a:r>
          </a:p>
        </p:txBody>
      </p:sp>
      <p:sp>
        <p:nvSpPr>
          <p:cNvPr id="3" name="Zástupný obsah 2">
            <a:extLst>
              <a:ext uri="{FF2B5EF4-FFF2-40B4-BE49-F238E27FC236}">
                <a16:creationId xmlns:a16="http://schemas.microsoft.com/office/drawing/2014/main" id="{776B876D-159B-4A96-8ABC-608269940399}"/>
              </a:ext>
            </a:extLst>
          </p:cNvPr>
          <p:cNvSpPr>
            <a:spLocks noGrp="1"/>
          </p:cNvSpPr>
          <p:nvPr>
            <p:ph sz="half" idx="1"/>
          </p:nvPr>
        </p:nvSpPr>
        <p:spPr>
          <a:xfrm>
            <a:off x="198784" y="1232452"/>
            <a:ext cx="4662586" cy="6029739"/>
          </a:xfrm>
        </p:spPr>
        <p:txBody>
          <a:bodyPr>
            <a:normAutofit fontScale="77500" lnSpcReduction="20000"/>
          </a:bodyPr>
          <a:lstStyle/>
          <a:p>
            <a:pPr>
              <a:lnSpc>
                <a:spcPct val="150000"/>
              </a:lnSpc>
            </a:pPr>
            <a:r>
              <a:rPr lang="cs-CZ" sz="1800" b="1" dirty="0">
                <a:effectLst/>
                <a:latin typeface="Times New Roman" panose="02020603050405020304" pitchFamily="18" charset="0"/>
                <a:ea typeface="Times New Roman" panose="02020603050405020304" pitchFamily="18" charset="0"/>
              </a:rPr>
              <a:t>Obsahové </a:t>
            </a:r>
            <a:r>
              <a:rPr lang="cs-CZ" sz="1800" dirty="0">
                <a:effectLst/>
                <a:latin typeface="Times New Roman" panose="02020603050405020304" pitchFamily="18" charset="0"/>
                <a:ea typeface="Times New Roman" panose="02020603050405020304" pitchFamily="18" charset="0"/>
              </a:rPr>
              <a:t>hledisko testu:</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Kterou psychickou kvalitu testem zkoumám?</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Pomocí jakých úkolů?</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Jak velký rozsah učiva chci testovat?</a:t>
            </a:r>
          </a:p>
          <a:p>
            <a:pPr>
              <a:lnSpc>
                <a:spcPct val="150000"/>
              </a:lnSpc>
            </a:pPr>
            <a:r>
              <a:rPr lang="cs-CZ" sz="1800" b="1" dirty="0">
                <a:effectLst/>
                <a:latin typeface="Times New Roman" panose="02020603050405020304" pitchFamily="18" charset="0"/>
                <a:ea typeface="Times New Roman" panose="02020603050405020304" pitchFamily="18" charset="0"/>
              </a:rPr>
              <a:t>Formální </a:t>
            </a:r>
            <a:r>
              <a:rPr lang="cs-CZ" sz="1800" dirty="0">
                <a:effectLst/>
                <a:latin typeface="Times New Roman" panose="02020603050405020304" pitchFamily="18" charset="0"/>
                <a:ea typeface="Times New Roman" panose="02020603050405020304" pitchFamily="18" charset="0"/>
              </a:rPr>
              <a:t>hledisko testu:</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Jaký druh testu zvolím?</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Obdrží respondent zadání testu v písemné podobě či budu instrukce ústně sdělovat?</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Jak bude vypadat struktura testu?</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Jakou symbolikou si označím jednotlivé položky testu?</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Připravím si pro respondenty záznamový arch nebo volný list papíru?</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Hudební ukázky budu sám hrát či zpívat nebo si předem přichystám jejich zvukovou realizaci pomocí magnetofonového záznamu?</a:t>
            </a:r>
          </a:p>
          <a:p>
            <a:endParaRPr lang="cs-CZ" dirty="0"/>
          </a:p>
        </p:txBody>
      </p:sp>
      <p:sp>
        <p:nvSpPr>
          <p:cNvPr id="4" name="Zástupný obsah 3">
            <a:extLst>
              <a:ext uri="{FF2B5EF4-FFF2-40B4-BE49-F238E27FC236}">
                <a16:creationId xmlns:a16="http://schemas.microsoft.com/office/drawing/2014/main" id="{486B2CFC-120F-4DAB-839C-7DF3ABF9EFF1}"/>
              </a:ext>
            </a:extLst>
          </p:cNvPr>
          <p:cNvSpPr>
            <a:spLocks noGrp="1"/>
          </p:cNvSpPr>
          <p:nvPr>
            <p:ph sz="half" idx="2"/>
          </p:nvPr>
        </p:nvSpPr>
        <p:spPr>
          <a:xfrm>
            <a:off x="5089969" y="1232453"/>
            <a:ext cx="5008187" cy="5015948"/>
          </a:xfrm>
        </p:spPr>
        <p:txBody>
          <a:bodyPr>
            <a:normAutofit fontScale="77500" lnSpcReduction="20000"/>
          </a:bodyPr>
          <a:lstStyle/>
          <a:p>
            <a:pPr>
              <a:lnSpc>
                <a:spcPct val="150000"/>
              </a:lnSpc>
            </a:pPr>
            <a:r>
              <a:rPr lang="cs-CZ" sz="1800" b="1" dirty="0">
                <a:effectLst/>
                <a:latin typeface="Times New Roman" panose="02020603050405020304" pitchFamily="18" charset="0"/>
                <a:ea typeface="Times New Roman" panose="02020603050405020304" pitchFamily="18" charset="0"/>
              </a:rPr>
              <a:t>Diagnostické </a:t>
            </a:r>
            <a:r>
              <a:rPr lang="cs-CZ" sz="1800" dirty="0">
                <a:effectLst/>
                <a:latin typeface="Times New Roman" panose="02020603050405020304" pitchFamily="18" charset="0"/>
                <a:ea typeface="Times New Roman" panose="02020603050405020304" pitchFamily="18" charset="0"/>
              </a:rPr>
              <a:t>hledisko testu:</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Jaká je validita testu? Koncipoval jsem úkoly tak, aby opravdu zkoumaly zvolenou schopnost?</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Jakým způsobem budu reakce respondenta hodnotit?</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Jsou bodové zisky u jednotlivých zkoumaných kvalit souměřitelné?</a:t>
            </a:r>
          </a:p>
          <a:p>
            <a:pPr>
              <a:lnSpc>
                <a:spcPct val="150000"/>
              </a:lnSpc>
            </a:pPr>
            <a:r>
              <a:rPr lang="cs-CZ" sz="1800" b="1" dirty="0">
                <a:effectLst/>
                <a:latin typeface="Times New Roman" panose="02020603050405020304" pitchFamily="18" charset="0"/>
                <a:ea typeface="Times New Roman" panose="02020603050405020304" pitchFamily="18" charset="0"/>
              </a:rPr>
              <a:t>Věkové </a:t>
            </a:r>
            <a:r>
              <a:rPr lang="cs-CZ" sz="1800" dirty="0">
                <a:effectLst/>
                <a:latin typeface="Times New Roman" panose="02020603050405020304" pitchFamily="18" charset="0"/>
                <a:ea typeface="Times New Roman" panose="02020603050405020304" pitchFamily="18" charset="0"/>
              </a:rPr>
              <a:t>hledisko testu:</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Jsou instrukce i ve volbě hudebních termínů srozumitelné respondentům dané věkové kategorie?</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Není třeba oživit instrukci vhodnou motivací či ukázkou správného řešení?</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Řadím testové úlohy směrem od nejlehčích k těžším?</a:t>
            </a:r>
          </a:p>
          <a:p>
            <a:pPr marL="342900" lvl="0" indent="-342900">
              <a:lnSpc>
                <a:spcPct val="150000"/>
              </a:lnSpc>
              <a:buFont typeface="Symbol" panose="05050102010706020507" pitchFamily="18" charset="2"/>
              <a:buChar char=""/>
            </a:pPr>
            <a:r>
              <a:rPr lang="cs-CZ" sz="1800" dirty="0">
                <a:effectLst/>
                <a:latin typeface="Times New Roman" panose="02020603050405020304" pitchFamily="18" charset="0"/>
                <a:ea typeface="Times New Roman" panose="02020603050405020304" pitchFamily="18" charset="0"/>
              </a:rPr>
              <a:t>Využívám principu kontrastu a identity? apod.</a:t>
            </a:r>
          </a:p>
          <a:p>
            <a:endParaRPr lang="cs-CZ" dirty="0"/>
          </a:p>
        </p:txBody>
      </p:sp>
    </p:spTree>
    <p:extLst>
      <p:ext uri="{BB962C8B-B14F-4D97-AF65-F5344CB8AC3E}">
        <p14:creationId xmlns:p14="http://schemas.microsoft.com/office/powerpoint/2010/main" val="2585456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457176-FADF-47DA-8C3D-C9E64072953E}"/>
              </a:ext>
            </a:extLst>
          </p:cNvPr>
          <p:cNvSpPr>
            <a:spLocks noGrp="1"/>
          </p:cNvSpPr>
          <p:nvPr>
            <p:ph type="title"/>
          </p:nvPr>
        </p:nvSpPr>
        <p:spPr/>
        <p:txBody>
          <a:bodyPr/>
          <a:lstStyle/>
          <a:p>
            <a:r>
              <a:rPr lang="cs-CZ" dirty="0"/>
              <a:t>Zásady pro vypracování</a:t>
            </a:r>
          </a:p>
        </p:txBody>
      </p:sp>
      <p:sp>
        <p:nvSpPr>
          <p:cNvPr id="3" name="Zástupný obsah 2">
            <a:extLst>
              <a:ext uri="{FF2B5EF4-FFF2-40B4-BE49-F238E27FC236}">
                <a16:creationId xmlns:a16="http://schemas.microsoft.com/office/drawing/2014/main" id="{D44DD946-171F-4F4C-BC15-8177E9507681}"/>
              </a:ext>
            </a:extLst>
          </p:cNvPr>
          <p:cNvSpPr>
            <a:spLocks noGrp="1"/>
          </p:cNvSpPr>
          <p:nvPr>
            <p:ph idx="1"/>
          </p:nvPr>
        </p:nvSpPr>
        <p:spPr/>
        <p:txBody>
          <a:bodyPr/>
          <a:lstStyle/>
          <a:p>
            <a:r>
              <a:rPr lang="cs-CZ" dirty="0">
                <a:solidFill>
                  <a:srgbClr val="FF0000"/>
                </a:solidFill>
              </a:rPr>
              <a:t>Respektovat triádu činnost – schopnost – dovednost.</a:t>
            </a:r>
          </a:p>
          <a:p>
            <a:r>
              <a:rPr lang="cs-CZ" dirty="0"/>
              <a:t>Veškeré úkoly jsou </a:t>
            </a:r>
            <a:r>
              <a:rPr lang="cs-CZ" dirty="0">
                <a:solidFill>
                  <a:srgbClr val="FF0000"/>
                </a:solidFill>
              </a:rPr>
              <a:t>percepční</a:t>
            </a:r>
            <a:r>
              <a:rPr lang="cs-CZ" dirty="0"/>
              <a:t> povahy (dítě naslouchá, analyzuje a zapisuje), vyvarujte se úkolů typu vytleskej, zazpívej, ukaž… to patří do individuální prověrky.</a:t>
            </a:r>
          </a:p>
          <a:p>
            <a:r>
              <a:rPr lang="cs-CZ" dirty="0"/>
              <a:t>Ujasnit si </a:t>
            </a:r>
            <a:r>
              <a:rPr lang="cs-CZ" dirty="0">
                <a:solidFill>
                  <a:srgbClr val="FF0000"/>
                </a:solidFill>
              </a:rPr>
              <a:t>strukturaci</a:t>
            </a:r>
            <a:r>
              <a:rPr lang="cs-CZ" dirty="0"/>
              <a:t> prověrky a značení (vytyčit zkoumanou schopnost a rozpracovat, na kterých dovednostech ji lze posoudit. Doporučuji schopnosti označovat velkými písmeny, dovednosti římskou číslicí a konkrétní hudební ukázky arabskými číslicemi).</a:t>
            </a:r>
          </a:p>
          <a:p>
            <a:r>
              <a:rPr lang="cs-CZ" dirty="0"/>
              <a:t>Ujasnit si </a:t>
            </a:r>
            <a:r>
              <a:rPr lang="cs-CZ" dirty="0">
                <a:solidFill>
                  <a:srgbClr val="FF0000"/>
                </a:solidFill>
              </a:rPr>
              <a:t>počet úkolů v každé dovednosti </a:t>
            </a:r>
            <a:r>
              <a:rPr lang="cs-CZ" dirty="0"/>
              <a:t>a to důsledně dodržovat kvůli bodovému hodnocení (správná odpověď je 1 bod). Počet příkladů je stanoven od 4 do 6 (počet si vyberte podle věku dítěte, ale pak ho v každé dovednosti dodržujte).</a:t>
            </a:r>
          </a:p>
          <a:p>
            <a:endParaRPr lang="cs-CZ" dirty="0"/>
          </a:p>
          <a:p>
            <a:endParaRPr lang="cs-CZ" dirty="0"/>
          </a:p>
        </p:txBody>
      </p:sp>
    </p:spTree>
    <p:extLst>
      <p:ext uri="{BB962C8B-B14F-4D97-AF65-F5344CB8AC3E}">
        <p14:creationId xmlns:p14="http://schemas.microsoft.com/office/powerpoint/2010/main" val="2603836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457176-FADF-47DA-8C3D-C9E64072953E}"/>
              </a:ext>
            </a:extLst>
          </p:cNvPr>
          <p:cNvSpPr>
            <a:spLocks noGrp="1"/>
          </p:cNvSpPr>
          <p:nvPr>
            <p:ph type="title"/>
          </p:nvPr>
        </p:nvSpPr>
        <p:spPr/>
        <p:txBody>
          <a:bodyPr/>
          <a:lstStyle/>
          <a:p>
            <a:r>
              <a:rPr lang="cs-CZ" dirty="0"/>
              <a:t>Zásady pro vypracování - pokračování</a:t>
            </a:r>
          </a:p>
        </p:txBody>
      </p:sp>
      <p:sp>
        <p:nvSpPr>
          <p:cNvPr id="3" name="Zástupný obsah 2">
            <a:extLst>
              <a:ext uri="{FF2B5EF4-FFF2-40B4-BE49-F238E27FC236}">
                <a16:creationId xmlns:a16="http://schemas.microsoft.com/office/drawing/2014/main" id="{D44DD946-171F-4F4C-BC15-8177E9507681}"/>
              </a:ext>
            </a:extLst>
          </p:cNvPr>
          <p:cNvSpPr>
            <a:spLocks noGrp="1"/>
          </p:cNvSpPr>
          <p:nvPr>
            <p:ph idx="1"/>
          </p:nvPr>
        </p:nvSpPr>
        <p:spPr>
          <a:xfrm>
            <a:off x="677334" y="1298713"/>
            <a:ext cx="8596668" cy="4742649"/>
          </a:xfrm>
        </p:spPr>
        <p:txBody>
          <a:bodyPr>
            <a:normAutofit lnSpcReduction="10000"/>
          </a:bodyPr>
          <a:lstStyle/>
          <a:p>
            <a:r>
              <a:rPr lang="cs-CZ" dirty="0"/>
              <a:t>Věk žáků si stanovte sami, ale v prověrce to uveďte.</a:t>
            </a:r>
          </a:p>
          <a:p>
            <a:r>
              <a:rPr lang="cs-CZ" dirty="0"/>
              <a:t>Můžete celou prověrku provázet příběhem, pohádkou….nebo u starších žáků zvolit striktní instrukce.</a:t>
            </a:r>
          </a:p>
          <a:p>
            <a:r>
              <a:rPr lang="cs-CZ" dirty="0"/>
              <a:t>K pochopení zadání můžete (ale nemusíte) dítěti poskytnout příklad na sledovaný jev. Tento příklad se nehodnotí.</a:t>
            </a:r>
          </a:p>
          <a:p>
            <a:r>
              <a:rPr lang="cs-CZ" dirty="0">
                <a:solidFill>
                  <a:schemeClr val="tx1"/>
                </a:solidFill>
              </a:rPr>
              <a:t>Konkrétní sluchové hádanky uspořádejte podle obtížnosti od nejlehčí po nejtěžší.</a:t>
            </a:r>
          </a:p>
          <a:p>
            <a:r>
              <a:rPr lang="cs-CZ" dirty="0"/>
              <a:t>Všechny hudební ukázky vypisujte v notách.</a:t>
            </a:r>
          </a:p>
          <a:p>
            <a:r>
              <a:rPr lang="cs-CZ" dirty="0"/>
              <a:t>Pro kontrolu z mé strany napište k ukázce požadovanou odpověď dítěte.</a:t>
            </a:r>
          </a:p>
          <a:p>
            <a:r>
              <a:rPr lang="cs-CZ" dirty="0">
                <a:solidFill>
                  <a:srgbClr val="FF0000"/>
                </a:solidFill>
              </a:rPr>
              <a:t>Červeně označené příklady </a:t>
            </a:r>
            <a:r>
              <a:rPr lang="cs-CZ" dirty="0"/>
              <a:t>jsou povinné (viz dále prezentace k jednotlivým hudebním schopnostem), černé jsou další náměty.</a:t>
            </a:r>
          </a:p>
          <a:p>
            <a:r>
              <a:rPr lang="cs-CZ" dirty="0">
                <a:solidFill>
                  <a:srgbClr val="FF0000"/>
                </a:solidFill>
              </a:rPr>
              <a:t>Kdo chce z kolektivní prověrky jedničku, zařadí v rámci prověrky nejméně 3 další příklady (z černé nabídky nebo podle sebe), které formálně propracuje podobně jako příklady povinné. Můžete je zařadit napříč prověrkou u různých dovedností (nemusí to být 3 další příklady k jedné dovednosti).</a:t>
            </a:r>
          </a:p>
          <a:p>
            <a:endParaRPr lang="cs-CZ" dirty="0"/>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1527969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194563-F95D-4284-B13D-3AA05083D509}"/>
              </a:ext>
            </a:extLst>
          </p:cNvPr>
          <p:cNvSpPr>
            <a:spLocks noGrp="1"/>
          </p:cNvSpPr>
          <p:nvPr>
            <p:ph type="title"/>
          </p:nvPr>
        </p:nvSpPr>
        <p:spPr/>
        <p:txBody>
          <a:bodyPr/>
          <a:lstStyle/>
          <a:p>
            <a:r>
              <a:rPr lang="cs-CZ" dirty="0"/>
              <a:t>Ukázka strukturace u jednotlivých dovedností</a:t>
            </a:r>
          </a:p>
        </p:txBody>
      </p:sp>
      <p:sp>
        <p:nvSpPr>
          <p:cNvPr id="3" name="Zástupný obsah 2">
            <a:extLst>
              <a:ext uri="{FF2B5EF4-FFF2-40B4-BE49-F238E27FC236}">
                <a16:creationId xmlns:a16="http://schemas.microsoft.com/office/drawing/2014/main" id="{C691B9CE-16AA-4893-89E4-94E024063A91}"/>
              </a:ext>
            </a:extLst>
          </p:cNvPr>
          <p:cNvSpPr>
            <a:spLocks noGrp="1"/>
          </p:cNvSpPr>
          <p:nvPr>
            <p:ph idx="1"/>
          </p:nvPr>
        </p:nvSpPr>
        <p:spPr/>
        <p:txBody>
          <a:bodyPr>
            <a:normAutofit fontScale="92500" lnSpcReduction="20000"/>
          </a:bodyPr>
          <a:lstStyle/>
          <a:p>
            <a:pPr marL="0" indent="0">
              <a:buNone/>
            </a:pPr>
            <a:r>
              <a:rPr lang="cs-CZ" dirty="0"/>
              <a:t>A. Název schopnosti</a:t>
            </a:r>
          </a:p>
          <a:p>
            <a:pPr marL="0" indent="0">
              <a:buNone/>
            </a:pPr>
            <a:r>
              <a:rPr lang="cs-CZ" dirty="0"/>
              <a:t>     I. Název dovednosti</a:t>
            </a:r>
          </a:p>
          <a:p>
            <a:pPr marL="0" indent="0">
              <a:buNone/>
            </a:pPr>
            <a:r>
              <a:rPr lang="cs-CZ" dirty="0"/>
              <a:t>        Instrukce:</a:t>
            </a:r>
          </a:p>
          <a:p>
            <a:pPr marL="0" indent="0">
              <a:buNone/>
            </a:pPr>
            <a:r>
              <a:rPr lang="cs-CZ" dirty="0"/>
              <a:t>        Ukázka:</a:t>
            </a:r>
          </a:p>
          <a:p>
            <a:pPr marL="0" indent="0">
              <a:buNone/>
            </a:pPr>
            <a:r>
              <a:rPr lang="cs-CZ" dirty="0"/>
              <a:t>        Příklady:</a:t>
            </a:r>
          </a:p>
          <a:p>
            <a:pPr marL="0" indent="0">
              <a:buNone/>
            </a:pPr>
            <a:r>
              <a:rPr lang="cs-CZ" dirty="0"/>
              <a:t>        1)</a:t>
            </a:r>
          </a:p>
          <a:p>
            <a:pPr marL="0" indent="0">
              <a:buNone/>
            </a:pPr>
            <a:r>
              <a:rPr lang="cs-CZ" dirty="0"/>
              <a:t>        2)</a:t>
            </a:r>
          </a:p>
          <a:p>
            <a:pPr marL="0" indent="0">
              <a:buNone/>
            </a:pPr>
            <a:r>
              <a:rPr lang="cs-CZ" dirty="0"/>
              <a:t>        3)</a:t>
            </a:r>
          </a:p>
          <a:p>
            <a:pPr marL="0" indent="0">
              <a:buNone/>
            </a:pPr>
            <a:r>
              <a:rPr lang="cs-CZ" dirty="0"/>
              <a:t>        4)</a:t>
            </a:r>
          </a:p>
          <a:p>
            <a:pPr marL="0" indent="0">
              <a:buNone/>
            </a:pPr>
            <a:r>
              <a:rPr lang="cs-CZ" dirty="0"/>
              <a:t>        5)</a:t>
            </a:r>
          </a:p>
          <a:p>
            <a:pPr marL="0" indent="0">
              <a:buNone/>
            </a:pPr>
            <a:r>
              <a:rPr lang="cs-CZ" dirty="0"/>
              <a:t>        6)</a:t>
            </a:r>
          </a:p>
        </p:txBody>
      </p:sp>
    </p:spTree>
    <p:extLst>
      <p:ext uri="{BB962C8B-B14F-4D97-AF65-F5344CB8AC3E}">
        <p14:creationId xmlns:p14="http://schemas.microsoft.com/office/powerpoint/2010/main" val="1052889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0AF294-1D1B-43CB-AE89-2448D23E76CD}"/>
              </a:ext>
            </a:extLst>
          </p:cNvPr>
          <p:cNvSpPr>
            <a:spLocks noGrp="1"/>
          </p:cNvSpPr>
          <p:nvPr>
            <p:ph type="title"/>
          </p:nvPr>
        </p:nvSpPr>
        <p:spPr/>
        <p:txBody>
          <a:bodyPr/>
          <a:lstStyle/>
          <a:p>
            <a:r>
              <a:rPr lang="cs-CZ" dirty="0"/>
              <a:t>Co má obsahovat instrukce?</a:t>
            </a:r>
          </a:p>
        </p:txBody>
      </p:sp>
      <p:sp>
        <p:nvSpPr>
          <p:cNvPr id="3" name="Zástupný obsah 2">
            <a:extLst>
              <a:ext uri="{FF2B5EF4-FFF2-40B4-BE49-F238E27FC236}">
                <a16:creationId xmlns:a16="http://schemas.microsoft.com/office/drawing/2014/main" id="{4130E43C-ABA0-43D3-AEB2-507FE907C45F}"/>
              </a:ext>
            </a:extLst>
          </p:cNvPr>
          <p:cNvSpPr>
            <a:spLocks noGrp="1"/>
          </p:cNvSpPr>
          <p:nvPr>
            <p:ph idx="1"/>
          </p:nvPr>
        </p:nvSpPr>
        <p:spPr>
          <a:xfrm>
            <a:off x="677334" y="2411896"/>
            <a:ext cx="8596668" cy="3629466"/>
          </a:xfrm>
        </p:spPr>
        <p:txBody>
          <a:bodyPr>
            <a:normAutofit/>
          </a:bodyPr>
          <a:lstStyle/>
          <a:p>
            <a:r>
              <a:rPr lang="cs-CZ" sz="2800" dirty="0"/>
              <a:t>co dítě uslyší</a:t>
            </a:r>
          </a:p>
          <a:p>
            <a:r>
              <a:rPr lang="cs-CZ" sz="2800" dirty="0"/>
              <a:t>čeho si má všímat</a:t>
            </a:r>
          </a:p>
          <a:p>
            <a:r>
              <a:rPr lang="cs-CZ" sz="2800" dirty="0"/>
              <a:t>jak výsledek zapíše (obrázky u malých dětí, písmena u větších – V = vyšší, N = nižší, S = stejný apod.)</a:t>
            </a:r>
          </a:p>
          <a:p>
            <a:pPr marL="0" indent="0">
              <a:buNone/>
            </a:pPr>
            <a:r>
              <a:rPr lang="cs-CZ" sz="2400" i="1" dirty="0"/>
              <a:t>Instrukce může být též součástí příběhu</a:t>
            </a:r>
          </a:p>
          <a:p>
            <a:pPr marL="0" indent="0">
              <a:buNone/>
            </a:pPr>
            <a:endParaRPr lang="cs-CZ" sz="2800" dirty="0"/>
          </a:p>
        </p:txBody>
      </p:sp>
    </p:spTree>
    <p:extLst>
      <p:ext uri="{BB962C8B-B14F-4D97-AF65-F5344CB8AC3E}">
        <p14:creationId xmlns:p14="http://schemas.microsoft.com/office/powerpoint/2010/main" val="2779071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a:xfrm>
            <a:off x="437323" y="1563757"/>
            <a:ext cx="11423374" cy="4890052"/>
          </a:xfrm>
        </p:spPr>
        <p:txBody>
          <a:bodyPr>
            <a:normAutofit/>
          </a:bodyPr>
          <a:lstStyle/>
          <a:p>
            <a:pPr marL="0" indent="0">
              <a:buNone/>
            </a:pPr>
            <a:r>
              <a:rPr lang="cs-CZ" sz="2000" b="1" dirty="0"/>
              <a:t>A.</a:t>
            </a:r>
            <a:r>
              <a:rPr lang="cs-CZ" b="1" dirty="0"/>
              <a:t> </a:t>
            </a:r>
            <a:r>
              <a:rPr lang="cs-CZ" sz="2000" b="1" dirty="0"/>
              <a:t>Hudební sluch</a:t>
            </a:r>
          </a:p>
          <a:p>
            <a:pPr marL="0" indent="0">
              <a:buNone/>
            </a:pPr>
            <a:r>
              <a:rPr lang="cs-CZ" b="1" i="1" dirty="0"/>
              <a:t>     I. Porovnávání výšky 2 tónů</a:t>
            </a:r>
          </a:p>
          <a:p>
            <a:pPr marL="0" indent="0">
              <a:buNone/>
            </a:pPr>
            <a:r>
              <a:rPr lang="cs-CZ" b="1" dirty="0"/>
              <a:t>        Instrukce</a:t>
            </a:r>
            <a:r>
              <a:rPr lang="cs-CZ" dirty="0"/>
              <a:t>: Uslyšíš dva tóny. Urči, zda druhý z nich je vyšší (V) nebo nižší (N) než tón první, případně je   </a:t>
            </a:r>
          </a:p>
          <a:p>
            <a:pPr marL="0" indent="0">
              <a:buNone/>
            </a:pPr>
            <a:r>
              <a:rPr lang="cs-CZ" dirty="0"/>
              <a:t>                         stejně vysoký (S) a zapiš výsledek do připraveného zápisového archu.</a:t>
            </a:r>
          </a:p>
          <a:p>
            <a:pPr marL="0" indent="0">
              <a:buNone/>
            </a:pPr>
            <a:r>
              <a:rPr lang="cs-CZ" b="1" dirty="0"/>
              <a:t>        Ukázka:</a:t>
            </a:r>
            <a:r>
              <a:rPr lang="cs-CZ" dirty="0"/>
              <a:t> (nehodnotí se)</a:t>
            </a:r>
          </a:p>
          <a:p>
            <a:pPr marL="0" indent="0">
              <a:buNone/>
            </a:pPr>
            <a:r>
              <a:rPr lang="cs-CZ" b="1" dirty="0"/>
              <a:t>        Příklady:</a:t>
            </a:r>
          </a:p>
          <a:p>
            <a:pPr marL="0" indent="0">
              <a:buNone/>
            </a:pPr>
            <a:r>
              <a:rPr lang="cs-CZ" dirty="0"/>
              <a:t>       1.                </a:t>
            </a:r>
            <a:r>
              <a:rPr lang="cs-CZ" dirty="0">
                <a:solidFill>
                  <a:srgbClr val="FF0000"/>
                </a:solidFill>
              </a:rPr>
              <a:t>konkrétní sluchové hádanky uspořádané podle obtížnosti s uvedením správného řešení</a:t>
            </a:r>
          </a:p>
          <a:p>
            <a:pPr marL="0" indent="0">
              <a:buNone/>
            </a:pPr>
            <a:r>
              <a:rPr lang="cs-CZ" dirty="0"/>
              <a:t>       2.                    </a:t>
            </a:r>
          </a:p>
          <a:p>
            <a:pPr marL="0" indent="0">
              <a:buNone/>
            </a:pPr>
            <a:r>
              <a:rPr lang="cs-CZ" dirty="0"/>
              <a:t>       3.</a:t>
            </a:r>
          </a:p>
          <a:p>
            <a:pPr marL="0" indent="0">
              <a:buNone/>
            </a:pPr>
            <a:r>
              <a:rPr lang="cs-CZ" dirty="0"/>
              <a:t>       4.</a:t>
            </a:r>
          </a:p>
          <a:p>
            <a:pPr marL="0" indent="0">
              <a:buNone/>
            </a:pPr>
            <a:r>
              <a:rPr lang="cs-CZ" dirty="0"/>
              <a:t>       5.</a:t>
            </a:r>
          </a:p>
          <a:p>
            <a:pPr marL="0" indent="0">
              <a:buNone/>
            </a:pPr>
            <a:r>
              <a:rPr lang="cs-CZ" dirty="0"/>
              <a:t>       6.                </a:t>
            </a:r>
            <a:endParaRPr lang="cs-CZ" dirty="0">
              <a:solidFill>
                <a:srgbClr val="FF0000"/>
              </a:solidFill>
            </a:endParaRPr>
          </a:p>
        </p:txBody>
      </p:sp>
    </p:spTree>
    <p:extLst>
      <p:ext uri="{BB962C8B-B14F-4D97-AF65-F5344CB8AC3E}">
        <p14:creationId xmlns:p14="http://schemas.microsoft.com/office/powerpoint/2010/main" val="202072519"/>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452</TotalTime>
  <Words>1442</Words>
  <Application>Microsoft Office PowerPoint</Application>
  <PresentationFormat>Širokoúhlá obrazovka</PresentationFormat>
  <Paragraphs>133</Paragraphs>
  <Slides>19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Symbol</vt:lpstr>
      <vt:lpstr>Times New Roman</vt:lpstr>
      <vt:lpstr>Trebuchet MS</vt:lpstr>
      <vt:lpstr>Wingdings 3</vt:lpstr>
      <vt:lpstr>Fazeta</vt:lpstr>
      <vt:lpstr>Pokyny pro vypracování kolektivní prověrky hudebnosti</vt:lpstr>
      <vt:lpstr>Doporučuji pracovat na prověrce průběžně, tak jak budou objasňovány jednotlivé hudební schopnosti</vt:lpstr>
      <vt:lpstr>Kolektivní prověrka hudebnosti</vt:lpstr>
      <vt:lpstr>Co je potřeba si uvědomit při koncipování prověrky</vt:lpstr>
      <vt:lpstr>Zásady pro vypracování</vt:lpstr>
      <vt:lpstr>Zásady pro vypracování - pokračování</vt:lpstr>
      <vt:lpstr>Ukázka strukturace u jednotlivých dovedností</vt:lpstr>
      <vt:lpstr>Co má obsahovat instrukce?</vt:lpstr>
      <vt:lpstr>Příklad</vt:lpstr>
      <vt:lpstr>Diagnostika hudebního sluchu – úkoly červeně označeny závazné úkoly, černě další doporučené</vt:lpstr>
      <vt:lpstr>Diagnostika tonálního cítění</vt:lpstr>
      <vt:lpstr>Diagnostika harmonického cítění</vt:lpstr>
      <vt:lpstr>Diagnostika smyslu pro rytmus (= paměti pro rytmus, představivosti rytmu) je jedno, pod kterou schopnost úkoly zařadíte – v praxi se prolínají</vt:lpstr>
      <vt:lpstr>Diagnostika paměti pro melodii = melodické představivosti</vt:lpstr>
      <vt:lpstr>Jak zpracovat výsledky?</vt:lpstr>
      <vt:lpstr>Příklad</vt:lpstr>
      <vt:lpstr>Co ze skupinového protokolu vyčteme?</vt:lpstr>
      <vt:lpstr>Termín odevzdání:</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Pokyny pro vypracování kolektivní prověrky hudebnosti</dc:title>
  <dc:creator>Hana Vanova</dc:creator>
  <cp:lastModifiedBy>Hana Vanova</cp:lastModifiedBy>
  <cp:revision>22</cp:revision>
  <dcterms:created xsi:type="dcterms:W3CDTF">2020-10-26T12:38:58Z</dcterms:created>
  <dcterms:modified xsi:type="dcterms:W3CDTF">2022-04-04T21:41:04Z</dcterms:modified>
</cp:coreProperties>
</file>