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62" r:id="rId3"/>
    <p:sldId id="257" r:id="rId4"/>
    <p:sldId id="266" r:id="rId5"/>
    <p:sldId id="267" r:id="rId6"/>
    <p:sldId id="265" r:id="rId7"/>
    <p:sldId id="259" r:id="rId8"/>
    <p:sldId id="269" r:id="rId9"/>
    <p:sldId id="258" r:id="rId10"/>
    <p:sldId id="264" r:id="rId11"/>
    <p:sldId id="268" r:id="rId12"/>
    <p:sldId id="270" r:id="rId13"/>
    <p:sldId id="271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>
      <p:cViewPr varScale="1">
        <p:scale>
          <a:sx n="72" d="100"/>
          <a:sy n="72" d="100"/>
        </p:scale>
        <p:origin x="11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705E-57FB-492A-8941-60C423F153AF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725C-A35B-4546-B876-32C8A6C1EF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26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3725C-A35B-4546-B876-32C8A6C1EF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79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3725C-A35B-4546-B876-32C8A6C1EF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52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4072D7-0453-4990-8F12-859B86637520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1D11A5-4C51-4858-B92E-1204202974E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renreiter.cz/novinky1/planeta-hudba-cerstva-novinka.html" TargetMode="External"/><Relationship Id="rId2" Type="http://schemas.openxmlformats.org/officeDocument/2006/relationships/hyperlink" Target="http://evasasinkova.cz/nova-hudebni-skola-publikac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senoty.cz/planeta-hudba2" TargetMode="External"/><Relationship Id="rId4" Type="http://schemas.openxmlformats.org/officeDocument/2006/relationships/hyperlink" Target="https://www.databazeknih.cz/knihy/hudebni-nauka-pro-male-i-vetsi-muzikanty-1-1937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Učebnice hudební výchovy</a:t>
            </a:r>
            <a:br>
              <a:rPr lang="cs-CZ" sz="3600" dirty="0"/>
            </a:br>
            <a:r>
              <a:rPr lang="cs-CZ" sz="3600" dirty="0"/>
              <a:t>a pracovní sešity hudební </a:t>
            </a:r>
            <a:r>
              <a:rPr lang="cs-CZ" sz="3600"/>
              <a:t>nauky na zuš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Hvězda, Noemi Jonssonová</a:t>
            </a:r>
          </a:p>
        </p:txBody>
      </p:sp>
    </p:spTree>
    <p:extLst>
      <p:ext uri="{BB962C8B-B14F-4D97-AF65-F5344CB8AC3E}">
        <p14:creationId xmlns:p14="http://schemas.microsoft.com/office/powerpoint/2010/main" val="381607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28F0-D5CD-A34D-BB02-4EB7E7D0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96" y="-1611560"/>
            <a:ext cx="4536504" cy="29930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250 </a:t>
            </a:r>
            <a:r>
              <a:rPr lang="en-US" sz="2400" dirty="0" err="1">
                <a:solidFill>
                  <a:schemeClr val="tx1"/>
                </a:solidFill>
              </a:rPr>
              <a:t>příkladů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D56D-CF71-5B4A-AAFD-A727E48F7E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B77F8F-5304-DA47-89D0-40BB07ED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2358"/>
            <a:ext cx="3582900" cy="5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9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767E-8165-BC41-B6BE-D93D7AD2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 KLEIN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07B0-54C5-3C4F-A729-FA4FC46EE8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 1. </a:t>
            </a:r>
            <a:r>
              <a:rPr lang="en-US" dirty="0" err="1"/>
              <a:t>až</a:t>
            </a:r>
            <a:r>
              <a:rPr lang="en-US" dirty="0"/>
              <a:t> 5. </a:t>
            </a:r>
            <a:r>
              <a:rPr lang="en-US" dirty="0" err="1"/>
              <a:t>ročník</a:t>
            </a:r>
            <a:r>
              <a:rPr lang="en-US" dirty="0"/>
              <a:t>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nauky</a:t>
            </a:r>
            <a:endParaRPr lang="en-US" dirty="0"/>
          </a:p>
        </p:txBody>
      </p:sp>
      <p:pic>
        <p:nvPicPr>
          <p:cNvPr id="7170" name="Picture 2" descr="Hudební nauka: Pracovní sešit A – Eva Klein od 31 Kč | Zboží.cz">
            <a:extLst>
              <a:ext uri="{FF2B5EF4-FFF2-40B4-BE49-F238E27FC236}">
                <a16:creationId xmlns:a16="http://schemas.microsoft.com/office/drawing/2014/main" id="{ABA49899-4976-D844-ADFF-05DF6903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445"/>
            <a:ext cx="2232248" cy="31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va Klein: Hudební nauka - pracovní sešit B 60Kč | hudebni-knihkupectvi.cz">
            <a:extLst>
              <a:ext uri="{FF2B5EF4-FFF2-40B4-BE49-F238E27FC236}">
                <a16:creationId xmlns:a16="http://schemas.microsoft.com/office/drawing/2014/main" id="{78B679AD-9695-E74F-AC45-2D586E18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7303"/>
            <a:ext cx="2232248" cy="3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udební nauka C">
            <a:extLst>
              <a:ext uri="{FF2B5EF4-FFF2-40B4-BE49-F238E27FC236}">
                <a16:creationId xmlns:a16="http://schemas.microsoft.com/office/drawing/2014/main" id="{ABBE1F9F-32CA-5745-BE6E-41E4B05C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7303"/>
            <a:ext cx="2236610" cy="31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E9BA-2D34-3948-8735-B86695A7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31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Antonín </a:t>
            </a:r>
            <a:r>
              <a:rPr lang="en-US" sz="4000" dirty="0" err="1"/>
              <a:t>dolínský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95E2-5DE8-044D-BA90-391F01BD77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udební nauka II. bazar | Databáze knih">
            <a:extLst>
              <a:ext uri="{FF2B5EF4-FFF2-40B4-BE49-F238E27FC236}">
                <a16:creationId xmlns:a16="http://schemas.microsoft.com/office/drawing/2014/main" id="{520486A1-9DB8-5E4A-8001-04C8EB0D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72" y="1546258"/>
            <a:ext cx="3819748" cy="53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ntonín Dolinský, Hudební nauka I.+II., Editio Supraphon, Praha,1971 -  Knihárium - Antikvariát">
            <a:extLst>
              <a:ext uri="{FF2B5EF4-FFF2-40B4-BE49-F238E27FC236}">
                <a16:creationId xmlns:a16="http://schemas.microsoft.com/office/drawing/2014/main" id="{CF76278A-5D4F-E745-8551-9308992A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962" y="1546258"/>
            <a:ext cx="5177569" cy="51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D52A-7EA8-0C4D-8C46-845A6122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Josef </a:t>
            </a:r>
            <a:r>
              <a:rPr lang="en-US" sz="4000" dirty="0" err="1"/>
              <a:t>feřt</a:t>
            </a:r>
            <a:endParaRPr lang="en-US" sz="4000" dirty="0"/>
          </a:p>
        </p:txBody>
      </p:sp>
      <p:pic>
        <p:nvPicPr>
          <p:cNvPr id="9218" name="Picture 2" descr="Feřt - Hudební nauka 1 (1968)">
            <a:extLst>
              <a:ext uri="{FF2B5EF4-FFF2-40B4-BE49-F238E27FC236}">
                <a16:creationId xmlns:a16="http://schemas.microsoft.com/office/drawing/2014/main" id="{192E7AB8-2832-9A45-A0A3-ED5D0D99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2973" y="1298565"/>
            <a:ext cx="6039768" cy="45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5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/>
              <a:t>nová hudební škola</a:t>
            </a:r>
          </a:p>
        </p:txBody>
      </p:sp>
      <p:pic>
        <p:nvPicPr>
          <p:cNvPr id="4098" name="Picture 2" descr="http://evasasinkova.cz/imgdata/418/img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8" y="774126"/>
            <a:ext cx="3895232" cy="46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AE9DC07-3489-483A-844F-CDDF1ED87627}"/>
              </a:ext>
            </a:extLst>
          </p:cNvPr>
          <p:cNvSpPr txBox="1"/>
          <p:nvPr/>
        </p:nvSpPr>
        <p:spPr>
          <a:xfrm>
            <a:off x="454042" y="1179991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Řada pracovních sešitů a učebnic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CE0459-D62F-4522-9145-586E2C335222}"/>
              </a:ext>
            </a:extLst>
          </p:cNvPr>
          <p:cNvSpPr txBox="1"/>
          <p:nvPr/>
        </p:nvSpPr>
        <p:spPr>
          <a:xfrm>
            <a:off x="454042" y="1859339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„Hudební výchova pro malé muzikanty - Hudební základy 1 obsahuje seznámení s lidovou písní, notovým zápisem, notami, pomlkami, notovou osnovou a notovým klíčem.“</a:t>
            </a:r>
          </a:p>
          <a:p>
            <a:endParaRPr lang="cs-CZ" dirty="0"/>
          </a:p>
          <a:p>
            <a:r>
              <a:rPr lang="cs-CZ" dirty="0"/>
              <a:t>„Hudební nástroje pro malé muzikanty - Hudební základy 2 seznámí děti s rozdělením hudebních nástrojů. “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407104-5F03-4822-AC79-A09771AFBF17}"/>
              </a:ext>
            </a:extLst>
          </p:cNvPr>
          <p:cNvSpPr txBox="1"/>
          <p:nvPr/>
        </p:nvSpPr>
        <p:spPr>
          <a:xfrm>
            <a:off x="422357" y="5899208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Dále - </a:t>
            </a:r>
            <a:r>
              <a:rPr lang="cs-CZ" dirty="0" err="1"/>
              <a:t>Klíčkův</a:t>
            </a:r>
            <a:r>
              <a:rPr lang="cs-CZ" dirty="0"/>
              <a:t> notýsek, </a:t>
            </a:r>
            <a:r>
              <a:rPr lang="cs-CZ" dirty="0" err="1"/>
              <a:t>Notopísanka</a:t>
            </a:r>
            <a:r>
              <a:rPr lang="cs-CZ" dirty="0"/>
              <a:t> 1, </a:t>
            </a:r>
            <a:r>
              <a:rPr lang="cs-CZ" dirty="0" err="1"/>
              <a:t>Notopísanka</a:t>
            </a:r>
            <a:r>
              <a:rPr lang="cs-CZ" dirty="0"/>
              <a:t> 2…</a:t>
            </a:r>
          </a:p>
        </p:txBody>
      </p:sp>
    </p:spTree>
    <p:extLst>
      <p:ext uri="{BB962C8B-B14F-4D97-AF65-F5344CB8AC3E}">
        <p14:creationId xmlns:p14="http://schemas.microsoft.com/office/powerpoint/2010/main" val="270517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/>
              <a:t>Hudební nauka jinak</a:t>
            </a:r>
          </a:p>
        </p:txBody>
      </p:sp>
      <p:pic>
        <p:nvPicPr>
          <p:cNvPr id="5124" name="Picture 4" descr="Hudební nauka jinak 1 - Bláha | Učebnice, hudební nauka | Hudební nástroje  Houdek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9" y="2132856"/>
            <a:ext cx="142321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udební nauka jinak 2 - Bláha | Učebnice, hudební nauka | Hudební nástroje  Houdek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8" y="4365104"/>
            <a:ext cx="142321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59D951-9389-4CC2-A27E-8DB4083342D1}"/>
              </a:ext>
            </a:extLst>
          </p:cNvPr>
          <p:cNvSpPr txBox="1"/>
          <p:nvPr/>
        </p:nvSpPr>
        <p:spPr>
          <a:xfrm>
            <a:off x="2339752" y="2117755"/>
            <a:ext cx="4680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„Hudební nauka jinak 1 -  Základní hudební pojmy, kapitolky o notografii, zpíváme si, intonace, rytmus, stupnice a akordy, seznámení s hudebními nástroji, dějiny pop-music, česká hudba vážná. Pro základní školy, ZUŠ, víceletá gymnázia a všeobecné hudební vzdělání.“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D3836C-F9B1-4303-81E2-91E220F37ED1}"/>
              </a:ext>
            </a:extLst>
          </p:cNvPr>
          <p:cNvSpPr txBox="1"/>
          <p:nvPr/>
        </p:nvSpPr>
        <p:spPr>
          <a:xfrm>
            <a:off x="755576" y="1484784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Autor: Bohumil Bláha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AD6C41-4B49-4796-A93A-223CD6EBC341}"/>
              </a:ext>
            </a:extLst>
          </p:cNvPr>
          <p:cNvSpPr txBox="1"/>
          <p:nvPr/>
        </p:nvSpPr>
        <p:spPr>
          <a:xfrm>
            <a:off x="2339752" y="441012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„Hudební nauka jinak 2 - Základní hudební pojmy, kapitolky o notografii, zpíváme si, intonace a rytmus, enharmonické stupnice, 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alikvóty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seznámení s hudebními nástroji, dějiny pop-music, hvězdy jazzového nebe, jazzová praktika, velikáni vážné 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hudby.Pro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základní školy, ZUŠ, víceletá gymnázia a všeobecné hudební vzdělání.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4318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3C8B9-3E69-48C4-8633-CEB793A1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038059-8168-4A15-8546-8C57202A3216}"/>
              </a:ext>
            </a:extLst>
          </p:cNvPr>
          <p:cNvSpPr txBox="1"/>
          <p:nvPr/>
        </p:nvSpPr>
        <p:spPr>
          <a:xfrm>
            <a:off x="457200" y="1340768"/>
            <a:ext cx="7931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Váňová, H., Skopal, J. Metodologie výzkumu v hudební pedagogice. Praha, Karolinum 2017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hlinkClick r:id="rId2"/>
              </a:rPr>
              <a:t>http://evasasinkova.cz/nova-hudebni-skola-publikace/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hlinkClick r:id="rId3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hlinkClick r:id="rId3"/>
              </a:rPr>
              <a:t>https://www.baerenreiter.cz/novinky1/planeta-hudba-cerstva-novinka.html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hlinkClick r:id="rId4"/>
              </a:rPr>
              <a:t>https://www.databazeknih.cz/knihy/hudebni-nauka-pro-male-i-vetsi-muzikanty-1-193715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u="sng" dirty="0">
                <a:solidFill>
                  <a:schemeClr val="accent1"/>
                </a:solidFill>
                <a:hlinkClick r:id="rId5"/>
              </a:rPr>
              <a:t>https://www.nasenoty.cz/planeta-hudba2</a:t>
            </a:r>
            <a:endParaRPr lang="cs-CZ" u="sng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u="sng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u="sng" dirty="0">
                <a:solidFill>
                  <a:schemeClr val="accent1"/>
                </a:solidFill>
              </a:rPr>
              <a:t>https://</a:t>
            </a:r>
            <a:r>
              <a:rPr lang="cs-CZ" u="sng" dirty="0" err="1">
                <a:solidFill>
                  <a:schemeClr val="accent1"/>
                </a:solidFill>
              </a:rPr>
              <a:t>www.houdek.cz</a:t>
            </a:r>
            <a:r>
              <a:rPr lang="cs-CZ" u="sng" dirty="0">
                <a:solidFill>
                  <a:schemeClr val="accent1"/>
                </a:solidFill>
              </a:rPr>
              <a:t>/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82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DE2B6-0DE5-4D6E-BC04-8974C261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cs-CZ" dirty="0"/>
              <a:t>učebnice a pracovní sešity </a:t>
            </a:r>
            <a:r>
              <a:rPr lang="cs-CZ"/>
              <a:t>pro zuš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02DB28-8CBB-4773-BED4-50FAE5EC9E74}"/>
              </a:ext>
            </a:extLst>
          </p:cNvPr>
          <p:cNvSpPr txBox="1"/>
          <p:nvPr/>
        </p:nvSpPr>
        <p:spPr>
          <a:xfrm>
            <a:off x="457200" y="126876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Ediční řady pokrývající všechny ročníky hudební nauky i publikace zaměřené pouze na žáky určitého věku.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Snaha o přístup odpovídající danému věku – hravý způsob zprostředkování témat.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Uspořádání učiva do tematických celků dle ročníku.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17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cs-CZ" dirty="0"/>
              <a:t>pro přípravný ročník </a:t>
            </a:r>
            <a:r>
              <a:rPr lang="cs-CZ" dirty="0" err="1"/>
              <a:t>zuš</a:t>
            </a:r>
            <a:endParaRPr lang="cs-CZ" dirty="0"/>
          </a:p>
        </p:txBody>
      </p:sp>
      <p:pic>
        <p:nvPicPr>
          <p:cNvPr id="1028" name="Picture 4" descr="https://img.kytary.com/eshop_cz/velky_v2/na/637273120466030000/d83e1fd5/64751182/kn-planeta-hudba-vyukove-listy-pro-ucite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713" y="928191"/>
            <a:ext cx="2539170" cy="32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N PLANETA HUDBA - Pracovní sešit pro děti Hudební na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" y="3096836"/>
            <a:ext cx="2634405" cy="32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FDDB055-E498-A64D-87DA-9EB5BCE48325}"/>
              </a:ext>
            </a:extLst>
          </p:cNvPr>
          <p:cNvSpPr txBox="1"/>
          <p:nvPr/>
        </p:nvSpPr>
        <p:spPr>
          <a:xfrm>
            <a:off x="746451" y="1412776"/>
            <a:ext cx="3897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92D050"/>
                </a:solidFill>
                <a:highlight>
                  <a:srgbClr val="800000"/>
                </a:highlight>
              </a:rPr>
              <a:t>PLANETA HUDBA</a:t>
            </a:r>
          </a:p>
          <a:p>
            <a:pPr algn="l"/>
            <a:endParaRPr lang="cs-CZ" b="1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400" dirty="0"/>
              <a:t>Autor: Helena Velická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CB7D0DC-27C0-564D-B950-A0E818E6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27" y="4196500"/>
            <a:ext cx="35895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7862-EA83-C84F-93BF-26D25A8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A2D150-6737-EB46-8765-A40CEBD3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" y="0"/>
            <a:ext cx="4868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214081C-486D-4542-AA82-395B2C515D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5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31EB31B-C0DA-DF75-4F1D-4CEEAD2C88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Planeta hudba Pracovní sešit pro děti přípravná hudební výchova ZUŠ /  hudební výchova pro 1. ročník ZŠ od Velická Helena - Ráj-not.cz">
            <a:extLst>
              <a:ext uri="{FF2B5EF4-FFF2-40B4-BE49-F238E27FC236}">
                <a16:creationId xmlns:a16="http://schemas.microsoft.com/office/drawing/2014/main" id="{92DDEE25-4C14-1249-A120-CC502CF4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514" y="1207127"/>
            <a:ext cx="3974160" cy="483180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102" name="Picture 6" descr="Planeta Hudba | učebnice |noty od nás - našenoty.cz - eshop hudebního  nakladatelství Bärenreiter Praha">
            <a:extLst>
              <a:ext uri="{FF2B5EF4-FFF2-40B4-BE49-F238E27FC236}">
                <a16:creationId xmlns:a16="http://schemas.microsoft.com/office/drawing/2014/main" id="{3B43794A-D273-4C46-A773-07ECF9CA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" y="1207127"/>
            <a:ext cx="4114556" cy="48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7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D41C-0652-7B4E-A978-F021451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2954"/>
            <a:ext cx="7467600" cy="1143000"/>
          </a:xfrm>
        </p:spPr>
        <p:txBody>
          <a:bodyPr>
            <a:normAutofit fontScale="9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POJD’ME SI HRÁT</a:t>
            </a:r>
            <a:br>
              <a:rPr lang="en-US" dirty="0">
                <a:solidFill>
                  <a:srgbClr val="002060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Autoři: 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Miloš </a:t>
            </a:r>
            <a:r>
              <a:rPr lang="cs-CZ" sz="2200" dirty="0" err="1">
                <a:solidFill>
                  <a:schemeClr val="tx1"/>
                </a:solidFill>
              </a:rPr>
              <a:t>Nesva</a:t>
            </a:r>
            <a:r>
              <a:rPr lang="cs-CZ" sz="1800" dirty="0" err="1">
                <a:solidFill>
                  <a:schemeClr val="tx1"/>
                </a:solidFill>
              </a:rPr>
              <a:t>D</a:t>
            </a:r>
            <a:r>
              <a:rPr lang="cs-CZ" sz="2200" dirty="0" err="1">
                <a:solidFill>
                  <a:schemeClr val="tx1"/>
                </a:solidFill>
              </a:rPr>
              <a:t>ba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Vlasta Pospíšilová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Martin </a:t>
            </a:r>
            <a:r>
              <a:rPr lang="cs-CZ" sz="2200" dirty="0" err="1">
                <a:solidFill>
                  <a:schemeClr val="tx1"/>
                </a:solidFill>
              </a:rPr>
              <a:t>Vozar</a:t>
            </a:r>
            <a:br>
              <a:rPr lang="cs-CZ" sz="32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endParaRPr lang="en-US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7" descr="KN Pojďme si hrát Pracovní sešit pro PHV">
            <a:extLst>
              <a:ext uri="{FF2B5EF4-FFF2-40B4-BE49-F238E27FC236}">
                <a16:creationId xmlns:a16="http://schemas.microsoft.com/office/drawing/2014/main" id="{8D3F3F76-08E3-F441-8383-A4712081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9240"/>
            <a:ext cx="3920468" cy="26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E34563-B7E0-A74C-A9BA-D6B8F45009C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4" y="3460058"/>
            <a:ext cx="8637990" cy="30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nauka pro malé i větší muzikanty</a:t>
            </a:r>
          </a:p>
        </p:txBody>
      </p:sp>
      <p:pic>
        <p:nvPicPr>
          <p:cNvPr id="3076" name="Picture 4" descr="KN Hudební nauka pro malé i větší muzikanty 2 Hudební nau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36" y="4361590"/>
            <a:ext cx="1399099" cy="19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N Hudební nauka pro malé i větší muzikanty 1 Hudební na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6" y="2060891"/>
            <a:ext cx="1399099" cy="19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BE490D-04DF-6A48-91F6-D62C770EC3CB}"/>
              </a:ext>
            </a:extLst>
          </p:cNvPr>
          <p:cNvSpPr txBox="1"/>
          <p:nvPr/>
        </p:nvSpPr>
        <p:spPr>
          <a:xfrm>
            <a:off x="5796136" y="24539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dirty="0"/>
              <a:t>Autorka: Dagmar  Lisá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BFEF02-CA29-1543-B8B5-7C338FA6C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503835"/>
            <a:ext cx="3366019" cy="48548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803E74-496B-422F-9F79-50B5D38FC578}"/>
              </a:ext>
            </a:extLst>
          </p:cNvPr>
          <p:cNvSpPr txBox="1"/>
          <p:nvPr/>
        </p:nvSpPr>
        <p:spPr>
          <a:xfrm>
            <a:off x="5868144" y="3284984"/>
            <a:ext cx="23042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</a:rPr>
              <a:t>„První díl učebnice pro základní umělecké školy všech typů je především věnován hudební teorii a intonaci v rozsahu čtyř let studia hudební nauky na hudebních školách.“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89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3918-85CC-9C44-BC47-8B9DC4E6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6" y="5495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 </a:t>
            </a:r>
            <a:r>
              <a:rPr lang="en-US" b="1" dirty="0" err="1"/>
              <a:t>přípravné</a:t>
            </a:r>
            <a:r>
              <a:rPr lang="en-US" b="1" dirty="0"/>
              <a:t> </a:t>
            </a:r>
            <a:r>
              <a:rPr lang="en-US" b="1" dirty="0" err="1"/>
              <a:t>studium</a:t>
            </a:r>
            <a:r>
              <a:rPr lang="en-US" b="1" dirty="0"/>
              <a:t> </a:t>
            </a:r>
            <a:r>
              <a:rPr lang="en-US" b="1" dirty="0" err="1"/>
              <a:t>hudební</a:t>
            </a:r>
            <a:r>
              <a:rPr lang="en-US" b="1" dirty="0"/>
              <a:t> </a:t>
            </a:r>
            <a:r>
              <a:rPr lang="en-US" b="1" dirty="0" err="1"/>
              <a:t>nauky</a:t>
            </a:r>
            <a:br>
              <a:rPr lang="en-US" b="1" dirty="0"/>
            </a:br>
            <a:r>
              <a:rPr lang="en-US" sz="2200" dirty="0" err="1"/>
              <a:t>hudební</a:t>
            </a:r>
            <a:r>
              <a:rPr lang="en-US" sz="2200" dirty="0"/>
              <a:t> </a:t>
            </a:r>
            <a:r>
              <a:rPr lang="en-US" sz="2200" dirty="0" err="1"/>
              <a:t>skřítek</a:t>
            </a:r>
            <a:r>
              <a:rPr lang="en-US" sz="2200" dirty="0"/>
              <a:t> </a:t>
            </a:r>
            <a:r>
              <a:rPr lang="en-US" sz="2200" dirty="0" err="1"/>
              <a:t>Notovníček</a:t>
            </a:r>
            <a:r>
              <a:rPr lang="en-US" sz="2200" dirty="0"/>
              <a:t> </a:t>
            </a:r>
            <a:br>
              <a:rPr lang="en-US" b="1" dirty="0"/>
            </a:br>
            <a:endParaRPr lang="en-US" dirty="0"/>
          </a:p>
        </p:txBody>
      </p:sp>
      <p:pic>
        <p:nvPicPr>
          <p:cNvPr id="6146" name="Picture 2" descr="NOTOVNÍČEK / sešit pro děti přípravného studia hudební nauky eNoty.eu">
            <a:extLst>
              <a:ext uri="{FF2B5EF4-FFF2-40B4-BE49-F238E27FC236}">
                <a16:creationId xmlns:a16="http://schemas.microsoft.com/office/drawing/2014/main" id="{6FB137D2-AA77-A249-90B6-EC2BE89D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8138" y="1647506"/>
            <a:ext cx="2785795" cy="41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-pospisilova-m-vozar-notovnicek | HudebniVychova.cz">
            <a:extLst>
              <a:ext uri="{FF2B5EF4-FFF2-40B4-BE49-F238E27FC236}">
                <a16:creationId xmlns:a16="http://schemas.microsoft.com/office/drawing/2014/main" id="{24722DF2-4045-7F4B-AD60-CFCC5DCE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6" y="2348880"/>
            <a:ext cx="4570793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7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8658"/>
          </a:xfrm>
        </p:spPr>
        <p:txBody>
          <a:bodyPr/>
          <a:lstStyle/>
          <a:p>
            <a:r>
              <a:rPr lang="cs-CZ" dirty="0"/>
              <a:t>hudební nauka pro </a:t>
            </a:r>
            <a:r>
              <a:rPr lang="cs-CZ" dirty="0" err="1"/>
              <a:t>zuš</a:t>
            </a:r>
            <a:endParaRPr lang="cs-CZ" dirty="0"/>
          </a:p>
        </p:txBody>
      </p:sp>
      <p:pic>
        <p:nvPicPr>
          <p:cNvPr id="2054" name="Picture 6" descr="https://www.houdek.cz/upload/2582-14103689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95" y="1168410"/>
            <a:ext cx="1296144" cy="20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houdek.cz/upload/23827-1602268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8" y="1376772"/>
            <a:ext cx="22043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houdek.cz/upload/23828-1602346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85" y="1207312"/>
            <a:ext cx="1226228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houdek.cz/upload/23829-1602046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8" y="3927696"/>
            <a:ext cx="1440160" cy="22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houdek.cz/upload/23830-1602193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2376264" cy="15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1C088BA-0204-4C5A-810D-10D4D043C47E}"/>
              </a:ext>
            </a:extLst>
          </p:cNvPr>
          <p:cNvSpPr txBox="1"/>
          <p:nvPr/>
        </p:nvSpPr>
        <p:spPr>
          <a:xfrm>
            <a:off x="6012160" y="1390797"/>
            <a:ext cx="300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Autoři:</a:t>
            </a:r>
          </a:p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Martin</a:t>
            </a:r>
            <a:r>
              <a:rPr lang="cs-CZ" dirty="0"/>
              <a:t> </a:t>
            </a:r>
            <a:r>
              <a:rPr lang="cs-CZ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Vozar</a:t>
            </a:r>
            <a:r>
              <a:rPr lang="cs-CZ" dirty="0"/>
              <a:t> </a:t>
            </a:r>
          </a:p>
          <a:p>
            <a:r>
              <a:rPr lang="cs-CZ" dirty="0"/>
              <a:t>Hana Šípková (první díl)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2528BC-0668-4C0C-BE49-F033A2335690}"/>
              </a:ext>
            </a:extLst>
          </p:cNvPr>
          <p:cNvSpPr txBox="1"/>
          <p:nvPr/>
        </p:nvSpPr>
        <p:spPr>
          <a:xfrm flipH="1">
            <a:off x="6012160" y="26194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Řada pracovních sešitů pro všechny ročníky ZUŠ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udební nauka pro ZUŠ 1. ročník [RTNL 006] - 57,-Kč | Math, Sheet music,  Notes">
            <a:extLst>
              <a:ext uri="{FF2B5EF4-FFF2-40B4-BE49-F238E27FC236}">
                <a16:creationId xmlns:a16="http://schemas.microsoft.com/office/drawing/2014/main" id="{327AD7B1-0F05-4A48-8777-711476EF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7696"/>
            <a:ext cx="3937041" cy="26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9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933</TotalTime>
  <Words>423</Words>
  <Application>Microsoft Office PowerPoint</Application>
  <PresentationFormat>Předvádění na obrazovce (4:3)</PresentationFormat>
  <Paragraphs>58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Courier New</vt:lpstr>
      <vt:lpstr>Wingdings</vt:lpstr>
      <vt:lpstr>Wingdings 2</vt:lpstr>
      <vt:lpstr>Arkýř</vt:lpstr>
      <vt:lpstr>Učebnice hudební výchovy a pracovní sešity hudební nauky na zuš</vt:lpstr>
      <vt:lpstr>učebnice a pracovní sešity pro zuš</vt:lpstr>
      <vt:lpstr>pro přípravný ročník zuš</vt:lpstr>
      <vt:lpstr>Prezentace aplikace PowerPoint</vt:lpstr>
      <vt:lpstr>Prezentace aplikace PowerPoint</vt:lpstr>
      <vt:lpstr>POJD’ME SI HRÁT  Autoři:  Miloš NesvaDba Vlasta Pospíšilová Martin Vozar </vt:lpstr>
      <vt:lpstr>hudební nauka pro malé i větší muzikanty</vt:lpstr>
      <vt:lpstr>Pro přípravné studium hudební nauky hudební skřítek Notovníček  </vt:lpstr>
      <vt:lpstr>hudební nauka pro zuš</vt:lpstr>
      <vt:lpstr>250 příkladů</vt:lpstr>
      <vt:lpstr>EVA KLEIN</vt:lpstr>
      <vt:lpstr>Antonín dolínský</vt:lpstr>
      <vt:lpstr>Josef feřt</vt:lpstr>
      <vt:lpstr>nová hudební škola</vt:lpstr>
      <vt:lpstr>Hudební nauka jinak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Učebnice hudební výchovy a pracovní sešity hudební nauky na ZUŠ</dc:title>
  <dc:creator>Windows User</dc:creator>
  <cp:lastModifiedBy>Hana Váňová</cp:lastModifiedBy>
  <cp:revision>28</cp:revision>
  <dcterms:created xsi:type="dcterms:W3CDTF">2021-04-04T12:34:22Z</dcterms:created>
  <dcterms:modified xsi:type="dcterms:W3CDTF">2022-04-16T22:41:49Z</dcterms:modified>
</cp:coreProperties>
</file>