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80" r:id="rId11"/>
    <p:sldId id="281" r:id="rId12"/>
    <p:sldId id="282" r:id="rId13"/>
    <p:sldId id="263" r:id="rId14"/>
    <p:sldId id="264" r:id="rId15"/>
    <p:sldId id="289" r:id="rId16"/>
    <p:sldId id="290" r:id="rId17"/>
    <p:sldId id="294" r:id="rId18"/>
    <p:sldId id="293" r:id="rId19"/>
    <p:sldId id="266" r:id="rId20"/>
    <p:sldId id="267" r:id="rId21"/>
    <p:sldId id="284" r:id="rId22"/>
    <p:sldId id="283" r:id="rId23"/>
    <p:sldId id="288" r:id="rId24"/>
    <p:sldId id="285" r:id="rId25"/>
    <p:sldId id="268" r:id="rId26"/>
    <p:sldId id="286" r:id="rId27"/>
    <p:sldId id="287" r:id="rId28"/>
    <p:sldId id="270" r:id="rId29"/>
    <p:sldId id="291" r:id="rId30"/>
    <p:sldId id="292" r:id="rId31"/>
    <p:sldId id="295" r:id="rId32"/>
    <p:sldId id="272" r:id="rId33"/>
    <p:sldId id="273" r:id="rId34"/>
    <p:sldId id="27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95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85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0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3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4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69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14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936D-7A77-4B83-AC54-BDF9A507455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BAB5-524B-4233-A0D0-2E0772398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48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megaknihy.cz/4134_barenreiter-praha-s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megaknihy.cz/4134_barenreiter-praha-s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megaknihy.cz/4134_barenreiter-praha-s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j-not.cz/hudebni-nauka-ucebnice-hudebni-nauky/" TargetMode="External"/><Relationship Id="rId2" Type="http://schemas.openxmlformats.org/officeDocument/2006/relationships/hyperlink" Target="https://www.zus-zlin.cz/kopie-studijn%C3%AD-zam%C4%9B%C5%99en%C3%A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528" y="1695387"/>
            <a:ext cx="4894312" cy="1470025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Učebnice a pracovní sešity hudební nauky pro ZUŠ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512878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</a:rPr>
              <a:t>Zdenka </a:t>
            </a:r>
            <a:r>
              <a:rPr lang="cs-CZ" sz="2400" dirty="0" err="1">
                <a:solidFill>
                  <a:schemeClr val="tx1"/>
                </a:solidFill>
              </a:rPr>
              <a:t>Pavková</a:t>
            </a:r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Aneta Pavlasová 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Učitelství pro 1.stupeň, 3.ročník</a:t>
            </a:r>
          </a:p>
        </p:txBody>
      </p:sp>
    </p:spTree>
    <p:extLst>
      <p:ext uri="{BB962C8B-B14F-4D97-AF65-F5344CB8AC3E}">
        <p14:creationId xmlns:p14="http://schemas.microsoft.com/office/powerpoint/2010/main" val="249730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AD0E2-1AE0-4AD5-A291-DC10C97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2500AD59-5ED9-49A2-B6E7-144AFD939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436096" cy="3442684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4ED12C-19B7-4A92-B626-D5FA4AE6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9086"/>
            <a:ext cx="4289089" cy="2959975"/>
          </a:xfrm>
          <a:prstGeom prst="rect">
            <a:avLst/>
          </a:prstGeom>
        </p:spPr>
      </p:pic>
      <p:pic>
        <p:nvPicPr>
          <p:cNvPr id="6" name="Obrázek 5" descr="Obsah obrázku text, elektronika, klávesnice&#10;&#10;Popis byl vytvořen automaticky">
            <a:extLst>
              <a:ext uri="{FF2B5EF4-FFF2-40B4-BE49-F238E27FC236}">
                <a16:creationId xmlns:a16="http://schemas.microsoft.com/office/drawing/2014/main" id="{FAB693B1-2AB7-4BFE-B094-A33C9E733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73" y="3476247"/>
            <a:ext cx="4561418" cy="30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1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AAF3B-60AE-4484-AF20-16BEE042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6712" y="-115956"/>
            <a:ext cx="8229600" cy="1143000"/>
          </a:xfrm>
        </p:spPr>
        <p:txBody>
          <a:bodyPr/>
          <a:lstStyle/>
          <a:p>
            <a:r>
              <a:rPr lang="cs-CZ" dirty="0"/>
              <a:t>ukázka: 2. ROČNÍK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743CBC-9799-4C07-AFE9-8B180858B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59" y="2492896"/>
            <a:ext cx="3458695" cy="46591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C298F7-4F98-4CD8-A1F1-45FD473B5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634905" cy="272617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292B50-4402-4D18-834E-979CBE04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" y="83671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3792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5E46A-30E2-4E0F-89BB-32EF260D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7664" y="0"/>
            <a:ext cx="8229600" cy="1143000"/>
          </a:xfrm>
        </p:spPr>
        <p:txBody>
          <a:bodyPr/>
          <a:lstStyle/>
          <a:p>
            <a:r>
              <a:rPr lang="cs-CZ" dirty="0"/>
              <a:t>ukázka: 3. ROČNÍK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4ABAE79-FBA7-444B-BC2A-00B2D36BA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" y="908720"/>
            <a:ext cx="3752005" cy="2900460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7C6FC98-4101-4DB7-B7E7-50E9A7221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09" y="1916832"/>
            <a:ext cx="5348064" cy="4011048"/>
          </a:xfrm>
          <a:prstGeom prst="rect">
            <a:avLst/>
          </a:prstGeom>
        </p:spPr>
      </p:pic>
      <p:pic>
        <p:nvPicPr>
          <p:cNvPr id="9" name="Obrázek 8" descr="Obsah obrázku text, muž, staré, noviny&#10;&#10;Popis byl vytvořen automaticky">
            <a:extLst>
              <a:ext uri="{FF2B5EF4-FFF2-40B4-BE49-F238E27FC236}">
                <a16:creationId xmlns:a16="http://schemas.microsoft.com/office/drawing/2014/main" id="{BAD1A421-B76E-433A-B7E2-CD48CB7BC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243808" cy="24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894"/>
          </a:xfrm>
        </p:spPr>
        <p:txBody>
          <a:bodyPr>
            <a:normAutofit fontScale="90000"/>
          </a:bodyPr>
          <a:lstStyle/>
          <a:p>
            <a:r>
              <a:rPr lang="cs-CZ" sz="4400"/>
              <a:t>Autor: Martin Vozar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359" y="100097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Nakladatelství: </a:t>
            </a:r>
            <a:r>
              <a:rPr lang="cs-CZ" sz="2000" dirty="0" err="1"/>
              <a:t>Talacko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Vydáno: 2011/2012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" y="1700808"/>
            <a:ext cx="1584176" cy="22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6422" y="4579164"/>
            <a:ext cx="1528061" cy="21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www.raj-not.cz/products/4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0999" y="1485155"/>
            <a:ext cx="14628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raj-not.cz/products/11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37" y="1256911"/>
            <a:ext cx="1733812" cy="21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062844"/>
            <a:ext cx="1656184" cy="22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s://www.raj-not.cz/products/154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99" y="1492545"/>
            <a:ext cx="1447434" cy="20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raj-not.cz/products/18459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33326"/>
            <a:ext cx="1647411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9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účtenka&#10;&#10;Popis byl vytvořen automaticky">
            <a:extLst>
              <a:ext uri="{FF2B5EF4-FFF2-40B4-BE49-F238E27FC236}">
                <a16:creationId xmlns:a16="http://schemas.microsoft.com/office/drawing/2014/main" id="{6983B1E4-37EE-438C-BBD7-FFC6B2A01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7854"/>
            <a:ext cx="4820280" cy="341482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619F04-0768-415B-9227-5274A2AB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6517" cy="37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8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47A3F-4174-4D17-975B-1E483193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Autor: Helena Velická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D9A0E-F6D4-4FF4-A485-A73D60D9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Nakladatelství: </a:t>
            </a:r>
            <a:r>
              <a:rPr lang="cs-CZ" sz="1800" b="0" i="0" strike="noStrike" dirty="0" err="1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Bärenreiter</a:t>
            </a:r>
            <a:r>
              <a:rPr lang="cs-CZ" sz="1800" b="0" i="0" strike="noStrike" dirty="0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Praha s.r.o.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Vydáno: 2020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49D4E-02D8-43F0-AAA2-8DF9A03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8" y="2268135"/>
            <a:ext cx="3240360" cy="45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17F017-5357-4EBE-8A4A-374EB033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2652"/>
            <a:ext cx="3754500" cy="45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5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E20E6-6565-4127-A168-6915E1C5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0"/>
            <a:ext cx="2962672" cy="1143000"/>
          </a:xfrm>
        </p:spPr>
        <p:txBody>
          <a:bodyPr>
            <a:normAutofit/>
          </a:bodyPr>
          <a:lstStyle/>
          <a:p>
            <a:r>
              <a:rPr lang="cs-CZ" dirty="0"/>
              <a:t>ukázka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E10633-2CBC-4A47-9ED0-44962F294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7188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C4C254-32A6-4AB4-8047-6E2A2387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63" y="260648"/>
            <a:ext cx="4695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0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F391C-09DD-480F-A342-43E258E4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8B025CF-9DF9-4895-97F9-7D34B8BB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123"/>
            <a:ext cx="5620778" cy="3900732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49D0BAB-68BB-40DC-81EB-08A540FF7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79276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8B6F2-128E-48E8-8FEA-F3D747A3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0"/>
            <a:ext cx="5050904" cy="1143000"/>
          </a:xfrm>
        </p:spPr>
        <p:txBody>
          <a:bodyPr/>
          <a:lstStyle/>
          <a:p>
            <a:r>
              <a:rPr lang="cs-CZ" dirty="0"/>
              <a:t>zajímavost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23BC4E-4DE6-4253-9DDA-571163026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980728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7922F3E-A3B1-4520-B4A5-86DCC68E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09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5E6FA6C-EB9A-474B-9322-6F57BE6A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18" y="2780928"/>
            <a:ext cx="2677582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7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998"/>
            <a:ext cx="8229600" cy="842511"/>
          </a:xfrm>
        </p:spPr>
        <p:txBody>
          <a:bodyPr>
            <a:normAutofit/>
          </a:bodyPr>
          <a:lstStyle/>
          <a:p>
            <a:r>
              <a:rPr lang="cs-CZ" sz="4400" dirty="0"/>
              <a:t>Autor: MgA. Eva Šašinková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Nakladatelství: CZECH MUSIC EDITION </a:t>
            </a:r>
          </a:p>
          <a:p>
            <a:pPr marL="0" indent="0">
              <a:buNone/>
            </a:pPr>
            <a:r>
              <a:rPr lang="cs-CZ" sz="2000" dirty="0"/>
              <a:t>Vydáno: 2020-2021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8" y="1830479"/>
            <a:ext cx="157950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udební nauka Klíček 2: Pracovní učebnice hudební teorie - Eva Šašinková  (2021, brožovaná) od 97 Kč | Zboží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72" y="1727675"/>
            <a:ext cx="15795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udební nauka Klíček 3: Pracovní učebnice hudební teorie 3. díl - Eva  Šašinková (2020, brožovaná) od 114 Kč | Zboží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83" y="1607132"/>
            <a:ext cx="1498620" cy="21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udební nauka Klíček 4 - Pracovní učebnice hudební teorie 4.díl - Šašinková  Eva » Booktook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56" y="1512146"/>
            <a:ext cx="1584176" cy="22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va-sasinkova-hudebni-zaklady-pracovni-sesit-1 | HudebniVychova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" y="4213765"/>
            <a:ext cx="1759843" cy="24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udební nástroje pro malé muzikanty pracovní sešit 2 od MgA. Eva Šašinková  - Ráj-not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90" y="4213764"/>
            <a:ext cx="1817140" cy="24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raj-not.cz/products/1467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83" y="4170967"/>
            <a:ext cx="2048649" cy="26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6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0402A-5BF6-4B05-8001-DEDC4FCE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>
                <a:solidFill>
                  <a:srgbClr val="002060"/>
                </a:solidFill>
              </a:rPr>
              <a:t>UČEBNÍ OSNOVY ZÁKLADNÍHO STUDIA</a:t>
            </a:r>
            <a:br>
              <a:rPr lang="cs-CZ" sz="3700" dirty="0">
                <a:solidFill>
                  <a:srgbClr val="002060"/>
                </a:solidFill>
              </a:rPr>
            </a:br>
            <a:r>
              <a:rPr lang="cs-CZ" sz="3700" dirty="0">
                <a:solidFill>
                  <a:srgbClr val="002060"/>
                </a:solidFill>
              </a:rPr>
              <a:t>1. STUPNĚ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018C18-921B-4327-A6D5-56C93B98A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https://www.zus-zlin.cz/kopie-studijn%C3%AD-zam%C4%9B%C5%99en%C3%AD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DA366234-81E8-4EB5-B15C-BB65A1B8E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9093"/>
            <a:ext cx="4038600" cy="2948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21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6185AA13-11CA-4990-B943-11BF6DA7A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90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475D47C-9973-4D40-BD26-A52F184AA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3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14">
            <a:extLst>
              <a:ext uri="{FF2B5EF4-FFF2-40B4-BE49-F238E27FC236}">
                <a16:creationId xmlns:a16="http://schemas.microsoft.com/office/drawing/2014/main" id="{766A0571-2806-4912-9691-4C72E486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34696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DC4E3-20A0-4566-A302-B2A09977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CF8DB85-31AA-40EA-9CF3-E72D71BB8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" y="23560"/>
            <a:ext cx="5273071" cy="3954803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7D1736A-FA0A-46A0-BD88-E6F67624A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43" y="3343021"/>
            <a:ext cx="4686639" cy="35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účtenka&#10;&#10;Popis byl vytvořen automaticky">
            <a:extLst>
              <a:ext uri="{FF2B5EF4-FFF2-40B4-BE49-F238E27FC236}">
                <a16:creationId xmlns:a16="http://schemas.microsoft.com/office/drawing/2014/main" id="{5069E2C7-0160-4565-87FE-A38423C0C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07" y="68263"/>
            <a:ext cx="5410787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98399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Autor: Dagmar Lisá </a:t>
            </a:r>
          </a:p>
          <a:p>
            <a:pPr marL="0" indent="0">
              <a:buNone/>
            </a:pPr>
            <a:r>
              <a:rPr lang="cs-CZ" sz="2400" dirty="0"/>
              <a:t>Nakladatelství: </a:t>
            </a:r>
            <a:r>
              <a:rPr lang="cs-CZ" sz="2000" b="0" i="0" strike="noStrike" dirty="0" err="1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Bärenreiter</a:t>
            </a:r>
            <a:r>
              <a:rPr lang="cs-CZ" sz="2000" b="0" i="0" strike="noStrike" dirty="0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Praha s.r.o.</a:t>
            </a:r>
            <a:endParaRPr lang="cs-CZ" sz="2000" b="0" i="0" strike="noStrike" dirty="0">
              <a:effectLst/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Vydáno: 2003</a:t>
            </a:r>
            <a:endParaRPr lang="cs-CZ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041968" cy="40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7"/>
            <a:ext cx="2985844" cy="40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2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706DD-FD4C-4C2B-A1C2-694AF20C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F21C2C85-CEF7-4473-B27F-14EB144EA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9780" y="1159304"/>
            <a:ext cx="6229588" cy="46721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D275A3-8BC5-4945-9275-65214E13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5325" y="1152801"/>
            <a:ext cx="6177553" cy="46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E34F4-D61F-42E2-8A71-74DBFC4D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695FB89-1BA4-4880-9B73-CD3BB0D95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0593" y="-471789"/>
            <a:ext cx="6122813" cy="8163752"/>
          </a:xfrm>
        </p:spPr>
      </p:pic>
    </p:spTree>
    <p:extLst>
      <p:ext uri="{BB962C8B-B14F-4D97-AF65-F5344CB8AC3E}">
        <p14:creationId xmlns:p14="http://schemas.microsoft.com/office/powerpoint/2010/main" val="857243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79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Autor: Věra </a:t>
            </a:r>
            <a:r>
              <a:rPr lang="cs-CZ" sz="4400" dirty="0" err="1"/>
              <a:t>Grigová</a:t>
            </a:r>
            <a:r>
              <a:rPr lang="cs-CZ" sz="4400" dirty="0"/>
              <a:t> 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Nakladatelství: Martin </a:t>
            </a:r>
            <a:r>
              <a:rPr lang="cs-CZ" sz="2400" dirty="0" err="1"/>
              <a:t>Vozar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Vydáno: 2017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8" y="2420888"/>
            <a:ext cx="3412323" cy="43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www.raj-not.cz/products/13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20" y="2506553"/>
            <a:ext cx="3406220" cy="43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5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E9834-F59D-4BAA-85A1-EDE80ED3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Autor: Eva Klein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F1D8C-CA68-47F1-9053-75A4280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Nakladatelství: G+W Cheb</a:t>
            </a:r>
          </a:p>
          <a:p>
            <a:pPr marL="0" indent="0">
              <a:buNone/>
            </a:pPr>
            <a:r>
              <a:rPr lang="cs-CZ" sz="1800" dirty="0"/>
              <a:t>Vydáno: 2013-2019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1FA6C8-3309-4F07-ACBD-9A8699CF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9131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A90188F-7362-43AF-9B92-2BCE9FC0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96" y="4113985"/>
            <a:ext cx="1915845" cy="2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666387D-D9E6-4E1C-A8BD-FA658D79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93" y="2394784"/>
            <a:ext cx="1922603" cy="2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C400A32-0A41-46CF-83EC-812C4E6C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19" y="412408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F63CB8B8-D77E-47F3-A0F7-78F69F14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91650"/>
            <a:ext cx="1838636" cy="26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0DB5B-7BCB-4549-B0F3-29AE45BA2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OBSAH UČIVA HUDEBNÍ NAUKY 1. stupně studia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66062F-0ED8-4D66-BB33-A88BDB83C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290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36343-3654-469B-A318-56D54E79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8567" y="437125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34771C-142A-45D4-8E41-1AA7490479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981"/>
            <a:ext cx="4104456" cy="58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va Klein: Hudební nauka - pracovní sešit B">
            <a:extLst>
              <a:ext uri="{FF2B5EF4-FFF2-40B4-BE49-F238E27FC236}">
                <a16:creationId xmlns:a16="http://schemas.microsoft.com/office/drawing/2014/main" id="{177DE2CB-E984-495A-B8DC-E0BB3032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125"/>
            <a:ext cx="4320480" cy="63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17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B4497-9221-4CD5-A0E9-2A6A5BDC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94FE16-8945-4CF7-A67B-B2232E3E4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2" y="463059"/>
            <a:ext cx="4170040" cy="5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EFC1F-FE1D-4099-99AF-DCE98D88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08" y="482553"/>
            <a:ext cx="4170040" cy="5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3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3671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Autor: Luděk </a:t>
            </a:r>
            <a:r>
              <a:rPr lang="cs-CZ" sz="4400" dirty="0" err="1"/>
              <a:t>Zenkl</a:t>
            </a:r>
            <a:r>
              <a:rPr lang="cs-CZ" sz="4400" dirty="0"/>
              <a:t> 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Nakladatelství: </a:t>
            </a:r>
            <a:r>
              <a:rPr lang="cs-CZ" sz="2400" b="0" i="0" strike="noStrike" dirty="0" err="1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Bärenreiter</a:t>
            </a:r>
            <a:r>
              <a:rPr lang="cs-CZ" sz="2400" b="0" i="0" strike="noStrike" dirty="0">
                <a:effectLst/>
                <a:latin typeface="+mj-lt"/>
                <a:hlinkClick r:id="rId2" tooltip="Zobrazit všechny produkty od Bärenreiter Praha s.r.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Praha s.r.o.</a:t>
            </a:r>
            <a:endParaRPr lang="cs-CZ" sz="2400" b="0" i="0" strike="noStrike" dirty="0">
              <a:effectLst/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Vydáno: 2014-2017</a:t>
            </a:r>
            <a:endParaRPr lang="cs-CZ" sz="2400" b="0" i="0" strike="noStrike" dirty="0">
              <a:effectLst/>
              <a:latin typeface="+mj-lt"/>
            </a:endParaRP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6" y="2024512"/>
            <a:ext cx="2041190" cy="31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www.raj-not.cz/products/16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79937"/>
            <a:ext cx="2232248" cy="31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raj-not.cz/products/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24512"/>
            <a:ext cx="2016224" cy="31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49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0" i="0" dirty="0">
                <a:solidFill>
                  <a:srgbClr val="000000"/>
                </a:solidFill>
                <a:effectLst/>
                <a:latin typeface="Roboto Slab"/>
              </a:rPr>
              <a:t>Dokumenty pro rodiče |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Roboto Slab"/>
              </a:rPr>
              <a:t>Zuszlin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Roboto Slab"/>
              </a:rPr>
              <a:t>. </a:t>
            </a:r>
            <a:r>
              <a:rPr lang="cs-CZ" sz="1600" b="0" i="1" dirty="0">
                <a:solidFill>
                  <a:srgbClr val="000000"/>
                </a:solidFill>
                <a:effectLst/>
                <a:latin typeface="Roboto Slab"/>
              </a:rPr>
              <a:t>ZUŠ ZLÍN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Roboto Slab"/>
              </a:rPr>
              <a:t> [online]. Dostupné z: 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 Slab"/>
                <a:hlinkClick r:id="rId2"/>
              </a:rPr>
              <a:t>https://www.zus-zlin.cz/kopie-studijn%C3%AD-zam%C4%9B%C5%99en%C3%AD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sz="1600" b="0" i="0" dirty="0">
                <a:solidFill>
                  <a:srgbClr val="000000"/>
                </a:solidFill>
                <a:effectLst/>
                <a:latin typeface="Roboto Slab"/>
              </a:rPr>
              <a:t>Učebnice a sešity do hudební nauky - Ráj-not.cz. </a:t>
            </a:r>
            <a:r>
              <a:rPr lang="cs-CZ" sz="1600" b="0" i="1" dirty="0">
                <a:solidFill>
                  <a:srgbClr val="000000"/>
                </a:solidFill>
                <a:effectLst/>
                <a:latin typeface="Roboto Slab"/>
              </a:rPr>
              <a:t>Prodej tištěných zpěvníků a noty - Ráj-not.cz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Roboto Slab"/>
              </a:rPr>
              <a:t> [online]. Copyright © Ráj not 2022 [cit. 03.04.2022]. Dostupné z: 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 Slab"/>
                <a:hlinkClick r:id="rId3"/>
              </a:rPr>
              <a:t>https://www.raj-not.cz/hudebni-nauka-ucebnice-hudebni-nauky/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sz="1600" dirty="0">
                <a:solidFill>
                  <a:srgbClr val="000000"/>
                </a:solidFill>
                <a:latin typeface="Roboto Slab"/>
              </a:rPr>
              <a:t>Knihkupectví Palác knih Luxor, Praha 1, Václavské náměstí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6689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B3725-44DA-401C-8EAB-E65A0752F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2DA8B5-61AB-4B3F-AE93-AACF3EE90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Zvuk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Délky 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Hudební abeceda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Seznámení s notovou osnovou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Pomlky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Houslový klíč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Basový klíč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Stupnice a </a:t>
            </a:r>
            <a:r>
              <a:rPr lang="cs-CZ" sz="1800" dirty="0" err="1"/>
              <a:t>tonina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Stupnice do 3 křížků a 3 béček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Druhy taktů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Posuvky</a:t>
            </a:r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408D607-249D-4089-A0CD-2CAEB1DC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ROČNÍK</a:t>
            </a:r>
          </a:p>
        </p:txBody>
      </p:sp>
    </p:spTree>
    <p:extLst>
      <p:ext uri="{BB962C8B-B14F-4D97-AF65-F5344CB8AC3E}">
        <p14:creationId xmlns:p14="http://schemas.microsoft.com/office/powerpoint/2010/main" val="21114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2. ROČNÍK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Základní intervaly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Uspořádání stupnic v kvint-kvart kruhu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Mollové stupnice (harmonické a melodické)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Transpozice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Akordy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Obraty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Složitější takty (3/8, 6/8 a 4/8)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1554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3. ROČNÍK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Paralelní stupnice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Odvozené intervaly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Harmonie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Obraty kvintakordu v durových a mollových </a:t>
            </a:r>
            <a:r>
              <a:rPr lang="cs-CZ" sz="1800" dirty="0" err="1"/>
              <a:t>toninách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Septakord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Přehled hudebních nástrojů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Instrumentální hudba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Vokální hudba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Píseň, </a:t>
            </a:r>
            <a:r>
              <a:rPr lang="cs-CZ" sz="1800" dirty="0" err="1"/>
              <a:t>Cantata</a:t>
            </a:r>
            <a:r>
              <a:rPr lang="cs-CZ" sz="1800" dirty="0"/>
              <a:t>, Opereta (druhy vokálních a vokálně instrumentálních skladeb)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Hudební formy (Motiv a téma)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192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cs-CZ" dirty="0"/>
              <a:t>4. ROČNÍK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Zmenšený a zvětšený kvintakord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Rozlišení septakordů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Enharmonická záměna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Vyjadřovací prostředky hudby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Programní a absolutní hudba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Rondo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Variace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109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920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Autor: Martin </a:t>
            </a:r>
            <a:r>
              <a:rPr lang="cs-CZ" sz="3600" dirty="0" err="1"/>
              <a:t>Vozar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59468"/>
            <a:ext cx="8229600" cy="4866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Nakladatelství: </a:t>
            </a:r>
            <a:r>
              <a:rPr lang="cs-CZ" sz="2400" dirty="0" err="1"/>
              <a:t>Talacko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Vydáno: 2005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6106" y="1808309"/>
            <a:ext cx="1583155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raj-not.cz/products/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1728192" cy="24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aj-not.cz/products/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1507704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raj-not.cz/products/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27" y="1986528"/>
            <a:ext cx="1583297" cy="22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5533" y="4185911"/>
            <a:ext cx="1800261" cy="24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/>
              <a:t>Ukázka: 1. ROČNÍK</a:t>
            </a:r>
            <a:endParaRPr lang="cs-CZ" dirty="0"/>
          </a:p>
        </p:txBody>
      </p:sp>
      <p:pic>
        <p:nvPicPr>
          <p:cNvPr id="9" name="Obrázek 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A3000FBC-4278-4D11-A7A5-28F94C2C0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50160" cy="4998145"/>
          </a:xfrm>
          <a:prstGeom prst="rect">
            <a:avLst/>
          </a:prstGeom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41AAFAC9-96A6-4F43-8183-1967FB88D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937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405</Words>
  <Application>Microsoft Office PowerPoint</Application>
  <PresentationFormat>Předvádění na obrazovce (4:3)</PresentationFormat>
  <Paragraphs>112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Roboto Slab</vt:lpstr>
      <vt:lpstr>Motiv systému Office</vt:lpstr>
      <vt:lpstr>Učebnice a pracovní sešity hudební nauky pro ZUŠ </vt:lpstr>
      <vt:lpstr>UČEBNÍ OSNOVY ZÁKLADNÍHO STUDIA 1. STUPNĚ</vt:lpstr>
      <vt:lpstr>OBSAH UČIVA HUDEBNÍ NAUKY 1. stupně studia</vt:lpstr>
      <vt:lpstr>1. ROČNÍK</vt:lpstr>
      <vt:lpstr>2. ROČNÍK</vt:lpstr>
      <vt:lpstr>3. ROČNÍK</vt:lpstr>
      <vt:lpstr>4. ROČNÍK</vt:lpstr>
      <vt:lpstr>Autor: Martin Vozar</vt:lpstr>
      <vt:lpstr>Ukázka: 1. ROČNÍK</vt:lpstr>
      <vt:lpstr>Prezentace aplikace PowerPoint</vt:lpstr>
      <vt:lpstr>ukázka: 2. ROČNÍK</vt:lpstr>
      <vt:lpstr>ukázka: 3. ROČNÍK</vt:lpstr>
      <vt:lpstr>Autor: Martin Vozar</vt:lpstr>
      <vt:lpstr>Prezentace aplikace PowerPoint</vt:lpstr>
      <vt:lpstr>Autor: Helena Velická</vt:lpstr>
      <vt:lpstr>ukázka</vt:lpstr>
      <vt:lpstr>Prezentace aplikace PowerPoint</vt:lpstr>
      <vt:lpstr>zajímavost</vt:lpstr>
      <vt:lpstr>Autor: MgA. Eva Šašinková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Autor: Věra Grigová  </vt:lpstr>
      <vt:lpstr>Autor: Eva Klein</vt:lpstr>
      <vt:lpstr>Prezentace aplikace PowerPoint</vt:lpstr>
      <vt:lpstr>Prezentace aplikace PowerPoint</vt:lpstr>
      <vt:lpstr>Autor: Luděk Zenkl  </vt:lpstr>
      <vt:lpstr>ZDROJE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Učebnice a pracovní sešity Hudební nauky pro ZUŠ</dc:title>
  <dc:creator>anetpavlasova12@gmail.com</dc:creator>
  <cp:lastModifiedBy>z.pavkova14@seznam.cz</cp:lastModifiedBy>
  <cp:revision>15</cp:revision>
  <dcterms:created xsi:type="dcterms:W3CDTF">2022-03-16T17:09:41Z</dcterms:created>
  <dcterms:modified xsi:type="dcterms:W3CDTF">2022-04-04T19:44:32Z</dcterms:modified>
</cp:coreProperties>
</file>