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4" r:id="rId5"/>
    <p:sldId id="258" r:id="rId6"/>
    <p:sldId id="259" r:id="rId7"/>
    <p:sldId id="261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07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84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528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337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956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181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0454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48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97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63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826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EBE7C-10F8-4FCB-B361-A4343827B67D}" type="datetimeFigureOut">
              <a:rPr lang="cs-CZ" smtClean="0"/>
              <a:t>27.05.2022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5CA89-5FE6-4BBE-A3A0-500D1C2FE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74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r>
              <a:rPr lang="cs-CZ" dirty="0"/>
              <a:t>Politická správa v </a:t>
            </a:r>
            <a:r>
              <a:rPr lang="cs-CZ"/>
              <a:t>českých zemích do </a:t>
            </a:r>
            <a:r>
              <a:rPr lang="cs-CZ" dirty="0"/>
              <a:t>roku 1620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Místodržící, zemské úřady, královská kancelář, zemský sněm, zemský soud</a:t>
            </a:r>
          </a:p>
        </p:txBody>
      </p:sp>
    </p:spTree>
    <p:extLst>
      <p:ext uri="{BB962C8B-B14F-4D97-AF65-F5344CB8AC3E}">
        <p14:creationId xmlns:p14="http://schemas.microsoft.com/office/powerpoint/2010/main" val="664353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85054E2-3B48-4978-A564-82ADD1E39C9C}"/>
              </a:ext>
            </a:extLst>
          </p:cNvPr>
          <p:cNvSpPr txBox="1"/>
          <p:nvPr/>
        </p:nvSpPr>
        <p:spPr>
          <a:xfrm>
            <a:off x="772998" y="923827"/>
            <a:ext cx="3020122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Český zemský soud</a:t>
            </a:r>
          </a:p>
          <a:p>
            <a:r>
              <a:rPr lang="cs-CZ" dirty="0"/>
              <a:t>20 přísedících (12+8)</a:t>
            </a:r>
          </a:p>
          <a:p>
            <a:endParaRPr lang="cs-CZ" dirty="0"/>
          </a:p>
          <a:p>
            <a:r>
              <a:rPr lang="cs-CZ" dirty="0"/>
              <a:t>Úřad des(e)k zemských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Obsah obrázku interiér, staré, oltář&#10;&#10;Popis byl vytvořen automaticky">
            <a:extLst>
              <a:ext uri="{FF2B5EF4-FFF2-40B4-BE49-F238E27FC236}">
                <a16:creationId xmlns:a16="http://schemas.microsoft.com/office/drawing/2014/main" id="{D573F462-D222-4184-A894-7E206C5D4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3803"/>
            <a:ext cx="7850719" cy="424419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20FA1D1-79B6-4802-9646-504B3FAD5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343" y="-1"/>
            <a:ext cx="4122658" cy="309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07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54545" y="923636"/>
            <a:ext cx="1000517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/>
              <a:t>Politický systém v Českých zemích v letech 1526 – 1618</a:t>
            </a:r>
          </a:p>
          <a:p>
            <a:r>
              <a:rPr lang="cs-CZ" sz="2800" b="1" i="1" dirty="0" err="1"/>
              <a:t>Imperium</a:t>
            </a:r>
            <a:r>
              <a:rPr lang="cs-CZ" sz="2800" b="1" i="1" dirty="0"/>
              <a:t> </a:t>
            </a:r>
            <a:r>
              <a:rPr lang="cs-CZ" sz="2800" b="1" i="1" dirty="0" err="1"/>
              <a:t>mixtum</a:t>
            </a:r>
            <a:endParaRPr lang="cs-CZ" sz="2800" dirty="0"/>
          </a:p>
          <a:p>
            <a:endParaRPr lang="cs-CZ" b="1" dirty="0"/>
          </a:p>
          <a:p>
            <a:r>
              <a:rPr lang="cs-CZ" dirty="0"/>
              <a:t>Na vládě se podílejí vedle </a:t>
            </a:r>
            <a:r>
              <a:rPr lang="cs-CZ" b="1" dirty="0"/>
              <a:t>ústřední panovnické moci</a:t>
            </a:r>
            <a:r>
              <a:rPr lang="cs-CZ" dirty="0"/>
              <a:t> také další privilegované složky společnosti, tzv. </a:t>
            </a:r>
            <a:r>
              <a:rPr lang="cs-CZ" b="1" dirty="0"/>
              <a:t>stavy</a:t>
            </a:r>
          </a:p>
          <a:p>
            <a:r>
              <a:rPr lang="cs-CZ" b="1" dirty="0"/>
              <a:t>Instituce zákonodárné, výkonné a soudní moci nejsou zřetelně odděleny</a:t>
            </a:r>
          </a:p>
          <a:p>
            <a:endParaRPr lang="cs-CZ" b="1" dirty="0"/>
          </a:p>
          <a:p>
            <a:r>
              <a:rPr lang="cs-CZ" b="1" dirty="0"/>
              <a:t>Místodržící</a:t>
            </a:r>
          </a:p>
          <a:p>
            <a:endParaRPr lang="cs-CZ" b="1" dirty="0"/>
          </a:p>
          <a:p>
            <a:r>
              <a:rPr lang="cs-CZ" b="1" dirty="0"/>
              <a:t>Český královský dvůr – nejvyšší zemští úředníci, tvoří královskou radu</a:t>
            </a:r>
          </a:p>
          <a:p>
            <a:r>
              <a:rPr lang="cs-CZ" dirty="0"/>
              <a:t>Moravští zemští úředníci</a:t>
            </a:r>
          </a:p>
          <a:p>
            <a:r>
              <a:rPr lang="cs-CZ" dirty="0"/>
              <a:t>Slezští zemští úředníci</a:t>
            </a:r>
          </a:p>
          <a:p>
            <a:endParaRPr lang="cs-CZ" b="1" dirty="0"/>
          </a:p>
          <a:p>
            <a:r>
              <a:rPr lang="cs-CZ" b="1" dirty="0"/>
              <a:t>Česká královská (dvorská) kancelář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618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BA9339F-48B8-4AEE-9CF4-81F3A88B1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11" y="1791093"/>
            <a:ext cx="10109745" cy="323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4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2F81989-8D5B-4990-BEE3-49808B76548E}"/>
              </a:ext>
            </a:extLst>
          </p:cNvPr>
          <p:cNvSpPr txBox="1"/>
          <p:nvPr/>
        </p:nvSpPr>
        <p:spPr>
          <a:xfrm>
            <a:off x="655782" y="794327"/>
            <a:ext cx="20574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Český zemský sněm</a:t>
            </a:r>
          </a:p>
          <a:p>
            <a:r>
              <a:rPr lang="cs-CZ" dirty="0"/>
              <a:t>Moravský sněm</a:t>
            </a:r>
          </a:p>
          <a:p>
            <a:r>
              <a:rPr lang="cs-CZ" dirty="0"/>
              <a:t>Slezský sněm</a:t>
            </a:r>
          </a:p>
          <a:p>
            <a:endParaRPr lang="cs-CZ" dirty="0"/>
          </a:p>
        </p:txBody>
      </p:sp>
      <p:pic>
        <p:nvPicPr>
          <p:cNvPr id="4" name="Obrázek 3" descr="Obsah obrázku budova, exteriér, lidé&#10;&#10;Popis byl vytvořen automaticky">
            <a:extLst>
              <a:ext uri="{FF2B5EF4-FFF2-40B4-BE49-F238E27FC236}">
                <a16:creationId xmlns:a16="http://schemas.microsoft.com/office/drawing/2014/main" id="{75C74147-B757-47AE-982F-73D4D0550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918" y="0"/>
            <a:ext cx="4743450" cy="2628900"/>
          </a:xfrm>
          <a:prstGeom prst="rect">
            <a:avLst/>
          </a:prstGeom>
        </p:spPr>
      </p:pic>
      <p:pic>
        <p:nvPicPr>
          <p:cNvPr id="6" name="Obrázek 5" descr="Obsah obrázku patro, interiér, budova, červená&#10;&#10;Popis byl vytvořen automaticky">
            <a:extLst>
              <a:ext uri="{FF2B5EF4-FFF2-40B4-BE49-F238E27FC236}">
                <a16:creationId xmlns:a16="http://schemas.microsoft.com/office/drawing/2014/main" id="{F5B3D400-8AFE-4059-A447-0D4AE698B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019" y="0"/>
            <a:ext cx="4485981" cy="4762893"/>
          </a:xfrm>
          <a:prstGeom prst="rect">
            <a:avLst/>
          </a:prstGeom>
        </p:spPr>
      </p:pic>
      <p:pic>
        <p:nvPicPr>
          <p:cNvPr id="8" name="Obrázek 7" descr="Obsah obrázku interiér, budova, dřevo, strop&#10;&#10;Popis byl vytvořen automaticky">
            <a:extLst>
              <a:ext uri="{FF2B5EF4-FFF2-40B4-BE49-F238E27FC236}">
                <a16:creationId xmlns:a16="http://schemas.microsoft.com/office/drawing/2014/main" id="{DF2C0BBC-91AF-4BCD-A202-86728BC059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883" y="2939198"/>
            <a:ext cx="4668486" cy="391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46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491" y="212437"/>
            <a:ext cx="6098272" cy="66018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Místodržící</a:t>
            </a:r>
          </a:p>
          <a:p>
            <a:endParaRPr lang="cs-CZ" b="1" dirty="0"/>
          </a:p>
          <a:p>
            <a:r>
              <a:rPr lang="cs-CZ" sz="2400" b="1" dirty="0"/>
              <a:t>Čechy: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1528 instrukce pro </a:t>
            </a:r>
            <a:r>
              <a:rPr lang="cs-CZ" sz="2000" b="1" dirty="0"/>
              <a:t>zemské hejtmany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cca 1530 – 1547 </a:t>
            </a:r>
            <a:r>
              <a:rPr lang="cs-CZ" sz="2000" b="1" dirty="0"/>
              <a:t>místodržící (nejvyšší zemští úředníci)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1547 – 1566 </a:t>
            </a:r>
            <a:r>
              <a:rPr lang="cs-CZ" sz="2000" b="1" dirty="0"/>
              <a:t>Ferdinand II. Tyrolský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1566 – 1583 </a:t>
            </a:r>
            <a:r>
              <a:rPr lang="cs-CZ" sz="2000" b="1" dirty="0"/>
              <a:t>místodržící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1583 – 1612 Praha sídlem </a:t>
            </a:r>
            <a:r>
              <a:rPr lang="cs-CZ" sz="2000" b="1" dirty="0"/>
              <a:t>panovníka</a:t>
            </a:r>
            <a:r>
              <a:rPr lang="cs-CZ" sz="2000" dirty="0"/>
              <a:t> (Rudolf II.)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1612 – 1618 </a:t>
            </a:r>
            <a:r>
              <a:rPr lang="cs-CZ" sz="2000" b="1" dirty="0"/>
              <a:t>místodržící</a:t>
            </a:r>
          </a:p>
          <a:p>
            <a:pPr>
              <a:spcAft>
                <a:spcPts val="600"/>
              </a:spcAft>
            </a:pPr>
            <a:endParaRPr lang="cs-CZ" sz="2000" b="1" dirty="0"/>
          </a:p>
          <a:p>
            <a:pPr>
              <a:spcAft>
                <a:spcPts val="600"/>
              </a:spcAft>
            </a:pPr>
            <a:r>
              <a:rPr lang="cs-CZ" sz="2400" b="1" dirty="0"/>
              <a:t>Morava:</a:t>
            </a:r>
          </a:p>
          <a:p>
            <a:pPr>
              <a:spcAft>
                <a:spcPts val="600"/>
              </a:spcAft>
            </a:pPr>
            <a:r>
              <a:rPr lang="cs-CZ" sz="2000" dirty="0"/>
              <a:t>po celé období </a:t>
            </a:r>
            <a:r>
              <a:rPr lang="cs-CZ" sz="2000" b="1" dirty="0"/>
              <a:t>zemský hejtman</a:t>
            </a:r>
          </a:p>
          <a:p>
            <a:pPr>
              <a:spcAft>
                <a:spcPts val="600"/>
              </a:spcAft>
            </a:pPr>
            <a:endParaRPr lang="cs-CZ" sz="2000" b="1" dirty="0"/>
          </a:p>
          <a:p>
            <a:pPr>
              <a:spcAft>
                <a:spcPts val="600"/>
              </a:spcAft>
            </a:pPr>
            <a:r>
              <a:rPr lang="cs-CZ" sz="2400" b="1" dirty="0"/>
              <a:t>Slezsko:</a:t>
            </a:r>
          </a:p>
          <a:p>
            <a:pPr>
              <a:spcAft>
                <a:spcPts val="600"/>
              </a:spcAft>
            </a:pPr>
            <a:r>
              <a:rPr lang="cs-CZ" sz="2000" b="1" dirty="0"/>
              <a:t>Vrchní slezský hejtman </a:t>
            </a:r>
            <a:r>
              <a:rPr lang="cs-CZ" sz="2000" dirty="0"/>
              <a:t>(1536 – 1608) vratislavský biskup</a:t>
            </a:r>
          </a:p>
          <a:p>
            <a:pPr>
              <a:spcAft>
                <a:spcPts val="600"/>
              </a:spcAft>
            </a:pP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400" dirty="0"/>
              <a:t>Horní a Dolní Lužice: </a:t>
            </a:r>
            <a:r>
              <a:rPr lang="cs-CZ" sz="2000" b="1" dirty="0"/>
              <a:t>zemský fojt</a:t>
            </a:r>
          </a:p>
        </p:txBody>
      </p:sp>
    </p:spTree>
    <p:extLst>
      <p:ext uri="{BB962C8B-B14F-4D97-AF65-F5344CB8AC3E}">
        <p14:creationId xmlns:p14="http://schemas.microsoft.com/office/powerpoint/2010/main" val="1025124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36073" y="942109"/>
            <a:ext cx="7324121" cy="597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Český královský dvůr – nejvyšší zemští úředníci, </a:t>
            </a:r>
          </a:p>
          <a:p>
            <a:r>
              <a:rPr lang="cs-CZ" sz="2800" b="1" dirty="0"/>
              <a:t>tvoří královskou radu</a:t>
            </a:r>
          </a:p>
          <a:p>
            <a:endParaRPr lang="cs-CZ" sz="2800" b="1" dirty="0"/>
          </a:p>
          <a:p>
            <a:r>
              <a:rPr lang="cs-CZ" sz="2000" b="1" dirty="0"/>
              <a:t>Nejvyšší purkrabí Království českého</a:t>
            </a:r>
          </a:p>
          <a:p>
            <a:r>
              <a:rPr lang="cs-CZ" sz="2000" b="1" dirty="0"/>
              <a:t>Nejvyšší zemský hofmistr</a:t>
            </a:r>
          </a:p>
          <a:p>
            <a:r>
              <a:rPr lang="cs-CZ" sz="2000" b="1" dirty="0"/>
              <a:t>Nejvyšší zemský maršálek</a:t>
            </a:r>
          </a:p>
          <a:p>
            <a:r>
              <a:rPr lang="cs-CZ" sz="2000" b="1" dirty="0"/>
              <a:t>Nejvyšší zemský komorník</a:t>
            </a:r>
          </a:p>
          <a:p>
            <a:r>
              <a:rPr lang="cs-CZ" sz="2000" b="1" dirty="0"/>
              <a:t>Nejvyšší zemský sudí</a:t>
            </a:r>
          </a:p>
          <a:p>
            <a:r>
              <a:rPr lang="cs-CZ" sz="2000" b="1" dirty="0"/>
              <a:t>Nejvyšší kancléř Království českého</a:t>
            </a:r>
          </a:p>
          <a:p>
            <a:r>
              <a:rPr lang="cs-CZ" sz="2000" b="1" dirty="0"/>
              <a:t>Nejvyšší dvorský sudí</a:t>
            </a:r>
          </a:p>
          <a:p>
            <a:r>
              <a:rPr lang="cs-CZ" sz="2000" b="1" dirty="0"/>
              <a:t>Prezident nad apelacemi</a:t>
            </a:r>
          </a:p>
          <a:p>
            <a:r>
              <a:rPr lang="cs-CZ" sz="2000" b="1" dirty="0"/>
              <a:t>První Karlštejnský purkrabí</a:t>
            </a:r>
          </a:p>
          <a:p>
            <a:r>
              <a:rPr lang="cs-CZ" sz="2000" b="1" dirty="0"/>
              <a:t>Prezident české komory</a:t>
            </a:r>
          </a:p>
          <a:p>
            <a:r>
              <a:rPr lang="cs-CZ" sz="2000" b="1" dirty="0"/>
              <a:t>Nejvyšší zemský písař</a:t>
            </a:r>
          </a:p>
          <a:p>
            <a:r>
              <a:rPr lang="cs-CZ" sz="2000" b="1" dirty="0"/>
              <a:t>Zemský podkomoří</a:t>
            </a:r>
          </a:p>
          <a:p>
            <a:r>
              <a:rPr lang="cs-CZ" sz="2000" b="1" dirty="0"/>
              <a:t>Purkrabí kraje Hradeckého</a:t>
            </a:r>
          </a:p>
          <a:p>
            <a:r>
              <a:rPr lang="cs-CZ" sz="2000" b="1" dirty="0"/>
              <a:t>Druhý Karlštejnský purkrabí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4751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01964" y="785091"/>
            <a:ext cx="6470233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Česká královská (dvorská) kancelář</a:t>
            </a:r>
          </a:p>
          <a:p>
            <a:endParaRPr lang="cs-CZ" dirty="0"/>
          </a:p>
          <a:p>
            <a:r>
              <a:rPr lang="cs-CZ" sz="2000" dirty="0"/>
              <a:t>Nejvyšší kancléř – člen Tajné rady</a:t>
            </a:r>
          </a:p>
          <a:p>
            <a:endParaRPr lang="cs-CZ" sz="2000" dirty="0"/>
          </a:p>
          <a:p>
            <a:r>
              <a:rPr lang="cs-CZ" sz="2000" dirty="0"/>
              <a:t>Vídeňská expozitura</a:t>
            </a:r>
          </a:p>
          <a:p>
            <a:endParaRPr lang="cs-CZ" sz="2000" dirty="0"/>
          </a:p>
          <a:p>
            <a:r>
              <a:rPr lang="cs-CZ" sz="2000" dirty="0"/>
              <a:t>Slezská kancelář 1611</a:t>
            </a:r>
          </a:p>
          <a:p>
            <a:endParaRPr lang="cs-CZ" sz="2000" dirty="0"/>
          </a:p>
          <a:p>
            <a:r>
              <a:rPr lang="cs-CZ" sz="2000" dirty="0"/>
              <a:t>Česká královská kancelář je</a:t>
            </a:r>
          </a:p>
          <a:p>
            <a:r>
              <a:rPr lang="cs-CZ" sz="2000" dirty="0"/>
              <a:t>	-kanceláří panovníka (ve smyslu expedičního úřadu)</a:t>
            </a:r>
          </a:p>
          <a:p>
            <a:r>
              <a:rPr lang="cs-CZ" sz="2000" dirty="0"/>
              <a:t>	-kanceláří královské rady</a:t>
            </a:r>
          </a:p>
          <a:p>
            <a:r>
              <a:rPr lang="cs-CZ" sz="2000" dirty="0"/>
              <a:t>	-kanceláří zemského sněmu (v době zasedání)</a:t>
            </a:r>
          </a:p>
        </p:txBody>
      </p:sp>
      <p:pic>
        <p:nvPicPr>
          <p:cNvPr id="4" name="Obrázek 3" descr="Obsah obrázku patro, interiér&#10;&#10;Popis byl vytvořen automaticky">
            <a:extLst>
              <a:ext uri="{FF2B5EF4-FFF2-40B4-BE49-F238E27FC236}">
                <a16:creationId xmlns:a16="http://schemas.microsoft.com/office/drawing/2014/main" id="{5A966FD0-36AE-4D58-A4C8-D15EB08C70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543" y="-1"/>
            <a:ext cx="5178458" cy="3443123"/>
          </a:xfrm>
          <a:prstGeom prst="rect">
            <a:avLst/>
          </a:prstGeom>
        </p:spPr>
      </p:pic>
      <p:pic>
        <p:nvPicPr>
          <p:cNvPr id="5" name="Obrázek 4" descr="Obsah obrázku silnice, budova, exteriér, ulice&#10;&#10;Popis byl vytvořen automaticky">
            <a:extLst>
              <a:ext uri="{FF2B5EF4-FFF2-40B4-BE49-F238E27FC236}">
                <a16:creationId xmlns:a16="http://schemas.microsoft.com/office/drawing/2014/main" id="{5A930B52-FA10-46FF-9EF1-35BE9135B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437" y="3527196"/>
            <a:ext cx="2331563" cy="33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45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94327" y="822036"/>
            <a:ext cx="6231321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Český (zemský) sněm </a:t>
            </a:r>
          </a:p>
          <a:p>
            <a:r>
              <a:rPr lang="cs-CZ" sz="2400" dirty="0"/>
              <a:t>a sněmy vedlejších zemí</a:t>
            </a:r>
          </a:p>
          <a:p>
            <a:endParaRPr lang="cs-CZ" sz="2400" dirty="0"/>
          </a:p>
          <a:p>
            <a:r>
              <a:rPr lang="cs-CZ" sz="2000" dirty="0"/>
              <a:t>Svolává panovník (znovu od 1528, definitivně po 1547)</a:t>
            </a:r>
          </a:p>
          <a:p>
            <a:r>
              <a:rPr lang="cs-CZ" sz="2000" dirty="0"/>
              <a:t>Předsedá nejvyšší purkrabí</a:t>
            </a:r>
          </a:p>
          <a:p>
            <a:r>
              <a:rPr lang="cs-CZ" sz="2000" dirty="0"/>
              <a:t>Projednává  	-královskou propozici</a:t>
            </a:r>
          </a:p>
          <a:p>
            <a:r>
              <a:rPr lang="cs-CZ" sz="2000" dirty="0"/>
              <a:t>		-články obecné</a:t>
            </a:r>
          </a:p>
          <a:p>
            <a:r>
              <a:rPr lang="cs-CZ" sz="2000" dirty="0"/>
              <a:t>		-články zvláštní</a:t>
            </a:r>
          </a:p>
          <a:p>
            <a:r>
              <a:rPr lang="cs-CZ" sz="2000" dirty="0"/>
              <a:t>Jedná v kuriích (podle stavů)</a:t>
            </a:r>
          </a:p>
          <a:p>
            <a:r>
              <a:rPr lang="cs-CZ" sz="2000" dirty="0"/>
              <a:t>Reprezentace jednotlivých stavů podle odlišných pravidel </a:t>
            </a:r>
          </a:p>
          <a:p>
            <a:r>
              <a:rPr lang="cs-CZ" sz="2000" dirty="0"/>
              <a:t>Sněmovní usnesení s platností zákona (s potvrzením krále)</a:t>
            </a:r>
          </a:p>
          <a:p>
            <a:endParaRPr lang="cs-CZ" sz="2000" dirty="0"/>
          </a:p>
          <a:p>
            <a:r>
              <a:rPr lang="cs-CZ" sz="2000" dirty="0"/>
              <a:t>Moravský sněm</a:t>
            </a:r>
          </a:p>
          <a:p>
            <a:endParaRPr lang="cs-CZ" sz="2000" dirty="0"/>
          </a:p>
          <a:p>
            <a:r>
              <a:rPr lang="cs-CZ" sz="2000" dirty="0"/>
              <a:t>Slezsko: sněmy jednotlivých knížectví</a:t>
            </a:r>
          </a:p>
          <a:p>
            <a:r>
              <a:rPr lang="cs-CZ" sz="2000" dirty="0"/>
              <a:t>Společný knížecí sněm (po smrti Matyáše)</a:t>
            </a:r>
          </a:p>
        </p:txBody>
      </p:sp>
    </p:spTree>
    <p:extLst>
      <p:ext uri="{BB962C8B-B14F-4D97-AF65-F5344CB8AC3E}">
        <p14:creationId xmlns:p14="http://schemas.microsoft.com/office/powerpoint/2010/main" val="2835654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74255" y="766618"/>
            <a:ext cx="8155502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Změny ve sněmovnictví po 1620</a:t>
            </a:r>
          </a:p>
          <a:p>
            <a:endParaRPr lang="cs-CZ" dirty="0"/>
          </a:p>
          <a:p>
            <a:r>
              <a:rPr lang="cs-CZ" sz="2000" dirty="0"/>
              <a:t>Královští komisaři</a:t>
            </a:r>
          </a:p>
          <a:p>
            <a:r>
              <a:rPr lang="cs-CZ" sz="2000" dirty="0"/>
              <a:t>Odnětí zákonodárné iniciativy</a:t>
            </a:r>
          </a:p>
          <a:p>
            <a:r>
              <a:rPr lang="cs-CZ" sz="2000" dirty="0"/>
              <a:t>Obnovení prelátského stavu</a:t>
            </a:r>
          </a:p>
          <a:p>
            <a:r>
              <a:rPr lang="cs-CZ" sz="2000" dirty="0"/>
              <a:t>Omezení účasti měst</a:t>
            </a:r>
          </a:p>
          <a:p>
            <a:endParaRPr lang="cs-CZ" sz="2000" dirty="0"/>
          </a:p>
          <a:p>
            <a:r>
              <a:rPr lang="cs-CZ" sz="2000" dirty="0"/>
              <a:t>1714 Zemský výbor</a:t>
            </a:r>
          </a:p>
          <a:p>
            <a:r>
              <a:rPr lang="cs-CZ" sz="2000" dirty="0"/>
              <a:t>	-osm přísedících</a:t>
            </a:r>
          </a:p>
          <a:p>
            <a:r>
              <a:rPr lang="cs-CZ" sz="2000" dirty="0"/>
              <a:t>	-jedná v komisích (sněmovní, vojenská, hraniční, pro dědickou daň…</a:t>
            </a:r>
          </a:p>
          <a:p>
            <a:r>
              <a:rPr lang="cs-CZ" sz="2000" dirty="0"/>
              <a:t>	-spravuje </a:t>
            </a:r>
            <a:r>
              <a:rPr lang="cs-CZ" sz="2000" dirty="0" err="1"/>
              <a:t>domestikální</a:t>
            </a:r>
            <a:r>
              <a:rPr lang="cs-CZ" sz="2000" dirty="0"/>
              <a:t> fond</a:t>
            </a:r>
          </a:p>
        </p:txBody>
      </p:sp>
    </p:spTree>
    <p:extLst>
      <p:ext uri="{BB962C8B-B14F-4D97-AF65-F5344CB8AC3E}">
        <p14:creationId xmlns:p14="http://schemas.microsoft.com/office/powerpoint/2010/main" val="33820692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396</Words>
  <Application>Microsoft Office PowerPoint</Application>
  <PresentationFormat>Širokoúhlá obrazovka</PresentationFormat>
  <Paragraphs>98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 Politická správa v českých zemích do roku 1620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Dějiny správy I. Politická správa do roku 1620</dc:title>
  <dc:creator>FF UK</dc:creator>
  <cp:lastModifiedBy>Zdeněk Hojda</cp:lastModifiedBy>
  <cp:revision>12</cp:revision>
  <dcterms:created xsi:type="dcterms:W3CDTF">2021-02-24T16:01:21Z</dcterms:created>
  <dcterms:modified xsi:type="dcterms:W3CDTF">2022-05-27T14:24:53Z</dcterms:modified>
</cp:coreProperties>
</file>