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95" r:id="rId10"/>
    <p:sldId id="296" r:id="rId11"/>
    <p:sldId id="264" r:id="rId12"/>
    <p:sldId id="265" r:id="rId13"/>
    <p:sldId id="266" r:id="rId14"/>
    <p:sldId id="267" r:id="rId15"/>
    <p:sldId id="268" r:id="rId16"/>
    <p:sldId id="290" r:id="rId17"/>
    <p:sldId id="292" r:id="rId18"/>
    <p:sldId id="291"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93" r:id="rId33"/>
    <p:sldId id="294" r:id="rId34"/>
    <p:sldId id="282" r:id="rId35"/>
    <p:sldId id="283" r:id="rId36"/>
    <p:sldId id="284" r:id="rId37"/>
    <p:sldId id="285" r:id="rId38"/>
    <p:sldId id="286" r:id="rId39"/>
    <p:sldId id="288" r:id="rId40"/>
    <p:sldId id="287"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EF21-7416-4FC5-6AFF-0C195FA36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27ACB4-17D1-4983-F156-2E11F270E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E57D14-34A3-304C-37C2-7D105CDD064C}"/>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5" name="Footer Placeholder 4">
            <a:extLst>
              <a:ext uri="{FF2B5EF4-FFF2-40B4-BE49-F238E27FC236}">
                <a16:creationId xmlns:a16="http://schemas.microsoft.com/office/drawing/2014/main" id="{20ED3AB7-410F-C986-47DB-D5E1858CB2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E1DDD-7588-93C1-9D18-E845852BAD5C}"/>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293513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B7E9-02EB-C528-579F-C82B78C04C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371E65-3ED4-8DF3-C788-6E131B448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C8EA8F-8C7E-46E3-6D4B-220EF9B96FEF}"/>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5" name="Footer Placeholder 4">
            <a:extLst>
              <a:ext uri="{FF2B5EF4-FFF2-40B4-BE49-F238E27FC236}">
                <a16:creationId xmlns:a16="http://schemas.microsoft.com/office/drawing/2014/main" id="{17F11821-ECF5-9B4D-121E-E5512D336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F41A28-E17F-8B29-9227-DA8C4F4D1113}"/>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254888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64084-AC7F-1165-7E7B-13B04D0BFA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DF182B-84ED-E0F9-4873-9F6E8A4E23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3300EE-6CAA-E99D-A0E6-49655BF6D6CF}"/>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5" name="Footer Placeholder 4">
            <a:extLst>
              <a:ext uri="{FF2B5EF4-FFF2-40B4-BE49-F238E27FC236}">
                <a16:creationId xmlns:a16="http://schemas.microsoft.com/office/drawing/2014/main" id="{D644970E-C014-3671-C611-4869593116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CA670-0A94-7757-27FC-3B67F1E570AD}"/>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323368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76A1-00FF-FCDE-A889-567BFE575C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98B683-58F0-3730-044C-3E5C75610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9D87-F189-70F5-5F63-C9CE72D2726B}"/>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5" name="Footer Placeholder 4">
            <a:extLst>
              <a:ext uri="{FF2B5EF4-FFF2-40B4-BE49-F238E27FC236}">
                <a16:creationId xmlns:a16="http://schemas.microsoft.com/office/drawing/2014/main" id="{03C028F2-334F-A77D-D6C7-1B9F40A1B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8C66E7-AE53-0490-846A-EC3FAD0754AA}"/>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188976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F719-5E5A-955C-327A-39ED1B63B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543EDA-29E6-E525-BCF6-BD8E449FE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ADDD89-CBDC-239A-DEBA-08C022EEEC2B}"/>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5" name="Footer Placeholder 4">
            <a:extLst>
              <a:ext uri="{FF2B5EF4-FFF2-40B4-BE49-F238E27FC236}">
                <a16:creationId xmlns:a16="http://schemas.microsoft.com/office/drawing/2014/main" id="{5B16E2FD-54DF-9624-3533-694AF712B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4D6EFD-91E0-7A09-9920-EA0C988251A4}"/>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119678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5F65-E2D7-375E-5C45-40EF0662C0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C042B5-A33A-AF72-10BB-1BF2619D1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DE930D-6462-BD23-434D-DF3DB59959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B9B3CF-85B1-2153-8C45-23B32E961105}"/>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6" name="Footer Placeholder 5">
            <a:extLst>
              <a:ext uri="{FF2B5EF4-FFF2-40B4-BE49-F238E27FC236}">
                <a16:creationId xmlns:a16="http://schemas.microsoft.com/office/drawing/2014/main" id="{59C13559-7BB7-5A64-79E0-A6DC8518F7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D1D7B5-E5C7-D729-4CE9-066CC9C4674E}"/>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116813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8007-EF38-BB56-12C3-4DEF1C8492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E44C06-82AE-1A95-C8E8-B604B7A6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92AC0-4D17-8FDD-4CA7-3B5090B52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997769-8211-7717-22D3-F4326B3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78A4E-4A5E-D244-A462-A9EEE3BAB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0C4474-516F-EE39-B841-1766F7C57AEB}"/>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8" name="Footer Placeholder 7">
            <a:extLst>
              <a:ext uri="{FF2B5EF4-FFF2-40B4-BE49-F238E27FC236}">
                <a16:creationId xmlns:a16="http://schemas.microsoft.com/office/drawing/2014/main" id="{F41B47CB-8447-066B-3247-CB4A7B4EE2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6CD1A7-35CA-6305-D11E-2CF5C5F8593E}"/>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76005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9787-4297-75F6-CF3B-BEC49859E8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45ECBD-E758-AE72-DC05-A74FD42909B0}"/>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4" name="Footer Placeholder 3">
            <a:extLst>
              <a:ext uri="{FF2B5EF4-FFF2-40B4-BE49-F238E27FC236}">
                <a16:creationId xmlns:a16="http://schemas.microsoft.com/office/drawing/2014/main" id="{21B390E4-0661-A4D0-E72C-9A87220F2D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BB86F0-4DB2-42A4-E407-F2864DD2912F}"/>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122915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C1F35-5F4D-40EC-A151-4FB63070E439}"/>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3" name="Footer Placeholder 2">
            <a:extLst>
              <a:ext uri="{FF2B5EF4-FFF2-40B4-BE49-F238E27FC236}">
                <a16:creationId xmlns:a16="http://schemas.microsoft.com/office/drawing/2014/main" id="{95138E35-EBBB-5232-8EF3-7627E0D43B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D76445-DF01-8F32-0BFC-72E007DB0D17}"/>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424942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725A-6FA0-DF72-5999-B3C1DBE4C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577F37-DB64-C983-2BC1-DD537CB7B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3F1037-5CE5-0B47-771D-4CCB885EF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56D46-2B8C-080D-4A9D-43192B741993}"/>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6" name="Footer Placeholder 5">
            <a:extLst>
              <a:ext uri="{FF2B5EF4-FFF2-40B4-BE49-F238E27FC236}">
                <a16:creationId xmlns:a16="http://schemas.microsoft.com/office/drawing/2014/main" id="{7469C309-38CB-EE98-1C2B-FA0146E52B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60FCFB-E9E9-7B07-0EA2-BE452CD2EC10}"/>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333386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D3B1-7543-A741-C231-F1BDF3308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88B1DB-E3D4-92A2-26C6-075C1A95D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D372C4-EBB7-61CD-A682-D3C66C2E3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E0D62-DBBB-F1E6-E2DE-8B8B5E5F8EE4}"/>
              </a:ext>
            </a:extLst>
          </p:cNvPr>
          <p:cNvSpPr>
            <a:spLocks noGrp="1"/>
          </p:cNvSpPr>
          <p:nvPr>
            <p:ph type="dt" sz="half" idx="10"/>
          </p:nvPr>
        </p:nvSpPr>
        <p:spPr/>
        <p:txBody>
          <a:bodyPr/>
          <a:lstStyle/>
          <a:p>
            <a:fld id="{7D7AF9D0-DE2E-4BED-92AA-C1F34F64E02D}" type="datetimeFigureOut">
              <a:rPr lang="en-GB" smtClean="0"/>
              <a:t>05/05/2025</a:t>
            </a:fld>
            <a:endParaRPr lang="en-GB"/>
          </a:p>
        </p:txBody>
      </p:sp>
      <p:sp>
        <p:nvSpPr>
          <p:cNvPr id="6" name="Footer Placeholder 5">
            <a:extLst>
              <a:ext uri="{FF2B5EF4-FFF2-40B4-BE49-F238E27FC236}">
                <a16:creationId xmlns:a16="http://schemas.microsoft.com/office/drawing/2014/main" id="{B8F8AF98-7E34-18BE-C777-A20A13579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11775F-7366-CFD9-8DD4-295FD7399B2E}"/>
              </a:ext>
            </a:extLst>
          </p:cNvPr>
          <p:cNvSpPr>
            <a:spLocks noGrp="1"/>
          </p:cNvSpPr>
          <p:nvPr>
            <p:ph type="sldNum" sz="quarter" idx="12"/>
          </p:nvPr>
        </p:nvSpPr>
        <p:spPr/>
        <p:txBody>
          <a:bodyPr/>
          <a:lstStyle/>
          <a:p>
            <a:fld id="{BDEC5C3E-4838-4E2E-9B0A-10B79A0A3755}" type="slidenum">
              <a:rPr lang="en-GB" smtClean="0"/>
              <a:t>‹#›</a:t>
            </a:fld>
            <a:endParaRPr lang="en-GB"/>
          </a:p>
        </p:txBody>
      </p:sp>
    </p:spTree>
    <p:extLst>
      <p:ext uri="{BB962C8B-B14F-4D97-AF65-F5344CB8AC3E}">
        <p14:creationId xmlns:p14="http://schemas.microsoft.com/office/powerpoint/2010/main" val="422172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409E2-69AB-90B3-EBB9-FE01600F8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FE63BB-991F-F278-060D-6770430EE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21E468-9091-C429-C235-709A0D10C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AF9D0-DE2E-4BED-92AA-C1F34F64E02D}" type="datetimeFigureOut">
              <a:rPr lang="en-GB" smtClean="0"/>
              <a:t>05/05/2025</a:t>
            </a:fld>
            <a:endParaRPr lang="en-GB"/>
          </a:p>
        </p:txBody>
      </p:sp>
      <p:sp>
        <p:nvSpPr>
          <p:cNvPr id="5" name="Footer Placeholder 4">
            <a:extLst>
              <a:ext uri="{FF2B5EF4-FFF2-40B4-BE49-F238E27FC236}">
                <a16:creationId xmlns:a16="http://schemas.microsoft.com/office/drawing/2014/main" id="{9CB68C09-74CD-D9E5-7067-76646299E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F4CA58-D33F-123D-6417-53916CB26D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C5C3E-4838-4E2E-9B0A-10B79A0A3755}" type="slidenum">
              <a:rPr lang="en-GB" smtClean="0"/>
              <a:t>‹#›</a:t>
            </a:fld>
            <a:endParaRPr lang="en-GB"/>
          </a:p>
        </p:txBody>
      </p:sp>
    </p:spTree>
    <p:extLst>
      <p:ext uri="{BB962C8B-B14F-4D97-AF65-F5344CB8AC3E}">
        <p14:creationId xmlns:p14="http://schemas.microsoft.com/office/powerpoint/2010/main" val="294382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Antimony" TargetMode="External"/><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hyperlink" Target="https://en.wikipedia.org/wiki/Terbium" TargetMode="External"/><Relationship Id="rId7" Type="http://schemas.openxmlformats.org/officeDocument/2006/relationships/hyperlink" Target="https://en.wikipedia.org/wiki/Yttrium" TargetMode="External"/><Relationship Id="rId12" Type="http://schemas.openxmlformats.org/officeDocument/2006/relationships/hyperlink" Target="https://en.wikipedia.org/wiki/Fluorine" TargetMode="External"/><Relationship Id="rId17" Type="http://schemas.openxmlformats.org/officeDocument/2006/relationships/image" Target="../media/image25.png"/><Relationship Id="rId2" Type="http://schemas.openxmlformats.org/officeDocument/2006/relationships/hyperlink" Target="https://en.wikipedia.org/wiki/Rare-earth" TargetMode="Externa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en.wikipedia.org/wiki/Europium" TargetMode="External"/><Relationship Id="rId11" Type="http://schemas.openxmlformats.org/officeDocument/2006/relationships/hyperlink" Target="https://en.wikipedia.org/wiki/Chlorine" TargetMode="External"/><Relationship Id="rId5" Type="http://schemas.openxmlformats.org/officeDocument/2006/relationships/hyperlink" Target="https://en.wikipedia.org/wiki/Lanthanum" TargetMode="External"/><Relationship Id="rId15" Type="http://schemas.openxmlformats.org/officeDocument/2006/relationships/image" Target="../media/image23.png"/><Relationship Id="rId10" Type="http://schemas.openxmlformats.org/officeDocument/2006/relationships/hyperlink" Target="https://en.wikipedia.org/wiki/Calcium" TargetMode="External"/><Relationship Id="rId19" Type="http://schemas.openxmlformats.org/officeDocument/2006/relationships/image" Target="../media/image27.png"/><Relationship Id="rId4" Type="http://schemas.openxmlformats.org/officeDocument/2006/relationships/hyperlink" Target="https://en.wikipedia.org/wiki/Cerium" TargetMode="External"/><Relationship Id="rId9" Type="http://schemas.openxmlformats.org/officeDocument/2006/relationships/hyperlink" Target="https://en.wikipedia.org/wiki/Manganese" TargetMode="Externa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Cleanrooms" TargetMode="External"/><Relationship Id="rId2" Type="http://schemas.openxmlformats.org/officeDocument/2006/relationships/hyperlink" Target="https://en.wikipedia.org/wiki/Photolithography"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uropium" TargetMode="External"/><Relationship Id="rId7" Type="http://schemas.openxmlformats.org/officeDocument/2006/relationships/image" Target="../media/image29.gif"/><Relationship Id="rId2" Type="http://schemas.openxmlformats.org/officeDocument/2006/relationships/hyperlink" Target="https://en.wikipedia.org/wiki/Blacklight" TargetMode="External"/><Relationship Id="rId1" Type="http://schemas.openxmlformats.org/officeDocument/2006/relationships/slideLayout" Target="../slideLayouts/slideLayout2.xml"/><Relationship Id="rId6" Type="http://schemas.openxmlformats.org/officeDocument/2006/relationships/hyperlink" Target="https://en.wikipedia.org/wiki/Wood%27s_glass" TargetMode="External"/><Relationship Id="rId5" Type="http://schemas.openxmlformats.org/officeDocument/2006/relationships/hyperlink" Target="https://en.wikipedia.org/wiki/Borate" TargetMode="External"/><Relationship Id="rId4" Type="http://schemas.openxmlformats.org/officeDocument/2006/relationships/hyperlink" Target="https://en.wikipedia.org/wiki/Strontiu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Penning_mixture"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Sodium_amalga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en.wikipedia.org/wiki/Ballast_(electrica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6ED2-6661-D1B2-7901-AF74FC66C526}"/>
              </a:ext>
            </a:extLst>
          </p:cNvPr>
          <p:cNvSpPr>
            <a:spLocks noGrp="1"/>
          </p:cNvSpPr>
          <p:nvPr>
            <p:ph type="ctrTitle"/>
          </p:nvPr>
        </p:nvSpPr>
        <p:spPr/>
        <p:txBody>
          <a:bodyPr/>
          <a:lstStyle/>
          <a:p>
            <a:r>
              <a:rPr lang="en-GB"/>
              <a:t>Plasma light sources</a:t>
            </a:r>
            <a:endParaRPr lang="en-GB" dirty="0"/>
          </a:p>
        </p:txBody>
      </p:sp>
      <p:sp>
        <p:nvSpPr>
          <p:cNvPr id="3" name="Subtitle 2">
            <a:extLst>
              <a:ext uri="{FF2B5EF4-FFF2-40B4-BE49-F238E27FC236}">
                <a16:creationId xmlns:a16="http://schemas.microsoft.com/office/drawing/2014/main" id="{CC6ED101-833E-3F11-35B3-2E39A7226EEC}"/>
              </a:ext>
            </a:extLst>
          </p:cNvPr>
          <p:cNvSpPr>
            <a:spLocks noGrp="1"/>
          </p:cNvSpPr>
          <p:nvPr>
            <p:ph type="subTitle" idx="1"/>
          </p:nvPr>
        </p:nvSpPr>
        <p:spPr/>
        <p:txBody>
          <a:bodyPr/>
          <a:lstStyle/>
          <a:p>
            <a:r>
              <a:rPr lang="en-GB"/>
              <a:t>Low Pressure Light Sources, Fluorescent Lamps, Sodium Low Pressure Discharge Lamps, High Pressure Plasma Light Sources, Construction and Operation</a:t>
            </a:r>
            <a:endParaRPr lang="en-GB" dirty="0"/>
          </a:p>
        </p:txBody>
      </p:sp>
    </p:spTree>
    <p:extLst>
      <p:ext uri="{BB962C8B-B14F-4D97-AF65-F5344CB8AC3E}">
        <p14:creationId xmlns:p14="http://schemas.microsoft.com/office/powerpoint/2010/main" val="126187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E2856-2460-05DD-D5B1-8BDAF5FF3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0CDF5-5F7B-6A49-0CBC-5D5306E905D9}"/>
              </a:ext>
            </a:extLst>
          </p:cNvPr>
          <p:cNvSpPr>
            <a:spLocks noGrp="1"/>
          </p:cNvSpPr>
          <p:nvPr>
            <p:ph type="title"/>
          </p:nvPr>
        </p:nvSpPr>
        <p:spPr/>
        <p:txBody>
          <a:bodyPr/>
          <a:lstStyle/>
          <a:p>
            <a:r>
              <a:rPr lang="en-GB" dirty="0"/>
              <a:t>CRI – </a:t>
            </a:r>
            <a:r>
              <a:rPr lang="en-GB" dirty="0" err="1"/>
              <a:t>Color</a:t>
            </a:r>
            <a:r>
              <a:rPr lang="en-GB" dirty="0"/>
              <a:t> Rendering Index</a:t>
            </a:r>
          </a:p>
        </p:txBody>
      </p:sp>
      <p:sp>
        <p:nvSpPr>
          <p:cNvPr id="4" name="TextBox 3">
            <a:extLst>
              <a:ext uri="{FF2B5EF4-FFF2-40B4-BE49-F238E27FC236}">
                <a16:creationId xmlns:a16="http://schemas.microsoft.com/office/drawing/2014/main" id="{5302FFC3-2AA2-D202-6FC0-379D87DF99DF}"/>
              </a:ext>
            </a:extLst>
          </p:cNvPr>
          <p:cNvSpPr txBox="1"/>
          <p:nvPr/>
        </p:nvSpPr>
        <p:spPr>
          <a:xfrm>
            <a:off x="470516" y="1506022"/>
            <a:ext cx="10634709" cy="646331"/>
          </a:xfrm>
          <a:prstGeom prst="rect">
            <a:avLst/>
          </a:prstGeom>
          <a:noFill/>
        </p:spPr>
        <p:txBody>
          <a:bodyPr wrap="square" rtlCol="0">
            <a:spAutoFit/>
          </a:bodyPr>
          <a:lstStyle/>
          <a:p>
            <a:r>
              <a:rPr lang="en-GB" dirty="0"/>
              <a:t>Measure of how natural </a:t>
            </a:r>
            <a:r>
              <a:rPr lang="en-GB" dirty="0" err="1"/>
              <a:t>colors</a:t>
            </a:r>
            <a:r>
              <a:rPr lang="en-GB" dirty="0"/>
              <a:t> render under an artificial white light source when compared with sunlight</a:t>
            </a:r>
          </a:p>
          <a:p>
            <a:r>
              <a:rPr lang="en-GB" dirty="0"/>
              <a:t>Scale 0 - 100</a:t>
            </a:r>
          </a:p>
        </p:txBody>
      </p:sp>
      <p:sp>
        <p:nvSpPr>
          <p:cNvPr id="8" name="TextBox 7">
            <a:extLst>
              <a:ext uri="{FF2B5EF4-FFF2-40B4-BE49-F238E27FC236}">
                <a16:creationId xmlns:a16="http://schemas.microsoft.com/office/drawing/2014/main" id="{CE18A29F-1291-74FD-2219-7DE20C90740A}"/>
              </a:ext>
            </a:extLst>
          </p:cNvPr>
          <p:cNvSpPr txBox="1"/>
          <p:nvPr/>
        </p:nvSpPr>
        <p:spPr>
          <a:xfrm>
            <a:off x="177554" y="6441867"/>
            <a:ext cx="8620217" cy="369332"/>
          </a:xfrm>
          <a:prstGeom prst="rect">
            <a:avLst/>
          </a:prstGeom>
          <a:noFill/>
        </p:spPr>
        <p:txBody>
          <a:bodyPr wrap="square" rtlCol="0">
            <a:spAutoFit/>
          </a:bodyPr>
          <a:lstStyle/>
          <a:p>
            <a:r>
              <a:rPr lang="en-GB" dirty="0"/>
              <a:t>https://www.flexfireleds.com/color-rendering-index-cri-and-led-lighting-what-is-cri/</a:t>
            </a:r>
          </a:p>
        </p:txBody>
      </p:sp>
      <p:pic>
        <p:nvPicPr>
          <p:cNvPr id="5" name="Picture 4">
            <a:extLst>
              <a:ext uri="{FF2B5EF4-FFF2-40B4-BE49-F238E27FC236}">
                <a16:creationId xmlns:a16="http://schemas.microsoft.com/office/drawing/2014/main" id="{51E94F31-C84E-91B6-840D-1167E32119C1}"/>
              </a:ext>
            </a:extLst>
          </p:cNvPr>
          <p:cNvPicPr>
            <a:picLocks noChangeAspect="1"/>
          </p:cNvPicPr>
          <p:nvPr/>
        </p:nvPicPr>
        <p:blipFill>
          <a:blip r:embed="rId2"/>
          <a:stretch>
            <a:fillRect/>
          </a:stretch>
        </p:blipFill>
        <p:spPr>
          <a:xfrm>
            <a:off x="2443117" y="2831585"/>
            <a:ext cx="6915150" cy="2543175"/>
          </a:xfrm>
          <a:prstGeom prst="rect">
            <a:avLst/>
          </a:prstGeom>
        </p:spPr>
      </p:pic>
    </p:spTree>
    <p:extLst>
      <p:ext uri="{BB962C8B-B14F-4D97-AF65-F5344CB8AC3E}">
        <p14:creationId xmlns:p14="http://schemas.microsoft.com/office/powerpoint/2010/main" val="68354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380D1F-25F0-9C04-EE04-FC7CF3019698}"/>
              </a:ext>
            </a:extLst>
          </p:cNvPr>
          <p:cNvPicPr>
            <a:picLocks noChangeAspect="1"/>
          </p:cNvPicPr>
          <p:nvPr/>
        </p:nvPicPr>
        <p:blipFill>
          <a:blip r:embed="rId2"/>
          <a:stretch>
            <a:fillRect/>
          </a:stretch>
        </p:blipFill>
        <p:spPr>
          <a:xfrm>
            <a:off x="1672057" y="0"/>
            <a:ext cx="8847886" cy="6858000"/>
          </a:xfrm>
          <a:prstGeom prst="rect">
            <a:avLst/>
          </a:prstGeom>
        </p:spPr>
      </p:pic>
    </p:spTree>
    <p:extLst>
      <p:ext uri="{BB962C8B-B14F-4D97-AF65-F5344CB8AC3E}">
        <p14:creationId xmlns:p14="http://schemas.microsoft.com/office/powerpoint/2010/main" val="271540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F8DBB2-5776-B058-34BF-570C89B574D6}"/>
              </a:ext>
            </a:extLst>
          </p:cNvPr>
          <p:cNvPicPr>
            <a:picLocks noChangeAspect="1"/>
          </p:cNvPicPr>
          <p:nvPr/>
        </p:nvPicPr>
        <p:blipFill>
          <a:blip r:embed="rId2"/>
          <a:stretch>
            <a:fillRect/>
          </a:stretch>
        </p:blipFill>
        <p:spPr>
          <a:xfrm>
            <a:off x="1341120" y="1"/>
            <a:ext cx="9509760" cy="6857998"/>
          </a:xfrm>
          <a:prstGeom prst="rect">
            <a:avLst/>
          </a:prstGeom>
        </p:spPr>
      </p:pic>
    </p:spTree>
    <p:extLst>
      <p:ext uri="{BB962C8B-B14F-4D97-AF65-F5344CB8AC3E}">
        <p14:creationId xmlns:p14="http://schemas.microsoft.com/office/powerpoint/2010/main" val="269365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2BCE-445A-F7CF-A723-8F89A8AE8E60}"/>
              </a:ext>
            </a:extLst>
          </p:cNvPr>
          <p:cNvSpPr>
            <a:spLocks noGrp="1"/>
          </p:cNvSpPr>
          <p:nvPr>
            <p:ph type="title"/>
          </p:nvPr>
        </p:nvSpPr>
        <p:spPr/>
        <p:txBody>
          <a:bodyPr/>
          <a:lstStyle/>
          <a:p>
            <a:r>
              <a:rPr lang="cs-CZ" dirty="0"/>
              <a:t>Zářivky (</a:t>
            </a:r>
            <a:r>
              <a:rPr lang="cs-CZ" dirty="0" err="1"/>
              <a:t>Low</a:t>
            </a:r>
            <a:r>
              <a:rPr lang="cs-CZ" dirty="0"/>
              <a:t> </a:t>
            </a:r>
            <a:r>
              <a:rPr lang="cs-CZ" dirty="0" err="1"/>
              <a:t>pressure</a:t>
            </a:r>
            <a:r>
              <a:rPr lang="cs-CZ" dirty="0"/>
              <a:t> </a:t>
            </a:r>
            <a:r>
              <a:rPr lang="cs-CZ" dirty="0" err="1"/>
              <a:t>fluorescent</a:t>
            </a:r>
            <a:r>
              <a:rPr lang="cs-CZ" dirty="0"/>
              <a:t> lamp)</a:t>
            </a:r>
            <a:endParaRPr lang="en-GB" dirty="0"/>
          </a:p>
        </p:txBody>
      </p:sp>
      <p:pic>
        <p:nvPicPr>
          <p:cNvPr id="5124" name="Picture 4">
            <a:extLst>
              <a:ext uri="{FF2B5EF4-FFF2-40B4-BE49-F238E27FC236}">
                <a16:creationId xmlns:a16="http://schemas.microsoft.com/office/drawing/2014/main" id="{2D7E7FF8-5289-6753-37A1-A126B0C3A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90688"/>
            <a:ext cx="8210550" cy="4897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913B6D-56D9-0055-B1AA-D0D67B44257A}"/>
              </a:ext>
            </a:extLst>
          </p:cNvPr>
          <p:cNvSpPr txBox="1"/>
          <p:nvPr/>
        </p:nvSpPr>
        <p:spPr>
          <a:xfrm>
            <a:off x="8896350" y="2590800"/>
            <a:ext cx="2571750" cy="2308324"/>
          </a:xfrm>
          <a:prstGeom prst="rect">
            <a:avLst/>
          </a:prstGeom>
          <a:noFill/>
        </p:spPr>
        <p:txBody>
          <a:bodyPr wrap="square" rtlCol="0">
            <a:spAutoFit/>
          </a:bodyPr>
          <a:lstStyle/>
          <a:p>
            <a:r>
              <a:rPr lang="en-GB" dirty="0" err="1"/>
              <a:t>Zapojení</a:t>
            </a:r>
            <a:r>
              <a:rPr lang="en-GB" dirty="0"/>
              <a:t> </a:t>
            </a:r>
            <a:r>
              <a:rPr lang="en-GB" dirty="0" err="1"/>
              <a:t>startéru</a:t>
            </a:r>
            <a:r>
              <a:rPr lang="en-GB" dirty="0"/>
              <a:t> a </a:t>
            </a:r>
            <a:r>
              <a:rPr lang="en-GB" dirty="0" err="1"/>
              <a:t>tlumivky</a:t>
            </a:r>
            <a:r>
              <a:rPr lang="en-GB" dirty="0"/>
              <a:t> k </a:t>
            </a:r>
            <a:r>
              <a:rPr lang="en-GB" dirty="0" err="1"/>
              <a:t>zářivkové</a:t>
            </a:r>
            <a:r>
              <a:rPr lang="en-GB" dirty="0"/>
              <a:t> </a:t>
            </a:r>
            <a:r>
              <a:rPr lang="en-GB" dirty="0" err="1"/>
              <a:t>trubici</a:t>
            </a:r>
            <a:r>
              <a:rPr lang="en-GB" dirty="0"/>
              <a:t>.</a:t>
            </a:r>
          </a:p>
          <a:p>
            <a:r>
              <a:rPr lang="en-GB" dirty="0"/>
              <a:t>a - </a:t>
            </a:r>
            <a:r>
              <a:rPr lang="en-GB" dirty="0" err="1"/>
              <a:t>vstup</a:t>
            </a:r>
            <a:r>
              <a:rPr lang="en-GB" dirty="0"/>
              <a:t>, b - </a:t>
            </a:r>
            <a:r>
              <a:rPr lang="en-GB" dirty="0" err="1"/>
              <a:t>tlumivka</a:t>
            </a:r>
            <a:r>
              <a:rPr lang="en-GB" dirty="0"/>
              <a:t>, c - </a:t>
            </a:r>
            <a:r>
              <a:rPr lang="en-GB" dirty="0" err="1"/>
              <a:t>kompenzační</a:t>
            </a:r>
            <a:r>
              <a:rPr lang="en-GB" dirty="0"/>
              <a:t> </a:t>
            </a:r>
            <a:r>
              <a:rPr lang="en-GB" dirty="0" err="1"/>
              <a:t>kondenzátor</a:t>
            </a:r>
            <a:r>
              <a:rPr lang="en-GB" dirty="0"/>
              <a:t>, d - </a:t>
            </a:r>
            <a:r>
              <a:rPr lang="en-GB" dirty="0" err="1"/>
              <a:t>startér</a:t>
            </a:r>
            <a:r>
              <a:rPr lang="en-GB" dirty="0"/>
              <a:t>, e - </a:t>
            </a:r>
            <a:r>
              <a:rPr lang="en-GB" dirty="0" err="1"/>
              <a:t>bimetalová</a:t>
            </a:r>
            <a:r>
              <a:rPr lang="en-GB" dirty="0"/>
              <a:t> </a:t>
            </a:r>
            <a:r>
              <a:rPr lang="en-GB" dirty="0" err="1"/>
              <a:t>elektroda</a:t>
            </a:r>
            <a:r>
              <a:rPr lang="en-GB" dirty="0"/>
              <a:t>, f - </a:t>
            </a:r>
            <a:r>
              <a:rPr lang="en-GB" dirty="0" err="1"/>
              <a:t>odrušovací</a:t>
            </a:r>
            <a:r>
              <a:rPr lang="en-GB" dirty="0"/>
              <a:t> </a:t>
            </a:r>
            <a:r>
              <a:rPr lang="en-GB" dirty="0" err="1"/>
              <a:t>kondenzáto</a:t>
            </a:r>
            <a:r>
              <a:rPr lang="cs-CZ" dirty="0"/>
              <a:t>r</a:t>
            </a:r>
            <a:endParaRPr lang="en-GB" dirty="0"/>
          </a:p>
        </p:txBody>
      </p:sp>
      <p:sp>
        <p:nvSpPr>
          <p:cNvPr id="5" name="TextBox 4">
            <a:extLst>
              <a:ext uri="{FF2B5EF4-FFF2-40B4-BE49-F238E27FC236}">
                <a16:creationId xmlns:a16="http://schemas.microsoft.com/office/drawing/2014/main" id="{B69B19CF-3CB2-3A78-E4C5-9C768C15AFE4}"/>
              </a:ext>
            </a:extLst>
          </p:cNvPr>
          <p:cNvSpPr txBox="1"/>
          <p:nvPr/>
        </p:nvSpPr>
        <p:spPr>
          <a:xfrm>
            <a:off x="6096000" y="5934670"/>
            <a:ext cx="6096000" cy="923330"/>
          </a:xfrm>
          <a:prstGeom prst="rect">
            <a:avLst/>
          </a:prstGeom>
          <a:noFill/>
        </p:spPr>
        <p:txBody>
          <a:bodyPr wrap="square">
            <a:spAutoFit/>
          </a:bodyPr>
          <a:lstStyle/>
          <a:p>
            <a:r>
              <a:rPr lang="en-GB" dirty="0"/>
              <a:t>A fluorescent lamp tube is filled with a mix of argon, xenon, neon, or krypton, and mercury vapor. The pressure inside the lamp is around 0.3% of atmospheric pressure.</a:t>
            </a:r>
          </a:p>
        </p:txBody>
      </p:sp>
      <p:sp>
        <p:nvSpPr>
          <p:cNvPr id="6" name="TextBox 5">
            <a:extLst>
              <a:ext uri="{FF2B5EF4-FFF2-40B4-BE49-F238E27FC236}">
                <a16:creationId xmlns:a16="http://schemas.microsoft.com/office/drawing/2014/main" id="{99B64829-51BA-BD2F-2134-AFD7613D5723}"/>
              </a:ext>
            </a:extLst>
          </p:cNvPr>
          <p:cNvSpPr txBox="1"/>
          <p:nvPr/>
        </p:nvSpPr>
        <p:spPr>
          <a:xfrm>
            <a:off x="9067800" y="1555254"/>
            <a:ext cx="2400300" cy="646331"/>
          </a:xfrm>
          <a:prstGeom prst="rect">
            <a:avLst/>
          </a:prstGeom>
          <a:noFill/>
        </p:spPr>
        <p:txBody>
          <a:bodyPr wrap="square" rtlCol="0">
            <a:spAutoFit/>
          </a:bodyPr>
          <a:lstStyle/>
          <a:p>
            <a:r>
              <a:rPr lang="en-GB" dirty="0"/>
              <a:t>Low pressure arc </a:t>
            </a:r>
            <a:r>
              <a:rPr lang="en-GB" dirty="0" err="1"/>
              <a:t>dicharge</a:t>
            </a:r>
            <a:endParaRPr lang="en-GB" dirty="0"/>
          </a:p>
        </p:txBody>
      </p:sp>
    </p:spTree>
    <p:extLst>
      <p:ext uri="{BB962C8B-B14F-4D97-AF65-F5344CB8AC3E}">
        <p14:creationId xmlns:p14="http://schemas.microsoft.com/office/powerpoint/2010/main" val="190887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2BCE-445A-F7CF-A723-8F89A8AE8E60}"/>
              </a:ext>
            </a:extLst>
          </p:cNvPr>
          <p:cNvSpPr>
            <a:spLocks noGrp="1"/>
          </p:cNvSpPr>
          <p:nvPr>
            <p:ph type="title"/>
          </p:nvPr>
        </p:nvSpPr>
        <p:spPr/>
        <p:txBody>
          <a:bodyPr/>
          <a:lstStyle/>
          <a:p>
            <a:r>
              <a:rPr lang="cs-CZ" dirty="0"/>
              <a:t>Zářivky (</a:t>
            </a:r>
            <a:r>
              <a:rPr lang="cs-CZ" dirty="0" err="1"/>
              <a:t>Low</a:t>
            </a:r>
            <a:r>
              <a:rPr lang="cs-CZ" dirty="0"/>
              <a:t> </a:t>
            </a:r>
            <a:r>
              <a:rPr lang="cs-CZ" dirty="0" err="1"/>
              <a:t>pressure</a:t>
            </a:r>
            <a:r>
              <a:rPr lang="cs-CZ" dirty="0"/>
              <a:t> </a:t>
            </a:r>
            <a:r>
              <a:rPr lang="cs-CZ" dirty="0" err="1"/>
              <a:t>fluorescent</a:t>
            </a:r>
            <a:r>
              <a:rPr lang="cs-CZ" dirty="0"/>
              <a:t> lamp)</a:t>
            </a:r>
            <a:endParaRPr lang="en-GB" dirty="0"/>
          </a:p>
        </p:txBody>
      </p:sp>
      <p:pic>
        <p:nvPicPr>
          <p:cNvPr id="6146" name="Picture 2" descr="Animace funkce zářivky. Červeně je vyznačeno, kudy protéká proud.">
            <a:extLst>
              <a:ext uri="{FF2B5EF4-FFF2-40B4-BE49-F238E27FC236}">
                <a16:creationId xmlns:a16="http://schemas.microsoft.com/office/drawing/2014/main" id="{FBA11BFE-FE71-81D4-0A25-A371B8C20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942" y="2028826"/>
            <a:ext cx="8520266"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6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600DD-CCC4-3712-EED3-8E8FA6840A6C}"/>
              </a:ext>
            </a:extLst>
          </p:cNvPr>
          <p:cNvPicPr>
            <a:picLocks noChangeAspect="1"/>
          </p:cNvPicPr>
          <p:nvPr/>
        </p:nvPicPr>
        <p:blipFill>
          <a:blip r:embed="rId2"/>
          <a:stretch>
            <a:fillRect/>
          </a:stretch>
        </p:blipFill>
        <p:spPr>
          <a:xfrm>
            <a:off x="1535739" y="1"/>
            <a:ext cx="9120522" cy="6857998"/>
          </a:xfrm>
          <a:prstGeom prst="rect">
            <a:avLst/>
          </a:prstGeom>
        </p:spPr>
      </p:pic>
      <p:sp>
        <p:nvSpPr>
          <p:cNvPr id="2" name="TextBox 1">
            <a:extLst>
              <a:ext uri="{FF2B5EF4-FFF2-40B4-BE49-F238E27FC236}">
                <a16:creationId xmlns:a16="http://schemas.microsoft.com/office/drawing/2014/main" id="{2D637BB2-8777-0B4C-9433-3EDF74AE39BF}"/>
              </a:ext>
            </a:extLst>
          </p:cNvPr>
          <p:cNvSpPr txBox="1"/>
          <p:nvPr/>
        </p:nvSpPr>
        <p:spPr>
          <a:xfrm>
            <a:off x="7244080" y="2505670"/>
            <a:ext cx="4439920" cy="923330"/>
          </a:xfrm>
          <a:prstGeom prst="rect">
            <a:avLst/>
          </a:prstGeom>
          <a:noFill/>
        </p:spPr>
        <p:txBody>
          <a:bodyPr wrap="square" rtlCol="0">
            <a:spAutoFit/>
          </a:bodyPr>
          <a:lstStyle/>
          <a:p>
            <a:r>
              <a:rPr lang="en-GB" dirty="0"/>
              <a:t>CRI – </a:t>
            </a:r>
            <a:r>
              <a:rPr lang="en-GB" dirty="0" err="1"/>
              <a:t>Color</a:t>
            </a:r>
            <a:r>
              <a:rPr lang="en-GB" dirty="0"/>
              <a:t> Rendering Index, by definition CRI = 100 for incandescent lamp (black body radiation of light bulb)</a:t>
            </a:r>
          </a:p>
        </p:txBody>
      </p:sp>
    </p:spTree>
    <p:extLst>
      <p:ext uri="{BB962C8B-B14F-4D97-AF65-F5344CB8AC3E}">
        <p14:creationId xmlns:p14="http://schemas.microsoft.com/office/powerpoint/2010/main" val="64675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6FEDC23-7CAE-FAAD-0381-6526819E3AAC}"/>
              </a:ext>
            </a:extLst>
          </p:cNvPr>
          <p:cNvGraphicFramePr>
            <a:graphicFrameLocks noGrp="1"/>
          </p:cNvGraphicFramePr>
          <p:nvPr>
            <p:extLst>
              <p:ext uri="{D42A27DB-BD31-4B8C-83A1-F6EECF244321}">
                <p14:modId xmlns:p14="http://schemas.microsoft.com/office/powerpoint/2010/main" val="815565646"/>
              </p:ext>
            </p:extLst>
          </p:nvPr>
        </p:nvGraphicFramePr>
        <p:xfrm>
          <a:off x="838200" y="1049306"/>
          <a:ext cx="6571868" cy="2397633"/>
        </p:xfrm>
        <a:graphic>
          <a:graphicData uri="http://schemas.openxmlformats.org/drawingml/2006/table">
            <a:tbl>
              <a:tblPr firstRow="1" firstCol="1" bandRow="1">
                <a:tableStyleId>{5C22544A-7EE6-4342-B048-85BDC9FD1C3A}</a:tableStyleId>
              </a:tblPr>
              <a:tblGrid>
                <a:gridCol w="2145412">
                  <a:extLst>
                    <a:ext uri="{9D8B030D-6E8A-4147-A177-3AD203B41FA5}">
                      <a16:colId xmlns:a16="http://schemas.microsoft.com/office/drawing/2014/main" val="789176501"/>
                    </a:ext>
                  </a:extLst>
                </a:gridCol>
                <a:gridCol w="4426456">
                  <a:extLst>
                    <a:ext uri="{9D8B030D-6E8A-4147-A177-3AD203B41FA5}">
                      <a16:colId xmlns:a16="http://schemas.microsoft.com/office/drawing/2014/main" val="2528572729"/>
                    </a:ext>
                  </a:extLst>
                </a:gridCol>
              </a:tblGrid>
              <a:tr h="0">
                <a:tc>
                  <a:txBody>
                    <a:bodyPr/>
                    <a:lstStyle/>
                    <a:p>
                      <a:pPr>
                        <a:lnSpc>
                          <a:spcPct val="107000"/>
                        </a:lnSpc>
                        <a:spcBef>
                          <a:spcPts val="1200"/>
                        </a:spcBef>
                        <a:spcAft>
                          <a:spcPts val="1200"/>
                        </a:spcAft>
                      </a:pPr>
                      <a:r>
                        <a:rPr lang="en-GB" sz="1600" kern="0" dirty="0">
                          <a:solidFill>
                            <a:schemeClr val="bg1"/>
                          </a:solidFill>
                          <a:effectLst/>
                        </a:rPr>
                        <a:t>Typical fluorescent lamp with </a:t>
                      </a:r>
                      <a:r>
                        <a:rPr lang="en-GB" sz="1600" kern="0" dirty="0">
                          <a:solidFill>
                            <a:schemeClr val="bg1"/>
                          </a:solidFill>
                          <a:effectLst/>
                          <a:hlinkClick r:id="rId2" tooltip="Rare-earth">
                            <a:extLst>
                              <a:ext uri="{A12FA001-AC4F-418D-AE19-62706E023703}">
                                <ahyp:hlinkClr xmlns:ahyp="http://schemas.microsoft.com/office/drawing/2018/hyperlinkcolor" val="tx"/>
                              </a:ext>
                            </a:extLst>
                          </a:hlinkClick>
                        </a:rPr>
                        <a:t>rare-earth</a:t>
                      </a:r>
                      <a:r>
                        <a:rPr lang="en-GB" sz="1600" kern="0" dirty="0">
                          <a:solidFill>
                            <a:schemeClr val="bg1"/>
                          </a:solidFill>
                          <a:effectLst/>
                        </a:rPr>
                        <a:t> phosphor</a:t>
                      </a:r>
                      <a:endParaRPr lang="en-GB"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en-GB" sz="1600" kern="0" dirty="0">
                          <a:solidFill>
                            <a:schemeClr val="bg1"/>
                          </a:solidFill>
                          <a:effectLst/>
                        </a:rPr>
                        <a:t>A typical "cool white" fluorescent lamp utilizing two rare-earth-doped phosphors, </a:t>
                      </a:r>
                      <a:r>
                        <a:rPr lang="en-GB" sz="1600" kern="0" dirty="0">
                          <a:solidFill>
                            <a:schemeClr val="bg1"/>
                          </a:solidFill>
                          <a:effectLst/>
                          <a:hlinkClick r:id="rId3" tooltip="Terbium">
                            <a:extLst>
                              <a:ext uri="{A12FA001-AC4F-418D-AE19-62706E023703}">
                                <ahyp:hlinkClr xmlns:ahyp="http://schemas.microsoft.com/office/drawing/2018/hyperlinkcolor" val="tx"/>
                              </a:ext>
                            </a:extLst>
                          </a:hlinkClick>
                        </a:rPr>
                        <a:t>Tb</a:t>
                      </a:r>
                      <a:r>
                        <a:rPr lang="en-GB" sz="1600" kern="0" baseline="30000" dirty="0">
                          <a:solidFill>
                            <a:schemeClr val="bg1"/>
                          </a:solidFill>
                          <a:effectLst/>
                        </a:rPr>
                        <a:t>3+</a:t>
                      </a:r>
                      <a:r>
                        <a:rPr lang="en-GB" sz="1600" kern="0" dirty="0">
                          <a:solidFill>
                            <a:schemeClr val="bg1"/>
                          </a:solidFill>
                          <a:effectLst/>
                        </a:rPr>
                        <a:t>, </a:t>
                      </a:r>
                      <a:r>
                        <a:rPr lang="en-GB" sz="1600" kern="0" dirty="0">
                          <a:solidFill>
                            <a:schemeClr val="bg1"/>
                          </a:solidFill>
                          <a:effectLst/>
                          <a:hlinkClick r:id="rId4" tooltip="Cerium">
                            <a:extLst>
                              <a:ext uri="{A12FA001-AC4F-418D-AE19-62706E023703}">
                                <ahyp:hlinkClr xmlns:ahyp="http://schemas.microsoft.com/office/drawing/2018/hyperlinkcolor" val="tx"/>
                              </a:ext>
                            </a:extLst>
                          </a:hlinkClick>
                        </a:rPr>
                        <a:t>Ce</a:t>
                      </a:r>
                      <a:r>
                        <a:rPr lang="en-GB" sz="1600" kern="0" baseline="30000" dirty="0">
                          <a:solidFill>
                            <a:schemeClr val="bg1"/>
                          </a:solidFill>
                          <a:effectLst/>
                        </a:rPr>
                        <a:t>3+</a:t>
                      </a:r>
                      <a:r>
                        <a:rPr lang="en-GB" sz="1600" kern="0" dirty="0">
                          <a:solidFill>
                            <a:schemeClr val="bg1"/>
                          </a:solidFill>
                          <a:effectLst/>
                        </a:rPr>
                        <a:t>:</a:t>
                      </a:r>
                      <a:r>
                        <a:rPr lang="en-GB" sz="1600" kern="0" dirty="0">
                          <a:solidFill>
                            <a:schemeClr val="bg1"/>
                          </a:solidFill>
                          <a:effectLst/>
                          <a:hlinkClick r:id="rId5" tooltip="Lanthanum">
                            <a:extLst>
                              <a:ext uri="{A12FA001-AC4F-418D-AE19-62706E023703}">
                                <ahyp:hlinkClr xmlns:ahyp="http://schemas.microsoft.com/office/drawing/2018/hyperlinkcolor" val="tx"/>
                              </a:ext>
                            </a:extLst>
                          </a:hlinkClick>
                        </a:rPr>
                        <a:t>La</a:t>
                      </a:r>
                      <a:r>
                        <a:rPr lang="en-GB" sz="1600" kern="0" dirty="0">
                          <a:solidFill>
                            <a:schemeClr val="bg1"/>
                          </a:solidFill>
                          <a:effectLst/>
                        </a:rPr>
                        <a:t>PO</a:t>
                      </a:r>
                      <a:r>
                        <a:rPr lang="en-GB" sz="1600" kern="0" baseline="-25000" dirty="0">
                          <a:solidFill>
                            <a:schemeClr val="bg1"/>
                          </a:solidFill>
                          <a:effectLst/>
                        </a:rPr>
                        <a:t>4</a:t>
                      </a:r>
                      <a:r>
                        <a:rPr lang="en-GB" sz="1600" kern="0" dirty="0">
                          <a:solidFill>
                            <a:schemeClr val="bg1"/>
                          </a:solidFill>
                          <a:effectLst/>
                        </a:rPr>
                        <a:t> for green and blue emission and </a:t>
                      </a:r>
                      <a:r>
                        <a:rPr lang="en-GB" sz="1600" kern="0" dirty="0">
                          <a:solidFill>
                            <a:schemeClr val="bg1"/>
                          </a:solidFill>
                          <a:effectLst/>
                          <a:hlinkClick r:id="rId6" tooltip="Europium">
                            <a:extLst>
                              <a:ext uri="{A12FA001-AC4F-418D-AE19-62706E023703}">
                                <ahyp:hlinkClr xmlns:ahyp="http://schemas.microsoft.com/office/drawing/2018/hyperlinkcolor" val="tx"/>
                              </a:ext>
                            </a:extLst>
                          </a:hlinkClick>
                        </a:rPr>
                        <a:t>Eu</a:t>
                      </a:r>
                      <a:r>
                        <a:rPr lang="en-GB" sz="1600" kern="0" dirty="0">
                          <a:solidFill>
                            <a:schemeClr val="bg1"/>
                          </a:solidFill>
                          <a:effectLst/>
                        </a:rPr>
                        <a:t>:</a:t>
                      </a:r>
                      <a:r>
                        <a:rPr lang="en-GB" sz="1600" kern="0" dirty="0">
                          <a:solidFill>
                            <a:schemeClr val="bg1"/>
                          </a:solidFill>
                          <a:effectLst/>
                          <a:hlinkClick r:id="rId7" tooltip="Yttrium">
                            <a:extLst>
                              <a:ext uri="{A12FA001-AC4F-418D-AE19-62706E023703}">
                                <ahyp:hlinkClr xmlns:ahyp="http://schemas.microsoft.com/office/drawing/2018/hyperlinkcolor" val="tx"/>
                              </a:ext>
                            </a:extLst>
                          </a:hlinkClick>
                        </a:rPr>
                        <a:t>Y</a:t>
                      </a:r>
                      <a:r>
                        <a:rPr lang="en-GB" sz="1600" kern="0" baseline="-25000" dirty="0">
                          <a:solidFill>
                            <a:schemeClr val="bg1"/>
                          </a:solidFill>
                          <a:effectLst/>
                        </a:rPr>
                        <a:t>2</a:t>
                      </a:r>
                      <a:r>
                        <a:rPr lang="en-GB" sz="1600" kern="0" dirty="0">
                          <a:solidFill>
                            <a:schemeClr val="bg1"/>
                          </a:solidFill>
                          <a:effectLst/>
                        </a:rPr>
                        <a:t>O</a:t>
                      </a:r>
                      <a:r>
                        <a:rPr lang="en-GB" sz="1600" kern="0" baseline="-25000" dirty="0">
                          <a:solidFill>
                            <a:schemeClr val="bg1"/>
                          </a:solidFill>
                          <a:effectLst/>
                        </a:rPr>
                        <a:t>3</a:t>
                      </a:r>
                      <a:r>
                        <a:rPr lang="en-GB" sz="1600" kern="0" dirty="0">
                          <a:solidFill>
                            <a:schemeClr val="bg1"/>
                          </a:solidFill>
                          <a:effectLst/>
                        </a:rPr>
                        <a:t> for red. For an explanation of the origin of the individual peaks click on the image. Several of the spectral peaks are directly generated from the mercury arc. This is likely the most common type of fluorescent lamp in use today.</a:t>
                      </a:r>
                      <a:endParaRPr lang="en-GB"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4268652978"/>
                  </a:ext>
                </a:extLst>
              </a:tr>
            </a:tbl>
          </a:graphicData>
        </a:graphic>
      </p:graphicFrame>
      <p:graphicFrame>
        <p:nvGraphicFramePr>
          <p:cNvPr id="10" name="Table 9">
            <a:extLst>
              <a:ext uri="{FF2B5EF4-FFF2-40B4-BE49-F238E27FC236}">
                <a16:creationId xmlns:a16="http://schemas.microsoft.com/office/drawing/2014/main" id="{572F9DB4-FEEF-F69E-BB1E-67E01B0786EB}"/>
              </a:ext>
            </a:extLst>
          </p:cNvPr>
          <p:cNvGraphicFramePr>
            <a:graphicFrameLocks noGrp="1"/>
          </p:cNvGraphicFramePr>
          <p:nvPr>
            <p:extLst>
              <p:ext uri="{D42A27DB-BD31-4B8C-83A1-F6EECF244321}">
                <p14:modId xmlns:p14="http://schemas.microsoft.com/office/powerpoint/2010/main" val="2609694896"/>
              </p:ext>
            </p:extLst>
          </p:nvPr>
        </p:nvGraphicFramePr>
        <p:xfrm>
          <a:off x="710878" y="3833384"/>
          <a:ext cx="6699190" cy="2919476"/>
        </p:xfrm>
        <a:graphic>
          <a:graphicData uri="http://schemas.openxmlformats.org/drawingml/2006/table">
            <a:tbl>
              <a:tblPr firstRow="1" firstCol="1" bandRow="1">
                <a:tableStyleId>{5C22544A-7EE6-4342-B048-85BDC9FD1C3A}</a:tableStyleId>
              </a:tblPr>
              <a:tblGrid>
                <a:gridCol w="2430315">
                  <a:extLst>
                    <a:ext uri="{9D8B030D-6E8A-4147-A177-3AD203B41FA5}">
                      <a16:colId xmlns:a16="http://schemas.microsoft.com/office/drawing/2014/main" val="4268405509"/>
                    </a:ext>
                  </a:extLst>
                </a:gridCol>
                <a:gridCol w="4268875">
                  <a:extLst>
                    <a:ext uri="{9D8B030D-6E8A-4147-A177-3AD203B41FA5}">
                      <a16:colId xmlns:a16="http://schemas.microsoft.com/office/drawing/2014/main" val="2525569214"/>
                    </a:ext>
                  </a:extLst>
                </a:gridCol>
              </a:tblGrid>
              <a:tr h="1447196">
                <a:tc>
                  <a:txBody>
                    <a:bodyPr/>
                    <a:lstStyle/>
                    <a:p>
                      <a:pPr>
                        <a:lnSpc>
                          <a:spcPct val="107000"/>
                        </a:lnSpc>
                        <a:spcBef>
                          <a:spcPts val="1200"/>
                        </a:spcBef>
                        <a:spcAft>
                          <a:spcPts val="1200"/>
                        </a:spcAft>
                      </a:pPr>
                      <a:r>
                        <a:rPr lang="en-GB" sz="1600" kern="0" dirty="0">
                          <a:solidFill>
                            <a:schemeClr val="bg1"/>
                          </a:solidFill>
                          <a:effectLst/>
                        </a:rPr>
                        <a:t>An older-style </a:t>
                      </a:r>
                      <a:r>
                        <a:rPr lang="en-GB" sz="1600" kern="0" dirty="0" err="1">
                          <a:solidFill>
                            <a:schemeClr val="bg1"/>
                          </a:solidFill>
                          <a:effectLst/>
                        </a:rPr>
                        <a:t>halophosphate</a:t>
                      </a:r>
                      <a:r>
                        <a:rPr lang="en-GB" sz="1600" kern="0" dirty="0">
                          <a:solidFill>
                            <a:schemeClr val="bg1"/>
                          </a:solidFill>
                          <a:effectLst/>
                        </a:rPr>
                        <a:t>-phosphor fluorescent lamp</a:t>
                      </a:r>
                      <a:endParaRPr lang="en-GB"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en-GB" sz="1600" kern="0" dirty="0" err="1">
                          <a:solidFill>
                            <a:schemeClr val="bg1"/>
                          </a:solidFill>
                          <a:effectLst/>
                        </a:rPr>
                        <a:t>Halophosphate</a:t>
                      </a:r>
                      <a:r>
                        <a:rPr lang="en-GB" sz="1600" kern="0" dirty="0">
                          <a:solidFill>
                            <a:schemeClr val="bg1"/>
                          </a:solidFill>
                          <a:effectLst/>
                        </a:rPr>
                        <a:t> phosphors in these lamps usually consist of trivalent </a:t>
                      </a:r>
                      <a:r>
                        <a:rPr lang="en-GB" sz="1600" kern="0" dirty="0">
                          <a:solidFill>
                            <a:schemeClr val="bg1"/>
                          </a:solidFill>
                          <a:effectLst/>
                          <a:hlinkClick r:id="rId8" tooltip="Antimony">
                            <a:extLst>
                              <a:ext uri="{A12FA001-AC4F-418D-AE19-62706E023703}">
                                <ahyp:hlinkClr xmlns:ahyp="http://schemas.microsoft.com/office/drawing/2018/hyperlinkcolor" val="tx"/>
                              </a:ext>
                            </a:extLst>
                          </a:hlinkClick>
                        </a:rPr>
                        <a:t>antimony</a:t>
                      </a:r>
                      <a:r>
                        <a:rPr lang="en-GB" sz="1600" kern="0" dirty="0">
                          <a:solidFill>
                            <a:schemeClr val="bg1"/>
                          </a:solidFill>
                          <a:effectLst/>
                        </a:rPr>
                        <a:t>- and divalent </a:t>
                      </a:r>
                      <a:r>
                        <a:rPr lang="en-GB" sz="1600" kern="0" dirty="0">
                          <a:solidFill>
                            <a:schemeClr val="bg1"/>
                          </a:solidFill>
                          <a:effectLst/>
                          <a:hlinkClick r:id="rId9" tooltip="Manganese">
                            <a:extLst>
                              <a:ext uri="{A12FA001-AC4F-418D-AE19-62706E023703}">
                                <ahyp:hlinkClr xmlns:ahyp="http://schemas.microsoft.com/office/drawing/2018/hyperlinkcolor" val="tx"/>
                              </a:ext>
                            </a:extLst>
                          </a:hlinkClick>
                        </a:rPr>
                        <a:t>manganese</a:t>
                      </a:r>
                      <a:r>
                        <a:rPr lang="en-GB" sz="1600" kern="0" dirty="0">
                          <a:solidFill>
                            <a:schemeClr val="bg1"/>
                          </a:solidFill>
                          <a:effectLst/>
                        </a:rPr>
                        <a:t>-doped </a:t>
                      </a:r>
                      <a:r>
                        <a:rPr lang="en-GB" sz="1600" kern="0" dirty="0">
                          <a:solidFill>
                            <a:schemeClr val="bg1"/>
                          </a:solidFill>
                          <a:effectLst/>
                          <a:hlinkClick r:id="rId10" tooltip="Calcium">
                            <a:extLst>
                              <a:ext uri="{A12FA001-AC4F-418D-AE19-62706E023703}">
                                <ahyp:hlinkClr xmlns:ahyp="http://schemas.microsoft.com/office/drawing/2018/hyperlinkcolor" val="tx"/>
                              </a:ext>
                            </a:extLst>
                          </a:hlinkClick>
                        </a:rPr>
                        <a:t>calcium</a:t>
                      </a:r>
                      <a:r>
                        <a:rPr lang="en-GB" sz="1600" kern="0" dirty="0">
                          <a:solidFill>
                            <a:schemeClr val="bg1"/>
                          </a:solidFill>
                          <a:effectLst/>
                        </a:rPr>
                        <a:t> </a:t>
                      </a:r>
                      <a:r>
                        <a:rPr lang="en-GB" sz="1600" kern="0" dirty="0" err="1">
                          <a:solidFill>
                            <a:schemeClr val="bg1"/>
                          </a:solidFill>
                          <a:effectLst/>
                        </a:rPr>
                        <a:t>halophosphate</a:t>
                      </a:r>
                      <a:r>
                        <a:rPr lang="en-GB" sz="1600" kern="0" dirty="0">
                          <a:solidFill>
                            <a:schemeClr val="bg1"/>
                          </a:solidFill>
                          <a:effectLst/>
                        </a:rPr>
                        <a:t> (Ca</a:t>
                      </a:r>
                      <a:r>
                        <a:rPr lang="en-GB" sz="1600" kern="0" baseline="-25000" dirty="0">
                          <a:solidFill>
                            <a:schemeClr val="bg1"/>
                          </a:solidFill>
                          <a:effectLst/>
                        </a:rPr>
                        <a:t>5</a:t>
                      </a:r>
                      <a:r>
                        <a:rPr lang="en-GB" sz="1600" kern="0" dirty="0">
                          <a:solidFill>
                            <a:schemeClr val="bg1"/>
                          </a:solidFill>
                          <a:effectLst/>
                        </a:rPr>
                        <a:t>(PO</a:t>
                      </a:r>
                      <a:r>
                        <a:rPr lang="en-GB" sz="1600" kern="0" baseline="-25000" dirty="0">
                          <a:solidFill>
                            <a:schemeClr val="bg1"/>
                          </a:solidFill>
                          <a:effectLst/>
                        </a:rPr>
                        <a:t>4</a:t>
                      </a:r>
                      <a:r>
                        <a:rPr lang="en-GB" sz="1600" kern="0" dirty="0">
                          <a:solidFill>
                            <a:schemeClr val="bg1"/>
                          </a:solidFill>
                          <a:effectLst/>
                        </a:rPr>
                        <a:t>)</a:t>
                      </a:r>
                      <a:r>
                        <a:rPr lang="en-GB" sz="1600" kern="0" baseline="-25000" dirty="0">
                          <a:solidFill>
                            <a:schemeClr val="bg1"/>
                          </a:solidFill>
                          <a:effectLst/>
                        </a:rPr>
                        <a:t>3</a:t>
                      </a:r>
                      <a:r>
                        <a:rPr lang="en-GB" sz="1600" kern="0" dirty="0">
                          <a:solidFill>
                            <a:schemeClr val="bg1"/>
                          </a:solidFill>
                          <a:effectLst/>
                        </a:rPr>
                        <a:t>(</a:t>
                      </a:r>
                      <a:r>
                        <a:rPr lang="en-GB" sz="1600" kern="0" dirty="0">
                          <a:solidFill>
                            <a:schemeClr val="bg1"/>
                          </a:solidFill>
                          <a:effectLst/>
                          <a:hlinkClick r:id="rId11" tooltip="Chlorine">
                            <a:extLst>
                              <a:ext uri="{A12FA001-AC4F-418D-AE19-62706E023703}">
                                <ahyp:hlinkClr xmlns:ahyp="http://schemas.microsoft.com/office/drawing/2018/hyperlinkcolor" val="tx"/>
                              </a:ext>
                            </a:extLst>
                          </a:hlinkClick>
                        </a:rPr>
                        <a:t>Cl</a:t>
                      </a:r>
                      <a:r>
                        <a:rPr lang="en-GB" sz="1600" kern="0" dirty="0">
                          <a:solidFill>
                            <a:schemeClr val="bg1"/>
                          </a:solidFill>
                          <a:effectLst/>
                        </a:rPr>
                        <a:t>, </a:t>
                      </a:r>
                      <a:r>
                        <a:rPr lang="en-GB" sz="1600" kern="0" dirty="0">
                          <a:solidFill>
                            <a:schemeClr val="bg1"/>
                          </a:solidFill>
                          <a:effectLst/>
                          <a:hlinkClick r:id="rId12" tooltip="Fluorine">
                            <a:extLst>
                              <a:ext uri="{A12FA001-AC4F-418D-AE19-62706E023703}">
                                <ahyp:hlinkClr xmlns:ahyp="http://schemas.microsoft.com/office/drawing/2018/hyperlinkcolor" val="tx"/>
                              </a:ext>
                            </a:extLst>
                          </a:hlinkClick>
                        </a:rPr>
                        <a:t>F</a:t>
                      </a:r>
                      <a:r>
                        <a:rPr lang="en-GB" sz="1600" kern="0" dirty="0">
                          <a:solidFill>
                            <a:schemeClr val="bg1"/>
                          </a:solidFill>
                          <a:effectLst/>
                        </a:rPr>
                        <a:t>):Sb</a:t>
                      </a:r>
                      <a:r>
                        <a:rPr lang="en-GB" sz="1600" kern="0" baseline="30000" dirty="0">
                          <a:solidFill>
                            <a:schemeClr val="bg1"/>
                          </a:solidFill>
                          <a:effectLst/>
                        </a:rPr>
                        <a:t>3+</a:t>
                      </a:r>
                      <a:r>
                        <a:rPr lang="en-GB" sz="1600" kern="0" dirty="0">
                          <a:solidFill>
                            <a:schemeClr val="bg1"/>
                          </a:solidFill>
                          <a:effectLst/>
                        </a:rPr>
                        <a:t>, Mn</a:t>
                      </a:r>
                      <a:r>
                        <a:rPr lang="en-GB" sz="1600" kern="0" baseline="30000" dirty="0">
                          <a:solidFill>
                            <a:schemeClr val="bg1"/>
                          </a:solidFill>
                          <a:effectLst/>
                        </a:rPr>
                        <a:t>2+</a:t>
                      </a:r>
                      <a:r>
                        <a:rPr lang="en-GB" sz="1600" kern="0" dirty="0">
                          <a:solidFill>
                            <a:schemeClr val="bg1"/>
                          </a:solidFill>
                          <a:effectLst/>
                        </a:rPr>
                        <a:t>). The </a:t>
                      </a:r>
                      <a:r>
                        <a:rPr lang="en-GB" sz="1600" kern="0" dirty="0" err="1">
                          <a:solidFill>
                            <a:schemeClr val="bg1"/>
                          </a:solidFill>
                          <a:effectLst/>
                        </a:rPr>
                        <a:t>color</a:t>
                      </a:r>
                      <a:r>
                        <a:rPr lang="en-GB" sz="1600" kern="0" dirty="0">
                          <a:solidFill>
                            <a:schemeClr val="bg1"/>
                          </a:solidFill>
                          <a:effectLst/>
                        </a:rPr>
                        <a:t> of the light output can be adjusted by altering the ratio of the blue-emitting antimony dopant and orange-emitting manganese dopant. The </a:t>
                      </a:r>
                      <a:r>
                        <a:rPr lang="en-GB" sz="1600" kern="0" dirty="0" err="1">
                          <a:solidFill>
                            <a:schemeClr val="bg1"/>
                          </a:solidFill>
                          <a:effectLst/>
                        </a:rPr>
                        <a:t>color</a:t>
                      </a:r>
                      <a:r>
                        <a:rPr lang="en-GB" sz="1600" kern="0" dirty="0">
                          <a:solidFill>
                            <a:schemeClr val="bg1"/>
                          </a:solidFill>
                          <a:effectLst/>
                        </a:rPr>
                        <a:t> rendering ability of these older-style lamps is quite poor. </a:t>
                      </a:r>
                      <a:r>
                        <a:rPr lang="en-GB" sz="1600" kern="0" dirty="0" err="1">
                          <a:solidFill>
                            <a:schemeClr val="bg1"/>
                          </a:solidFill>
                          <a:effectLst/>
                        </a:rPr>
                        <a:t>Halophosphate</a:t>
                      </a:r>
                      <a:r>
                        <a:rPr lang="en-GB" sz="1600" kern="0" dirty="0">
                          <a:solidFill>
                            <a:schemeClr val="bg1"/>
                          </a:solidFill>
                          <a:effectLst/>
                        </a:rPr>
                        <a:t> phosphors were invented by A. H. </a:t>
                      </a:r>
                      <a:r>
                        <a:rPr lang="en-GB" sz="1600" kern="0" dirty="0" err="1">
                          <a:solidFill>
                            <a:schemeClr val="bg1"/>
                          </a:solidFill>
                          <a:effectLst/>
                        </a:rPr>
                        <a:t>McKeag</a:t>
                      </a:r>
                      <a:r>
                        <a:rPr lang="en-GB" sz="1600" kern="0" dirty="0">
                          <a:solidFill>
                            <a:schemeClr val="bg1"/>
                          </a:solidFill>
                          <a:effectLst/>
                        </a:rPr>
                        <a:t> et al. in 1942.</a:t>
                      </a:r>
                      <a:endParaRPr lang="en-GB"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710258796"/>
                  </a:ext>
                </a:extLst>
              </a:tr>
            </a:tbl>
          </a:graphicData>
        </a:graphic>
      </p:graphicFrame>
      <p:pic>
        <p:nvPicPr>
          <p:cNvPr id="3095" name="Picture 23" descr="undefined">
            <a:extLst>
              <a:ext uri="{FF2B5EF4-FFF2-40B4-BE49-F238E27FC236}">
                <a16:creationId xmlns:a16="http://schemas.microsoft.com/office/drawing/2014/main" id="{064C9132-D621-1EF9-C9B5-BA91B71AFCD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2156" y="161904"/>
            <a:ext cx="4879844" cy="3267096"/>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undefined">
            <a:extLst>
              <a:ext uri="{FF2B5EF4-FFF2-40B4-BE49-F238E27FC236}">
                <a16:creationId xmlns:a16="http://schemas.microsoft.com/office/drawing/2014/main" id="{F8414D0B-E1A5-02ED-B39B-B26A9741EB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6109" y="3570015"/>
            <a:ext cx="4291938" cy="289389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5">
            <a:extLst>
              <a:ext uri="{FF2B5EF4-FFF2-40B4-BE49-F238E27FC236}">
                <a16:creationId xmlns:a16="http://schemas.microsoft.com/office/drawing/2014/main" id="{A290A2CA-2FB9-5282-D25A-50ACB64B4F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0955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4">
            <a:extLst>
              <a:ext uri="{FF2B5EF4-FFF2-40B4-BE49-F238E27FC236}">
                <a16:creationId xmlns:a16="http://schemas.microsoft.com/office/drawing/2014/main" id="{46E22556-F2D9-8BC4-255C-51EF68812ED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0955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3">
            <a:extLst>
              <a:ext uri="{FF2B5EF4-FFF2-40B4-BE49-F238E27FC236}">
                <a16:creationId xmlns:a16="http://schemas.microsoft.com/office/drawing/2014/main" id="{1BEDFAF3-7024-114B-8814-C9C66274720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095500" cy="13414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2">
            <a:extLst>
              <a:ext uri="{FF2B5EF4-FFF2-40B4-BE49-F238E27FC236}">
                <a16:creationId xmlns:a16="http://schemas.microsoft.com/office/drawing/2014/main" id="{26023B99-E88D-B44A-0A69-A6E98745A86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095500" cy="14557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1">
            <a:extLst>
              <a:ext uri="{FF2B5EF4-FFF2-40B4-BE49-F238E27FC236}">
                <a16:creationId xmlns:a16="http://schemas.microsoft.com/office/drawing/2014/main" id="{7246C2A5-DB8F-587F-22CB-3A60ECDA7D0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2095500" cy="13493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CE7A91B6-78DE-25F0-75EC-1F57A06E5E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0955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a:extLst>
              <a:ext uri="{FF2B5EF4-FFF2-40B4-BE49-F238E27FC236}">
                <a16:creationId xmlns:a16="http://schemas.microsoft.com/office/drawing/2014/main" id="{429D78B4-FEA8-66AA-9EA9-6312C579887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0955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7BD2F7D5-0842-407D-6E74-DAA20D3383B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095500" cy="134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867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E6E195-B759-7FB1-A0DB-922E81F79033}"/>
              </a:ext>
            </a:extLst>
          </p:cNvPr>
          <p:cNvGraphicFramePr>
            <a:graphicFrameLocks noGrp="1"/>
          </p:cNvGraphicFramePr>
          <p:nvPr>
            <p:extLst>
              <p:ext uri="{D42A27DB-BD31-4B8C-83A1-F6EECF244321}">
                <p14:modId xmlns:p14="http://schemas.microsoft.com/office/powerpoint/2010/main" val="1400618789"/>
              </p:ext>
            </p:extLst>
          </p:nvPr>
        </p:nvGraphicFramePr>
        <p:xfrm>
          <a:off x="960699" y="742040"/>
          <a:ext cx="9773232" cy="1875790"/>
        </p:xfrm>
        <a:graphic>
          <a:graphicData uri="http://schemas.openxmlformats.org/drawingml/2006/table">
            <a:tbl>
              <a:tblPr firstRow="1" firstCol="1" bandRow="1">
                <a:tableStyleId>{5C22544A-7EE6-4342-B048-85BDC9FD1C3A}</a:tableStyleId>
              </a:tblPr>
              <a:tblGrid>
                <a:gridCol w="1974765">
                  <a:extLst>
                    <a:ext uri="{9D8B030D-6E8A-4147-A177-3AD203B41FA5}">
                      <a16:colId xmlns:a16="http://schemas.microsoft.com/office/drawing/2014/main" val="293113707"/>
                    </a:ext>
                  </a:extLst>
                </a:gridCol>
                <a:gridCol w="1974765">
                  <a:extLst>
                    <a:ext uri="{9D8B030D-6E8A-4147-A177-3AD203B41FA5}">
                      <a16:colId xmlns:a16="http://schemas.microsoft.com/office/drawing/2014/main" val="4091407543"/>
                    </a:ext>
                  </a:extLst>
                </a:gridCol>
                <a:gridCol w="5823702">
                  <a:extLst>
                    <a:ext uri="{9D8B030D-6E8A-4147-A177-3AD203B41FA5}">
                      <a16:colId xmlns:a16="http://schemas.microsoft.com/office/drawing/2014/main" val="1152024475"/>
                    </a:ext>
                  </a:extLst>
                </a:gridCol>
              </a:tblGrid>
              <a:tr h="0">
                <a:tc>
                  <a:txBody>
                    <a:bodyPr/>
                    <a:lstStyle/>
                    <a:p>
                      <a:pPr>
                        <a:lnSpc>
                          <a:spcPct val="107000"/>
                        </a:lnSpc>
                        <a:spcBef>
                          <a:spcPts val="1200"/>
                        </a:spcBef>
                        <a:spcAft>
                          <a:spcPts val="1200"/>
                        </a:spcAft>
                      </a:pPr>
                      <a:r>
                        <a:rPr lang="en-GB" sz="1600" kern="0" dirty="0">
                          <a:solidFill>
                            <a:schemeClr val="bg1"/>
                          </a:solidFill>
                          <a:effectLst/>
                        </a:rPr>
                        <a:t>Yellow</a:t>
                      </a:r>
                      <a:r>
                        <a:rPr lang="en-GB" sz="1600" kern="0" dirty="0">
                          <a:effectLst/>
                        </a:rPr>
                        <a:t> fluorescent lights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endParaRPr lang="en-GB" sz="1600" kern="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en-GB" sz="1600" kern="0" dirty="0">
                          <a:solidFill>
                            <a:schemeClr val="bg1"/>
                          </a:solidFill>
                          <a:effectLst/>
                        </a:rPr>
                        <a:t>The spectrum is nearly identical to a normal fluorescent lamp except for a near total lack of light shorter than 500 </a:t>
                      </a:r>
                      <a:r>
                        <a:rPr lang="en-GB" sz="1600" kern="0" dirty="0" err="1">
                          <a:solidFill>
                            <a:schemeClr val="bg1"/>
                          </a:solidFill>
                          <a:effectLst/>
                        </a:rPr>
                        <a:t>nanometers</a:t>
                      </a:r>
                      <a:r>
                        <a:rPr lang="en-GB" sz="1600" kern="0" dirty="0">
                          <a:solidFill>
                            <a:schemeClr val="bg1"/>
                          </a:solidFill>
                          <a:effectLst/>
                        </a:rPr>
                        <a:t>. This effect can be achieved through either specialized phosphor use or more commonly by the use of a simple yellow light filter. These lamps are commonly used as lighting for </a:t>
                      </a:r>
                      <a:r>
                        <a:rPr lang="en-GB" sz="1600" kern="0" dirty="0">
                          <a:solidFill>
                            <a:schemeClr val="bg1"/>
                          </a:solidFill>
                          <a:effectLst/>
                          <a:hlinkClick r:id="rId2" tooltip="Photolithography">
                            <a:extLst>
                              <a:ext uri="{A12FA001-AC4F-418D-AE19-62706E023703}">
                                <ahyp:hlinkClr xmlns:ahyp="http://schemas.microsoft.com/office/drawing/2018/hyperlinkcolor" val="tx"/>
                              </a:ext>
                            </a:extLst>
                          </a:hlinkClick>
                        </a:rPr>
                        <a:t>photolithography</a:t>
                      </a:r>
                      <a:r>
                        <a:rPr lang="en-GB" sz="1600" kern="0" dirty="0">
                          <a:solidFill>
                            <a:schemeClr val="bg1"/>
                          </a:solidFill>
                          <a:effectLst/>
                        </a:rPr>
                        <a:t> work in </a:t>
                      </a:r>
                      <a:r>
                        <a:rPr lang="en-GB" sz="1600" kern="0" dirty="0">
                          <a:solidFill>
                            <a:schemeClr val="bg1"/>
                          </a:solidFill>
                          <a:effectLst/>
                          <a:hlinkClick r:id="rId3" tooltip="Cleanrooms">
                            <a:extLst>
                              <a:ext uri="{A12FA001-AC4F-418D-AE19-62706E023703}">
                                <ahyp:hlinkClr xmlns:ahyp="http://schemas.microsoft.com/office/drawing/2018/hyperlinkcolor" val="tx"/>
                              </a:ext>
                            </a:extLst>
                          </a:hlinkClick>
                        </a:rPr>
                        <a:t>cleanrooms</a:t>
                      </a:r>
                      <a:r>
                        <a:rPr lang="en-GB" sz="1600" kern="0" dirty="0">
                          <a:solidFill>
                            <a:schemeClr val="bg1"/>
                          </a:solidFill>
                          <a:effectLst/>
                        </a:rPr>
                        <a:t> and as "bug repellent" outdoor lighting (the efficacy of which is questionable).</a:t>
                      </a:r>
                      <a:endParaRPr lang="en-GB"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142076694"/>
                  </a:ext>
                </a:extLst>
              </a:tr>
            </a:tbl>
          </a:graphicData>
        </a:graphic>
      </p:graphicFrame>
      <p:pic>
        <p:nvPicPr>
          <p:cNvPr id="5123" name="Picture 3" descr="undefined">
            <a:extLst>
              <a:ext uri="{FF2B5EF4-FFF2-40B4-BE49-F238E27FC236}">
                <a16:creationId xmlns:a16="http://schemas.microsoft.com/office/drawing/2014/main" id="{781AF91D-990A-21E5-DCD8-627AF867E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530" y="2804156"/>
            <a:ext cx="5271648" cy="365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225AD6-0D81-3B12-814D-E0E8170FA783}"/>
              </a:ext>
            </a:extLst>
          </p:cNvPr>
          <p:cNvGraphicFramePr>
            <a:graphicFrameLocks noGrp="1"/>
          </p:cNvGraphicFramePr>
          <p:nvPr>
            <p:extLst>
              <p:ext uri="{D42A27DB-BD31-4B8C-83A1-F6EECF244321}">
                <p14:modId xmlns:p14="http://schemas.microsoft.com/office/powerpoint/2010/main" val="584695582"/>
              </p:ext>
            </p:extLst>
          </p:nvPr>
        </p:nvGraphicFramePr>
        <p:xfrm>
          <a:off x="5695086" y="669538"/>
          <a:ext cx="5462909" cy="1353947"/>
        </p:xfrm>
        <a:graphic>
          <a:graphicData uri="http://schemas.openxmlformats.org/drawingml/2006/table">
            <a:tbl>
              <a:tblPr firstRow="1" firstCol="1" bandRow="1">
                <a:tableStyleId>{5C22544A-7EE6-4342-B048-85BDC9FD1C3A}</a:tableStyleId>
              </a:tblPr>
              <a:tblGrid>
                <a:gridCol w="1205768">
                  <a:extLst>
                    <a:ext uri="{9D8B030D-6E8A-4147-A177-3AD203B41FA5}">
                      <a16:colId xmlns:a16="http://schemas.microsoft.com/office/drawing/2014/main" val="951368812"/>
                    </a:ext>
                  </a:extLst>
                </a:gridCol>
                <a:gridCol w="147320">
                  <a:extLst>
                    <a:ext uri="{9D8B030D-6E8A-4147-A177-3AD203B41FA5}">
                      <a16:colId xmlns:a16="http://schemas.microsoft.com/office/drawing/2014/main" val="4260106223"/>
                    </a:ext>
                  </a:extLst>
                </a:gridCol>
                <a:gridCol w="4109821">
                  <a:extLst>
                    <a:ext uri="{9D8B030D-6E8A-4147-A177-3AD203B41FA5}">
                      <a16:colId xmlns:a16="http://schemas.microsoft.com/office/drawing/2014/main" val="892965440"/>
                    </a:ext>
                  </a:extLst>
                </a:gridCol>
              </a:tblGrid>
              <a:tr h="0">
                <a:tc>
                  <a:txBody>
                    <a:bodyPr/>
                    <a:lstStyle/>
                    <a:p>
                      <a:pPr>
                        <a:lnSpc>
                          <a:spcPct val="107000"/>
                        </a:lnSpc>
                        <a:spcBef>
                          <a:spcPts val="1200"/>
                        </a:spcBef>
                        <a:spcAft>
                          <a:spcPts val="1200"/>
                        </a:spcAft>
                      </a:pPr>
                      <a:r>
                        <a:rPr lang="en-GB" sz="1600" kern="0" dirty="0">
                          <a:effectLst/>
                        </a:rPr>
                        <a:t>Spectrum of a "</a:t>
                      </a:r>
                      <a:r>
                        <a:rPr lang="en-GB" sz="1600" kern="0" dirty="0">
                          <a:effectLst/>
                          <a:highlight>
                            <a:srgbClr val="FFFF00"/>
                          </a:highlight>
                          <a:hlinkClick r:id="rId2" tooltip="Blacklight"/>
                        </a:rPr>
                        <a:t>blacklight</a:t>
                      </a:r>
                      <a:r>
                        <a:rPr lang="en-GB" sz="1600" kern="0" dirty="0">
                          <a:effectLst/>
                        </a:rPr>
                        <a:t>" lamp</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endParaRPr lang="en-GB" sz="1600" kern="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en-GB" sz="1600" kern="0" dirty="0">
                          <a:effectLst/>
                        </a:rPr>
                        <a:t>There is </a:t>
                      </a:r>
                      <a:r>
                        <a:rPr lang="en-GB" sz="1600" kern="0" dirty="0">
                          <a:solidFill>
                            <a:schemeClr val="bg1"/>
                          </a:solidFill>
                          <a:effectLst/>
                        </a:rPr>
                        <a:t>typically only one phosphor present in a blacklight lamp, usually consisting of </a:t>
                      </a:r>
                      <a:r>
                        <a:rPr lang="en-GB" sz="1600" kern="0" dirty="0">
                          <a:solidFill>
                            <a:schemeClr val="bg1"/>
                          </a:solidFill>
                          <a:effectLst/>
                          <a:hlinkClick r:id="rId3" tooltip="Europium">
                            <a:extLst>
                              <a:ext uri="{A12FA001-AC4F-418D-AE19-62706E023703}">
                                <ahyp:hlinkClr xmlns:ahyp="http://schemas.microsoft.com/office/drawing/2018/hyperlinkcolor" val="tx"/>
                              </a:ext>
                            </a:extLst>
                          </a:hlinkClick>
                        </a:rPr>
                        <a:t>europium</a:t>
                      </a:r>
                      <a:r>
                        <a:rPr lang="en-GB" sz="1600" kern="0" dirty="0">
                          <a:solidFill>
                            <a:schemeClr val="bg1"/>
                          </a:solidFill>
                          <a:effectLst/>
                        </a:rPr>
                        <a:t>-doped </a:t>
                      </a:r>
                      <a:r>
                        <a:rPr lang="en-GB" sz="1600" kern="0" dirty="0">
                          <a:solidFill>
                            <a:schemeClr val="bg1"/>
                          </a:solidFill>
                          <a:effectLst/>
                          <a:hlinkClick r:id="rId4" tooltip="Strontium">
                            <a:extLst>
                              <a:ext uri="{A12FA001-AC4F-418D-AE19-62706E023703}">
                                <ahyp:hlinkClr xmlns:ahyp="http://schemas.microsoft.com/office/drawing/2018/hyperlinkcolor" val="tx"/>
                              </a:ext>
                            </a:extLst>
                          </a:hlinkClick>
                        </a:rPr>
                        <a:t>strontium</a:t>
                      </a:r>
                      <a:r>
                        <a:rPr lang="en-GB" sz="1600" kern="0" dirty="0">
                          <a:solidFill>
                            <a:schemeClr val="bg1"/>
                          </a:solidFill>
                          <a:effectLst/>
                        </a:rPr>
                        <a:t> </a:t>
                      </a:r>
                      <a:r>
                        <a:rPr lang="en-GB" sz="1600" kern="0" dirty="0">
                          <a:solidFill>
                            <a:schemeClr val="bg1"/>
                          </a:solidFill>
                          <a:effectLst/>
                          <a:hlinkClick r:id="rId5" tooltip="Borate">
                            <a:extLst>
                              <a:ext uri="{A12FA001-AC4F-418D-AE19-62706E023703}">
                                <ahyp:hlinkClr xmlns:ahyp="http://schemas.microsoft.com/office/drawing/2018/hyperlinkcolor" val="tx"/>
                              </a:ext>
                            </a:extLst>
                          </a:hlinkClick>
                        </a:rPr>
                        <a:t>fluoroborate</a:t>
                      </a:r>
                      <a:r>
                        <a:rPr lang="en-GB" sz="1600" kern="0" dirty="0">
                          <a:solidFill>
                            <a:schemeClr val="bg1"/>
                          </a:solidFill>
                          <a:effectLst/>
                        </a:rPr>
                        <a:t>, which is contained in an envelope of </a:t>
                      </a:r>
                      <a:r>
                        <a:rPr lang="en-GB" sz="1600" kern="0" dirty="0">
                          <a:solidFill>
                            <a:schemeClr val="bg1"/>
                          </a:solidFill>
                          <a:effectLst/>
                          <a:hlinkClick r:id="rId6" tooltip="Wood's glass">
                            <a:extLst>
                              <a:ext uri="{A12FA001-AC4F-418D-AE19-62706E023703}">
                                <ahyp:hlinkClr xmlns:ahyp="http://schemas.microsoft.com/office/drawing/2018/hyperlinkcolor" val="tx"/>
                              </a:ext>
                            </a:extLst>
                          </a:hlinkClick>
                        </a:rPr>
                        <a:t>Wood's glass</a:t>
                      </a:r>
                      <a:r>
                        <a:rPr lang="en-GB" sz="1600" kern="0" dirty="0">
                          <a:solidFill>
                            <a:schemeClr val="bg1"/>
                          </a:solidFill>
                          <a:effectLst/>
                        </a:rPr>
                        <a:t>.</a:t>
                      </a:r>
                      <a:endParaRPr lang="en-GB" sz="1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694767319"/>
                  </a:ext>
                </a:extLst>
              </a:tr>
            </a:tbl>
          </a:graphicData>
        </a:graphic>
      </p:graphicFrame>
      <p:pic>
        <p:nvPicPr>
          <p:cNvPr id="4099" name="Picture 3" descr="undefined">
            <a:extLst>
              <a:ext uri="{FF2B5EF4-FFF2-40B4-BE49-F238E27FC236}">
                <a16:creationId xmlns:a16="http://schemas.microsoft.com/office/drawing/2014/main" id="{1EA9E792-9214-1FC6-ABFB-6736FB745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354" y="2544345"/>
            <a:ext cx="5142676" cy="331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6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ilips 281550 F32T8/TL841/ALTO 32 Watt T8 lumens 2.950 4100K Cool White 48in Case of 30">
            <a:extLst>
              <a:ext uri="{FF2B5EF4-FFF2-40B4-BE49-F238E27FC236}">
                <a16:creationId xmlns:a16="http://schemas.microsoft.com/office/drawing/2014/main" id="{9C8B9C9A-0961-9B7A-9B73-B8203DECB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3345" y="2000251"/>
            <a:ext cx="1836812"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ndefined">
            <a:extLst>
              <a:ext uri="{FF2B5EF4-FFF2-40B4-BE49-F238E27FC236}">
                <a16:creationId xmlns:a16="http://schemas.microsoft.com/office/drawing/2014/main" id="{1B05313B-1E80-021D-CB3C-3EC345136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89" y="816910"/>
            <a:ext cx="8412524" cy="538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43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E6E6AD-6DFE-282E-6FF7-21638A0B2869}"/>
              </a:ext>
            </a:extLst>
          </p:cNvPr>
          <p:cNvPicPr>
            <a:picLocks noChangeAspect="1"/>
          </p:cNvPicPr>
          <p:nvPr/>
        </p:nvPicPr>
        <p:blipFill>
          <a:blip r:embed="rId2"/>
          <a:stretch>
            <a:fillRect/>
          </a:stretch>
        </p:blipFill>
        <p:spPr>
          <a:xfrm>
            <a:off x="1828799" y="0"/>
            <a:ext cx="9340537" cy="6836190"/>
          </a:xfrm>
          <a:prstGeom prst="rect">
            <a:avLst/>
          </a:prstGeom>
        </p:spPr>
      </p:pic>
    </p:spTree>
    <p:extLst>
      <p:ext uri="{BB962C8B-B14F-4D97-AF65-F5344CB8AC3E}">
        <p14:creationId xmlns:p14="http://schemas.microsoft.com/office/powerpoint/2010/main" val="389040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169217-44AB-3AFA-E695-BF8B7FF057FE}"/>
              </a:ext>
            </a:extLst>
          </p:cNvPr>
          <p:cNvPicPr>
            <a:picLocks noChangeAspect="1"/>
          </p:cNvPicPr>
          <p:nvPr/>
        </p:nvPicPr>
        <p:blipFill>
          <a:blip r:embed="rId2"/>
          <a:stretch>
            <a:fillRect/>
          </a:stretch>
        </p:blipFill>
        <p:spPr>
          <a:xfrm>
            <a:off x="1524000" y="1"/>
            <a:ext cx="9144000" cy="6857998"/>
          </a:xfrm>
          <a:prstGeom prst="rect">
            <a:avLst/>
          </a:prstGeom>
        </p:spPr>
      </p:pic>
    </p:spTree>
    <p:extLst>
      <p:ext uri="{BB962C8B-B14F-4D97-AF65-F5344CB8AC3E}">
        <p14:creationId xmlns:p14="http://schemas.microsoft.com/office/powerpoint/2010/main" val="337625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F02A84-8B42-F9A5-E646-60D441C0B971}"/>
              </a:ext>
            </a:extLst>
          </p:cNvPr>
          <p:cNvPicPr>
            <a:picLocks noChangeAspect="1"/>
          </p:cNvPicPr>
          <p:nvPr/>
        </p:nvPicPr>
        <p:blipFill>
          <a:blip r:embed="rId2"/>
          <a:stretch>
            <a:fillRect/>
          </a:stretch>
        </p:blipFill>
        <p:spPr>
          <a:xfrm>
            <a:off x="1541653" y="0"/>
            <a:ext cx="9108694" cy="6858000"/>
          </a:xfrm>
          <a:prstGeom prst="rect">
            <a:avLst/>
          </a:prstGeom>
        </p:spPr>
      </p:pic>
    </p:spTree>
    <p:extLst>
      <p:ext uri="{BB962C8B-B14F-4D97-AF65-F5344CB8AC3E}">
        <p14:creationId xmlns:p14="http://schemas.microsoft.com/office/powerpoint/2010/main" val="112732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CE4697-178A-000A-04B5-913D25F65543}"/>
              </a:ext>
            </a:extLst>
          </p:cNvPr>
          <p:cNvPicPr>
            <a:picLocks noChangeAspect="1"/>
          </p:cNvPicPr>
          <p:nvPr/>
        </p:nvPicPr>
        <p:blipFill>
          <a:blip r:embed="rId2"/>
          <a:stretch>
            <a:fillRect/>
          </a:stretch>
        </p:blipFill>
        <p:spPr>
          <a:xfrm>
            <a:off x="1438275" y="-3237"/>
            <a:ext cx="9315450" cy="6864474"/>
          </a:xfrm>
          <a:prstGeom prst="rect">
            <a:avLst/>
          </a:prstGeom>
        </p:spPr>
      </p:pic>
    </p:spTree>
    <p:extLst>
      <p:ext uri="{BB962C8B-B14F-4D97-AF65-F5344CB8AC3E}">
        <p14:creationId xmlns:p14="http://schemas.microsoft.com/office/powerpoint/2010/main" val="125636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A82DB6-AFD7-41F9-25B6-87F0AA8D636C}"/>
              </a:ext>
            </a:extLst>
          </p:cNvPr>
          <p:cNvPicPr>
            <a:picLocks noChangeAspect="1"/>
          </p:cNvPicPr>
          <p:nvPr/>
        </p:nvPicPr>
        <p:blipFill>
          <a:blip r:embed="rId2"/>
          <a:stretch>
            <a:fillRect/>
          </a:stretch>
        </p:blipFill>
        <p:spPr>
          <a:xfrm>
            <a:off x="1472822" y="1"/>
            <a:ext cx="9246356" cy="6857998"/>
          </a:xfrm>
          <a:prstGeom prst="rect">
            <a:avLst/>
          </a:prstGeom>
        </p:spPr>
      </p:pic>
    </p:spTree>
    <p:extLst>
      <p:ext uri="{BB962C8B-B14F-4D97-AF65-F5344CB8AC3E}">
        <p14:creationId xmlns:p14="http://schemas.microsoft.com/office/powerpoint/2010/main" val="266250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CCEE-0470-BFA9-E795-6578139B4720}"/>
              </a:ext>
            </a:extLst>
          </p:cNvPr>
          <p:cNvSpPr>
            <a:spLocks noGrp="1"/>
          </p:cNvSpPr>
          <p:nvPr>
            <p:ph type="title"/>
          </p:nvPr>
        </p:nvSpPr>
        <p:spPr/>
        <p:txBody>
          <a:bodyPr/>
          <a:lstStyle/>
          <a:p>
            <a:r>
              <a:rPr lang="en-GB" dirty="0"/>
              <a:t>Low Pressure Sodium Lamp</a:t>
            </a:r>
          </a:p>
        </p:txBody>
      </p:sp>
      <p:pic>
        <p:nvPicPr>
          <p:cNvPr id="8194" name="Picture 2">
            <a:extLst>
              <a:ext uri="{FF2B5EF4-FFF2-40B4-BE49-F238E27FC236}">
                <a16:creationId xmlns:a16="http://schemas.microsoft.com/office/drawing/2014/main" id="{E9F64E6D-B9C4-6045-FA87-10F52B97D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1448575"/>
            <a:ext cx="5791200" cy="16732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1F5E8BD-EC77-1F8F-86BE-99DEFCE817B9}"/>
              </a:ext>
            </a:extLst>
          </p:cNvPr>
          <p:cNvSpPr txBox="1"/>
          <p:nvPr/>
        </p:nvSpPr>
        <p:spPr>
          <a:xfrm>
            <a:off x="409575" y="1619250"/>
            <a:ext cx="4981575" cy="5078313"/>
          </a:xfrm>
          <a:prstGeom prst="rect">
            <a:avLst/>
          </a:prstGeom>
          <a:noFill/>
        </p:spPr>
        <p:txBody>
          <a:bodyPr wrap="square" rtlCol="0">
            <a:spAutoFit/>
          </a:bodyPr>
          <a:lstStyle/>
          <a:p>
            <a:r>
              <a:rPr lang="en-GB"/>
              <a:t>Low-pressure sodium (LPS) lamps have a borosilicate glass gas discharge lamp (arc tube) containing solid sodium and a small amount of neon and argon gas in a Penning mixture (argon-infused neon – has a lower ionization potential, easier to ignite the discharge) to ignite the discharge in the gas. The lamp can be linear (SLI lamp) or U-shaped. When the lamp is first started, it emits a dim red/pink light to heat the metallic sodium; Within a few minutes, as the metallic sodium evaporates, the emission turns to a normal bright yellow. These lamps produce virtually monochromatic light with an average wavelength of 589.3 nm (in fact, the two dominant spectral lines are very close to each other at 589.0 and 589.6 nm). The colors of objects illuminated only by this narrow bandwidth are difficult to distinguish.</a:t>
            </a:r>
            <a:endParaRPr lang="en-GB" dirty="0"/>
          </a:p>
        </p:txBody>
      </p:sp>
      <p:sp>
        <p:nvSpPr>
          <p:cNvPr id="10" name="TextBox 9">
            <a:extLst>
              <a:ext uri="{FF2B5EF4-FFF2-40B4-BE49-F238E27FC236}">
                <a16:creationId xmlns:a16="http://schemas.microsoft.com/office/drawing/2014/main" id="{BEBD702E-A5E5-67EE-55D0-CB844C7CECCC}"/>
              </a:ext>
            </a:extLst>
          </p:cNvPr>
          <p:cNvSpPr txBox="1"/>
          <p:nvPr/>
        </p:nvSpPr>
        <p:spPr>
          <a:xfrm>
            <a:off x="5857875" y="3562350"/>
            <a:ext cx="5924550" cy="1754326"/>
          </a:xfrm>
          <a:prstGeom prst="rect">
            <a:avLst/>
          </a:prstGeom>
          <a:noFill/>
        </p:spPr>
        <p:txBody>
          <a:bodyPr wrap="square" rtlCol="0">
            <a:spAutoFit/>
          </a:bodyPr>
          <a:lstStyle/>
          <a:p>
            <a:r>
              <a:rPr lang="en-GB" dirty="0"/>
              <a:t>High efficiency (up to 206 </a:t>
            </a:r>
            <a:r>
              <a:rPr lang="en-GB" dirty="0" err="1"/>
              <a:t>lm</a:t>
            </a:r>
            <a:r>
              <a:rPr lang="en-GB" dirty="0"/>
              <a:t>/W)
Long lifetime – 18,000 hours, light intensity does not decrease towards the end of service life (consumption increases slightly)</a:t>
            </a:r>
          </a:p>
          <a:p>
            <a:r>
              <a:rPr lang="en-GB" dirty="0"/>
              <a:t>
Gradually replaced by other light sources.</a:t>
            </a:r>
          </a:p>
        </p:txBody>
      </p:sp>
    </p:spTree>
    <p:extLst>
      <p:ext uri="{BB962C8B-B14F-4D97-AF65-F5344CB8AC3E}">
        <p14:creationId xmlns:p14="http://schemas.microsoft.com/office/powerpoint/2010/main" val="386071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3318796-7B47-374C-E268-22DCF844E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0"/>
            <a:ext cx="7407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FF1512-528B-6D77-DE2D-EFF5C0180369}"/>
              </a:ext>
            </a:extLst>
          </p:cNvPr>
          <p:cNvSpPr txBox="1"/>
          <p:nvPr/>
        </p:nvSpPr>
        <p:spPr>
          <a:xfrm>
            <a:off x="7791450" y="1885950"/>
            <a:ext cx="3695700" cy="1477328"/>
          </a:xfrm>
          <a:prstGeom prst="rect">
            <a:avLst/>
          </a:prstGeom>
          <a:noFill/>
        </p:spPr>
        <p:txBody>
          <a:bodyPr wrap="square" rtlCol="0">
            <a:spAutoFit/>
          </a:bodyPr>
          <a:lstStyle/>
          <a:p>
            <a:r>
              <a:rPr lang="en-GB" b="0" i="0" dirty="0">
                <a:solidFill>
                  <a:srgbClr val="202122"/>
                </a:solidFill>
                <a:effectLst/>
                <a:latin typeface="Arial" panose="020B0604020202020204" pitchFamily="34" charset="0"/>
              </a:rPr>
              <a:t>Warm-up phases of a LPS lamp. The faint pink light of the </a:t>
            </a:r>
            <a:r>
              <a:rPr lang="en-GB" b="0" i="0" u="none" strike="noStrike" dirty="0">
                <a:solidFill>
                  <a:srgbClr val="0645AD"/>
                </a:solidFill>
                <a:effectLst/>
                <a:latin typeface="Arial" panose="020B0604020202020204" pitchFamily="34" charset="0"/>
                <a:hlinkClick r:id="rId3" tooltip="Penning mixture"/>
              </a:rPr>
              <a:t>Penning mixture</a:t>
            </a:r>
            <a:r>
              <a:rPr lang="en-GB" b="0" i="0" dirty="0">
                <a:solidFill>
                  <a:srgbClr val="202122"/>
                </a:solidFill>
                <a:effectLst/>
                <a:latin typeface="Arial" panose="020B0604020202020204" pitchFamily="34" charset="0"/>
              </a:rPr>
              <a:t> is gradually replaced by the bright monochromatic orange light of the metallic sodium vapor.</a:t>
            </a:r>
            <a:endParaRPr lang="en-GB" dirty="0"/>
          </a:p>
        </p:txBody>
      </p:sp>
      <p:pic>
        <p:nvPicPr>
          <p:cNvPr id="3" name="Picture 2">
            <a:extLst>
              <a:ext uri="{FF2B5EF4-FFF2-40B4-BE49-F238E27FC236}">
                <a16:creationId xmlns:a16="http://schemas.microsoft.com/office/drawing/2014/main" id="{464CD71E-3507-CC96-1E2E-38338CC74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7342" y="4065973"/>
            <a:ext cx="3686432" cy="2206100"/>
          </a:xfrm>
          <a:prstGeom prst="rect">
            <a:avLst/>
          </a:prstGeom>
        </p:spPr>
      </p:pic>
    </p:spTree>
    <p:extLst>
      <p:ext uri="{BB962C8B-B14F-4D97-AF65-F5344CB8AC3E}">
        <p14:creationId xmlns:p14="http://schemas.microsoft.com/office/powerpoint/2010/main" val="2738838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9244B5-AF03-1224-C49E-F2F8A494334E}"/>
              </a:ext>
            </a:extLst>
          </p:cNvPr>
          <p:cNvPicPr>
            <a:picLocks noChangeAspect="1"/>
          </p:cNvPicPr>
          <p:nvPr/>
        </p:nvPicPr>
        <p:blipFill>
          <a:blip r:embed="rId2"/>
          <a:stretch>
            <a:fillRect/>
          </a:stretch>
        </p:blipFill>
        <p:spPr>
          <a:xfrm>
            <a:off x="1465980" y="0"/>
            <a:ext cx="9260040" cy="6858000"/>
          </a:xfrm>
          <a:prstGeom prst="rect">
            <a:avLst/>
          </a:prstGeom>
        </p:spPr>
      </p:pic>
    </p:spTree>
    <p:extLst>
      <p:ext uri="{BB962C8B-B14F-4D97-AF65-F5344CB8AC3E}">
        <p14:creationId xmlns:p14="http://schemas.microsoft.com/office/powerpoint/2010/main" val="3957802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0ACEE7-41D2-AAEF-2799-70C3711F43AC}"/>
              </a:ext>
            </a:extLst>
          </p:cNvPr>
          <p:cNvPicPr>
            <a:picLocks noChangeAspect="1"/>
          </p:cNvPicPr>
          <p:nvPr/>
        </p:nvPicPr>
        <p:blipFill>
          <a:blip r:embed="rId2"/>
          <a:stretch>
            <a:fillRect/>
          </a:stretch>
        </p:blipFill>
        <p:spPr>
          <a:xfrm>
            <a:off x="1518307" y="0"/>
            <a:ext cx="9155386" cy="6858000"/>
          </a:xfrm>
          <a:prstGeom prst="rect">
            <a:avLst/>
          </a:prstGeom>
        </p:spPr>
      </p:pic>
    </p:spTree>
    <p:extLst>
      <p:ext uri="{BB962C8B-B14F-4D97-AF65-F5344CB8AC3E}">
        <p14:creationId xmlns:p14="http://schemas.microsoft.com/office/powerpoint/2010/main" val="1442297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EEBB46-2206-A13C-8259-A5AF89971A4F}"/>
              </a:ext>
            </a:extLst>
          </p:cNvPr>
          <p:cNvPicPr>
            <a:picLocks noChangeAspect="1"/>
          </p:cNvPicPr>
          <p:nvPr/>
        </p:nvPicPr>
        <p:blipFill>
          <a:blip r:embed="rId2"/>
          <a:stretch>
            <a:fillRect/>
          </a:stretch>
        </p:blipFill>
        <p:spPr>
          <a:xfrm>
            <a:off x="1437409" y="0"/>
            <a:ext cx="9317182" cy="6858000"/>
          </a:xfrm>
          <a:prstGeom prst="rect">
            <a:avLst/>
          </a:prstGeom>
        </p:spPr>
      </p:pic>
      <p:sp>
        <p:nvSpPr>
          <p:cNvPr id="2" name="TextBox 1">
            <a:extLst>
              <a:ext uri="{FF2B5EF4-FFF2-40B4-BE49-F238E27FC236}">
                <a16:creationId xmlns:a16="http://schemas.microsoft.com/office/drawing/2014/main" id="{2B781F97-DE4D-C4FC-EA8E-E586547242ED}"/>
              </a:ext>
            </a:extLst>
          </p:cNvPr>
          <p:cNvSpPr txBox="1"/>
          <p:nvPr/>
        </p:nvSpPr>
        <p:spPr>
          <a:xfrm>
            <a:off x="5334000" y="4251960"/>
            <a:ext cx="4439920" cy="923330"/>
          </a:xfrm>
          <a:prstGeom prst="rect">
            <a:avLst/>
          </a:prstGeom>
          <a:noFill/>
        </p:spPr>
        <p:txBody>
          <a:bodyPr wrap="square" rtlCol="0">
            <a:spAutoFit/>
          </a:bodyPr>
          <a:lstStyle/>
          <a:p>
            <a:r>
              <a:rPr lang="en-GB" dirty="0"/>
              <a:t>CRI – </a:t>
            </a:r>
            <a:r>
              <a:rPr lang="en-GB" dirty="0" err="1"/>
              <a:t>Color</a:t>
            </a:r>
            <a:r>
              <a:rPr lang="en-GB" dirty="0"/>
              <a:t> Rendering Index, by definition CRI = 100 for incandescent lamp (black body radiation of light bulb)</a:t>
            </a:r>
          </a:p>
        </p:txBody>
      </p:sp>
    </p:spTree>
    <p:extLst>
      <p:ext uri="{BB962C8B-B14F-4D97-AF65-F5344CB8AC3E}">
        <p14:creationId xmlns:p14="http://schemas.microsoft.com/office/powerpoint/2010/main" val="397821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76F8E-0190-36D2-9A16-0DDE4C85C655}"/>
              </a:ext>
            </a:extLst>
          </p:cNvPr>
          <p:cNvPicPr>
            <a:picLocks noChangeAspect="1"/>
          </p:cNvPicPr>
          <p:nvPr/>
        </p:nvPicPr>
        <p:blipFill>
          <a:blip r:embed="rId2"/>
          <a:stretch>
            <a:fillRect/>
          </a:stretch>
        </p:blipFill>
        <p:spPr>
          <a:xfrm>
            <a:off x="1385978" y="0"/>
            <a:ext cx="9420044" cy="6858000"/>
          </a:xfrm>
          <a:prstGeom prst="rect">
            <a:avLst/>
          </a:prstGeom>
        </p:spPr>
      </p:pic>
    </p:spTree>
    <p:extLst>
      <p:ext uri="{BB962C8B-B14F-4D97-AF65-F5344CB8AC3E}">
        <p14:creationId xmlns:p14="http://schemas.microsoft.com/office/powerpoint/2010/main" val="189344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C1E7B5-8FB7-5CDD-502B-055FAA5AF23D}"/>
              </a:ext>
            </a:extLst>
          </p:cNvPr>
          <p:cNvPicPr>
            <a:picLocks noGrp="1" noChangeAspect="1"/>
          </p:cNvPicPr>
          <p:nvPr>
            <p:ph idx="1"/>
          </p:nvPr>
        </p:nvPicPr>
        <p:blipFill>
          <a:blip r:embed="rId2"/>
          <a:stretch>
            <a:fillRect/>
          </a:stretch>
        </p:blipFill>
        <p:spPr>
          <a:xfrm>
            <a:off x="1558217" y="0"/>
            <a:ext cx="9266066" cy="6897688"/>
          </a:xfrm>
        </p:spPr>
      </p:pic>
    </p:spTree>
    <p:extLst>
      <p:ext uri="{BB962C8B-B14F-4D97-AF65-F5344CB8AC3E}">
        <p14:creationId xmlns:p14="http://schemas.microsoft.com/office/powerpoint/2010/main" val="42127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A363D0-2BA3-DF92-7FCE-81A8E84E5A35}"/>
              </a:ext>
            </a:extLst>
          </p:cNvPr>
          <p:cNvPicPr>
            <a:picLocks noChangeAspect="1"/>
          </p:cNvPicPr>
          <p:nvPr/>
        </p:nvPicPr>
        <p:blipFill>
          <a:blip r:embed="rId2"/>
          <a:stretch>
            <a:fillRect/>
          </a:stretch>
        </p:blipFill>
        <p:spPr>
          <a:xfrm>
            <a:off x="1372377" y="0"/>
            <a:ext cx="9447246" cy="6858000"/>
          </a:xfrm>
          <a:prstGeom prst="rect">
            <a:avLst/>
          </a:prstGeom>
        </p:spPr>
      </p:pic>
    </p:spTree>
    <p:extLst>
      <p:ext uri="{BB962C8B-B14F-4D97-AF65-F5344CB8AC3E}">
        <p14:creationId xmlns:p14="http://schemas.microsoft.com/office/powerpoint/2010/main" val="3748158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90E48C-8D28-526D-7C75-336A43AEFE6E}"/>
              </a:ext>
            </a:extLst>
          </p:cNvPr>
          <p:cNvPicPr>
            <a:picLocks noChangeAspect="1"/>
          </p:cNvPicPr>
          <p:nvPr/>
        </p:nvPicPr>
        <p:blipFill>
          <a:blip r:embed="rId2"/>
          <a:stretch>
            <a:fillRect/>
          </a:stretch>
        </p:blipFill>
        <p:spPr>
          <a:xfrm>
            <a:off x="1317744" y="0"/>
            <a:ext cx="9556512" cy="6858000"/>
          </a:xfrm>
          <a:prstGeom prst="rect">
            <a:avLst/>
          </a:prstGeom>
        </p:spPr>
      </p:pic>
      <p:pic>
        <p:nvPicPr>
          <p:cNvPr id="6" name="Picture 5">
            <a:extLst>
              <a:ext uri="{FF2B5EF4-FFF2-40B4-BE49-F238E27FC236}">
                <a16:creationId xmlns:a16="http://schemas.microsoft.com/office/drawing/2014/main" id="{DB63947B-7FDB-9767-A529-F1F1E655F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250" y="1733069"/>
            <a:ext cx="3983116" cy="2788180"/>
          </a:xfrm>
          <a:prstGeom prst="rect">
            <a:avLst/>
          </a:prstGeom>
        </p:spPr>
      </p:pic>
    </p:spTree>
    <p:extLst>
      <p:ext uri="{BB962C8B-B14F-4D97-AF65-F5344CB8AC3E}">
        <p14:creationId xmlns:p14="http://schemas.microsoft.com/office/powerpoint/2010/main" val="358851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8B60-E469-DA0E-F1B9-3755D42B2E99}"/>
              </a:ext>
            </a:extLst>
          </p:cNvPr>
          <p:cNvSpPr>
            <a:spLocks noGrp="1"/>
          </p:cNvSpPr>
          <p:nvPr>
            <p:ph type="title"/>
          </p:nvPr>
        </p:nvSpPr>
        <p:spPr>
          <a:xfrm>
            <a:off x="838200" y="-7743"/>
            <a:ext cx="10515600" cy="1325563"/>
          </a:xfrm>
        </p:spPr>
        <p:txBody>
          <a:bodyPr/>
          <a:lstStyle/>
          <a:p>
            <a:r>
              <a:rPr lang="en-GB" dirty="0"/>
              <a:t>High pressure sodium lamp</a:t>
            </a:r>
          </a:p>
        </p:txBody>
      </p:sp>
      <p:sp>
        <p:nvSpPr>
          <p:cNvPr id="4" name="TextBox 3">
            <a:extLst>
              <a:ext uri="{FF2B5EF4-FFF2-40B4-BE49-F238E27FC236}">
                <a16:creationId xmlns:a16="http://schemas.microsoft.com/office/drawing/2014/main" id="{41239E97-709A-0114-0F8F-6E794BF65229}"/>
              </a:ext>
            </a:extLst>
          </p:cNvPr>
          <p:cNvSpPr txBox="1"/>
          <p:nvPr/>
        </p:nvSpPr>
        <p:spPr>
          <a:xfrm>
            <a:off x="538579" y="896644"/>
            <a:ext cx="11114842" cy="6186309"/>
          </a:xfrm>
          <a:prstGeom prst="rect">
            <a:avLst/>
          </a:prstGeom>
          <a:noFill/>
        </p:spPr>
        <p:txBody>
          <a:bodyPr wrap="square" rtlCol="0">
            <a:spAutoFit/>
          </a:bodyPr>
          <a:lstStyle/>
          <a:p>
            <a:pPr algn="l">
              <a:buNone/>
            </a:pPr>
            <a:r>
              <a:rPr lang="en-GB" b="0" i="0" dirty="0">
                <a:solidFill>
                  <a:srgbClr val="202122"/>
                </a:solidFill>
                <a:effectLst/>
                <a:latin typeface="Arial" panose="020B0604020202020204" pitchFamily="34" charset="0"/>
              </a:rPr>
              <a:t>An </a:t>
            </a:r>
            <a:r>
              <a:rPr lang="en-GB" b="0" i="0" u="none" strike="noStrike" dirty="0">
                <a:solidFill>
                  <a:srgbClr val="3366CC"/>
                </a:solidFill>
                <a:effectLst/>
                <a:latin typeface="Arial" panose="020B0604020202020204" pitchFamily="34" charset="0"/>
                <a:hlinkClick r:id="rId2" tooltip="Sodium amalgam"/>
              </a:rPr>
              <a:t>amalgam of metallic sodium</a:t>
            </a:r>
            <a:r>
              <a:rPr lang="en-GB" b="0" i="0" dirty="0">
                <a:solidFill>
                  <a:srgbClr val="202122"/>
                </a:solidFill>
                <a:effectLst/>
                <a:latin typeface="Arial" panose="020B0604020202020204" pitchFamily="34" charset="0"/>
              </a:rPr>
              <a:t> and mercury lies at the coolest part of the lamp and provides the sodium and mercury vapor that is needed to draw an arc. The temperature of the amalgam is determined to a great extent by lamp power. The higher the lamp power, the higher will be the amalgam temperature. The higher the temperature of the amalgam, the higher will be the mercury and sodium vapor pressures in the lamp and the higher will be the terminal voltage. As the temperature rises, the constant current and increasing voltage consumes increasing energy until the operating level of power is reached. For a given voltage, there are generally three modes of operation:</a:t>
            </a:r>
          </a:p>
          <a:p>
            <a:pPr algn="l">
              <a:buNone/>
            </a:pPr>
            <a:endParaRPr lang="en-GB" b="0" i="0" dirty="0">
              <a:solidFill>
                <a:srgbClr val="202122"/>
              </a:solidFill>
              <a:effectLst/>
              <a:latin typeface="Arial" panose="020B0604020202020204" pitchFamily="34" charset="0"/>
            </a:endParaRPr>
          </a:p>
          <a:p>
            <a:pPr algn="l">
              <a:buFont typeface="+mj-lt"/>
              <a:buAutoNum type="arabicPeriod"/>
            </a:pPr>
            <a:r>
              <a:rPr lang="en-GB" b="0" i="0" dirty="0">
                <a:solidFill>
                  <a:srgbClr val="202122"/>
                </a:solidFill>
                <a:effectLst/>
                <a:latin typeface="Arial" panose="020B0604020202020204" pitchFamily="34" charset="0"/>
              </a:rPr>
              <a:t>The lamp is extinguished and no current flows.</a:t>
            </a:r>
          </a:p>
          <a:p>
            <a:pPr algn="l">
              <a:buFont typeface="+mj-lt"/>
              <a:buAutoNum type="arabicPeriod"/>
            </a:pPr>
            <a:r>
              <a:rPr lang="en-GB" b="0" i="0" dirty="0">
                <a:solidFill>
                  <a:srgbClr val="202122"/>
                </a:solidFill>
                <a:effectLst/>
                <a:latin typeface="Arial" panose="020B0604020202020204" pitchFamily="34" charset="0"/>
              </a:rPr>
              <a:t>The lamp is operating with liquid amalgam in the tube.</a:t>
            </a:r>
          </a:p>
          <a:p>
            <a:pPr algn="l">
              <a:buFont typeface="+mj-lt"/>
              <a:buAutoNum type="arabicPeriod"/>
            </a:pPr>
            <a:r>
              <a:rPr lang="en-GB" b="0" i="0" dirty="0">
                <a:solidFill>
                  <a:srgbClr val="202122"/>
                </a:solidFill>
                <a:effectLst/>
                <a:latin typeface="Arial" panose="020B0604020202020204" pitchFamily="34" charset="0"/>
              </a:rPr>
              <a:t>The lamp is operating with all amalgam evaporated.</a:t>
            </a:r>
          </a:p>
          <a:p>
            <a:pPr algn="l">
              <a:buFont typeface="+mj-lt"/>
              <a:buAutoNum type="arabicPeriod"/>
            </a:pPr>
            <a:endParaRPr lang="en-GB" b="0" i="0" dirty="0">
              <a:solidFill>
                <a:srgbClr val="202122"/>
              </a:solidFill>
              <a:effectLst/>
              <a:latin typeface="Arial" panose="020B0604020202020204" pitchFamily="34" charset="0"/>
            </a:endParaRPr>
          </a:p>
          <a:p>
            <a:pPr algn="l">
              <a:buNone/>
            </a:pPr>
            <a:r>
              <a:rPr lang="en-GB" b="0" i="0" dirty="0">
                <a:solidFill>
                  <a:srgbClr val="202122"/>
                </a:solidFill>
                <a:effectLst/>
                <a:latin typeface="Arial" panose="020B0604020202020204" pitchFamily="34" charset="0"/>
              </a:rPr>
              <a:t>The first and last states are stable, because the lamp resistance is weakly related to the voltage, but the second state is unstable. Any anomalous increase in current will cause an increase in power, causing an increase in amalgam temperature, which will cause a decrease in resistance, which will cause a further increase in current. This will create a runaway effect, and the lamp will jump to the high-current state (#3). Because actual lamps are not designed to handle this much power, this would result in catastrophic failure. Similarly, an anomalous drop in current will drive the lamp to extinction. It is the second state that is the desired operating state of the lamp, because a slow loss of the amalgam over time from a reservoir will have less effect on the characteristics of the lamp than a fully evaporated amalgam. The result is an average lamp life in excess of 20,000 hours.</a:t>
            </a:r>
          </a:p>
          <a:p>
            <a:endParaRPr lang="en-GB" dirty="0"/>
          </a:p>
        </p:txBody>
      </p:sp>
    </p:spTree>
    <p:extLst>
      <p:ext uri="{BB962C8B-B14F-4D97-AF65-F5344CB8AC3E}">
        <p14:creationId xmlns:p14="http://schemas.microsoft.com/office/powerpoint/2010/main" val="2229383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E0FFB-E717-FD4E-636B-019FC4C75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2686C-5F98-F440-6A0D-126E9C9D8B32}"/>
              </a:ext>
            </a:extLst>
          </p:cNvPr>
          <p:cNvSpPr>
            <a:spLocks noGrp="1"/>
          </p:cNvSpPr>
          <p:nvPr>
            <p:ph type="title"/>
          </p:nvPr>
        </p:nvSpPr>
        <p:spPr>
          <a:xfrm>
            <a:off x="838200" y="-7743"/>
            <a:ext cx="10515600" cy="1325563"/>
          </a:xfrm>
        </p:spPr>
        <p:txBody>
          <a:bodyPr/>
          <a:lstStyle/>
          <a:p>
            <a:r>
              <a:rPr lang="en-GB" dirty="0"/>
              <a:t>High pressure sodium lamp</a:t>
            </a:r>
          </a:p>
        </p:txBody>
      </p:sp>
      <p:sp>
        <p:nvSpPr>
          <p:cNvPr id="4" name="TextBox 3">
            <a:extLst>
              <a:ext uri="{FF2B5EF4-FFF2-40B4-BE49-F238E27FC236}">
                <a16:creationId xmlns:a16="http://schemas.microsoft.com/office/drawing/2014/main" id="{24A7B48C-C9B4-630B-8CEF-7A2BEE807B88}"/>
              </a:ext>
            </a:extLst>
          </p:cNvPr>
          <p:cNvSpPr txBox="1"/>
          <p:nvPr/>
        </p:nvSpPr>
        <p:spPr>
          <a:xfrm>
            <a:off x="538579" y="976546"/>
            <a:ext cx="11114842" cy="1754326"/>
          </a:xfrm>
          <a:prstGeom prst="rect">
            <a:avLst/>
          </a:prstGeom>
          <a:noFill/>
        </p:spPr>
        <p:txBody>
          <a:bodyPr wrap="square" rtlCol="0">
            <a:spAutoFit/>
          </a:bodyPr>
          <a:lstStyle/>
          <a:p>
            <a:pPr algn="l"/>
            <a:r>
              <a:rPr lang="en-GB" b="0" i="0" dirty="0">
                <a:solidFill>
                  <a:srgbClr val="202122"/>
                </a:solidFill>
                <a:effectLst/>
                <a:latin typeface="Arial" panose="020B0604020202020204" pitchFamily="34" charset="0"/>
              </a:rPr>
              <a:t>In practical use, the lamp is powered by an AC voltage source in series with an inductive "</a:t>
            </a:r>
            <a:r>
              <a:rPr lang="en-GB" b="0" i="0" u="none" strike="noStrike" dirty="0">
                <a:solidFill>
                  <a:srgbClr val="3366CC"/>
                </a:solidFill>
                <a:effectLst/>
                <a:latin typeface="Arial" panose="020B0604020202020204" pitchFamily="34" charset="0"/>
                <a:hlinkClick r:id="rId2" tooltip="Ballast (electrical)"/>
              </a:rPr>
              <a:t>ballast</a:t>
            </a:r>
            <a:r>
              <a:rPr lang="en-GB" b="0" i="0" dirty="0">
                <a:solidFill>
                  <a:srgbClr val="202122"/>
                </a:solidFill>
                <a:effectLst/>
                <a:latin typeface="Arial" panose="020B0604020202020204" pitchFamily="34" charset="0"/>
              </a:rPr>
              <a:t>" in order to supply a nearly constant current to the lamp, rather than a constant voltage, thus assuring stable operation. The ballast is usually inductive rather than simply being resistive to minimize energy waste from resistance losses. Because the lamp effectively extinguishes at each zero-current point in the AC cycle, the inductive ballast assists in the reignition by providing a voltage spike at the zero-current point.</a:t>
            </a:r>
          </a:p>
          <a:p>
            <a:endParaRPr lang="en-GB" dirty="0"/>
          </a:p>
        </p:txBody>
      </p:sp>
      <p:pic>
        <p:nvPicPr>
          <p:cNvPr id="3" name="Picture 2">
            <a:extLst>
              <a:ext uri="{FF2B5EF4-FFF2-40B4-BE49-F238E27FC236}">
                <a16:creationId xmlns:a16="http://schemas.microsoft.com/office/drawing/2014/main" id="{D0578E70-A1CC-F3CD-9EBD-2857BE35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342" y="3046964"/>
            <a:ext cx="3983116" cy="2788180"/>
          </a:xfrm>
          <a:prstGeom prst="rect">
            <a:avLst/>
          </a:prstGeom>
        </p:spPr>
      </p:pic>
    </p:spTree>
    <p:extLst>
      <p:ext uri="{BB962C8B-B14F-4D97-AF65-F5344CB8AC3E}">
        <p14:creationId xmlns:p14="http://schemas.microsoft.com/office/powerpoint/2010/main" val="3827452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6F7D7B-E4F6-9E9E-B005-9D3FFDFEB56E}"/>
              </a:ext>
            </a:extLst>
          </p:cNvPr>
          <p:cNvPicPr>
            <a:picLocks noChangeAspect="1"/>
          </p:cNvPicPr>
          <p:nvPr/>
        </p:nvPicPr>
        <p:blipFill>
          <a:blip r:embed="rId2"/>
          <a:stretch>
            <a:fillRect/>
          </a:stretch>
        </p:blipFill>
        <p:spPr>
          <a:xfrm>
            <a:off x="1472241" y="0"/>
            <a:ext cx="9247518" cy="6858000"/>
          </a:xfrm>
          <a:prstGeom prst="rect">
            <a:avLst/>
          </a:prstGeom>
        </p:spPr>
      </p:pic>
    </p:spTree>
    <p:extLst>
      <p:ext uri="{BB962C8B-B14F-4D97-AF65-F5344CB8AC3E}">
        <p14:creationId xmlns:p14="http://schemas.microsoft.com/office/powerpoint/2010/main" val="2417955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FCDCED-6F1E-E7D5-53A4-FAE7B147EC91}"/>
              </a:ext>
            </a:extLst>
          </p:cNvPr>
          <p:cNvPicPr>
            <a:picLocks noChangeAspect="1"/>
          </p:cNvPicPr>
          <p:nvPr/>
        </p:nvPicPr>
        <p:blipFill>
          <a:blip r:embed="rId2"/>
          <a:stretch>
            <a:fillRect/>
          </a:stretch>
        </p:blipFill>
        <p:spPr>
          <a:xfrm>
            <a:off x="1448859" y="0"/>
            <a:ext cx="9294282" cy="6858000"/>
          </a:xfrm>
          <a:prstGeom prst="rect">
            <a:avLst/>
          </a:prstGeom>
        </p:spPr>
      </p:pic>
    </p:spTree>
    <p:extLst>
      <p:ext uri="{BB962C8B-B14F-4D97-AF65-F5344CB8AC3E}">
        <p14:creationId xmlns:p14="http://schemas.microsoft.com/office/powerpoint/2010/main" val="16095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CF4050-DD28-322F-8E40-644F88E53CC7}"/>
              </a:ext>
            </a:extLst>
          </p:cNvPr>
          <p:cNvPicPr>
            <a:picLocks noChangeAspect="1"/>
          </p:cNvPicPr>
          <p:nvPr/>
        </p:nvPicPr>
        <p:blipFill>
          <a:blip r:embed="rId2"/>
          <a:stretch>
            <a:fillRect/>
          </a:stretch>
        </p:blipFill>
        <p:spPr>
          <a:xfrm>
            <a:off x="1459606" y="0"/>
            <a:ext cx="9272788" cy="6858000"/>
          </a:xfrm>
          <a:prstGeom prst="rect">
            <a:avLst/>
          </a:prstGeom>
        </p:spPr>
      </p:pic>
    </p:spTree>
    <p:extLst>
      <p:ext uri="{BB962C8B-B14F-4D97-AF65-F5344CB8AC3E}">
        <p14:creationId xmlns:p14="http://schemas.microsoft.com/office/powerpoint/2010/main" val="342929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16D1B5-5965-811A-F59A-8F8EB426F585}"/>
              </a:ext>
            </a:extLst>
          </p:cNvPr>
          <p:cNvPicPr>
            <a:picLocks noChangeAspect="1"/>
          </p:cNvPicPr>
          <p:nvPr/>
        </p:nvPicPr>
        <p:blipFill>
          <a:blip r:embed="rId2"/>
          <a:stretch>
            <a:fillRect/>
          </a:stretch>
        </p:blipFill>
        <p:spPr>
          <a:xfrm>
            <a:off x="1266423" y="0"/>
            <a:ext cx="8371267" cy="5943600"/>
          </a:xfrm>
          <a:prstGeom prst="rect">
            <a:avLst/>
          </a:prstGeom>
        </p:spPr>
      </p:pic>
    </p:spTree>
    <p:extLst>
      <p:ext uri="{BB962C8B-B14F-4D97-AF65-F5344CB8AC3E}">
        <p14:creationId xmlns:p14="http://schemas.microsoft.com/office/powerpoint/2010/main" val="44166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1ADF50-7D78-A1E4-3465-A5AF6A67FAFF}"/>
              </a:ext>
            </a:extLst>
          </p:cNvPr>
          <p:cNvPicPr>
            <a:picLocks noChangeAspect="1"/>
          </p:cNvPicPr>
          <p:nvPr/>
        </p:nvPicPr>
        <p:blipFill>
          <a:blip r:embed="rId2"/>
          <a:stretch>
            <a:fillRect/>
          </a:stretch>
        </p:blipFill>
        <p:spPr>
          <a:xfrm>
            <a:off x="1383862" y="1"/>
            <a:ext cx="9424276" cy="6857998"/>
          </a:xfrm>
          <a:prstGeom prst="rect">
            <a:avLst/>
          </a:prstGeom>
        </p:spPr>
      </p:pic>
    </p:spTree>
    <p:extLst>
      <p:ext uri="{BB962C8B-B14F-4D97-AF65-F5344CB8AC3E}">
        <p14:creationId xmlns:p14="http://schemas.microsoft.com/office/powerpoint/2010/main" val="3972975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7929-CFA1-34AE-3420-1F7D1DC40304}"/>
              </a:ext>
            </a:extLst>
          </p:cNvPr>
          <p:cNvSpPr>
            <a:spLocks noGrp="1"/>
          </p:cNvSpPr>
          <p:nvPr>
            <p:ph type="title"/>
          </p:nvPr>
        </p:nvSpPr>
        <p:spPr/>
        <p:txBody>
          <a:bodyPr/>
          <a:lstStyle/>
          <a:p>
            <a:r>
              <a:rPr lang="en-GB" dirty="0"/>
              <a:t>Plasma Displays</a:t>
            </a:r>
          </a:p>
        </p:txBody>
      </p:sp>
      <p:pic>
        <p:nvPicPr>
          <p:cNvPr id="2050" name="Picture 2" descr="undefined">
            <a:extLst>
              <a:ext uri="{FF2B5EF4-FFF2-40B4-BE49-F238E27FC236}">
                <a16:creationId xmlns:a16="http://schemas.microsoft.com/office/drawing/2014/main" id="{061B41F7-1DFF-D8C4-F608-0A8D1E51F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534160"/>
            <a:ext cx="3802380" cy="5069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945563-284A-0206-C9F5-30D472F2FC5E}"/>
              </a:ext>
            </a:extLst>
          </p:cNvPr>
          <p:cNvSpPr txBox="1"/>
          <p:nvPr/>
        </p:nvSpPr>
        <p:spPr>
          <a:xfrm>
            <a:off x="4813300" y="1201895"/>
            <a:ext cx="4950460" cy="1200329"/>
          </a:xfrm>
          <a:prstGeom prst="rect">
            <a:avLst/>
          </a:prstGeom>
          <a:noFill/>
        </p:spPr>
        <p:txBody>
          <a:bodyPr wrap="square" rtlCol="0">
            <a:spAutoFit/>
          </a:bodyPr>
          <a:lstStyle/>
          <a:p>
            <a:r>
              <a:rPr lang="en-GB" b="0" i="0" dirty="0">
                <a:solidFill>
                  <a:srgbClr val="202122"/>
                </a:solidFill>
                <a:effectLst/>
                <a:highlight>
                  <a:srgbClr val="FFFFFF"/>
                </a:highlight>
                <a:latin typeface="Arial" panose="020B0604020202020204" pitchFamily="34" charset="0"/>
              </a:rPr>
              <a:t>Plasma displays were first used in PLATO computer terminals. This PLATO V model illustrates the display's monochromatic orange glow seen in 1981. University of Illinois</a:t>
            </a:r>
            <a:endParaRPr lang="en-GB" dirty="0"/>
          </a:p>
        </p:txBody>
      </p:sp>
      <p:sp>
        <p:nvSpPr>
          <p:cNvPr id="6" name="TextBox 5">
            <a:extLst>
              <a:ext uri="{FF2B5EF4-FFF2-40B4-BE49-F238E27FC236}">
                <a16:creationId xmlns:a16="http://schemas.microsoft.com/office/drawing/2014/main" id="{53730A98-5B89-B252-5E93-371896D132D9}"/>
              </a:ext>
            </a:extLst>
          </p:cNvPr>
          <p:cNvSpPr txBox="1"/>
          <p:nvPr/>
        </p:nvSpPr>
        <p:spPr>
          <a:xfrm>
            <a:off x="4958080" y="3053417"/>
            <a:ext cx="6096000" cy="2031325"/>
          </a:xfrm>
          <a:prstGeom prst="rect">
            <a:avLst/>
          </a:prstGeom>
          <a:noFill/>
        </p:spPr>
        <p:txBody>
          <a:bodyPr wrap="square">
            <a:spAutoFit/>
          </a:bodyPr>
          <a:lstStyle/>
          <a:p>
            <a:r>
              <a:rPr lang="en-GB" dirty="0"/>
              <a:t>In a monochrome plasma panel, the gas is mostly neon, and the </a:t>
            </a:r>
            <a:r>
              <a:rPr lang="en-GB" dirty="0" err="1"/>
              <a:t>color</a:t>
            </a:r>
            <a:r>
              <a:rPr lang="en-GB" dirty="0"/>
              <a:t> is the characteristic orange of a neon-filled lamp (or sign). Once a glow discharge has been initiated in a cell, it can be maintained by applying a low-level voltage between all the horizontal and vertical electrodes–even after the ionizing voltage is removed. To erase a cell all voltage is removed from a pair of electrodes. </a:t>
            </a:r>
          </a:p>
        </p:txBody>
      </p:sp>
    </p:spTree>
    <p:extLst>
      <p:ext uri="{BB962C8B-B14F-4D97-AF65-F5344CB8AC3E}">
        <p14:creationId xmlns:p14="http://schemas.microsoft.com/office/powerpoint/2010/main" val="372840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A8FED-9E67-3E4F-F640-2F9224486F43}"/>
              </a:ext>
            </a:extLst>
          </p:cNvPr>
          <p:cNvPicPr>
            <a:picLocks noChangeAspect="1"/>
          </p:cNvPicPr>
          <p:nvPr/>
        </p:nvPicPr>
        <p:blipFill>
          <a:blip r:embed="rId2"/>
          <a:stretch>
            <a:fillRect/>
          </a:stretch>
        </p:blipFill>
        <p:spPr>
          <a:xfrm>
            <a:off x="1495172" y="-1"/>
            <a:ext cx="9201656" cy="6858002"/>
          </a:xfrm>
          <a:prstGeom prst="rect">
            <a:avLst/>
          </a:prstGeom>
        </p:spPr>
      </p:pic>
    </p:spTree>
    <p:extLst>
      <p:ext uri="{BB962C8B-B14F-4D97-AF65-F5344CB8AC3E}">
        <p14:creationId xmlns:p14="http://schemas.microsoft.com/office/powerpoint/2010/main" val="3114443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BD90-BA43-EB7C-8C6A-9E5D5995D5E7}"/>
              </a:ext>
            </a:extLst>
          </p:cNvPr>
          <p:cNvSpPr>
            <a:spLocks noGrp="1"/>
          </p:cNvSpPr>
          <p:nvPr>
            <p:ph type="title"/>
          </p:nvPr>
        </p:nvSpPr>
        <p:spPr/>
        <p:txBody>
          <a:bodyPr/>
          <a:lstStyle/>
          <a:p>
            <a:r>
              <a:rPr lang="en-GB" dirty="0"/>
              <a:t>Plasma displays</a:t>
            </a:r>
          </a:p>
        </p:txBody>
      </p:sp>
      <p:pic>
        <p:nvPicPr>
          <p:cNvPr id="1026" name="Picture 2" descr="undefined">
            <a:extLst>
              <a:ext uri="{FF2B5EF4-FFF2-40B4-BE49-F238E27FC236}">
                <a16:creationId xmlns:a16="http://schemas.microsoft.com/office/drawing/2014/main" id="{24924C28-C8E3-1BB3-3235-229919301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68" y="1473200"/>
            <a:ext cx="5757332" cy="431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9A4E9A76-7CB8-BA5B-C564-304749448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441" y="789607"/>
            <a:ext cx="5660918" cy="3287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8397FB-587B-2126-D9A1-3EA6B1BCB750}"/>
              </a:ext>
            </a:extLst>
          </p:cNvPr>
          <p:cNvSpPr txBox="1"/>
          <p:nvPr/>
        </p:nvSpPr>
        <p:spPr>
          <a:xfrm>
            <a:off x="6492240" y="4216400"/>
            <a:ext cx="5361092" cy="1200329"/>
          </a:xfrm>
          <a:prstGeom prst="rect">
            <a:avLst/>
          </a:prstGeom>
          <a:noFill/>
        </p:spPr>
        <p:txBody>
          <a:bodyPr wrap="square" rtlCol="0">
            <a:spAutoFit/>
          </a:bodyPr>
          <a:lstStyle/>
          <a:p>
            <a:r>
              <a:rPr lang="en-GB" dirty="0"/>
              <a:t>Relative spectral power of red, green and blue phosphors of a common plasma display. The units of spectral power are simply raw sensor values (with a linear response at specific wavelengths).</a:t>
            </a:r>
          </a:p>
        </p:txBody>
      </p:sp>
    </p:spTree>
    <p:extLst>
      <p:ext uri="{BB962C8B-B14F-4D97-AF65-F5344CB8AC3E}">
        <p14:creationId xmlns:p14="http://schemas.microsoft.com/office/powerpoint/2010/main" val="3382784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1F4C-1D71-D3DB-9C2A-A533045F3D26}"/>
              </a:ext>
            </a:extLst>
          </p:cNvPr>
          <p:cNvSpPr>
            <a:spLocks noGrp="1"/>
          </p:cNvSpPr>
          <p:nvPr>
            <p:ph type="title"/>
          </p:nvPr>
        </p:nvSpPr>
        <p:spPr/>
        <p:txBody>
          <a:bodyPr/>
          <a:lstStyle/>
          <a:p>
            <a:r>
              <a:rPr lang="en-GB" dirty="0"/>
              <a:t>Plasma displays</a:t>
            </a:r>
          </a:p>
        </p:txBody>
      </p:sp>
      <p:sp>
        <p:nvSpPr>
          <p:cNvPr id="4" name="TextBox 3">
            <a:extLst>
              <a:ext uri="{FF2B5EF4-FFF2-40B4-BE49-F238E27FC236}">
                <a16:creationId xmlns:a16="http://schemas.microsoft.com/office/drawing/2014/main" id="{146F94D5-D320-19AE-E775-D9D0B80145B0}"/>
              </a:ext>
            </a:extLst>
          </p:cNvPr>
          <p:cNvSpPr txBox="1"/>
          <p:nvPr/>
        </p:nvSpPr>
        <p:spPr>
          <a:xfrm>
            <a:off x="690880" y="1402080"/>
            <a:ext cx="9306560" cy="2862322"/>
          </a:xfrm>
          <a:prstGeom prst="rect">
            <a:avLst/>
          </a:prstGeom>
          <a:noFill/>
        </p:spPr>
        <p:txBody>
          <a:bodyPr wrap="square" rtlCol="0">
            <a:spAutoFit/>
          </a:bodyPr>
          <a:lstStyle/>
          <a:p>
            <a:r>
              <a:rPr lang="en-GB" dirty="0"/>
              <a:t>Every pixel is made up of three separate subpixel cells, each with different </a:t>
            </a:r>
            <a:r>
              <a:rPr lang="en-GB" dirty="0" err="1"/>
              <a:t>colored</a:t>
            </a:r>
            <a:r>
              <a:rPr lang="en-GB" dirty="0"/>
              <a:t> phosphors. One subpixel has a red light phosphor, one subpixel has a green light phosphor and one subpixel has a blue light phosphor. These </a:t>
            </a:r>
            <a:r>
              <a:rPr lang="en-GB" dirty="0" err="1"/>
              <a:t>colors</a:t>
            </a:r>
            <a:r>
              <a:rPr lang="en-GB" dirty="0"/>
              <a:t> blend together to create the overall </a:t>
            </a:r>
            <a:r>
              <a:rPr lang="en-GB" dirty="0" err="1"/>
              <a:t>color</a:t>
            </a:r>
            <a:r>
              <a:rPr lang="en-GB" dirty="0"/>
              <a:t> of the pixel, the same as a triad of a shadow mask CRT or </a:t>
            </a:r>
            <a:r>
              <a:rPr lang="en-GB" dirty="0" err="1"/>
              <a:t>color</a:t>
            </a:r>
            <a:r>
              <a:rPr lang="en-GB" dirty="0"/>
              <a:t> LCD. Plasma panels use pulse-width modulation (PWM) to control brightness: by varying the pulses of current flowing through the different cells thousands of times per second, the control system can increase or decrease the intensity of each subpixel </a:t>
            </a:r>
            <a:r>
              <a:rPr lang="en-GB" dirty="0" err="1"/>
              <a:t>color</a:t>
            </a:r>
            <a:r>
              <a:rPr lang="en-GB" dirty="0"/>
              <a:t> to create billions of different combinations of red, green and blue. In this way, the control system can produce most of the visible </a:t>
            </a:r>
            <a:r>
              <a:rPr lang="en-GB" dirty="0" err="1"/>
              <a:t>colors</a:t>
            </a:r>
            <a:r>
              <a:rPr lang="en-GB" dirty="0"/>
              <a:t>. Plasma displays use the same phosphors as CRTs, which accounts for the extremely accurate </a:t>
            </a:r>
            <a:r>
              <a:rPr lang="en-GB" dirty="0" err="1"/>
              <a:t>color</a:t>
            </a:r>
            <a:r>
              <a:rPr lang="en-GB" dirty="0"/>
              <a:t> reproduction when viewing television or computer video images (which use an RGB </a:t>
            </a:r>
            <a:r>
              <a:rPr lang="en-GB" dirty="0" err="1"/>
              <a:t>color</a:t>
            </a:r>
            <a:r>
              <a:rPr lang="en-GB" dirty="0"/>
              <a:t> system designed for CRT displays).</a:t>
            </a:r>
          </a:p>
        </p:txBody>
      </p:sp>
      <p:sp>
        <p:nvSpPr>
          <p:cNvPr id="5" name="TextBox 4">
            <a:extLst>
              <a:ext uri="{FF2B5EF4-FFF2-40B4-BE49-F238E27FC236}">
                <a16:creationId xmlns:a16="http://schemas.microsoft.com/office/drawing/2014/main" id="{4F572C5A-4663-CE25-4CF7-DD398B2B0FFD}"/>
              </a:ext>
            </a:extLst>
          </p:cNvPr>
          <p:cNvSpPr txBox="1"/>
          <p:nvPr/>
        </p:nvSpPr>
        <p:spPr>
          <a:xfrm>
            <a:off x="690880" y="4655026"/>
            <a:ext cx="8300720" cy="646331"/>
          </a:xfrm>
          <a:prstGeom prst="rect">
            <a:avLst/>
          </a:prstGeom>
          <a:noFill/>
        </p:spPr>
        <p:txBody>
          <a:bodyPr wrap="square" rtlCol="0">
            <a:spAutoFit/>
          </a:bodyPr>
          <a:lstStyle/>
          <a:p>
            <a:r>
              <a:rPr lang="en-GB" dirty="0"/>
              <a:t>To produce light, the cells need to be driven at a relatively high voltage (~300 volts) and the pressure of the gases inside the cell needs to be low (~500 torr).</a:t>
            </a:r>
          </a:p>
        </p:txBody>
      </p:sp>
    </p:spTree>
    <p:extLst>
      <p:ext uri="{BB962C8B-B14F-4D97-AF65-F5344CB8AC3E}">
        <p14:creationId xmlns:p14="http://schemas.microsoft.com/office/powerpoint/2010/main" val="67358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CC108BD-7E0E-40A3-7010-B039F58AA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457200"/>
            <a:ext cx="2095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B3C1EF-B7CF-D6D9-3DB9-4AD25A74D1A6}"/>
              </a:ext>
            </a:extLst>
          </p:cNvPr>
          <p:cNvSpPr txBox="1"/>
          <p:nvPr/>
        </p:nvSpPr>
        <p:spPr>
          <a:xfrm>
            <a:off x="190500" y="3429000"/>
            <a:ext cx="2790825" cy="1477328"/>
          </a:xfrm>
          <a:prstGeom prst="rect">
            <a:avLst/>
          </a:prstGeom>
          <a:noFill/>
        </p:spPr>
        <p:txBody>
          <a:bodyPr wrap="square" rtlCol="0">
            <a:spAutoFit/>
          </a:bodyPr>
          <a:lstStyle/>
          <a:p>
            <a:r>
              <a:rPr lang="en-GB"/>
              <a:t>Jean Picard (1620–1682)
Astronomer
Responsible for the first accurate measurement of the Earth's radius</a:t>
            </a:r>
            <a:endParaRPr lang="en-GB" dirty="0"/>
          </a:p>
        </p:txBody>
      </p:sp>
      <p:sp>
        <p:nvSpPr>
          <p:cNvPr id="5" name="TextBox 4">
            <a:extLst>
              <a:ext uri="{FF2B5EF4-FFF2-40B4-BE49-F238E27FC236}">
                <a16:creationId xmlns:a16="http://schemas.microsoft.com/office/drawing/2014/main" id="{7D75FBC7-ACAE-6915-6C64-3B639643475E}"/>
              </a:ext>
            </a:extLst>
          </p:cNvPr>
          <p:cNvSpPr txBox="1"/>
          <p:nvPr/>
        </p:nvSpPr>
        <p:spPr>
          <a:xfrm>
            <a:off x="3228975" y="1009650"/>
            <a:ext cx="7486650" cy="1754326"/>
          </a:xfrm>
          <a:prstGeom prst="rect">
            <a:avLst/>
          </a:prstGeom>
          <a:noFill/>
        </p:spPr>
        <p:txBody>
          <a:bodyPr wrap="square" rtlCol="0">
            <a:spAutoFit/>
          </a:bodyPr>
          <a:lstStyle/>
          <a:p>
            <a:r>
              <a:rPr lang="en-GB"/>
              <a:t>Jean Picard noticed that the empty space in his mercury barometer glowed as the mercury quivered as he carried the barometer. Francis Hauksbee first demonstrated a gas discharge lamp in 1705. He showed that an evacuated or partially evacuated glass sphere, in which he placed a small amount of mercury, charged with static electricity, could produce light bright enough to read.</a:t>
            </a:r>
            <a:endParaRPr lang="en-GB" dirty="0"/>
          </a:p>
        </p:txBody>
      </p:sp>
      <p:pic>
        <p:nvPicPr>
          <p:cNvPr id="2052" name="Picture 4">
            <a:extLst>
              <a:ext uri="{FF2B5EF4-FFF2-40B4-BE49-F238E27FC236}">
                <a16:creationId xmlns:a16="http://schemas.microsoft.com/office/drawing/2014/main" id="{1CD4DA62-9CD3-3793-B5D2-C4C470653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2633663"/>
            <a:ext cx="2381250" cy="3781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545D72-CB9A-AF94-B39E-9B49C843288D}"/>
              </a:ext>
            </a:extLst>
          </p:cNvPr>
          <p:cNvSpPr txBox="1"/>
          <p:nvPr/>
        </p:nvSpPr>
        <p:spPr>
          <a:xfrm>
            <a:off x="6810375" y="3638550"/>
            <a:ext cx="4467225" cy="923330"/>
          </a:xfrm>
          <a:prstGeom prst="rect">
            <a:avLst/>
          </a:prstGeom>
          <a:noFill/>
        </p:spPr>
        <p:txBody>
          <a:bodyPr wrap="square" rtlCol="0">
            <a:spAutoFit/>
          </a:bodyPr>
          <a:lstStyle/>
          <a:p>
            <a:r>
              <a:rPr lang="en-GB" dirty="0"/>
              <a:t>Generator built by Francis </a:t>
            </a:r>
            <a:r>
              <a:rPr lang="en-GB" dirty="0" err="1"/>
              <a:t>Hauksbee</a:t>
            </a:r>
            <a:r>
              <a:rPr lang="en-GB" dirty="0"/>
              <a:t>. From </a:t>
            </a:r>
            <a:r>
              <a:rPr lang="en-GB" dirty="0" err="1"/>
              <a:t>Physico</a:t>
            </a:r>
            <a:r>
              <a:rPr lang="en-GB" dirty="0"/>
              <a:t>-Mechanical Experiments, 2nd Ed., London 1719</a:t>
            </a:r>
          </a:p>
        </p:txBody>
      </p:sp>
    </p:spTree>
    <p:extLst>
      <p:ext uri="{BB962C8B-B14F-4D97-AF65-F5344CB8AC3E}">
        <p14:creationId xmlns:p14="http://schemas.microsoft.com/office/powerpoint/2010/main" val="235309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2A87-2C98-BA18-C447-D17FBDCE1838}"/>
              </a:ext>
            </a:extLst>
          </p:cNvPr>
          <p:cNvSpPr>
            <a:spLocks noGrp="1"/>
          </p:cNvSpPr>
          <p:nvPr>
            <p:ph type="title"/>
          </p:nvPr>
        </p:nvSpPr>
        <p:spPr/>
        <p:txBody>
          <a:bodyPr/>
          <a:lstStyle/>
          <a:p>
            <a:r>
              <a:rPr lang="cs-CZ"/>
              <a:t>Geissler tubes</a:t>
            </a:r>
            <a:endParaRPr lang="en-GB" dirty="0"/>
          </a:p>
        </p:txBody>
      </p:sp>
      <p:pic>
        <p:nvPicPr>
          <p:cNvPr id="1026" name="Picture 2">
            <a:extLst>
              <a:ext uri="{FF2B5EF4-FFF2-40B4-BE49-F238E27FC236}">
                <a16:creationId xmlns:a16="http://schemas.microsoft.com/office/drawing/2014/main" id="{3EB195DA-62A1-6500-69CE-9B8613AF7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438275"/>
            <a:ext cx="2095500" cy="224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7F05BE-6622-0CDB-5638-765012198D99}"/>
              </a:ext>
            </a:extLst>
          </p:cNvPr>
          <p:cNvSpPr txBox="1"/>
          <p:nvPr/>
        </p:nvSpPr>
        <p:spPr>
          <a:xfrm>
            <a:off x="657224" y="3895725"/>
            <a:ext cx="3076575" cy="369332"/>
          </a:xfrm>
          <a:prstGeom prst="rect">
            <a:avLst/>
          </a:prstGeom>
          <a:noFill/>
        </p:spPr>
        <p:txBody>
          <a:bodyPr wrap="square" rtlCol="0">
            <a:spAutoFit/>
          </a:bodyPr>
          <a:lstStyle/>
          <a:p>
            <a:r>
              <a:rPr lang="cs-CZ" dirty="0"/>
              <a:t>Heinrich Geisler (1814-1879)</a:t>
            </a:r>
            <a:endParaRPr lang="en-GB" dirty="0"/>
          </a:p>
        </p:txBody>
      </p:sp>
      <p:pic>
        <p:nvPicPr>
          <p:cNvPr id="1028" name="Picture 4">
            <a:extLst>
              <a:ext uri="{FF2B5EF4-FFF2-40B4-BE49-F238E27FC236}">
                <a16:creationId xmlns:a16="http://schemas.microsoft.com/office/drawing/2014/main" id="{95A0ACC5-CD84-168A-93D2-310236EB3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1413391"/>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AB9AE02-27D4-3857-5485-4F68A116B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151" y="1027906"/>
            <a:ext cx="3817886" cy="2066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7550C7A-8CCF-2A52-6D88-B7A12353A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525" y="3557588"/>
            <a:ext cx="1238250" cy="1647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911664-458E-8886-DDD6-DFDBFFA36F47}"/>
              </a:ext>
            </a:extLst>
          </p:cNvPr>
          <p:cNvSpPr txBox="1"/>
          <p:nvPr/>
        </p:nvSpPr>
        <p:spPr>
          <a:xfrm>
            <a:off x="723900" y="4714875"/>
            <a:ext cx="5591175" cy="646331"/>
          </a:xfrm>
          <a:prstGeom prst="rect">
            <a:avLst/>
          </a:prstGeom>
          <a:noFill/>
        </p:spPr>
        <p:txBody>
          <a:bodyPr wrap="square" rtlCol="0">
            <a:spAutoFit/>
          </a:bodyPr>
          <a:lstStyle/>
          <a:p>
            <a:r>
              <a:rPr lang="en-GB" dirty="0"/>
              <a:t>Two electrodes in a tube with gas (neon, argon, krypton, xenon, hydrogen, CO2) at low pressure, glow discharge</a:t>
            </a:r>
          </a:p>
        </p:txBody>
      </p:sp>
    </p:spTree>
    <p:extLst>
      <p:ext uri="{BB962C8B-B14F-4D97-AF65-F5344CB8AC3E}">
        <p14:creationId xmlns:p14="http://schemas.microsoft.com/office/powerpoint/2010/main" val="49366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1E68-DDA7-474C-141A-A797BAC3420E}"/>
              </a:ext>
            </a:extLst>
          </p:cNvPr>
          <p:cNvSpPr>
            <a:spLocks noGrp="1"/>
          </p:cNvSpPr>
          <p:nvPr>
            <p:ph type="title"/>
          </p:nvPr>
        </p:nvSpPr>
        <p:spPr/>
        <p:txBody>
          <a:bodyPr/>
          <a:lstStyle/>
          <a:p>
            <a:r>
              <a:rPr lang="cs-CZ" dirty="0"/>
              <a:t>Neonové výbojky</a:t>
            </a:r>
            <a:endParaRPr lang="en-GB" dirty="0"/>
          </a:p>
        </p:txBody>
      </p:sp>
      <p:pic>
        <p:nvPicPr>
          <p:cNvPr id="3074" name="Picture 2" descr="Photograph of a crowded city street at night. The street is in a commercial district; the buildings all have at least several stories, and some are high rise. The buildings have elaborate signs, many of which incorporate neon lighting. There are prominent signs for Madame Tussaud's, Loew's, Empire, AMC 25 Theatre, and Modell's.">
            <a:extLst>
              <a:ext uri="{FF2B5EF4-FFF2-40B4-BE49-F238E27FC236}">
                <a16:creationId xmlns:a16="http://schemas.microsoft.com/office/drawing/2014/main" id="{F98BC1EB-EE22-CA6D-45C2-46A8D2D0C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690688"/>
            <a:ext cx="2819400" cy="37549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graph of a large painted sign in the form of a cowboy. The cowboy is winking his eye. His left hand is lifted, and he's pointing that thumb towards the building to his right. A lighted cigarette dangles from the corner of his mouth. He's wearing a cowboy hat, boots, and a scarf. Glowing neon tubes highlight the outlines.">
            <a:extLst>
              <a:ext uri="{FF2B5EF4-FFF2-40B4-BE49-F238E27FC236}">
                <a16:creationId xmlns:a16="http://schemas.microsoft.com/office/drawing/2014/main" id="{D3B3B912-2C1F-50A8-13D5-F5E51E4DB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550" y="523875"/>
            <a:ext cx="1619250" cy="3562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26BE06-A597-7BAC-9C94-EEB85FD830B3}"/>
              </a:ext>
            </a:extLst>
          </p:cNvPr>
          <p:cNvSpPr txBox="1"/>
          <p:nvPr/>
        </p:nvSpPr>
        <p:spPr>
          <a:xfrm>
            <a:off x="3800475" y="1690688"/>
            <a:ext cx="5295900" cy="923330"/>
          </a:xfrm>
          <a:prstGeom prst="rect">
            <a:avLst/>
          </a:prstGeom>
          <a:noFill/>
        </p:spPr>
        <p:txBody>
          <a:bodyPr wrap="square" rtlCol="0">
            <a:spAutoFit/>
          </a:bodyPr>
          <a:lstStyle/>
          <a:p>
            <a:r>
              <a:rPr lang="en-GB" dirty="0"/>
              <a:t>Commercially produced by Georges Claude from 1910</a:t>
            </a:r>
          </a:p>
          <a:p>
            <a:r>
              <a:rPr lang="en-GB" dirty="0"/>
              <a:t>
0.4 – 3 kPa, glow discharge (mainly positive column)</a:t>
            </a:r>
          </a:p>
        </p:txBody>
      </p:sp>
      <p:sp>
        <p:nvSpPr>
          <p:cNvPr id="7" name="TextBox 6">
            <a:extLst>
              <a:ext uri="{FF2B5EF4-FFF2-40B4-BE49-F238E27FC236}">
                <a16:creationId xmlns:a16="http://schemas.microsoft.com/office/drawing/2014/main" id="{F5BEB998-5A41-4AB1-4203-79A81C2336B1}"/>
              </a:ext>
            </a:extLst>
          </p:cNvPr>
          <p:cNvSpPr txBox="1"/>
          <p:nvPr/>
        </p:nvSpPr>
        <p:spPr>
          <a:xfrm>
            <a:off x="3800474" y="2752725"/>
            <a:ext cx="5248275" cy="1200329"/>
          </a:xfrm>
          <a:prstGeom prst="rect">
            <a:avLst/>
          </a:prstGeom>
          <a:noFill/>
        </p:spPr>
        <p:txBody>
          <a:bodyPr wrap="square" rtlCol="0">
            <a:spAutoFit/>
          </a:bodyPr>
          <a:lstStyle/>
          <a:p>
            <a:r>
              <a:rPr lang="en-GB" dirty="0"/>
              <a:t>Orange </a:t>
            </a:r>
            <a:r>
              <a:rPr lang="en-GB" dirty="0" err="1"/>
              <a:t>color</a:t>
            </a:r>
            <a:r>
              <a:rPr lang="en-GB" dirty="0"/>
              <a:t> (neon)</a:t>
            </a:r>
          </a:p>
          <a:p>
            <a:r>
              <a:rPr lang="en-GB" dirty="0"/>
              <a:t>
Other colours using other gases (hydrogen – red, helium – yellow, CO2 – white, mercury – blue)</a:t>
            </a:r>
          </a:p>
        </p:txBody>
      </p:sp>
    </p:spTree>
    <p:extLst>
      <p:ext uri="{BB962C8B-B14F-4D97-AF65-F5344CB8AC3E}">
        <p14:creationId xmlns:p14="http://schemas.microsoft.com/office/powerpoint/2010/main" val="368739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DB00-8E28-C30E-EA2B-A33948CDB94A}"/>
              </a:ext>
            </a:extLst>
          </p:cNvPr>
          <p:cNvSpPr>
            <a:spLocks noGrp="1"/>
          </p:cNvSpPr>
          <p:nvPr>
            <p:ph type="title"/>
          </p:nvPr>
        </p:nvSpPr>
        <p:spPr/>
        <p:txBody>
          <a:bodyPr/>
          <a:lstStyle/>
          <a:p>
            <a:r>
              <a:rPr lang="cs-CZ" dirty="0"/>
              <a:t>Neon </a:t>
            </a:r>
            <a:r>
              <a:rPr lang="cs-CZ" dirty="0" err="1"/>
              <a:t>glow</a:t>
            </a:r>
            <a:r>
              <a:rPr lang="cs-CZ" dirty="0"/>
              <a:t> lamp (doutnavka)</a:t>
            </a:r>
            <a:endParaRPr lang="en-GB" dirty="0"/>
          </a:p>
        </p:txBody>
      </p:sp>
      <p:pic>
        <p:nvPicPr>
          <p:cNvPr id="4098" name="Picture 2">
            <a:extLst>
              <a:ext uri="{FF2B5EF4-FFF2-40B4-BE49-F238E27FC236}">
                <a16:creationId xmlns:a16="http://schemas.microsoft.com/office/drawing/2014/main" id="{FD43D89A-60A2-1742-73CB-B30AC90B3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690688"/>
            <a:ext cx="3105150" cy="29064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3CA3968-1CE4-6546-65F1-336019540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912" y="1419225"/>
            <a:ext cx="3272626" cy="2447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4449EC-921D-D54E-529B-1E09FCF38FA4}"/>
              </a:ext>
            </a:extLst>
          </p:cNvPr>
          <p:cNvSpPr txBox="1"/>
          <p:nvPr/>
        </p:nvSpPr>
        <p:spPr>
          <a:xfrm>
            <a:off x="3714750" y="1781175"/>
            <a:ext cx="3505200" cy="1200329"/>
          </a:xfrm>
          <a:prstGeom prst="rect">
            <a:avLst/>
          </a:prstGeom>
          <a:noFill/>
        </p:spPr>
        <p:txBody>
          <a:bodyPr wrap="square" rtlCol="0">
            <a:spAutoFit/>
          </a:bodyPr>
          <a:lstStyle/>
          <a:p>
            <a:r>
              <a:rPr lang="en-GB" dirty="0"/>
              <a:t>Pressure on the order of hundreds of Pa
Two electrodes close to each other, glow discharge (cathode region)</a:t>
            </a:r>
          </a:p>
        </p:txBody>
      </p:sp>
      <p:pic>
        <p:nvPicPr>
          <p:cNvPr id="4102" name="Picture 6">
            <a:extLst>
              <a:ext uri="{FF2B5EF4-FFF2-40B4-BE49-F238E27FC236}">
                <a16:creationId xmlns:a16="http://schemas.microsoft.com/office/drawing/2014/main" id="{2ADCB830-689C-6287-C1CB-A46E43244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4707493"/>
            <a:ext cx="2381250" cy="99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EF554F-960B-9FB0-D3F0-30FD54DBC44A}"/>
              </a:ext>
            </a:extLst>
          </p:cNvPr>
          <p:cNvSpPr txBox="1"/>
          <p:nvPr/>
        </p:nvSpPr>
        <p:spPr>
          <a:xfrm>
            <a:off x="7219950" y="5905500"/>
            <a:ext cx="3829050" cy="369332"/>
          </a:xfrm>
          <a:prstGeom prst="rect">
            <a:avLst/>
          </a:prstGeom>
          <a:noFill/>
        </p:spPr>
        <p:txBody>
          <a:bodyPr wrap="square" rtlCol="0">
            <a:spAutoFit/>
          </a:bodyPr>
          <a:lstStyle/>
          <a:p>
            <a:r>
              <a:rPr lang="en-GB" dirty="0"/>
              <a:t>Voltage t</a:t>
            </a:r>
            <a:r>
              <a:rPr lang="cs-CZ" dirty="0"/>
              <a:t>ester</a:t>
            </a:r>
            <a:endParaRPr lang="en-GB" dirty="0"/>
          </a:p>
        </p:txBody>
      </p:sp>
      <p:sp>
        <p:nvSpPr>
          <p:cNvPr id="6" name="TextBox 5">
            <a:extLst>
              <a:ext uri="{FF2B5EF4-FFF2-40B4-BE49-F238E27FC236}">
                <a16:creationId xmlns:a16="http://schemas.microsoft.com/office/drawing/2014/main" id="{1D4E2145-3160-0B76-A151-859F39A98038}"/>
              </a:ext>
            </a:extLst>
          </p:cNvPr>
          <p:cNvSpPr txBox="1"/>
          <p:nvPr/>
        </p:nvSpPr>
        <p:spPr>
          <a:xfrm>
            <a:off x="533400" y="4819650"/>
            <a:ext cx="2962275" cy="923330"/>
          </a:xfrm>
          <a:prstGeom prst="rect">
            <a:avLst/>
          </a:prstGeom>
          <a:noFill/>
        </p:spPr>
        <p:txBody>
          <a:bodyPr wrap="square" rtlCol="0">
            <a:spAutoFit/>
          </a:bodyPr>
          <a:lstStyle/>
          <a:p>
            <a:r>
              <a:rPr lang="cs-CZ"/>
              <a:t>Circuit breakers, indicators, surge protection, voltage stabilizers, etc.</a:t>
            </a:r>
            <a:endParaRPr lang="en-GB" dirty="0"/>
          </a:p>
        </p:txBody>
      </p:sp>
    </p:spTree>
    <p:extLst>
      <p:ext uri="{BB962C8B-B14F-4D97-AF65-F5344CB8AC3E}">
        <p14:creationId xmlns:p14="http://schemas.microsoft.com/office/powerpoint/2010/main" val="310750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63BA-12E0-2EC3-2629-D0D8189B83B5}"/>
              </a:ext>
            </a:extLst>
          </p:cNvPr>
          <p:cNvSpPr>
            <a:spLocks noGrp="1"/>
          </p:cNvSpPr>
          <p:nvPr>
            <p:ph type="title"/>
          </p:nvPr>
        </p:nvSpPr>
        <p:spPr/>
        <p:txBody>
          <a:bodyPr/>
          <a:lstStyle/>
          <a:p>
            <a:r>
              <a:rPr lang="en-GB" dirty="0"/>
              <a:t>CRI – </a:t>
            </a:r>
            <a:r>
              <a:rPr lang="en-GB" dirty="0" err="1"/>
              <a:t>Color</a:t>
            </a:r>
            <a:r>
              <a:rPr lang="en-GB" dirty="0"/>
              <a:t> Rendering Index</a:t>
            </a:r>
          </a:p>
        </p:txBody>
      </p:sp>
      <p:sp>
        <p:nvSpPr>
          <p:cNvPr id="4" name="TextBox 3">
            <a:extLst>
              <a:ext uri="{FF2B5EF4-FFF2-40B4-BE49-F238E27FC236}">
                <a16:creationId xmlns:a16="http://schemas.microsoft.com/office/drawing/2014/main" id="{16B3BDA2-98CF-E6E9-8E8C-13318934E441}"/>
              </a:ext>
            </a:extLst>
          </p:cNvPr>
          <p:cNvSpPr txBox="1"/>
          <p:nvPr/>
        </p:nvSpPr>
        <p:spPr>
          <a:xfrm>
            <a:off x="470516" y="1506022"/>
            <a:ext cx="10634709" cy="646331"/>
          </a:xfrm>
          <a:prstGeom prst="rect">
            <a:avLst/>
          </a:prstGeom>
          <a:noFill/>
        </p:spPr>
        <p:txBody>
          <a:bodyPr wrap="square" rtlCol="0">
            <a:spAutoFit/>
          </a:bodyPr>
          <a:lstStyle/>
          <a:p>
            <a:r>
              <a:rPr lang="en-GB" dirty="0"/>
              <a:t>Measure of how natural </a:t>
            </a:r>
            <a:r>
              <a:rPr lang="en-GB" dirty="0" err="1"/>
              <a:t>colors</a:t>
            </a:r>
            <a:r>
              <a:rPr lang="en-GB" dirty="0"/>
              <a:t> render under an artificial white light source when compared with sunlight</a:t>
            </a:r>
          </a:p>
          <a:p>
            <a:r>
              <a:rPr lang="en-GB" dirty="0"/>
              <a:t>Scale 0 - 100</a:t>
            </a:r>
          </a:p>
        </p:txBody>
      </p:sp>
      <p:sp>
        <p:nvSpPr>
          <p:cNvPr id="7" name="TextBox 6">
            <a:extLst>
              <a:ext uri="{FF2B5EF4-FFF2-40B4-BE49-F238E27FC236}">
                <a16:creationId xmlns:a16="http://schemas.microsoft.com/office/drawing/2014/main" id="{B3058668-29AB-6121-259D-0E94A6CC0217}"/>
              </a:ext>
            </a:extLst>
          </p:cNvPr>
          <p:cNvSpPr txBox="1"/>
          <p:nvPr/>
        </p:nvSpPr>
        <p:spPr>
          <a:xfrm>
            <a:off x="470516" y="2245558"/>
            <a:ext cx="10883284" cy="4247317"/>
          </a:xfrm>
          <a:prstGeom prst="rect">
            <a:avLst/>
          </a:prstGeom>
          <a:noFill/>
        </p:spPr>
        <p:txBody>
          <a:bodyPr wrap="square" rtlCol="0">
            <a:spAutoFit/>
          </a:bodyPr>
          <a:lstStyle/>
          <a:p>
            <a:pPr algn="l" rtl="0">
              <a:buNone/>
            </a:pPr>
            <a:r>
              <a:rPr lang="en-GB" b="1" i="0" dirty="0">
                <a:solidFill>
                  <a:srgbClr val="000000"/>
                </a:solidFill>
                <a:effectLst/>
                <a:latin typeface="arial" panose="020B0604020202020204" pitchFamily="34" charset="0"/>
              </a:rPr>
              <a:t>CRI 95 - 100 → </a:t>
            </a:r>
            <a:r>
              <a:rPr lang="en-GB" b="0" i="0" dirty="0">
                <a:solidFill>
                  <a:srgbClr val="000000"/>
                </a:solidFill>
                <a:effectLst/>
                <a:latin typeface="arial" panose="020B0604020202020204" pitchFamily="34" charset="0"/>
              </a:rPr>
              <a:t> Phenomenal </a:t>
            </a:r>
            <a:r>
              <a:rPr lang="en-GB" b="0" i="0" dirty="0" err="1">
                <a:solidFill>
                  <a:srgbClr val="000000"/>
                </a:solidFill>
                <a:effectLst/>
                <a:latin typeface="arial" panose="020B0604020202020204" pitchFamily="34" charset="0"/>
              </a:rPr>
              <a:t>color</a:t>
            </a:r>
            <a:r>
              <a:rPr lang="en-GB" b="0" i="0" dirty="0">
                <a:solidFill>
                  <a:srgbClr val="000000"/>
                </a:solidFill>
                <a:effectLst/>
                <a:latin typeface="arial" panose="020B0604020202020204" pitchFamily="34" charset="0"/>
              </a:rPr>
              <a:t> rendering. </a:t>
            </a:r>
            <a:r>
              <a:rPr lang="en-GB" b="0" i="0" dirty="0" err="1">
                <a:solidFill>
                  <a:srgbClr val="000000"/>
                </a:solidFill>
                <a:effectLst/>
                <a:latin typeface="arial" panose="020B0604020202020204" pitchFamily="34" charset="0"/>
              </a:rPr>
              <a:t>Colors</a:t>
            </a:r>
            <a:r>
              <a:rPr lang="en-GB" b="0" i="0" dirty="0">
                <a:solidFill>
                  <a:srgbClr val="000000"/>
                </a:solidFill>
                <a:effectLst/>
                <a:latin typeface="arial" panose="020B0604020202020204" pitchFamily="34" charset="0"/>
              </a:rPr>
              <a:t> appear as they should, subtle tones pop out and are accented, skin tones look beautiful, art comes alive, backsplashes and paint show their true </a:t>
            </a:r>
            <a:r>
              <a:rPr lang="en-GB" b="0" i="0" dirty="0" err="1">
                <a:solidFill>
                  <a:srgbClr val="000000"/>
                </a:solidFill>
                <a:effectLst/>
                <a:latin typeface="arial" panose="020B0604020202020204" pitchFamily="34" charset="0"/>
              </a:rPr>
              <a:t>colors</a:t>
            </a:r>
            <a:r>
              <a:rPr lang="en-GB" b="0" i="0" dirty="0">
                <a:solidFill>
                  <a:srgbClr val="000000"/>
                </a:solidFill>
                <a:effectLst/>
                <a:latin typeface="arial" panose="020B0604020202020204" pitchFamily="34" charset="0"/>
              </a:rPr>
              <a:t>. </a:t>
            </a:r>
            <a:endParaRPr lang="en-GB" b="0" i="0" dirty="0">
              <a:solidFill>
                <a:srgbClr val="000000"/>
              </a:solidFill>
              <a:effectLst/>
              <a:latin typeface="Roboto" panose="02000000000000000000" pitchFamily="2" charset="0"/>
            </a:endParaRPr>
          </a:p>
          <a:p>
            <a:pPr algn="l" rtl="0">
              <a:buNone/>
            </a:pPr>
            <a:r>
              <a:rPr lang="en-GB" b="0" i="0" dirty="0">
                <a:solidFill>
                  <a:srgbClr val="000000"/>
                </a:solidFill>
                <a:effectLst/>
                <a:latin typeface="arial" panose="020B0604020202020204" pitchFamily="34" charset="0"/>
              </a:rPr>
              <a:t>Used widely in Hollywood production sets, high-end retail stores, printing and paint shops, design hotels, art galleries, and in residential applications where natural </a:t>
            </a:r>
            <a:r>
              <a:rPr lang="en-GB" b="0" i="0" dirty="0" err="1">
                <a:solidFill>
                  <a:srgbClr val="000000"/>
                </a:solidFill>
                <a:effectLst/>
                <a:latin typeface="arial" panose="020B0604020202020204" pitchFamily="34" charset="0"/>
              </a:rPr>
              <a:t>colors</a:t>
            </a:r>
            <a:r>
              <a:rPr lang="en-GB" b="0" i="0" dirty="0">
                <a:solidFill>
                  <a:srgbClr val="000000"/>
                </a:solidFill>
                <a:effectLst/>
                <a:latin typeface="arial" panose="020B0604020202020204" pitchFamily="34" charset="0"/>
              </a:rPr>
              <a:t> need to shine brightly.</a:t>
            </a:r>
            <a:endParaRPr lang="en-GB" b="0" i="0" dirty="0">
              <a:solidFill>
                <a:srgbClr val="000000"/>
              </a:solidFill>
              <a:effectLst/>
              <a:latin typeface="Roboto" panose="02000000000000000000" pitchFamily="2" charset="0"/>
            </a:endParaRPr>
          </a:p>
          <a:p>
            <a:pPr algn="l" rtl="0">
              <a:buNone/>
            </a:pPr>
            <a:r>
              <a:rPr lang="en-GB" b="1" i="0" dirty="0">
                <a:solidFill>
                  <a:srgbClr val="000000"/>
                </a:solidFill>
                <a:effectLst/>
                <a:latin typeface="arial" panose="020B0604020202020204" pitchFamily="34" charset="0"/>
              </a:rPr>
              <a:t>CRI 90 - 95 →</a:t>
            </a:r>
            <a:r>
              <a:rPr lang="en-GB" b="0" i="0" dirty="0">
                <a:solidFill>
                  <a:srgbClr val="000000"/>
                </a:solidFill>
                <a:effectLst/>
                <a:latin typeface="arial" panose="020B0604020202020204" pitchFamily="34" charset="0"/>
              </a:rPr>
              <a:t> Great </a:t>
            </a:r>
            <a:r>
              <a:rPr lang="en-GB" b="0" i="0" dirty="0" err="1">
                <a:solidFill>
                  <a:srgbClr val="000000"/>
                </a:solidFill>
                <a:effectLst/>
                <a:latin typeface="arial" panose="020B0604020202020204" pitchFamily="34" charset="0"/>
              </a:rPr>
              <a:t>color</a:t>
            </a:r>
            <a:r>
              <a:rPr lang="en-GB" b="0" i="0" dirty="0">
                <a:solidFill>
                  <a:srgbClr val="000000"/>
                </a:solidFill>
                <a:effectLst/>
                <a:latin typeface="arial" panose="020B0604020202020204" pitchFamily="34" charset="0"/>
              </a:rPr>
              <a:t> rendering! Almost all </a:t>
            </a:r>
            <a:r>
              <a:rPr lang="en-GB" b="0" i="0" dirty="0" err="1">
                <a:solidFill>
                  <a:srgbClr val="000000"/>
                </a:solidFill>
                <a:effectLst/>
                <a:latin typeface="arial" panose="020B0604020202020204" pitchFamily="34" charset="0"/>
              </a:rPr>
              <a:t>colors</a:t>
            </a:r>
            <a:r>
              <a:rPr lang="en-GB" b="0" i="0" dirty="0">
                <a:solidFill>
                  <a:srgbClr val="000000"/>
                </a:solidFill>
                <a:effectLst/>
                <a:latin typeface="arial" panose="020B0604020202020204" pitchFamily="34" charset="0"/>
              </a:rPr>
              <a:t> 'pop' and are easily distinguishable. Noticeably great lighting starts at a CRI of 90. Your newly installed teal-</a:t>
            </a:r>
            <a:r>
              <a:rPr lang="en-GB" b="0" i="0" dirty="0" err="1">
                <a:solidFill>
                  <a:srgbClr val="000000"/>
                </a:solidFill>
                <a:effectLst/>
                <a:latin typeface="arial" panose="020B0604020202020204" pitchFamily="34" charset="0"/>
              </a:rPr>
              <a:t>colored</a:t>
            </a:r>
            <a:r>
              <a:rPr lang="en-GB" b="0" i="0" dirty="0">
                <a:solidFill>
                  <a:srgbClr val="000000"/>
                </a:solidFill>
                <a:effectLst/>
                <a:latin typeface="arial" panose="020B0604020202020204" pitchFamily="34" charset="0"/>
              </a:rPr>
              <a:t> backsplash in your kitchen will look beautiful, vibrant, and fully saturated. Visitors begin to compliment the counters, paint, and details of your kitchen, but little do they the lighting is mostly responsible for it looking so amazing.</a:t>
            </a:r>
            <a:endParaRPr lang="en-GB" b="0" i="0" dirty="0">
              <a:solidFill>
                <a:srgbClr val="000000"/>
              </a:solidFill>
              <a:effectLst/>
              <a:latin typeface="Roboto" panose="02000000000000000000" pitchFamily="2" charset="0"/>
            </a:endParaRPr>
          </a:p>
          <a:p>
            <a:pPr algn="l" rtl="0">
              <a:buNone/>
            </a:pPr>
            <a:r>
              <a:rPr lang="en-GB" b="1" i="0" dirty="0">
                <a:solidFill>
                  <a:srgbClr val="000000"/>
                </a:solidFill>
                <a:effectLst/>
                <a:latin typeface="arial" panose="020B0604020202020204" pitchFamily="34" charset="0"/>
              </a:rPr>
              <a:t>CRI 80 - 90 →</a:t>
            </a:r>
            <a:r>
              <a:rPr lang="en-GB" b="0" i="0" dirty="0">
                <a:solidFill>
                  <a:srgbClr val="000000"/>
                </a:solidFill>
                <a:effectLst/>
                <a:latin typeface="arial" panose="020B0604020202020204" pitchFamily="34" charset="0"/>
              </a:rPr>
              <a:t> Good </a:t>
            </a:r>
            <a:r>
              <a:rPr lang="en-GB" b="0" i="0" dirty="0" err="1">
                <a:solidFill>
                  <a:srgbClr val="000000"/>
                </a:solidFill>
                <a:effectLst/>
                <a:latin typeface="arial" panose="020B0604020202020204" pitchFamily="34" charset="0"/>
              </a:rPr>
              <a:t>color</a:t>
            </a:r>
            <a:r>
              <a:rPr lang="en-GB" b="0" i="0" dirty="0">
                <a:solidFill>
                  <a:srgbClr val="000000"/>
                </a:solidFill>
                <a:effectLst/>
                <a:latin typeface="arial" panose="020B0604020202020204" pitchFamily="34" charset="0"/>
              </a:rPr>
              <a:t> rendering, where most </a:t>
            </a:r>
            <a:r>
              <a:rPr lang="en-GB" b="0" i="0" dirty="0" err="1">
                <a:solidFill>
                  <a:srgbClr val="000000"/>
                </a:solidFill>
                <a:effectLst/>
                <a:latin typeface="arial" panose="020B0604020202020204" pitchFamily="34" charset="0"/>
              </a:rPr>
              <a:t>colors</a:t>
            </a:r>
            <a:r>
              <a:rPr lang="en-GB" b="0" i="0" dirty="0">
                <a:solidFill>
                  <a:srgbClr val="000000"/>
                </a:solidFill>
                <a:effectLst/>
                <a:latin typeface="arial" panose="020B0604020202020204" pitchFamily="34" charset="0"/>
              </a:rPr>
              <a:t> are rendered well. Acceptable for most commercial uses. You may not see items as fully saturated as you would like.</a:t>
            </a:r>
            <a:endParaRPr lang="en-GB" b="0" i="0" dirty="0">
              <a:solidFill>
                <a:srgbClr val="000000"/>
              </a:solidFill>
              <a:effectLst/>
              <a:latin typeface="Roboto" panose="02000000000000000000" pitchFamily="2" charset="0"/>
            </a:endParaRPr>
          </a:p>
          <a:p>
            <a:pPr algn="l"/>
            <a:r>
              <a:rPr lang="en-GB" b="1" i="0" dirty="0">
                <a:solidFill>
                  <a:srgbClr val="000000"/>
                </a:solidFill>
                <a:effectLst/>
                <a:latin typeface="arial" panose="020B0604020202020204" pitchFamily="34" charset="0"/>
              </a:rPr>
              <a:t>CRI Below 80 →</a:t>
            </a:r>
            <a:r>
              <a:rPr lang="en-GB" b="0" i="0" dirty="0">
                <a:solidFill>
                  <a:srgbClr val="000000"/>
                </a:solidFill>
                <a:effectLst/>
                <a:latin typeface="arial" panose="020B0604020202020204" pitchFamily="34" charset="0"/>
              </a:rPr>
              <a:t> Lighting with a CRI below 80 would be considered to have poor </a:t>
            </a:r>
            <a:r>
              <a:rPr lang="en-GB" b="0" i="0" dirty="0" err="1">
                <a:solidFill>
                  <a:srgbClr val="000000"/>
                </a:solidFill>
                <a:effectLst/>
                <a:latin typeface="arial" panose="020B0604020202020204" pitchFamily="34" charset="0"/>
              </a:rPr>
              <a:t>color</a:t>
            </a:r>
            <a:r>
              <a:rPr lang="en-GB" b="0" i="0" dirty="0">
                <a:solidFill>
                  <a:srgbClr val="000000"/>
                </a:solidFill>
                <a:effectLst/>
                <a:latin typeface="arial" panose="020B0604020202020204" pitchFamily="34" charset="0"/>
              </a:rPr>
              <a:t> rendering. Under this light, items and </a:t>
            </a:r>
            <a:r>
              <a:rPr lang="en-GB" b="0" i="0" dirty="0" err="1">
                <a:solidFill>
                  <a:srgbClr val="000000"/>
                </a:solidFill>
                <a:effectLst/>
                <a:latin typeface="arial" panose="020B0604020202020204" pitchFamily="34" charset="0"/>
              </a:rPr>
              <a:t>colors</a:t>
            </a:r>
            <a:r>
              <a:rPr lang="en-GB" b="0" i="0" dirty="0">
                <a:solidFill>
                  <a:srgbClr val="000000"/>
                </a:solidFill>
                <a:effectLst/>
                <a:latin typeface="arial" panose="020B0604020202020204" pitchFamily="34" charset="0"/>
              </a:rPr>
              <a:t> may look desaturated, drab, and at times unidentifiable (like being unable to see the difference between black and navy-</a:t>
            </a:r>
            <a:r>
              <a:rPr lang="en-GB" b="0" i="0" dirty="0" err="1">
                <a:solidFill>
                  <a:srgbClr val="000000"/>
                </a:solidFill>
                <a:effectLst/>
                <a:latin typeface="arial" panose="020B0604020202020204" pitchFamily="34" charset="0"/>
              </a:rPr>
              <a:t>colored</a:t>
            </a:r>
            <a:r>
              <a:rPr lang="en-GB" b="0" i="0" dirty="0">
                <a:solidFill>
                  <a:srgbClr val="000000"/>
                </a:solidFill>
                <a:effectLst/>
                <a:latin typeface="arial" panose="020B0604020202020204" pitchFamily="34" charset="0"/>
              </a:rPr>
              <a:t> socks). It would be difficult to distinguish between similar </a:t>
            </a:r>
            <a:r>
              <a:rPr lang="en-GB" b="0" i="0" dirty="0" err="1">
                <a:solidFill>
                  <a:srgbClr val="000000"/>
                </a:solidFill>
                <a:effectLst/>
                <a:latin typeface="arial" panose="020B0604020202020204" pitchFamily="34" charset="0"/>
              </a:rPr>
              <a:t>colors</a:t>
            </a:r>
            <a:r>
              <a:rPr lang="en-GB" b="0" i="0" dirty="0">
                <a:solidFill>
                  <a:srgbClr val="000000"/>
                </a:solidFill>
                <a:effectLst/>
                <a:latin typeface="arial" panose="020B0604020202020204" pitchFamily="34" charset="0"/>
              </a:rPr>
              <a:t>.</a:t>
            </a:r>
            <a:endParaRPr lang="en-GB" b="0" i="0" dirty="0">
              <a:solidFill>
                <a:srgbClr val="000000"/>
              </a:solidFill>
              <a:effectLst/>
              <a:latin typeface="Roboto" panose="02000000000000000000" pitchFamily="2" charset="0"/>
            </a:endParaRPr>
          </a:p>
          <a:p>
            <a:endParaRPr lang="en-GB" dirty="0"/>
          </a:p>
        </p:txBody>
      </p:sp>
      <p:sp>
        <p:nvSpPr>
          <p:cNvPr id="8" name="TextBox 7">
            <a:extLst>
              <a:ext uri="{FF2B5EF4-FFF2-40B4-BE49-F238E27FC236}">
                <a16:creationId xmlns:a16="http://schemas.microsoft.com/office/drawing/2014/main" id="{36B8D2A6-11B0-01F1-C8FB-44AA0CF337ED}"/>
              </a:ext>
            </a:extLst>
          </p:cNvPr>
          <p:cNvSpPr txBox="1"/>
          <p:nvPr/>
        </p:nvSpPr>
        <p:spPr>
          <a:xfrm>
            <a:off x="177554" y="6441867"/>
            <a:ext cx="8620217" cy="369332"/>
          </a:xfrm>
          <a:prstGeom prst="rect">
            <a:avLst/>
          </a:prstGeom>
          <a:noFill/>
        </p:spPr>
        <p:txBody>
          <a:bodyPr wrap="square" rtlCol="0">
            <a:spAutoFit/>
          </a:bodyPr>
          <a:lstStyle/>
          <a:p>
            <a:r>
              <a:rPr lang="en-GB" dirty="0"/>
              <a:t>https://www.flexfireleds.com/color-rendering-index-cri-and-led-lighting-what-is-cri/</a:t>
            </a:r>
          </a:p>
        </p:txBody>
      </p:sp>
    </p:spTree>
    <p:extLst>
      <p:ext uri="{BB962C8B-B14F-4D97-AF65-F5344CB8AC3E}">
        <p14:creationId xmlns:p14="http://schemas.microsoft.com/office/powerpoint/2010/main" val="2468885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1991</Words>
  <Application>Microsoft Office PowerPoint</Application>
  <PresentationFormat>Widescreen</PresentationFormat>
  <Paragraphs>69</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vt:lpstr>
      <vt:lpstr>Calibri</vt:lpstr>
      <vt:lpstr>Calibri Light</vt:lpstr>
      <vt:lpstr>Roboto</vt:lpstr>
      <vt:lpstr>Office Theme</vt:lpstr>
      <vt:lpstr>Plasma light sources</vt:lpstr>
      <vt:lpstr>PowerPoint Presentation</vt:lpstr>
      <vt:lpstr>PowerPoint Presentation</vt:lpstr>
      <vt:lpstr>PowerPoint Presentation</vt:lpstr>
      <vt:lpstr>PowerPoint Presentation</vt:lpstr>
      <vt:lpstr>Geissler tubes</vt:lpstr>
      <vt:lpstr>Neonové výbojky</vt:lpstr>
      <vt:lpstr>Neon glow lamp (doutnavka)</vt:lpstr>
      <vt:lpstr>CRI – Color Rendering Index</vt:lpstr>
      <vt:lpstr>CRI – Color Rendering Index</vt:lpstr>
      <vt:lpstr>PowerPoint Presentation</vt:lpstr>
      <vt:lpstr>PowerPoint Presentation</vt:lpstr>
      <vt:lpstr>Zářivky (Low pressure fluorescent lamp)</vt:lpstr>
      <vt:lpstr>Zářivky (Low pressure fluorescent lamp)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 Pressure Sodium Lamp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pressure sodium lamp</vt:lpstr>
      <vt:lpstr>High pressure sodium lamp</vt:lpstr>
      <vt:lpstr>PowerPoint Presentation</vt:lpstr>
      <vt:lpstr>PowerPoint Presentation</vt:lpstr>
      <vt:lpstr>PowerPoint Presentation</vt:lpstr>
      <vt:lpstr>PowerPoint Presentation</vt:lpstr>
      <vt:lpstr>PowerPoint Presentation</vt:lpstr>
      <vt:lpstr>Plasma Displays</vt:lpstr>
      <vt:lpstr>Plasma displays</vt:lpstr>
      <vt:lpstr>Plasma displays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Plazmatické světelné zdroje</dc:title>
  <dc:creator>Petr Dohnal</dc:creator>
  <cp:lastModifiedBy>Petr Dohnal</cp:lastModifiedBy>
  <cp:revision>30</cp:revision>
  <dcterms:created xsi:type="dcterms:W3CDTF">2022-05-18T20:54:56Z</dcterms:created>
  <dcterms:modified xsi:type="dcterms:W3CDTF">2025-05-05T09:25:46Z</dcterms:modified>
</cp:coreProperties>
</file>