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55"/>
  </p:handout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8" r:id="rId13"/>
    <p:sldId id="267" r:id="rId14"/>
    <p:sldId id="269" r:id="rId15"/>
    <p:sldId id="272" r:id="rId16"/>
    <p:sldId id="271" r:id="rId17"/>
    <p:sldId id="270" r:id="rId18"/>
    <p:sldId id="273" r:id="rId19"/>
    <p:sldId id="274" r:id="rId20"/>
    <p:sldId id="281" r:id="rId21"/>
    <p:sldId id="282" r:id="rId22"/>
    <p:sldId id="280" r:id="rId23"/>
    <p:sldId id="275" r:id="rId24"/>
    <p:sldId id="276" r:id="rId25"/>
    <p:sldId id="277" r:id="rId26"/>
    <p:sldId id="278" r:id="rId27"/>
    <p:sldId id="279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9" r:id="rId51"/>
    <p:sldId id="306" r:id="rId52"/>
    <p:sldId id="307" r:id="rId53"/>
    <p:sldId id="308" r:id="rId54"/>
  </p:sldIdLst>
  <p:sldSz cx="9144000" cy="6858000" type="screen4x3"/>
  <p:notesSz cx="6858000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0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09370E-1594-4301-AA11-97B004ED07AB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4EB320-92FB-4649-A638-5D5ABD1F0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3662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A3B98-4FDC-4ECC-91BB-4C8112819473}" type="datetimeFigureOut">
              <a:rPr lang="en-US" smtClean="0"/>
              <a:t>5/23/2016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BB261-958A-4F7B-9AEF-15E23EAF8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253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A3B98-4FDC-4ECC-91BB-4C8112819473}" type="datetimeFigureOut">
              <a:rPr lang="en-US" smtClean="0"/>
              <a:t>5/23/2016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BB261-958A-4F7B-9AEF-15E23EAF8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191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A3B98-4FDC-4ECC-91BB-4C8112819473}" type="datetimeFigureOut">
              <a:rPr lang="en-US" smtClean="0"/>
              <a:t>5/23/2016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BB261-958A-4F7B-9AEF-15E23EAF8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071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A3B98-4FDC-4ECC-91BB-4C8112819473}" type="datetimeFigureOut">
              <a:rPr lang="en-US" smtClean="0"/>
              <a:t>5/23/2016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BB261-958A-4F7B-9AEF-15E23EAF8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648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A3B98-4FDC-4ECC-91BB-4C8112819473}" type="datetimeFigureOut">
              <a:rPr lang="en-US" smtClean="0"/>
              <a:t>5/23/2016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BB261-958A-4F7B-9AEF-15E23EAF8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587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A3B98-4FDC-4ECC-91BB-4C8112819473}" type="datetimeFigureOut">
              <a:rPr lang="en-US" smtClean="0"/>
              <a:t>5/23/2016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BB261-958A-4F7B-9AEF-15E23EAF8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055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A3B98-4FDC-4ECC-91BB-4C8112819473}" type="datetimeFigureOut">
              <a:rPr lang="en-US" smtClean="0"/>
              <a:t>5/23/2016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BB261-958A-4F7B-9AEF-15E23EAF8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070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A3B98-4FDC-4ECC-91BB-4C8112819473}" type="datetimeFigureOut">
              <a:rPr lang="en-US" smtClean="0"/>
              <a:t>5/23/2016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BB261-958A-4F7B-9AEF-15E23EAF8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336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A3B98-4FDC-4ECC-91BB-4C8112819473}" type="datetimeFigureOut">
              <a:rPr lang="en-US" smtClean="0"/>
              <a:t>5/23/2016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BB261-958A-4F7B-9AEF-15E23EAF8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920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A3B98-4FDC-4ECC-91BB-4C8112819473}" type="datetimeFigureOut">
              <a:rPr lang="en-US" smtClean="0"/>
              <a:t>5/23/2016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BB261-958A-4F7B-9AEF-15E23EAF8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36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A3B98-4FDC-4ECC-91BB-4C8112819473}" type="datetimeFigureOut">
              <a:rPr lang="en-US" smtClean="0"/>
              <a:t>5/23/2016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BB261-958A-4F7B-9AEF-15E23EAF8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66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6A3B98-4FDC-4ECC-91BB-4C8112819473}" type="datetimeFigureOut">
              <a:rPr lang="en-US" smtClean="0"/>
              <a:t>5/23/2016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BB261-958A-4F7B-9AEF-15E23EAF8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619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6.wmf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Elementární procesy a reakce v plazmatu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24.5.2016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6650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2" y="223629"/>
            <a:ext cx="8077198" cy="6189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94877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534400" cy="6390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467600" y="228600"/>
            <a:ext cx="1371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 of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041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962" y="169559"/>
            <a:ext cx="8514438" cy="6320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42961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092" y="612672"/>
            <a:ext cx="7105508" cy="5463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31306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2" y="138118"/>
            <a:ext cx="8534398" cy="660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72272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8" y="328248"/>
            <a:ext cx="8382002" cy="6301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37393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836" y="86337"/>
            <a:ext cx="8725764" cy="648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52167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5435"/>
            <a:ext cx="8382000" cy="6233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92209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52" y="152400"/>
            <a:ext cx="8586374" cy="650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67379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"/>
            <a:ext cx="8674384" cy="6675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6639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Zdroj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Cyklus</a:t>
            </a:r>
            <a:r>
              <a:rPr lang="en-US" dirty="0" smtClean="0"/>
              <a:t> </a:t>
            </a:r>
            <a:r>
              <a:rPr lang="en-US" dirty="0" err="1" smtClean="0"/>
              <a:t>predn</a:t>
            </a:r>
            <a:r>
              <a:rPr lang="cs-CZ" dirty="0" smtClean="0"/>
              <a:t>á</a:t>
            </a:r>
            <a:r>
              <a:rPr lang="cs-CZ" dirty="0"/>
              <a:t>š</a:t>
            </a:r>
            <a:r>
              <a:rPr lang="en-US" dirty="0" err="1" smtClean="0"/>
              <a:t>ek</a:t>
            </a:r>
            <a:r>
              <a:rPr lang="cs-CZ" dirty="0" smtClean="0"/>
              <a:t> </a:t>
            </a:r>
            <a:r>
              <a:rPr lang="en-US" dirty="0" smtClean="0"/>
              <a:t>"Molecular Astrophysics: from Lab to Theory to Observations", Heidelberg University (2012), Holger </a:t>
            </a:r>
            <a:r>
              <a:rPr lang="en-US" dirty="0" err="1" smtClean="0"/>
              <a:t>Kreckel</a:t>
            </a:r>
            <a:r>
              <a:rPr lang="en-US" dirty="0" smtClean="0"/>
              <a:t> and Dmitry Semenov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en-US" dirty="0" smtClean="0"/>
              <a:t>http://www.mpia.de/homes/semenov/Lectures/Lectures.html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090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81000"/>
            <a:ext cx="5334000" cy="6169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43184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09600"/>
            <a:ext cx="5334000" cy="2417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133600"/>
            <a:ext cx="3644268" cy="4371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57388"/>
            <a:ext cx="1891146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96939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8" y="104501"/>
            <a:ext cx="8382002" cy="6466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80395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8238472" cy="635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86437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8438160" cy="6019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61482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144000" cy="5994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50774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2" y="346146"/>
            <a:ext cx="9071998" cy="6119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03491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86" y="232880"/>
            <a:ext cx="8682314" cy="6498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57981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85800"/>
            <a:ext cx="8839200" cy="442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27956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598" y="172288"/>
            <a:ext cx="7873402" cy="5887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6223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8881818" cy="6506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06454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33400"/>
            <a:ext cx="7467602" cy="5065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143000"/>
            <a:ext cx="3933824" cy="232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>
            <a:endCxn id="28675" idx="2"/>
          </p:cNvCxnSpPr>
          <p:nvPr/>
        </p:nvCxnSpPr>
        <p:spPr>
          <a:xfrm flipH="1" flipV="1">
            <a:off x="7072312" y="3469288"/>
            <a:ext cx="700088" cy="232191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876800" y="57912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L. Augustovicova, A</a:t>
            </a:r>
            <a:r>
              <a:rPr lang="en-US" dirty="0" smtClean="0"/>
              <a:t>&amp;A 553, A42 (2013)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414114" y="3810000"/>
            <a:ext cx="1724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Excited states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774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38200"/>
            <a:ext cx="8821462" cy="5454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58682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8678748" cy="635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7701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8438792" cy="620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44328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"/>
            <a:ext cx="8229600" cy="3773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69" y="3581400"/>
            <a:ext cx="3669324" cy="3150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429000"/>
            <a:ext cx="3810000" cy="2927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47393" y="6397823"/>
            <a:ext cx="50204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D. </a:t>
            </a:r>
            <a:r>
              <a:rPr lang="en-US" sz="1400" dirty="0" err="1" smtClean="0"/>
              <a:t>Gerlich</a:t>
            </a:r>
            <a:r>
              <a:rPr lang="en-US" sz="1400" dirty="0" smtClean="0"/>
              <a:t>, P. </a:t>
            </a:r>
            <a:r>
              <a:rPr lang="en-US" sz="1400" dirty="0" err="1" smtClean="0"/>
              <a:t>Jusko</a:t>
            </a:r>
            <a:r>
              <a:rPr lang="en-US" sz="1400" dirty="0" smtClean="0"/>
              <a:t>,</a:t>
            </a:r>
            <a:r>
              <a:rPr lang="cs-CZ" sz="1400" dirty="0"/>
              <a:t> </a:t>
            </a:r>
            <a:r>
              <a:rPr lang="cs-CZ" sz="1400" dirty="0" smtClean="0"/>
              <a:t>Š. Roučka et al., Astrophys. J. 749 (2012) 22.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080569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256" y="152400"/>
            <a:ext cx="7754762" cy="604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70171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"/>
            <a:ext cx="8229602" cy="6488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12597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602611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066800"/>
            <a:ext cx="341576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257800"/>
            <a:ext cx="3352800" cy="181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31625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Physics and chemistry of diffuse interstellar medium </a:t>
            </a:r>
            <a:endParaRPr lang="en-US" dirty="0"/>
          </a:p>
        </p:txBody>
      </p:sp>
      <p:pic>
        <p:nvPicPr>
          <p:cNvPr id="378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24000"/>
            <a:ext cx="6248400" cy="5212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60700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"/>
            <a:ext cx="8077202" cy="6287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3350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586600" cy="5932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44474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45645"/>
            <a:ext cx="8077200" cy="5912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904144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373188" cy="620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260320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56" y="228600"/>
            <a:ext cx="8400968" cy="635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831014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1000"/>
            <a:ext cx="7467602" cy="5612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494840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81000"/>
            <a:ext cx="7263004" cy="574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401696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"/>
            <a:ext cx="8011976" cy="620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999413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"/>
            <a:ext cx="8083002" cy="6378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64387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"/>
            <a:ext cx="8133086" cy="620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" y="5477663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H</a:t>
            </a:r>
            <a:r>
              <a:rPr lang="cs-CZ" sz="2800" baseline="-25000" dirty="0" smtClean="0"/>
              <a:t>2</a:t>
            </a:r>
            <a:r>
              <a:rPr lang="cs-CZ" sz="2800" baseline="30000" dirty="0" smtClean="0"/>
              <a:t>+</a:t>
            </a:r>
            <a:r>
              <a:rPr lang="cs-CZ" sz="2800" dirty="0" smtClean="0"/>
              <a:t> + H</a:t>
            </a:r>
            <a:r>
              <a:rPr lang="cs-CZ" sz="2800" baseline="-25000" dirty="0" smtClean="0"/>
              <a:t>2</a:t>
            </a:r>
            <a:r>
              <a:rPr lang="cs-CZ" sz="2800" dirty="0" smtClean="0"/>
              <a:t> </a:t>
            </a:r>
            <a:r>
              <a:rPr lang="en-GB" sz="2800" dirty="0" smtClean="0"/>
              <a:t>→</a:t>
            </a:r>
            <a:r>
              <a:rPr lang="cs-CZ" sz="2800" dirty="0" smtClean="0"/>
              <a:t> H</a:t>
            </a:r>
            <a:r>
              <a:rPr lang="cs-CZ" sz="2800" baseline="-25000" dirty="0" smtClean="0"/>
              <a:t>3</a:t>
            </a:r>
            <a:r>
              <a:rPr lang="cs-CZ" sz="2800" baseline="30000" dirty="0" smtClean="0"/>
              <a:t>+</a:t>
            </a:r>
            <a:r>
              <a:rPr lang="cs-CZ" sz="2800" dirty="0" smtClean="0"/>
              <a:t> + H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123104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8300428" cy="620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152073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335110" cy="614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1600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13092"/>
            <a:ext cx="8887124" cy="665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046865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534400" cy="792163"/>
          </a:xfrm>
        </p:spPr>
        <p:txBody>
          <a:bodyPr/>
          <a:lstStyle/>
          <a:p>
            <a:pPr eaLnBrk="1" hangingPunct="1"/>
            <a:r>
              <a:rPr lang="cs-CZ" altLang="en-US" sz="4000" smtClean="0"/>
              <a:t>Rekombinace iontů</a:t>
            </a:r>
            <a:r>
              <a:rPr lang="en-US" altLang="en-US" sz="4000" smtClean="0"/>
              <a:t> H</a:t>
            </a:r>
            <a:r>
              <a:rPr lang="en-US" altLang="en-US" sz="4000" baseline="-25000" smtClean="0"/>
              <a:t>3</a:t>
            </a:r>
            <a:r>
              <a:rPr lang="en-US" altLang="en-US" sz="4000" baseline="30000" smtClean="0"/>
              <a:t>+</a:t>
            </a:r>
            <a:r>
              <a:rPr lang="cs-CZ" altLang="en-US" sz="4000" smtClean="0"/>
              <a:t> s elektrony</a:t>
            </a:r>
            <a:endParaRPr lang="en-US" altLang="en-US" sz="4000" smtClean="0"/>
          </a:p>
        </p:txBody>
      </p:sp>
      <p:graphicFrame>
        <p:nvGraphicFramePr>
          <p:cNvPr id="14339" name="Object 4"/>
          <p:cNvGraphicFramePr>
            <a:graphicFrameLocks noChangeAspect="1"/>
          </p:cNvGraphicFramePr>
          <p:nvPr>
            <p:ph idx="1"/>
          </p:nvPr>
        </p:nvGraphicFramePr>
        <p:xfrm>
          <a:off x="762000" y="1390650"/>
          <a:ext cx="7473950" cy="432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44" name="Graph" r:id="rId3" imgW="4426915" imgH="2560320" progId="Origin50.Graph">
                  <p:embed/>
                </p:oleObj>
              </mc:Choice>
              <mc:Fallback>
                <p:oleObj name="Graph" r:id="rId3" imgW="4426915" imgH="256032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390650"/>
                        <a:ext cx="7473950" cy="43243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bg1"/>
                        </a:solidFill>
                        <a:prstDash val="sysDot"/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0" name="Rectangle 7"/>
          <p:cNvSpPr>
            <a:spLocks noChangeArrowheads="1"/>
          </p:cNvSpPr>
          <p:nvPr/>
        </p:nvSpPr>
        <p:spPr bwMode="auto">
          <a:xfrm>
            <a:off x="0" y="3324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aphicFrame>
        <p:nvGraphicFramePr>
          <p:cNvPr id="14341" name="Object 6"/>
          <p:cNvGraphicFramePr>
            <a:graphicFrameLocks noChangeAspect="1"/>
          </p:cNvGraphicFramePr>
          <p:nvPr/>
        </p:nvGraphicFramePr>
        <p:xfrm>
          <a:off x="4724400" y="5562600"/>
          <a:ext cx="2917825" cy="103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45" name="Equation" r:id="rId5" imgW="1346200" imgH="482600" progId="Equation.3">
                  <p:embed/>
                </p:oleObj>
              </mc:Choice>
              <mc:Fallback>
                <p:oleObj name="Equation" r:id="rId5" imgW="13462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5562600"/>
                        <a:ext cx="2917825" cy="1035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2" name="Text Box 8"/>
          <p:cNvSpPr txBox="1">
            <a:spLocks noChangeArrowheads="1"/>
          </p:cNvSpPr>
          <p:nvPr/>
        </p:nvSpPr>
        <p:spPr bwMode="auto">
          <a:xfrm>
            <a:off x="533400" y="5867400"/>
            <a:ext cx="3200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en-US" sz="1800"/>
              <a:t>Není to jednoduchý problém</a:t>
            </a:r>
            <a:endParaRPr lang="en-US" altLang="en-US" sz="1800"/>
          </a:p>
        </p:txBody>
      </p:sp>
      <p:sp>
        <p:nvSpPr>
          <p:cNvPr id="14343" name="Line 9"/>
          <p:cNvSpPr>
            <a:spLocks noChangeShapeType="1"/>
          </p:cNvSpPr>
          <p:nvPr/>
        </p:nvSpPr>
        <p:spPr bwMode="auto">
          <a:xfrm flipV="1">
            <a:off x="1752600" y="5410200"/>
            <a:ext cx="990600" cy="4572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62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637686" cy="635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286667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82" y="404198"/>
            <a:ext cx="8021018" cy="6010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070990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Děkuji vám za pozornost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408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8712506" cy="6495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349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6889088" cy="507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454" y="76200"/>
            <a:ext cx="2133598" cy="2430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61269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73" y="126356"/>
            <a:ext cx="8125008" cy="6198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7214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2" y="475990"/>
            <a:ext cx="7772398" cy="5856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76566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1235</TotalTime>
  <Words>108</Words>
  <Application>Microsoft Office PowerPoint</Application>
  <PresentationFormat>On-screen Show (4:3)</PresentationFormat>
  <Paragraphs>16</Paragraphs>
  <Slides>53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53</vt:i4>
      </vt:variant>
    </vt:vector>
  </HeadingPairs>
  <TitlesOfParts>
    <vt:vector size="56" baseType="lpstr">
      <vt:lpstr>Office Theme</vt:lpstr>
      <vt:lpstr>Origin Graph</vt:lpstr>
      <vt:lpstr>Microsoft Equation 3.0</vt:lpstr>
      <vt:lpstr>Elementární procesy a reakce v plazmatu</vt:lpstr>
      <vt:lpstr>Zdroj</vt:lpstr>
      <vt:lpstr>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Physics and chemistry of diffuse interstellar medium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Rekombinace iontů H3+ s elektrony</vt:lpstr>
      <vt:lpstr>PowerPoint Presentation</vt:lpstr>
      <vt:lpstr>PowerPoint Presentation</vt:lpstr>
      <vt:lpstr>Děkuji vám za pozornost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Radmin</dc:creator>
  <cp:lastModifiedBy>Radmin</cp:lastModifiedBy>
  <cp:revision>28</cp:revision>
  <cp:lastPrinted>2016-05-24T09:57:54Z</cp:lastPrinted>
  <dcterms:created xsi:type="dcterms:W3CDTF">2016-05-23T13:28:40Z</dcterms:created>
  <dcterms:modified xsi:type="dcterms:W3CDTF">2016-05-24T10:04:03Z</dcterms:modified>
</cp:coreProperties>
</file>