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6" r:id="rId4"/>
    <p:sldId id="284" r:id="rId5"/>
    <p:sldId id="28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4" r:id="rId21"/>
    <p:sldId id="279" r:id="rId22"/>
    <p:sldId id="280" r:id="rId23"/>
    <p:sldId id="281" r:id="rId24"/>
    <p:sldId id="282" r:id="rId25"/>
    <p:sldId id="257" r:id="rId26"/>
    <p:sldId id="258" r:id="rId27"/>
    <p:sldId id="259" r:id="rId28"/>
    <p:sldId id="260" r:id="rId29"/>
    <p:sldId id="261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2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C4E0-4490-494A-B9B6-7FA148D0C7B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1C94-9D12-44F1-8D68-736C5BB4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4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6.png"/><Relationship Id="rId4" Type="http://schemas.openxmlformats.org/officeDocument/2006/relationships/image" Target="../media/image95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emf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Chemická </a:t>
            </a:r>
            <a:r>
              <a:rPr lang="cs-CZ" dirty="0"/>
              <a:t>r</a:t>
            </a:r>
            <a:r>
              <a:rPr lang="en-US" dirty="0" err="1" smtClean="0"/>
              <a:t>ovnov</a:t>
            </a:r>
            <a:r>
              <a:rPr lang="cs-CZ" dirty="0" err="1" smtClean="0"/>
              <a:t>áha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Gibbsova</a:t>
            </a:r>
            <a:r>
              <a:rPr lang="cs-CZ" dirty="0" smtClean="0"/>
              <a:t> reakční energie,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Chatelierův</a:t>
            </a:r>
            <a:r>
              <a:rPr lang="cs-CZ" dirty="0" smtClean="0"/>
              <a:t> princip, </a:t>
            </a:r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reakcí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Spontánnost reakce za konstantní teploty a tlaku se dá vyjádřit pomocí reakční </a:t>
            </a:r>
            <a:r>
              <a:rPr lang="cs-CZ" dirty="0" err="1" smtClean="0"/>
              <a:t>Gibbsovy</a:t>
            </a:r>
            <a:r>
              <a:rPr lang="cs-CZ" dirty="0" smtClean="0"/>
              <a:t> energie: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3762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Exergonic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2242066"/>
            <a:ext cx="381000" cy="1201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Endergonic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10242" idx="1"/>
          </p:cNvCxnSpPr>
          <p:nvPr/>
        </p:nvCxnSpPr>
        <p:spPr>
          <a:xfrm flipV="1">
            <a:off x="1447800" y="2667000"/>
            <a:ext cx="381000" cy="50559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038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Pozor, termíny exotermní a endotermní souvisí se změnou </a:t>
            </a:r>
            <a:r>
              <a:rPr lang="cs-CZ" dirty="0" err="1" smtClean="0"/>
              <a:t>enthalpie</a:t>
            </a:r>
            <a:r>
              <a:rPr lang="cs-CZ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0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Rovnováha: Ideální plyn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447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i B ideální plyny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18166"/>
            <a:ext cx="1228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0" y="1633973"/>
            <a:ext cx="571500" cy="233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92" y="169401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638800" y="1682323"/>
            <a:ext cx="762000" cy="1259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8" y="2514600"/>
            <a:ext cx="364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69" y="2438400"/>
            <a:ext cx="148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94" y="3581400"/>
            <a:ext cx="271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3886200" y="2895600"/>
            <a:ext cx="9906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4925" y="436687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derivace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50085" y="4038600"/>
            <a:ext cx="440715" cy="3752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151217" y="4056936"/>
            <a:ext cx="67958" cy="4499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17" y="4555231"/>
            <a:ext cx="2276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62600" y="450688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Rozdíl standartních Gibbsových energií reaktantů a produktů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77924" y="3356427"/>
            <a:ext cx="786545" cy="4499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3124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Reaction</a:t>
            </a:r>
            <a:r>
              <a:rPr lang="cs-CZ" dirty="0" smtClean="0"/>
              <a:t> </a:t>
            </a:r>
            <a:r>
              <a:rPr lang="cs-CZ" dirty="0" err="1" smtClean="0"/>
              <a:t>quotient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Rovnováha: Ideální plyn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447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i B ideální plyny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18166"/>
            <a:ext cx="1228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0" y="1633973"/>
            <a:ext cx="571500" cy="233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92" y="169401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638800" y="1682323"/>
            <a:ext cx="762000" cy="1259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6" y="2133600"/>
            <a:ext cx="271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56" y="3048000"/>
            <a:ext cx="2276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290580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Rozdíl standartních Gibbsových energií reaktantů a produktů</a:t>
            </a:r>
            <a:endParaRPr 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762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58" y="3733800"/>
            <a:ext cx="2524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8900" y="458079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Stechiometrické koeficienty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870081" y="3990975"/>
            <a:ext cx="511419" cy="6089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5123" y="4724400"/>
            <a:ext cx="338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Standartní </a:t>
            </a:r>
            <a:r>
              <a:rPr lang="cs-CZ" dirty="0" err="1" smtClean="0"/>
              <a:t>Gibbsovy</a:t>
            </a:r>
            <a:r>
              <a:rPr lang="cs-CZ" dirty="0" smtClean="0"/>
              <a:t> energie formování reaktantů a produktů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681171" y="4114800"/>
            <a:ext cx="441814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75385" y="4057650"/>
            <a:ext cx="334840" cy="6667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4295443"/>
            <a:ext cx="2143126" cy="2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95600" y="5638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Prvek ve standartním stavu má </a:t>
            </a:r>
            <a:r>
              <a:rPr lang="cs-CZ" dirty="0" err="1" smtClean="0"/>
              <a:t>Gibbsovu</a:t>
            </a:r>
            <a:r>
              <a:rPr lang="cs-CZ" dirty="0" smtClean="0"/>
              <a:t> energii formování nulovou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4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Rovnováha: Ideální plyn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447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i B ideální plyny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18166"/>
            <a:ext cx="1228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0" y="1633973"/>
            <a:ext cx="571500" cy="233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92" y="169401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638800" y="1682323"/>
            <a:ext cx="762000" cy="1259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6" y="2133600"/>
            <a:ext cx="271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56" y="3048000"/>
            <a:ext cx="2276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290580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Rozdíl standartních Gibbsových energií reaktantů a produktů</a:t>
            </a:r>
            <a:endParaRPr lang="en-US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3" y="3828386"/>
            <a:ext cx="2524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86" y="4037203"/>
            <a:ext cx="2057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300171" y="3426151"/>
            <a:ext cx="500429" cy="6110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19171" y="4085561"/>
            <a:ext cx="762000" cy="1259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61388" y="4419600"/>
            <a:ext cx="402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Rozdíl standartních Gibbsových energií formování reaktantů a produktů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2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Rovnováha: Ideální plyn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447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i B ideální plyny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18166"/>
            <a:ext cx="1228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0" y="1633973"/>
            <a:ext cx="571500" cy="233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92" y="169401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638800" y="1682323"/>
            <a:ext cx="762000" cy="1259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6" y="2133600"/>
            <a:ext cx="271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7024"/>
            <a:ext cx="2276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0836"/>
            <a:ext cx="2057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352800"/>
            <a:ext cx="4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rovnováze: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8509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419600"/>
            <a:ext cx="3314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514600" y="4125182"/>
            <a:ext cx="371475" cy="5230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5334000"/>
            <a:ext cx="781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503289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264109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522922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rovnováze parciální tlak A převyšuje parciální tlak B</a:t>
            </a:r>
            <a:endParaRPr 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2" y="5791200"/>
            <a:ext cx="695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74" y="5734050"/>
            <a:ext cx="381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819400" y="570178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rovnováze parciální tlak B převyšuje parciální tlak A (rovnováha favorizuje produkty)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3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387"/>
            <a:ext cx="3238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77" y="3505200"/>
            <a:ext cx="235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76600" y="3276600"/>
            <a:ext cx="1219200" cy="28746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8377" y="4267200"/>
            <a:ext cx="378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Minimum </a:t>
            </a:r>
            <a:r>
              <a:rPr lang="cs-CZ" dirty="0" err="1" smtClean="0"/>
              <a:t>Gibbsovy</a:t>
            </a:r>
            <a:r>
              <a:rPr lang="cs-CZ" dirty="0" smtClean="0"/>
              <a:t> energie kvůli promíchávání plynů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1485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2590800"/>
            <a:ext cx="3324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60" y="1755642"/>
            <a:ext cx="1228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038483" y="1205893"/>
            <a:ext cx="0" cy="123250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2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reakce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4001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7" y="1905000"/>
            <a:ext cx="1714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33587"/>
            <a:ext cx="962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endCxn id="16388" idx="1"/>
          </p:cNvCxnSpPr>
          <p:nvPr/>
        </p:nvCxnSpPr>
        <p:spPr>
          <a:xfrm>
            <a:off x="2590800" y="2177319"/>
            <a:ext cx="685800" cy="991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4800" y="2667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Stochiometrická</a:t>
            </a:r>
            <a:r>
              <a:rPr lang="cs-CZ" dirty="0" smtClean="0"/>
              <a:t> čísla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62400" y="2362200"/>
            <a:ext cx="152400" cy="3927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16573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sloučeniny v reakci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4800" y="1905000"/>
            <a:ext cx="457200" cy="24618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7" y="2928937"/>
            <a:ext cx="2895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6437" y="3429000"/>
            <a:ext cx="488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změně    o     se J změní o          (molů)</a:t>
            </a:r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94603"/>
            <a:ext cx="95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99" y="3504128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504128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74" y="4343400"/>
            <a:ext cx="1685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396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Reakční </a:t>
            </a:r>
            <a:r>
              <a:rPr lang="cs-CZ" dirty="0" err="1" smtClean="0"/>
              <a:t>Gibbsova</a:t>
            </a:r>
            <a:r>
              <a:rPr lang="cs-CZ" dirty="0" smtClean="0"/>
              <a:t> energie je opět:</a:t>
            </a:r>
            <a:endParaRPr lang="en-US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01352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10952"/>
            <a:ext cx="185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7" y="5518665"/>
            <a:ext cx="2162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565308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Reaktion</a:t>
            </a:r>
            <a:r>
              <a:rPr lang="cs-CZ" dirty="0" smtClean="0"/>
              <a:t> </a:t>
            </a:r>
            <a:r>
              <a:rPr lang="cs-CZ" dirty="0" err="1" smtClean="0"/>
              <a:t>quotient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671065"/>
            <a:ext cx="866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533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Aktivity pevných látek a kapalin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7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reakce</a:t>
            </a:r>
            <a:endParaRPr lang="en-US" dirty="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1" y="1447800"/>
            <a:ext cx="2162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3614" y="158222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Reaktion</a:t>
            </a:r>
            <a:r>
              <a:rPr lang="cs-CZ" dirty="0" smtClean="0"/>
              <a:t> </a:t>
            </a:r>
            <a:r>
              <a:rPr lang="cs-CZ" dirty="0" err="1" smtClean="0"/>
              <a:t>quotient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02" y="1600200"/>
            <a:ext cx="866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2200" y="151992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Aktivity pevných látek a kapalin 1, pro ideální plyn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75044"/>
            <a:ext cx="160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8900"/>
            <a:ext cx="320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36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konstantní teploty a tlaku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2427803"/>
            <a:ext cx="733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64" y="2633663"/>
            <a:ext cx="2000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731235" y="2971800"/>
            <a:ext cx="6477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4" y="3505200"/>
            <a:ext cx="1276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8" y="3429000"/>
            <a:ext cx="3571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2187453" y="3724275"/>
            <a:ext cx="924656" cy="3143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79402" y="3282462"/>
            <a:ext cx="866775" cy="4418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9264" y="5791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rovnováze: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26" y="5546894"/>
            <a:ext cx="1895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36682"/>
            <a:ext cx="1323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7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entropie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48475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590800" cy="44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2362200"/>
            <a:ext cx="1438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859881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Energetické hladiny B leží výše než A, ale jejich vzdálenosti jsou mnohem menší. V důsledku toho jejich celková populace může být značná a B může dokonce dominovat v reakční směsi v rovnováze při dané teplotě. Blízké energetické hladiny korelují s vysokou entropií, takže v tomto případě vidíme, že entropické efekty mohou převážit nepříznivé energetické podmínky.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entropie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48475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590800" cy="44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2362200"/>
            <a:ext cx="1438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28956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Kladná reakční entalpie má za následek snížení rovnovážné konstanty (to znamená, že lze očekávat, že endotermická reakce bude mít rovnovážné složení, které upřednostňuje reaktanty). Pokud však je i kladná reakční entropie, pak může rovnovážné složení upřednostňovat produkty, navzdory endotermickému charakteru reakce.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6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Termodynamické potenciály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295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47825"/>
            <a:ext cx="2419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733800"/>
            <a:ext cx="1390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28912"/>
            <a:ext cx="1066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3475" y="2728912"/>
            <a:ext cx="389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Kritérium (matematické), aby </a:t>
            </a:r>
            <a:r>
              <a:rPr lang="cs-CZ" dirty="0" err="1" smtClean="0"/>
              <a:t>df</a:t>
            </a:r>
            <a:r>
              <a:rPr lang="cs-CZ" dirty="0" smtClean="0"/>
              <a:t> byl úplný diferenciál (integrál nezávisí na dráze):</a:t>
            </a:r>
            <a:endParaRPr lang="en-US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800600"/>
            <a:ext cx="1695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401166" y="4495802"/>
            <a:ext cx="0" cy="457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3275"/>
            <a:ext cx="29622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Vnitřní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4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teploty a tlaku na reakční rovnováhu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8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Odezva na změnu tlaku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Rovnovážná konstanta závisí na hodnotě         , která je definována pro jeden, standardní tlak. Hodnota        , a tedy K, je tedy nezávislá na tlaku, při kterém je rovnováha skutečně ustavena.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9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1840"/>
            <a:ext cx="39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87" y="2667000"/>
            <a:ext cx="866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4117311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Ale parciální tlaky reaktantů v rovnováze se mohou měnit</a:t>
            </a:r>
            <a:endParaRPr lang="en-US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5867"/>
            <a:ext cx="2743200" cy="44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4051707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Disociace</a:t>
            </a:r>
            <a:endParaRPr lang="en-US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648200"/>
            <a:ext cx="895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4724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příspěvek od B roste v kvadrátu. Parciální tlak A se musí zvýšit relativně vůči B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0960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Rovnováha se posune ve prospěch 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5734782"/>
            <a:ext cx="0" cy="3612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6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Chateliérův</a:t>
            </a:r>
            <a:r>
              <a:rPr lang="cs-CZ" dirty="0" smtClean="0"/>
              <a:t> princip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9200"/>
            <a:ext cx="1828800" cy="287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700" y="417048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Louis Le </a:t>
            </a:r>
            <a:r>
              <a:rPr lang="en-US" dirty="0" err="1" smtClean="0"/>
              <a:t>Chatelier</a:t>
            </a:r>
            <a:endParaRPr lang="cs-CZ" dirty="0" smtClean="0"/>
          </a:p>
          <a:p>
            <a:r>
              <a:rPr lang="cs-CZ" dirty="0" smtClean="0"/>
              <a:t>        (1850 - 1936)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Systém v rovnováze, když je vystaven narušení, reaguje způsobem, že má tendenci minimalizovat účinek rušení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4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Odezva na změnu tlaku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486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90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cs-CZ" dirty="0" smtClean="0">
                <a:latin typeface="Times New Roman"/>
                <a:cs typeface="Times New Roman"/>
              </a:rPr>
              <a:t> – stupeň disociace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1917"/>
            <a:ext cx="2590800" cy="39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543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27" y="4270848"/>
            <a:ext cx="1638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743200" y="3913293"/>
            <a:ext cx="381000" cy="50630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7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Odezva na změnu teploty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Chatelierův</a:t>
            </a:r>
            <a:r>
              <a:rPr lang="cs-CZ" dirty="0" smtClean="0"/>
              <a:t> princip předpovídá, že systém v rovnováze bude mít tendenci se posouvat v endotermickém směru, pokud se teplota zvýší - pak je energie absorbována jako teplo a zvýšení teploty a systém se brání zvýšení teploty. Naopak lze očekávat posun rovnováhy v exotermickém směru, pokud se teplota sníží, protože pak se energie uvolní a systém se brání snížení teploty. </a:t>
            </a:r>
          </a:p>
          <a:p>
            <a:endParaRPr lang="cs-CZ" dirty="0" smtClean="0"/>
          </a:p>
          <a:p>
            <a:r>
              <a:rPr lang="cs-CZ" dirty="0" smtClean="0"/>
              <a:t>Tyto závěry lze shrnout následujícím způsobem: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Exotermické reakce: zvýšená teplota upřednostňuje reaktanty.</a:t>
            </a:r>
          </a:p>
          <a:p>
            <a:endParaRPr lang="cs-CZ" dirty="0"/>
          </a:p>
          <a:p>
            <a:r>
              <a:rPr lang="cs-CZ" dirty="0" smtClean="0"/>
              <a:t>Endotermické reakce: zvýšená teplota upřednostňuje produkty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1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1526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Odvození: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6038"/>
            <a:ext cx="1276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667000"/>
            <a:ext cx="1866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05000" y="2947987"/>
            <a:ext cx="6477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504834"/>
            <a:ext cx="1066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21" y="3540003"/>
            <a:ext cx="1019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114800"/>
            <a:ext cx="1276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endCxn id="1032" idx="0"/>
          </p:cNvCxnSpPr>
          <p:nvPr/>
        </p:nvCxnSpPr>
        <p:spPr>
          <a:xfrm>
            <a:off x="1914525" y="3753582"/>
            <a:ext cx="0" cy="3612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90987"/>
            <a:ext cx="481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71" y="5029200"/>
            <a:ext cx="1543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286000" y="4791075"/>
            <a:ext cx="419100" cy="2381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52800" y="4814888"/>
            <a:ext cx="381000" cy="2905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2238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5388585" y="4874968"/>
            <a:ext cx="326415" cy="3828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9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1526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Odvození: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6038"/>
            <a:ext cx="1276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667000"/>
            <a:ext cx="1866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05000" y="2947987"/>
            <a:ext cx="6477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4" y="3505200"/>
            <a:ext cx="2238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813904" y="3818242"/>
            <a:ext cx="691296" cy="1914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62387"/>
            <a:ext cx="1743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5410200" y="4181475"/>
            <a:ext cx="647700" cy="1619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29075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4648200" y="2947987"/>
            <a:ext cx="1524000" cy="106167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1123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10149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1809750" y="5214569"/>
            <a:ext cx="40005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38800"/>
            <a:ext cx="1657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5715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1606061" y="6005510"/>
            <a:ext cx="40005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5638800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3873744" y="5957887"/>
            <a:ext cx="40005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9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1" y="2362200"/>
            <a:ext cx="21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exotermní reakce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45" y="2427803"/>
            <a:ext cx="666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1837"/>
            <a:ext cx="1000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60114"/>
            <a:ext cx="75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2362200" y="2731532"/>
            <a:ext cx="387595" cy="5285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9795" y="3430098"/>
            <a:ext cx="70521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3810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Rovnovážná konstanta klesá s rostoucí teplotou – rovnováha se posouvá ve prospěch reaktantů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9530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Naopak je to u endotermních reakcí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22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1695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4384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Termodynamický pohled na věc: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81" y="2947987"/>
            <a:ext cx="2124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286000" y="3081337"/>
            <a:ext cx="70521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3429000"/>
            <a:ext cx="422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případě exotermní reakce koresponduje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75553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3975" y="3428999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 kladnou změnou entropie okolí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6450" y="4191000"/>
            <a:ext cx="5067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Preferováno formování produktů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04885" y="3805292"/>
            <a:ext cx="0" cy="3857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9530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Když teplota se zvyšuje,                 klesá a zvyšující se entropie okolí má méně důležitou roli. Výsledkem je, že rovnováha leží více směrem k reaktantům. Když je reakce endotermická, hlavním faktorem je rostoucí entropie reagujícího systému. Význam nepříznivé změny entropie okolí je snížena, pokud se teplota zvýší (protože potom je                     menší), a reakce dokáže přejít k produktům.</a:t>
            </a:r>
            <a:endParaRPr lang="en-US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09050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2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552950" cy="282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32563"/>
            <a:ext cx="31527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zvýšení teploty se přizpůsobí </a:t>
            </a:r>
            <a:r>
              <a:rPr lang="cs-CZ" dirty="0" err="1" smtClean="0"/>
              <a:t>Boltzmannovo</a:t>
            </a:r>
            <a:r>
              <a:rPr lang="cs-CZ" dirty="0" smtClean="0"/>
              <a:t> rozdělení a populace se mění. Změna odpovídá zvýšené populaci stavů s vyšší energií na úkor populace stavů s nižší energií. Stavy molekuly B, se stávají více </a:t>
            </a:r>
            <a:r>
              <a:rPr lang="cs-CZ" dirty="0" err="1" smtClean="0"/>
              <a:t>populovanými</a:t>
            </a:r>
            <a:r>
              <a:rPr lang="cs-CZ" dirty="0" smtClean="0"/>
              <a:t> na úkor molekul A. Proto se celková populace B stavů se zvyšuje a B se v rovnovážné směsi stává hojnějším. Naopak, pokud je reakce exotermická, pak zvýšení teploty zvyšuje populaci stavů A (které začínají na vyšší energii) na </a:t>
            </a:r>
            <a:r>
              <a:rPr lang="cs-CZ" dirty="0" err="1" smtClean="0"/>
              <a:t>na</a:t>
            </a:r>
            <a:r>
              <a:rPr lang="cs-CZ" dirty="0" smtClean="0"/>
              <a:t> úkor stavů B, takže reaktanty se stávají hojnějšími.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7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Termodynamické potenciály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Entalpie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00025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změna</a:t>
            </a:r>
            <a:r>
              <a:rPr lang="en-US" dirty="0" smtClean="0"/>
              <a:t> </a:t>
            </a:r>
            <a:r>
              <a:rPr lang="en-US" dirty="0" err="1"/>
              <a:t>entalpie</a:t>
            </a:r>
            <a:r>
              <a:rPr lang="en-US" dirty="0"/>
              <a:t> se </a:t>
            </a:r>
            <a:r>
              <a:rPr lang="en-US" dirty="0" err="1"/>
              <a:t>rovná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dodané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teplo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 smtClean="0"/>
              <a:t>konstant</a:t>
            </a:r>
            <a:r>
              <a:rPr lang="cs-CZ" dirty="0" smtClean="0"/>
              <a:t>ním</a:t>
            </a:r>
            <a:r>
              <a:rPr lang="en-US" dirty="0" smtClean="0"/>
              <a:t> </a:t>
            </a:r>
            <a:r>
              <a:rPr lang="en-US" dirty="0" err="1" smtClean="0"/>
              <a:t>tlak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předpokladu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nevykonává</a:t>
            </a:r>
            <a:r>
              <a:rPr lang="en-US" dirty="0"/>
              <a:t> </a:t>
            </a:r>
            <a:r>
              <a:rPr lang="en-US" dirty="0" err="1"/>
              <a:t>žádnou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581400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7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van‘t</a:t>
            </a:r>
            <a:r>
              <a:rPr lang="cs-CZ" dirty="0" smtClean="0"/>
              <a:t> </a:t>
            </a:r>
            <a:r>
              <a:rPr lang="cs-CZ" dirty="0" err="1" smtClean="0"/>
              <a:t>Hoffova</a:t>
            </a:r>
            <a:r>
              <a:rPr lang="cs-CZ" dirty="0" smtClean="0"/>
              <a:t> rovnice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8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9" y="1495425"/>
            <a:ext cx="1466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33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569" y="221735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určitých předpokladů je možné z teplotní závislosti rovnovážné konstanty získat reakční </a:t>
            </a:r>
            <a:r>
              <a:rPr lang="cs-CZ" dirty="0" err="1" smtClean="0"/>
              <a:t>enthalpii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5800" y="2590800"/>
            <a:ext cx="6096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B1538A-998C-44D1-9479-AC9EEB36F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366205"/>
            <a:ext cx="3470856" cy="29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Termodynamické potenciály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Gibbsova</a:t>
            </a:r>
            <a:r>
              <a:rPr lang="cs-CZ" dirty="0" smtClean="0"/>
              <a:t> energie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2724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590800"/>
            <a:ext cx="819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819766" y="2486026"/>
            <a:ext cx="0" cy="457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14663"/>
            <a:ext cx="275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3733800"/>
            <a:ext cx="2705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604720" y="3290888"/>
            <a:ext cx="0" cy="457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95800"/>
            <a:ext cx="3171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499578" y="4019550"/>
            <a:ext cx="0" cy="457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03635" y="410011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Uzavřený systém</a:t>
            </a:r>
            <a:endParaRPr lang="en-US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39357"/>
            <a:ext cx="1190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469902" y="4800602"/>
            <a:ext cx="0" cy="457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89" y="5410200"/>
            <a:ext cx="1343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5174" y="5373171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Uzavřený systém, bez změny složení</a:t>
            </a:r>
            <a:endParaRPr lang="en-US" dirty="0"/>
          </a:p>
        </p:txBody>
      </p:sp>
      <p:pic>
        <p:nvPicPr>
          <p:cNvPr id="22539" name="Picture 11" descr="Portrait of Josiah Willard Gibb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0912"/>
            <a:ext cx="1641406" cy="2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352205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Josiah Willard </a:t>
            </a:r>
            <a:r>
              <a:rPr lang="en-US" dirty="0" smtClean="0"/>
              <a:t>Gibbs</a:t>
            </a:r>
            <a:endParaRPr lang="cs-CZ" dirty="0" smtClean="0"/>
          </a:p>
          <a:p>
            <a:r>
              <a:rPr lang="cs-CZ" dirty="0" smtClean="0"/>
              <a:t>     (1839 – 1903)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Termodynamické potenciály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Gibbsova</a:t>
            </a:r>
            <a:r>
              <a:rPr lang="cs-CZ" dirty="0" smtClean="0"/>
              <a:t> energie</a:t>
            </a:r>
            <a:endParaRPr lang="en-US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343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2574"/>
            <a:ext cx="2276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590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Protože S &gt; 0 pro všechny látky, G vždy při zvýšení teploty klesá (při konstantním tlaku a složení)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323" y="3657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Protože (∂G/∂T)</a:t>
            </a:r>
            <a:r>
              <a:rPr lang="cs-CZ" baseline="-25000" dirty="0" smtClean="0"/>
              <a:t>p</a:t>
            </a:r>
            <a:r>
              <a:rPr lang="cs-CZ" dirty="0" smtClean="0"/>
              <a:t> se se zvyšujícím se S stává zápornější, G nejvíce klesá ostře, když je entropie systému velká (více v plynech, než v kapalinách a pevných látkách).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29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Protože V &gt; 0 pro všechny látky, G se vždy zvyšuje, když je tlak v systému se zvyšuje (při konstantní teplotě a složení).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9" y="1600200"/>
            <a:ext cx="2792468" cy="455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9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Chemická rovnováha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416" y="2362200"/>
            <a:ext cx="785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Chemické reakce mají tendenci směřovat k dynamické rovnováze, ve které jsou jak reaktanty tak produkty přítomny, ale nemají žádnou další tendenci podléhat čisté změně. V některých případech je koncentrace produktů v rovnovážné směsi tak vysoká, výrazně větší než u nezměněných reaktantů, že pro všechny praktické účely je reakce kompletní. V mnoha důležitých případech však rovnovážná směs má významné koncentrace jak reaktantů, tak produktů.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208" y="1371600"/>
            <a:ext cx="389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Atkins</a:t>
            </a:r>
            <a:r>
              <a:rPr lang="cs-CZ" dirty="0" smtClean="0"/>
              <a:t>,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Chemistry</a:t>
            </a:r>
            <a:r>
              <a:rPr lang="cs-CZ" dirty="0" smtClean="0"/>
              <a:t>, Kapitola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9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Minimum </a:t>
            </a:r>
            <a:r>
              <a:rPr lang="cs-CZ" dirty="0" err="1" smtClean="0"/>
              <a:t>Gibbsovy</a:t>
            </a:r>
            <a:r>
              <a:rPr lang="cs-CZ" dirty="0" smtClean="0"/>
              <a:t> energie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Reakční </a:t>
            </a:r>
            <a:r>
              <a:rPr lang="cs-CZ" dirty="0" err="1" smtClean="0"/>
              <a:t>Gibbsova</a:t>
            </a:r>
            <a:r>
              <a:rPr lang="cs-CZ" dirty="0" smtClean="0"/>
              <a:t> energie: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00250" y="2757119"/>
            <a:ext cx="495300" cy="4048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5550" y="3161932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rozsah (</a:t>
            </a:r>
            <a:r>
              <a:rPr lang="cs-CZ" dirty="0" err="1" smtClean="0"/>
              <a:t>extend</a:t>
            </a:r>
            <a:r>
              <a:rPr lang="cs-CZ" dirty="0" smtClean="0"/>
              <a:t>) reakce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2076450"/>
            <a:ext cx="771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54" y="1735043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76450"/>
            <a:ext cx="781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79" y="275711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12" y="2767012"/>
            <a:ext cx="685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5529629" y="2909519"/>
            <a:ext cx="490171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14" y="3346598"/>
            <a:ext cx="323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12" y="3298973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5529628" y="3427192"/>
            <a:ext cx="490171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94939" y="3019593"/>
            <a:ext cx="0" cy="2846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6" y="4038600"/>
            <a:ext cx="3771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4724400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3036643" y="4495800"/>
            <a:ext cx="0" cy="2846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85" y="4872037"/>
            <a:ext cx="1247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7180" idx="1"/>
          </p:cNvCxnSpPr>
          <p:nvPr/>
        </p:nvCxnSpPr>
        <p:spPr>
          <a:xfrm>
            <a:off x="3846268" y="5076825"/>
            <a:ext cx="70521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2812" y="4211052"/>
            <a:ext cx="296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Molární </a:t>
            </a:r>
            <a:r>
              <a:rPr lang="cs-CZ" dirty="0" err="1" smtClean="0"/>
              <a:t>Gibbsova</a:t>
            </a:r>
            <a:r>
              <a:rPr lang="cs-CZ" dirty="0" smtClean="0"/>
              <a:t> energie (chemický potenciál)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715000" y="4590485"/>
            <a:ext cx="367812" cy="36251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8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Minimum </a:t>
            </a:r>
            <a:r>
              <a:rPr lang="cs-CZ" dirty="0" err="1" smtClean="0"/>
              <a:t>Gibbsovy</a:t>
            </a:r>
            <a:r>
              <a:rPr lang="cs-CZ" dirty="0" smtClean="0"/>
              <a:t> energie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Reakční </a:t>
            </a:r>
            <a:r>
              <a:rPr lang="cs-CZ" dirty="0" err="1" smtClean="0"/>
              <a:t>Gibbsova</a:t>
            </a:r>
            <a:r>
              <a:rPr lang="cs-CZ" dirty="0" smtClean="0"/>
              <a:t> energie: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05025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10" y="2338387"/>
            <a:ext cx="1247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7180" idx="1"/>
          </p:cNvCxnSpPr>
          <p:nvPr/>
        </p:nvCxnSpPr>
        <p:spPr>
          <a:xfrm>
            <a:off x="2598493" y="2543175"/>
            <a:ext cx="70521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05400" y="188454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rozdíl mezi chemickými potenciály (parciální molární </a:t>
            </a:r>
            <a:r>
              <a:rPr lang="cs-CZ" dirty="0" err="1" smtClean="0"/>
              <a:t>Gibbsovy</a:t>
            </a:r>
            <a:r>
              <a:rPr lang="cs-CZ" dirty="0" smtClean="0"/>
              <a:t> energie) reaktantů a produktů při daném složení reakční směsi.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5" y="2899996"/>
            <a:ext cx="2434820" cy="36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3710" y="3581400"/>
            <a:ext cx="507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Chemické potenciály se mění se změnou složení směsi -&gt; směrnice </a:t>
            </a:r>
            <a:r>
              <a:rPr lang="cs-CZ" dirty="0" err="1" smtClean="0"/>
              <a:t>Gibbsovy</a:t>
            </a:r>
            <a:r>
              <a:rPr lang="cs-CZ" dirty="0" smtClean="0"/>
              <a:t> energie vůči rozsahu reakce se mění v průběhu reakce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72800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Reakce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817424"/>
            <a:ext cx="5143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6200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spontánní pro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256728"/>
            <a:ext cx="571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0" y="5715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Opačná reakce je spontánní pro 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04719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Minimum </a:t>
            </a:r>
            <a:r>
              <a:rPr lang="cs-CZ" dirty="0" err="1" smtClean="0"/>
              <a:t>Gibbsovy</a:t>
            </a:r>
            <a:r>
              <a:rPr lang="cs-CZ" dirty="0" smtClean="0"/>
              <a:t> energie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Reakční </a:t>
            </a:r>
            <a:r>
              <a:rPr lang="cs-CZ" dirty="0" err="1" smtClean="0"/>
              <a:t>Gibbsova</a:t>
            </a:r>
            <a:r>
              <a:rPr lang="cs-CZ" dirty="0" smtClean="0"/>
              <a:t> energie: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05025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10" y="2338387"/>
            <a:ext cx="1247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7180" idx="1"/>
          </p:cNvCxnSpPr>
          <p:nvPr/>
        </p:nvCxnSpPr>
        <p:spPr>
          <a:xfrm>
            <a:off x="2598493" y="2543175"/>
            <a:ext cx="70521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5" y="2899996"/>
            <a:ext cx="2434820" cy="36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33775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Reakce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89816"/>
            <a:ext cx="5143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0975" y="365399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spontánní pro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729120"/>
            <a:ext cx="571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33775" y="418739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Opačná reakce je spontánní pro 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277111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22" y="4876800"/>
            <a:ext cx="666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324166" y="5002456"/>
            <a:ext cx="70521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33975" y="4724400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Reakce není spontánní ani v jednom směru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09" y="5638800"/>
            <a:ext cx="638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3846268" y="5175738"/>
            <a:ext cx="0" cy="3868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3629" y="5562600"/>
            <a:ext cx="421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najdeme složení reakční směsi, které to zajišťuje, pak můžeme identifikovat složení reakční směsi v rovnováze.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5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1123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Chemická rovnováha</vt:lpstr>
      <vt:lpstr>Termodynamické potenciály</vt:lpstr>
      <vt:lpstr>Termodynamické potenciály</vt:lpstr>
      <vt:lpstr>Termodynamické potenciály</vt:lpstr>
      <vt:lpstr>Termodynamické potenciály</vt:lpstr>
      <vt:lpstr>Chemická rovnováha</vt:lpstr>
      <vt:lpstr>Minimum Gibbsovy energie</vt:lpstr>
      <vt:lpstr>Minimum Gibbsovy energie</vt:lpstr>
      <vt:lpstr>Minimum Gibbsovy energie</vt:lpstr>
      <vt:lpstr>Klasifikace reakcí</vt:lpstr>
      <vt:lpstr>Rovnováha: Ideální plyn</vt:lpstr>
      <vt:lpstr>Rovnováha: Ideální plyn</vt:lpstr>
      <vt:lpstr>Rovnováha: Ideální plyn</vt:lpstr>
      <vt:lpstr>Rovnováha: Ideální plyn</vt:lpstr>
      <vt:lpstr>PowerPoint Presentation</vt:lpstr>
      <vt:lpstr>Obecná reakce</vt:lpstr>
      <vt:lpstr>Obecná reakce</vt:lpstr>
      <vt:lpstr>Vliv entropie</vt:lpstr>
      <vt:lpstr>Vliv entropie</vt:lpstr>
      <vt:lpstr>Vliv teploty a tlaku na reakční rovnováhu</vt:lpstr>
      <vt:lpstr>Odezva na změnu tlaku</vt:lpstr>
      <vt:lpstr>Le Chateliérův princip</vt:lpstr>
      <vt:lpstr>Odezva na změnu tlaku</vt:lpstr>
      <vt:lpstr>Odezva na změnu teploty</vt:lpstr>
      <vt:lpstr>van‘t Hoffova rovnice</vt:lpstr>
      <vt:lpstr>van‘t Hoffova rovnice</vt:lpstr>
      <vt:lpstr>van‘t Hoffova rovnice</vt:lpstr>
      <vt:lpstr>van‘t Hoffova rovnice</vt:lpstr>
      <vt:lpstr>van‘t Hoffova rovnice</vt:lpstr>
      <vt:lpstr>van‘t Hoffova rovnice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Rovnováha</dc:title>
  <dc:creator>Radmin</dc:creator>
  <cp:lastModifiedBy>Radmin</cp:lastModifiedBy>
  <cp:revision>38</cp:revision>
  <dcterms:created xsi:type="dcterms:W3CDTF">2022-04-21T07:41:36Z</dcterms:created>
  <dcterms:modified xsi:type="dcterms:W3CDTF">2022-04-21T11:47:48Z</dcterms:modified>
</cp:coreProperties>
</file>