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86" r:id="rId4"/>
    <p:sldId id="284" r:id="rId5"/>
    <p:sldId id="285"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64" r:id="rId21"/>
    <p:sldId id="279" r:id="rId22"/>
    <p:sldId id="280" r:id="rId23"/>
    <p:sldId id="281" r:id="rId24"/>
    <p:sldId id="282" r:id="rId25"/>
    <p:sldId id="257" r:id="rId26"/>
    <p:sldId id="258" r:id="rId27"/>
    <p:sldId id="259" r:id="rId28"/>
    <p:sldId id="260" r:id="rId29"/>
    <p:sldId id="261" r:id="rId30"/>
    <p:sldId id="26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586"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64C4E0-4490-494A-B9B6-7FA148D0C7BF}"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21C94-9D12-44F1-8D68-736C5BB483A5}" type="slidenum">
              <a:rPr lang="en-US" smtClean="0"/>
              <a:t>‹#›</a:t>
            </a:fld>
            <a:endParaRPr lang="en-US"/>
          </a:p>
        </p:txBody>
      </p:sp>
    </p:spTree>
    <p:extLst>
      <p:ext uri="{BB962C8B-B14F-4D97-AF65-F5344CB8AC3E}">
        <p14:creationId xmlns:p14="http://schemas.microsoft.com/office/powerpoint/2010/main" val="1610949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64C4E0-4490-494A-B9B6-7FA148D0C7BF}"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21C94-9D12-44F1-8D68-736C5BB483A5}" type="slidenum">
              <a:rPr lang="en-US" smtClean="0"/>
              <a:t>‹#›</a:t>
            </a:fld>
            <a:endParaRPr lang="en-US"/>
          </a:p>
        </p:txBody>
      </p:sp>
    </p:spTree>
    <p:extLst>
      <p:ext uri="{BB962C8B-B14F-4D97-AF65-F5344CB8AC3E}">
        <p14:creationId xmlns:p14="http://schemas.microsoft.com/office/powerpoint/2010/main" val="3065961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64C4E0-4490-494A-B9B6-7FA148D0C7BF}"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21C94-9D12-44F1-8D68-736C5BB483A5}" type="slidenum">
              <a:rPr lang="en-US" smtClean="0"/>
              <a:t>‹#›</a:t>
            </a:fld>
            <a:endParaRPr lang="en-US"/>
          </a:p>
        </p:txBody>
      </p:sp>
    </p:spTree>
    <p:extLst>
      <p:ext uri="{BB962C8B-B14F-4D97-AF65-F5344CB8AC3E}">
        <p14:creationId xmlns:p14="http://schemas.microsoft.com/office/powerpoint/2010/main" val="180208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64C4E0-4490-494A-B9B6-7FA148D0C7BF}"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21C94-9D12-44F1-8D68-736C5BB483A5}" type="slidenum">
              <a:rPr lang="en-US" smtClean="0"/>
              <a:t>‹#›</a:t>
            </a:fld>
            <a:endParaRPr lang="en-US"/>
          </a:p>
        </p:txBody>
      </p:sp>
    </p:spTree>
    <p:extLst>
      <p:ext uri="{BB962C8B-B14F-4D97-AF65-F5344CB8AC3E}">
        <p14:creationId xmlns:p14="http://schemas.microsoft.com/office/powerpoint/2010/main" val="2445329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64C4E0-4490-494A-B9B6-7FA148D0C7BF}"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A21C94-9D12-44F1-8D68-736C5BB483A5}" type="slidenum">
              <a:rPr lang="en-US" smtClean="0"/>
              <a:t>‹#›</a:t>
            </a:fld>
            <a:endParaRPr lang="en-US"/>
          </a:p>
        </p:txBody>
      </p:sp>
    </p:spTree>
    <p:extLst>
      <p:ext uri="{BB962C8B-B14F-4D97-AF65-F5344CB8AC3E}">
        <p14:creationId xmlns:p14="http://schemas.microsoft.com/office/powerpoint/2010/main" val="1482171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64C4E0-4490-494A-B9B6-7FA148D0C7BF}"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21C94-9D12-44F1-8D68-736C5BB483A5}" type="slidenum">
              <a:rPr lang="en-US" smtClean="0"/>
              <a:t>‹#›</a:t>
            </a:fld>
            <a:endParaRPr lang="en-US"/>
          </a:p>
        </p:txBody>
      </p:sp>
    </p:spTree>
    <p:extLst>
      <p:ext uri="{BB962C8B-B14F-4D97-AF65-F5344CB8AC3E}">
        <p14:creationId xmlns:p14="http://schemas.microsoft.com/office/powerpoint/2010/main" val="2678807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64C4E0-4490-494A-B9B6-7FA148D0C7BF}" type="datetimeFigureOut">
              <a:rPr lang="en-US" smtClean="0"/>
              <a:t>4/17/2024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A21C94-9D12-44F1-8D68-736C5BB483A5}" type="slidenum">
              <a:rPr lang="en-US" smtClean="0"/>
              <a:t>‹#›</a:t>
            </a:fld>
            <a:endParaRPr lang="en-US"/>
          </a:p>
        </p:txBody>
      </p:sp>
    </p:spTree>
    <p:extLst>
      <p:ext uri="{BB962C8B-B14F-4D97-AF65-F5344CB8AC3E}">
        <p14:creationId xmlns:p14="http://schemas.microsoft.com/office/powerpoint/2010/main" val="71064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64C4E0-4490-494A-B9B6-7FA148D0C7BF}" type="datetimeFigureOut">
              <a:rPr lang="en-US" smtClean="0"/>
              <a:t>4/17/2024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A21C94-9D12-44F1-8D68-736C5BB483A5}" type="slidenum">
              <a:rPr lang="en-US" smtClean="0"/>
              <a:t>‹#›</a:t>
            </a:fld>
            <a:endParaRPr lang="en-US"/>
          </a:p>
        </p:txBody>
      </p:sp>
    </p:spTree>
    <p:extLst>
      <p:ext uri="{BB962C8B-B14F-4D97-AF65-F5344CB8AC3E}">
        <p14:creationId xmlns:p14="http://schemas.microsoft.com/office/powerpoint/2010/main" val="313599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64C4E0-4490-494A-B9B6-7FA148D0C7BF}" type="datetimeFigureOut">
              <a:rPr lang="en-US" smtClean="0"/>
              <a:t>4/17/2024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A21C94-9D12-44F1-8D68-736C5BB483A5}" type="slidenum">
              <a:rPr lang="en-US" smtClean="0"/>
              <a:t>‹#›</a:t>
            </a:fld>
            <a:endParaRPr lang="en-US"/>
          </a:p>
        </p:txBody>
      </p:sp>
    </p:spTree>
    <p:extLst>
      <p:ext uri="{BB962C8B-B14F-4D97-AF65-F5344CB8AC3E}">
        <p14:creationId xmlns:p14="http://schemas.microsoft.com/office/powerpoint/2010/main" val="1801091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64C4E0-4490-494A-B9B6-7FA148D0C7BF}"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21C94-9D12-44F1-8D68-736C5BB483A5}" type="slidenum">
              <a:rPr lang="en-US" smtClean="0"/>
              <a:t>‹#›</a:t>
            </a:fld>
            <a:endParaRPr lang="en-US"/>
          </a:p>
        </p:txBody>
      </p:sp>
    </p:spTree>
    <p:extLst>
      <p:ext uri="{BB962C8B-B14F-4D97-AF65-F5344CB8AC3E}">
        <p14:creationId xmlns:p14="http://schemas.microsoft.com/office/powerpoint/2010/main" val="1301941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64C4E0-4490-494A-B9B6-7FA148D0C7BF}"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A21C94-9D12-44F1-8D68-736C5BB483A5}" type="slidenum">
              <a:rPr lang="en-US" smtClean="0"/>
              <a:t>‹#›</a:t>
            </a:fld>
            <a:endParaRPr lang="en-US"/>
          </a:p>
        </p:txBody>
      </p:sp>
    </p:spTree>
    <p:extLst>
      <p:ext uri="{BB962C8B-B14F-4D97-AF65-F5344CB8AC3E}">
        <p14:creationId xmlns:p14="http://schemas.microsoft.com/office/powerpoint/2010/main" val="2870794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4C4E0-4490-494A-B9B6-7FA148D0C7BF}" type="datetimeFigureOut">
              <a:rPr lang="en-US" smtClean="0"/>
              <a:t>4/17/2024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A21C94-9D12-44F1-8D68-736C5BB483A5}" type="slidenum">
              <a:rPr lang="en-US" smtClean="0"/>
              <a:t>‹#›</a:t>
            </a:fld>
            <a:endParaRPr lang="en-US"/>
          </a:p>
        </p:txBody>
      </p:sp>
    </p:spTree>
    <p:extLst>
      <p:ext uri="{BB962C8B-B14F-4D97-AF65-F5344CB8AC3E}">
        <p14:creationId xmlns:p14="http://schemas.microsoft.com/office/powerpoint/2010/main" val="3837041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9.png"/><Relationship Id="rId7" Type="http://schemas.openxmlformats.org/officeDocument/2006/relationships/image" Target="../media/image45.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9.png"/><Relationship Id="rId7" Type="http://schemas.openxmlformats.org/officeDocument/2006/relationships/image" Target="../media/image46.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39.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52.png"/><Relationship Id="rId5" Type="http://schemas.openxmlformats.org/officeDocument/2006/relationships/image" Target="../media/image43.png"/><Relationship Id="rId10" Type="http://schemas.openxmlformats.org/officeDocument/2006/relationships/image" Target="../media/image51.png"/><Relationship Id="rId4" Type="http://schemas.openxmlformats.org/officeDocument/2006/relationships/image" Target="../media/image40.png"/><Relationship Id="rId9"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58.png"/><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17.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1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1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22.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s>
</file>

<file path=ppt/slides/_rels/slide26.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4.png"/><Relationship Id="rId7" Type="http://schemas.openxmlformats.org/officeDocument/2006/relationships/image" Target="../media/image103.png"/><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96.png"/><Relationship Id="rId10" Type="http://schemas.openxmlformats.org/officeDocument/2006/relationships/image" Target="../media/image106.png"/><Relationship Id="rId4" Type="http://schemas.openxmlformats.org/officeDocument/2006/relationships/image" Target="../media/image95.png"/><Relationship Id="rId9" Type="http://schemas.openxmlformats.org/officeDocument/2006/relationships/image" Target="../media/image105.png"/></Relationships>
</file>

<file path=ppt/slides/_rels/slide2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2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2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5" Type="http://schemas.openxmlformats.org/officeDocument/2006/relationships/image" Target="../media/image114.png"/><Relationship Id="rId4" Type="http://schemas.openxmlformats.org/officeDocument/2006/relationships/image" Target="../media/image11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5" Type="http://schemas.openxmlformats.org/officeDocument/2006/relationships/image" Target="../media/image116.emf"/><Relationship Id="rId4" Type="http://schemas.openxmlformats.org/officeDocument/2006/relationships/image" Target="../media/image115.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3.png"/><Relationship Id="rId7" Type="http://schemas.openxmlformats.org/officeDocument/2006/relationships/image" Target="../media/image3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3.png"/><Relationship Id="rId7" Type="http://schemas.openxmlformats.org/officeDocument/2006/relationships/image" Target="../media/image3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err="1"/>
              <a:t>Chemic</a:t>
            </a:r>
            <a:r>
              <a:rPr lang="en-GB" dirty="0"/>
              <a:t>al</a:t>
            </a:r>
            <a:r>
              <a:rPr lang="cs-CZ" dirty="0"/>
              <a:t> </a:t>
            </a:r>
            <a:r>
              <a:rPr lang="en-GB" dirty="0"/>
              <a:t>equilibrium</a:t>
            </a:r>
            <a:endParaRPr lang="en-US" dirty="0"/>
          </a:p>
        </p:txBody>
      </p:sp>
      <p:sp>
        <p:nvSpPr>
          <p:cNvPr id="3" name="Subtitle 2"/>
          <p:cNvSpPr>
            <a:spLocks noGrp="1"/>
          </p:cNvSpPr>
          <p:nvPr>
            <p:ph type="subTitle" idx="1"/>
          </p:nvPr>
        </p:nvSpPr>
        <p:spPr/>
        <p:txBody>
          <a:bodyPr/>
          <a:lstStyle/>
          <a:p>
            <a:r>
              <a:rPr lang="cs-CZ" dirty="0" err="1"/>
              <a:t>Gibbs</a:t>
            </a:r>
            <a:r>
              <a:rPr lang="cs-CZ" dirty="0"/>
              <a:t> </a:t>
            </a:r>
            <a:r>
              <a:rPr lang="cs-CZ" dirty="0" err="1"/>
              <a:t>rea</a:t>
            </a:r>
            <a:r>
              <a:rPr lang="en-GB" dirty="0" err="1"/>
              <a:t>ction</a:t>
            </a:r>
            <a:r>
              <a:rPr lang="cs-CZ" dirty="0"/>
              <a:t> </a:t>
            </a:r>
            <a:r>
              <a:rPr lang="cs-CZ" dirty="0" err="1"/>
              <a:t>energ</a:t>
            </a:r>
            <a:r>
              <a:rPr lang="en-GB" dirty="0"/>
              <a:t>y</a:t>
            </a:r>
            <a:r>
              <a:rPr lang="cs-CZ" dirty="0"/>
              <a:t>, </a:t>
            </a:r>
            <a:r>
              <a:rPr lang="cs-CZ" dirty="0" err="1"/>
              <a:t>Le</a:t>
            </a:r>
            <a:r>
              <a:rPr lang="cs-CZ" dirty="0"/>
              <a:t> </a:t>
            </a:r>
            <a:r>
              <a:rPr lang="cs-CZ" dirty="0" err="1"/>
              <a:t>Chatelier</a:t>
            </a:r>
            <a:r>
              <a:rPr lang="cs-CZ" dirty="0"/>
              <a:t> princip</a:t>
            </a:r>
            <a:r>
              <a:rPr lang="en-GB" dirty="0"/>
              <a:t>le</a:t>
            </a:r>
            <a:r>
              <a:rPr lang="cs-CZ" dirty="0"/>
              <a:t>, </a:t>
            </a:r>
            <a:r>
              <a:rPr lang="cs-CZ" dirty="0" err="1"/>
              <a:t>van‘t</a:t>
            </a:r>
            <a:r>
              <a:rPr lang="cs-CZ" dirty="0"/>
              <a:t> </a:t>
            </a:r>
            <a:r>
              <a:rPr lang="cs-CZ" dirty="0" err="1"/>
              <a:t>Hoffova</a:t>
            </a:r>
            <a:r>
              <a:rPr lang="cs-CZ" dirty="0"/>
              <a:t> </a:t>
            </a:r>
            <a:r>
              <a:rPr lang="en-GB" dirty="0"/>
              <a:t>equation</a:t>
            </a:r>
            <a:endParaRPr lang="en-US" dirty="0"/>
          </a:p>
        </p:txBody>
      </p:sp>
    </p:spTree>
    <p:extLst>
      <p:ext uri="{BB962C8B-B14F-4D97-AF65-F5344CB8AC3E}">
        <p14:creationId xmlns:p14="http://schemas.microsoft.com/office/powerpoint/2010/main" val="2872428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Classification of reactions</a:t>
            </a:r>
            <a:endParaRPr lang="en-US" dirty="0"/>
          </a:p>
        </p:txBody>
      </p:sp>
      <p:sp>
        <p:nvSpPr>
          <p:cNvPr id="4" name="TextBox 3"/>
          <p:cNvSpPr txBox="1"/>
          <p:nvPr/>
        </p:nvSpPr>
        <p:spPr>
          <a:xfrm>
            <a:off x="304800" y="1295400"/>
            <a:ext cx="7239000" cy="646331"/>
          </a:xfrm>
          <a:prstGeom prst="rect">
            <a:avLst/>
          </a:prstGeom>
          <a:noFill/>
        </p:spPr>
        <p:txBody>
          <a:bodyPr wrap="square" rtlCol="0">
            <a:spAutoFit/>
          </a:bodyPr>
          <a:lstStyle/>
          <a:p>
            <a:r>
              <a:rPr lang="en-GB"/>
              <a:t>The spontaneity of a reaction at constant temperature and pressure can be expressed in terms of the reaction Gibbs energy:</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09800"/>
            <a:ext cx="376237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2057400"/>
            <a:ext cx="1219200" cy="369332"/>
          </a:xfrm>
          <a:prstGeom prst="rect">
            <a:avLst/>
          </a:prstGeom>
          <a:noFill/>
        </p:spPr>
        <p:txBody>
          <a:bodyPr wrap="square" rtlCol="0">
            <a:spAutoFit/>
          </a:bodyPr>
          <a:lstStyle/>
          <a:p>
            <a:r>
              <a:rPr lang="cs-CZ" dirty="0" err="1"/>
              <a:t>Exergonic</a:t>
            </a:r>
            <a:endParaRPr lang="en-US" dirty="0"/>
          </a:p>
        </p:txBody>
      </p:sp>
      <p:cxnSp>
        <p:nvCxnSpPr>
          <p:cNvPr id="7" name="Straight Arrow Connector 6"/>
          <p:cNvCxnSpPr/>
          <p:nvPr/>
        </p:nvCxnSpPr>
        <p:spPr>
          <a:xfrm>
            <a:off x="1524000" y="2242066"/>
            <a:ext cx="381000" cy="12013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4800" y="3048000"/>
            <a:ext cx="1676400" cy="369332"/>
          </a:xfrm>
          <a:prstGeom prst="rect">
            <a:avLst/>
          </a:prstGeom>
          <a:noFill/>
        </p:spPr>
        <p:txBody>
          <a:bodyPr wrap="square" rtlCol="0">
            <a:spAutoFit/>
          </a:bodyPr>
          <a:lstStyle/>
          <a:p>
            <a:r>
              <a:rPr lang="cs-CZ" dirty="0" err="1"/>
              <a:t>Endergonic</a:t>
            </a:r>
            <a:endParaRPr lang="en-US" dirty="0"/>
          </a:p>
        </p:txBody>
      </p:sp>
      <p:cxnSp>
        <p:nvCxnSpPr>
          <p:cNvPr id="10" name="Straight Arrow Connector 9"/>
          <p:cNvCxnSpPr>
            <a:endCxn id="10242" idx="1"/>
          </p:cNvCxnSpPr>
          <p:nvPr/>
        </p:nvCxnSpPr>
        <p:spPr>
          <a:xfrm flipV="1">
            <a:off x="1447800" y="2667000"/>
            <a:ext cx="381000" cy="505599"/>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4038600"/>
            <a:ext cx="8229600" cy="369332"/>
          </a:xfrm>
          <a:prstGeom prst="rect">
            <a:avLst/>
          </a:prstGeom>
          <a:noFill/>
        </p:spPr>
        <p:txBody>
          <a:bodyPr wrap="square" rtlCol="0">
            <a:spAutoFit/>
          </a:bodyPr>
          <a:lstStyle/>
          <a:p>
            <a:r>
              <a:rPr lang="en-GB"/>
              <a:t>Beware, the terms exothermic and endothermic are related to the change of enthalpy!</a:t>
            </a:r>
            <a:endParaRPr lang="en-US" dirty="0"/>
          </a:p>
        </p:txBody>
      </p:sp>
    </p:spTree>
    <p:extLst>
      <p:ext uri="{BB962C8B-B14F-4D97-AF65-F5344CB8AC3E}">
        <p14:creationId xmlns:p14="http://schemas.microsoft.com/office/powerpoint/2010/main" val="1462803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Equilibrium</a:t>
            </a:r>
            <a:r>
              <a:rPr lang="cs-CZ" dirty="0"/>
              <a:t>: </a:t>
            </a:r>
            <a:r>
              <a:rPr lang="cs-CZ" dirty="0" err="1"/>
              <a:t>Ideal</a:t>
            </a:r>
            <a:r>
              <a:rPr lang="cs-CZ" dirty="0"/>
              <a:t> </a:t>
            </a:r>
            <a:r>
              <a:rPr lang="cs-CZ" dirty="0" err="1"/>
              <a:t>Gas</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54292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371600" y="1447800"/>
            <a:ext cx="4800600" cy="369332"/>
          </a:xfrm>
          <a:prstGeom prst="rect">
            <a:avLst/>
          </a:prstGeom>
          <a:noFill/>
        </p:spPr>
        <p:txBody>
          <a:bodyPr wrap="square" rtlCol="0">
            <a:spAutoFit/>
          </a:bodyPr>
          <a:lstStyle/>
          <a:p>
            <a:r>
              <a:rPr lang="en-GB"/>
              <a:t>Both A and B ideal gases</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1518166"/>
            <a:ext cx="122872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3810000" y="1633973"/>
            <a:ext cx="571500" cy="23377"/>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5792" y="1694012"/>
            <a:ext cx="304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a:off x="5638800" y="1682323"/>
            <a:ext cx="762000" cy="125989"/>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048" y="2514600"/>
            <a:ext cx="36480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8569" y="2438400"/>
            <a:ext cx="148590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6894" y="3581400"/>
            <a:ext cx="27146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p:nvPr/>
        </p:nvCxnSpPr>
        <p:spPr>
          <a:xfrm flipH="1">
            <a:off x="3886200" y="2895600"/>
            <a:ext cx="990600" cy="6858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04924" y="4366874"/>
            <a:ext cx="1362075" cy="369332"/>
          </a:xfrm>
          <a:prstGeom prst="rect">
            <a:avLst/>
          </a:prstGeom>
          <a:noFill/>
        </p:spPr>
        <p:txBody>
          <a:bodyPr wrap="square" rtlCol="0">
            <a:spAutoFit/>
          </a:bodyPr>
          <a:lstStyle/>
          <a:p>
            <a:r>
              <a:rPr lang="cs-CZ"/>
              <a:t>Derivation</a:t>
            </a:r>
            <a:endParaRPr lang="en-US" dirty="0"/>
          </a:p>
        </p:txBody>
      </p:sp>
      <p:cxnSp>
        <p:nvCxnSpPr>
          <p:cNvPr id="19" name="Straight Arrow Connector 18"/>
          <p:cNvCxnSpPr/>
          <p:nvPr/>
        </p:nvCxnSpPr>
        <p:spPr>
          <a:xfrm flipV="1">
            <a:off x="2150085" y="4038600"/>
            <a:ext cx="440715" cy="37525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151217" y="4056936"/>
            <a:ext cx="67958" cy="44994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27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1217" y="4555231"/>
            <a:ext cx="22764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562600" y="4506882"/>
            <a:ext cx="3200400" cy="923330"/>
          </a:xfrm>
          <a:prstGeom prst="rect">
            <a:avLst/>
          </a:prstGeom>
          <a:noFill/>
        </p:spPr>
        <p:txBody>
          <a:bodyPr wrap="square" rtlCol="0">
            <a:spAutoFit/>
          </a:bodyPr>
          <a:lstStyle/>
          <a:p>
            <a:r>
              <a:rPr lang="en-GB"/>
              <a:t>Difference of Standard Gibbs Energies of Reactants and Products</a:t>
            </a:r>
            <a:endParaRPr lang="en-US" dirty="0"/>
          </a:p>
        </p:txBody>
      </p:sp>
      <p:cxnSp>
        <p:nvCxnSpPr>
          <p:cNvPr id="25" name="Straight Arrow Connector 24"/>
          <p:cNvCxnSpPr/>
          <p:nvPr/>
        </p:nvCxnSpPr>
        <p:spPr>
          <a:xfrm flipV="1">
            <a:off x="5077924" y="3356427"/>
            <a:ext cx="786545" cy="44994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943600" y="3124200"/>
            <a:ext cx="2971800" cy="381000"/>
          </a:xfrm>
          <a:prstGeom prst="rect">
            <a:avLst/>
          </a:prstGeom>
          <a:noFill/>
        </p:spPr>
        <p:txBody>
          <a:bodyPr wrap="square" rtlCol="0">
            <a:spAutoFit/>
          </a:bodyPr>
          <a:lstStyle/>
          <a:p>
            <a:r>
              <a:rPr lang="cs-CZ" dirty="0" err="1"/>
              <a:t>Reaction</a:t>
            </a:r>
            <a:r>
              <a:rPr lang="cs-CZ" dirty="0"/>
              <a:t> </a:t>
            </a:r>
            <a:r>
              <a:rPr lang="cs-CZ" dirty="0" err="1"/>
              <a:t>quotient</a:t>
            </a:r>
            <a:endParaRPr lang="en-US" dirty="0"/>
          </a:p>
        </p:txBody>
      </p:sp>
    </p:spTree>
    <p:extLst>
      <p:ext uri="{BB962C8B-B14F-4D97-AF65-F5344CB8AC3E}">
        <p14:creationId xmlns:p14="http://schemas.microsoft.com/office/powerpoint/2010/main" val="38157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Equilibrium</a:t>
            </a:r>
            <a:r>
              <a:rPr lang="cs-CZ" dirty="0"/>
              <a:t>: </a:t>
            </a:r>
            <a:r>
              <a:rPr lang="cs-CZ" dirty="0" err="1"/>
              <a:t>Ideal</a:t>
            </a:r>
            <a:r>
              <a:rPr lang="cs-CZ" dirty="0"/>
              <a:t> </a:t>
            </a:r>
            <a:r>
              <a:rPr lang="cs-CZ" dirty="0" err="1"/>
              <a:t>Gas</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54292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371600" y="1447800"/>
            <a:ext cx="4800600" cy="369332"/>
          </a:xfrm>
          <a:prstGeom prst="rect">
            <a:avLst/>
          </a:prstGeom>
          <a:noFill/>
        </p:spPr>
        <p:txBody>
          <a:bodyPr wrap="square" rtlCol="0">
            <a:spAutoFit/>
          </a:bodyPr>
          <a:lstStyle/>
          <a:p>
            <a:r>
              <a:rPr lang="en-GB"/>
              <a:t>Both A and B ideal gases</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1518166"/>
            <a:ext cx="122872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3810000" y="1633973"/>
            <a:ext cx="571500" cy="23377"/>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5792" y="1694012"/>
            <a:ext cx="304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a:off x="5638800" y="1682323"/>
            <a:ext cx="762000" cy="125989"/>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6546" y="2133600"/>
            <a:ext cx="27146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9356" y="3048000"/>
            <a:ext cx="22764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4571999" y="2905809"/>
            <a:ext cx="3759261" cy="646331"/>
          </a:xfrm>
          <a:prstGeom prst="rect">
            <a:avLst/>
          </a:prstGeom>
          <a:noFill/>
        </p:spPr>
        <p:txBody>
          <a:bodyPr wrap="square" rtlCol="0">
            <a:spAutoFit/>
          </a:bodyPr>
          <a:lstStyle/>
          <a:p>
            <a:r>
              <a:rPr lang="en-GB"/>
              <a:t>Difference of Standard Gibbs Energies of Reactants and Products</a:t>
            </a:r>
            <a:endParaRPr lang="en-US" dirty="0"/>
          </a:p>
        </p:txBody>
      </p:sp>
      <p:pic>
        <p:nvPicPr>
          <p:cNvPr id="1127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733800"/>
            <a:ext cx="176212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3858" y="3733800"/>
            <a:ext cx="252412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628900" y="4580792"/>
            <a:ext cx="1752600" cy="646331"/>
          </a:xfrm>
          <a:prstGeom prst="rect">
            <a:avLst/>
          </a:prstGeom>
          <a:noFill/>
        </p:spPr>
        <p:txBody>
          <a:bodyPr wrap="square" rtlCol="0">
            <a:spAutoFit/>
          </a:bodyPr>
          <a:lstStyle/>
          <a:p>
            <a:r>
              <a:rPr lang="cs-CZ"/>
              <a:t>Stoichiometric coefficients</a:t>
            </a:r>
            <a:endParaRPr lang="en-US" dirty="0"/>
          </a:p>
        </p:txBody>
      </p:sp>
      <p:cxnSp>
        <p:nvCxnSpPr>
          <p:cNvPr id="23" name="Straight Arrow Connector 22"/>
          <p:cNvCxnSpPr/>
          <p:nvPr/>
        </p:nvCxnSpPr>
        <p:spPr>
          <a:xfrm flipV="1">
            <a:off x="3870081" y="3990975"/>
            <a:ext cx="511419" cy="60893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945123" y="4724400"/>
            <a:ext cx="3386138" cy="923330"/>
          </a:xfrm>
          <a:prstGeom prst="rect">
            <a:avLst/>
          </a:prstGeom>
          <a:noFill/>
        </p:spPr>
        <p:txBody>
          <a:bodyPr wrap="square" rtlCol="0">
            <a:spAutoFit/>
          </a:bodyPr>
          <a:lstStyle/>
          <a:p>
            <a:r>
              <a:rPr lang="en-GB" dirty="0"/>
              <a:t>Standard Gibbs energies of formation for reactants and products</a:t>
            </a:r>
            <a:endParaRPr lang="en-US" dirty="0"/>
          </a:p>
        </p:txBody>
      </p:sp>
      <p:cxnSp>
        <p:nvCxnSpPr>
          <p:cNvPr id="26" name="Straight Arrow Connector 25"/>
          <p:cNvCxnSpPr/>
          <p:nvPr/>
        </p:nvCxnSpPr>
        <p:spPr>
          <a:xfrm flipH="1" flipV="1">
            <a:off x="4681171" y="4114800"/>
            <a:ext cx="441814" cy="6096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275385" y="4057650"/>
            <a:ext cx="334840" cy="66675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29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362" y="4295443"/>
            <a:ext cx="2143126" cy="2384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2895600" y="5638800"/>
            <a:ext cx="4419600" cy="646331"/>
          </a:xfrm>
          <a:prstGeom prst="rect">
            <a:avLst/>
          </a:prstGeom>
          <a:noFill/>
        </p:spPr>
        <p:txBody>
          <a:bodyPr wrap="square" rtlCol="0">
            <a:spAutoFit/>
          </a:bodyPr>
          <a:lstStyle/>
          <a:p>
            <a:r>
              <a:rPr lang="en-GB" dirty="0"/>
              <a:t>An atom in the ground state has a Gibbs energy of formation equal to zero</a:t>
            </a:r>
            <a:endParaRPr lang="en-US" dirty="0"/>
          </a:p>
        </p:txBody>
      </p:sp>
    </p:spTree>
    <p:extLst>
      <p:ext uri="{BB962C8B-B14F-4D97-AF65-F5344CB8AC3E}">
        <p14:creationId xmlns:p14="http://schemas.microsoft.com/office/powerpoint/2010/main" val="1971644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Equilibrium</a:t>
            </a:r>
            <a:r>
              <a:rPr lang="cs-CZ" dirty="0"/>
              <a:t>: </a:t>
            </a:r>
            <a:r>
              <a:rPr lang="cs-CZ" dirty="0" err="1"/>
              <a:t>Ideal</a:t>
            </a:r>
            <a:r>
              <a:rPr lang="cs-CZ" dirty="0"/>
              <a:t> </a:t>
            </a:r>
            <a:r>
              <a:rPr lang="cs-CZ" dirty="0" err="1"/>
              <a:t>Gas</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54292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95400" y="1447800"/>
            <a:ext cx="4800600" cy="369332"/>
          </a:xfrm>
          <a:prstGeom prst="rect">
            <a:avLst/>
          </a:prstGeom>
          <a:noFill/>
        </p:spPr>
        <p:txBody>
          <a:bodyPr wrap="square" rtlCol="0">
            <a:spAutoFit/>
          </a:bodyPr>
          <a:lstStyle/>
          <a:p>
            <a:r>
              <a:rPr lang="en-GB"/>
              <a:t>Both A and B ideal gases</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1518166"/>
            <a:ext cx="122872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3810000" y="1633973"/>
            <a:ext cx="571500" cy="23377"/>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5792" y="1694012"/>
            <a:ext cx="304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a:off x="5638800" y="1682323"/>
            <a:ext cx="762000" cy="125989"/>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6546" y="2133600"/>
            <a:ext cx="27146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9356" y="3048000"/>
            <a:ext cx="22764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4572000" y="2905809"/>
            <a:ext cx="3733800" cy="646331"/>
          </a:xfrm>
          <a:prstGeom prst="rect">
            <a:avLst/>
          </a:prstGeom>
          <a:noFill/>
        </p:spPr>
        <p:txBody>
          <a:bodyPr wrap="square" rtlCol="0">
            <a:spAutoFit/>
          </a:bodyPr>
          <a:lstStyle/>
          <a:p>
            <a:r>
              <a:rPr lang="en-GB" dirty="0"/>
              <a:t>Difference of Standard Gibbs Energies of Reactants and Products</a:t>
            </a:r>
            <a:endParaRPr lang="en-US" dirty="0"/>
          </a:p>
        </p:txBody>
      </p:sp>
      <p:pic>
        <p:nvPicPr>
          <p:cNvPr id="1127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2223" y="3828386"/>
            <a:ext cx="252412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1686" y="4037203"/>
            <a:ext cx="205740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Straight Arrow Connector 21"/>
          <p:cNvCxnSpPr/>
          <p:nvPr/>
        </p:nvCxnSpPr>
        <p:spPr>
          <a:xfrm>
            <a:off x="4300171" y="3426151"/>
            <a:ext cx="500429" cy="61105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919171" y="4085561"/>
            <a:ext cx="762000" cy="125989"/>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661388" y="4419600"/>
            <a:ext cx="4025412" cy="646331"/>
          </a:xfrm>
          <a:prstGeom prst="rect">
            <a:avLst/>
          </a:prstGeom>
          <a:noFill/>
        </p:spPr>
        <p:txBody>
          <a:bodyPr wrap="square" rtlCol="0">
            <a:spAutoFit/>
          </a:bodyPr>
          <a:lstStyle/>
          <a:p>
            <a:r>
              <a:rPr lang="en-GB" dirty="0"/>
              <a:t>Difference of standard Gibbs energies of formation of reactants and products</a:t>
            </a:r>
            <a:endParaRPr lang="en-US" dirty="0"/>
          </a:p>
        </p:txBody>
      </p:sp>
    </p:spTree>
    <p:extLst>
      <p:ext uri="{BB962C8B-B14F-4D97-AF65-F5344CB8AC3E}">
        <p14:creationId xmlns:p14="http://schemas.microsoft.com/office/powerpoint/2010/main" val="855024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Equilibrium</a:t>
            </a:r>
            <a:r>
              <a:rPr lang="cs-CZ" dirty="0"/>
              <a:t>: </a:t>
            </a:r>
            <a:r>
              <a:rPr lang="cs-CZ" dirty="0" err="1"/>
              <a:t>Ideal</a:t>
            </a:r>
            <a:r>
              <a:rPr lang="cs-CZ" dirty="0"/>
              <a:t> </a:t>
            </a:r>
            <a:r>
              <a:rPr lang="cs-CZ" dirty="0" err="1"/>
              <a:t>Gas</a:t>
            </a:r>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54292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371600" y="1447800"/>
            <a:ext cx="4800600" cy="369332"/>
          </a:xfrm>
          <a:prstGeom prst="rect">
            <a:avLst/>
          </a:prstGeom>
          <a:noFill/>
        </p:spPr>
        <p:txBody>
          <a:bodyPr wrap="square" rtlCol="0">
            <a:spAutoFit/>
          </a:bodyPr>
          <a:lstStyle/>
          <a:p>
            <a:r>
              <a:rPr lang="en-GB"/>
              <a:t>Both A and B ideal gases</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1518166"/>
            <a:ext cx="122872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3810000" y="1633973"/>
            <a:ext cx="571500" cy="23377"/>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5792" y="1694012"/>
            <a:ext cx="304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a:off x="5638800" y="1682323"/>
            <a:ext cx="762000" cy="125989"/>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6546" y="2133600"/>
            <a:ext cx="27146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867024"/>
            <a:ext cx="22764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2890836"/>
            <a:ext cx="205740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9600" y="3352800"/>
            <a:ext cx="4071571" cy="369332"/>
          </a:xfrm>
          <a:prstGeom prst="rect">
            <a:avLst/>
          </a:prstGeom>
          <a:noFill/>
        </p:spPr>
        <p:txBody>
          <a:bodyPr wrap="square" rtlCol="0">
            <a:spAutoFit/>
          </a:bodyPr>
          <a:lstStyle/>
          <a:p>
            <a:r>
              <a:rPr lang="cs-CZ"/>
              <a:t>In equilibrium:</a:t>
            </a:r>
            <a:endParaRPr lang="en-US" dirty="0"/>
          </a:p>
        </p:txBody>
      </p:sp>
      <p:pic>
        <p:nvPicPr>
          <p:cNvPr id="1433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3748509"/>
            <a:ext cx="157162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2650" y="4419600"/>
            <a:ext cx="331470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Arrow Connector 19"/>
          <p:cNvCxnSpPr/>
          <p:nvPr/>
        </p:nvCxnSpPr>
        <p:spPr>
          <a:xfrm>
            <a:off x="2514600" y="4125182"/>
            <a:ext cx="371475" cy="52301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34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6787" y="5334000"/>
            <a:ext cx="781050"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81000" y="5032890"/>
            <a:ext cx="1771650" cy="369332"/>
          </a:xfrm>
          <a:prstGeom prst="rect">
            <a:avLst/>
          </a:prstGeom>
          <a:noFill/>
        </p:spPr>
        <p:txBody>
          <a:bodyPr wrap="square" rtlCol="0">
            <a:spAutoFit/>
          </a:bodyPr>
          <a:lstStyle/>
          <a:p>
            <a:r>
              <a:rPr lang="cs-CZ" dirty="0"/>
              <a:t>Pro</a:t>
            </a:r>
            <a:endParaRPr lang="en-US" dirty="0"/>
          </a:p>
        </p:txBody>
      </p:sp>
      <p:pic>
        <p:nvPicPr>
          <p:cNvPr id="14341"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28825" y="5264109"/>
            <a:ext cx="4857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667000" y="5229225"/>
            <a:ext cx="6858000" cy="369332"/>
          </a:xfrm>
          <a:prstGeom prst="rect">
            <a:avLst/>
          </a:prstGeom>
          <a:noFill/>
        </p:spPr>
        <p:txBody>
          <a:bodyPr wrap="square" rtlCol="0">
            <a:spAutoFit/>
          </a:bodyPr>
          <a:lstStyle/>
          <a:p>
            <a:r>
              <a:rPr lang="en-GB"/>
              <a:t>in equilibrium, the partial pressure A exceeds the partial pressure B</a:t>
            </a:r>
            <a:endParaRPr lang="en-US" dirty="0"/>
          </a:p>
        </p:txBody>
      </p:sp>
      <p:pic>
        <p:nvPicPr>
          <p:cNvPr id="14342"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4372" y="5791200"/>
            <a:ext cx="69532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3"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48974" y="5734050"/>
            <a:ext cx="38100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2667000" y="5701784"/>
            <a:ext cx="5105400" cy="646331"/>
          </a:xfrm>
          <a:prstGeom prst="rect">
            <a:avLst/>
          </a:prstGeom>
          <a:noFill/>
        </p:spPr>
        <p:txBody>
          <a:bodyPr wrap="square" rtlCol="0">
            <a:spAutoFit/>
          </a:bodyPr>
          <a:lstStyle/>
          <a:p>
            <a:r>
              <a:rPr lang="en-GB"/>
              <a:t>in equilibrium, the partial pressure B exceeds the partial pressure A (equilibrium favors the products)</a:t>
            </a:r>
            <a:endParaRPr lang="en-US" dirty="0"/>
          </a:p>
        </p:txBody>
      </p:sp>
    </p:spTree>
    <p:extLst>
      <p:ext uri="{BB962C8B-B14F-4D97-AF65-F5344CB8AC3E}">
        <p14:creationId xmlns:p14="http://schemas.microsoft.com/office/powerpoint/2010/main" val="3307331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96387"/>
            <a:ext cx="3238500" cy="600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377" y="3505200"/>
            <a:ext cx="235267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flipV="1">
            <a:off x="3276600" y="3276600"/>
            <a:ext cx="1219200" cy="28746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598377" y="4267200"/>
            <a:ext cx="3783623" cy="646331"/>
          </a:xfrm>
          <a:prstGeom prst="rect">
            <a:avLst/>
          </a:prstGeom>
          <a:noFill/>
        </p:spPr>
        <p:txBody>
          <a:bodyPr wrap="square" rtlCol="0">
            <a:spAutoFit/>
          </a:bodyPr>
          <a:lstStyle/>
          <a:p>
            <a:r>
              <a:rPr lang="en-GB" dirty="0"/>
              <a:t>Minimum of Gibbs energy due to mixing of gases</a:t>
            </a:r>
            <a:endParaRPr lang="en-US" dirty="0"/>
          </a:p>
        </p:txBody>
      </p:sp>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762000"/>
            <a:ext cx="14859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2437" y="2590800"/>
            <a:ext cx="33242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9660" y="1755642"/>
            <a:ext cx="122872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a:xfrm>
            <a:off x="6038483" y="1205893"/>
            <a:ext cx="0" cy="1232507"/>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028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General reaction</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140017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437" y="1905000"/>
            <a:ext cx="171450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033587"/>
            <a:ext cx="9620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a:endCxn id="16388" idx="1"/>
          </p:cNvCxnSpPr>
          <p:nvPr/>
        </p:nvCxnSpPr>
        <p:spPr>
          <a:xfrm>
            <a:off x="2590800" y="2177319"/>
            <a:ext cx="685800" cy="9915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114800" y="2667000"/>
            <a:ext cx="3124200" cy="381000"/>
          </a:xfrm>
          <a:prstGeom prst="rect">
            <a:avLst/>
          </a:prstGeom>
          <a:noFill/>
        </p:spPr>
        <p:txBody>
          <a:bodyPr wrap="square" rtlCol="0">
            <a:spAutoFit/>
          </a:bodyPr>
          <a:lstStyle/>
          <a:p>
            <a:r>
              <a:rPr lang="cs-CZ"/>
              <a:t>Stochiometric numbers</a:t>
            </a:r>
            <a:endParaRPr lang="en-US" dirty="0"/>
          </a:p>
        </p:txBody>
      </p:sp>
      <p:cxnSp>
        <p:nvCxnSpPr>
          <p:cNvPr id="10" name="Straight Arrow Connector 9"/>
          <p:cNvCxnSpPr/>
          <p:nvPr/>
        </p:nvCxnSpPr>
        <p:spPr>
          <a:xfrm flipH="1" flipV="1">
            <a:off x="3962400" y="2362200"/>
            <a:ext cx="152400" cy="39272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43427" y="1664255"/>
            <a:ext cx="2133600" cy="646331"/>
          </a:xfrm>
          <a:prstGeom prst="rect">
            <a:avLst/>
          </a:prstGeom>
          <a:noFill/>
        </p:spPr>
        <p:txBody>
          <a:bodyPr wrap="square" rtlCol="0">
            <a:spAutoFit/>
          </a:bodyPr>
          <a:lstStyle/>
          <a:p>
            <a:r>
              <a:rPr lang="cs-CZ"/>
              <a:t>Compounds in the reaction</a:t>
            </a:r>
            <a:endParaRPr lang="en-US" dirty="0"/>
          </a:p>
        </p:txBody>
      </p:sp>
      <p:cxnSp>
        <p:nvCxnSpPr>
          <p:cNvPr id="13" name="Straight Arrow Connector 12"/>
          <p:cNvCxnSpPr/>
          <p:nvPr/>
        </p:nvCxnSpPr>
        <p:spPr>
          <a:xfrm flipH="1">
            <a:off x="4114800" y="1905000"/>
            <a:ext cx="457200" cy="24618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437" y="2928937"/>
            <a:ext cx="2895600"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96437" y="3429000"/>
            <a:ext cx="4880463" cy="369332"/>
          </a:xfrm>
          <a:prstGeom prst="rect">
            <a:avLst/>
          </a:prstGeom>
          <a:noFill/>
        </p:spPr>
        <p:txBody>
          <a:bodyPr wrap="square" rtlCol="0">
            <a:spAutoFit/>
          </a:bodyPr>
          <a:lstStyle/>
          <a:p>
            <a:r>
              <a:rPr lang="en-GB" dirty="0"/>
              <a:t>When</a:t>
            </a:r>
            <a:r>
              <a:rPr lang="cs-CZ" dirty="0"/>
              <a:t>    </a:t>
            </a:r>
            <a:r>
              <a:rPr lang="en-GB" dirty="0"/>
              <a:t>changes by </a:t>
            </a:r>
            <a:r>
              <a:rPr lang="cs-CZ" dirty="0"/>
              <a:t>   </a:t>
            </a:r>
            <a:r>
              <a:rPr lang="en-GB" dirty="0"/>
              <a:t>  </a:t>
            </a:r>
            <a:r>
              <a:rPr lang="cs-CZ" dirty="0"/>
              <a:t> J </a:t>
            </a:r>
            <a:r>
              <a:rPr lang="en-GB" dirty="0"/>
              <a:t>changes by</a:t>
            </a:r>
            <a:r>
              <a:rPr lang="cs-CZ" dirty="0"/>
              <a:t> </a:t>
            </a:r>
            <a:r>
              <a:rPr lang="en-GB" dirty="0"/>
              <a:t>  </a:t>
            </a:r>
            <a:r>
              <a:rPr lang="cs-CZ" dirty="0"/>
              <a:t>       (mol)</a:t>
            </a:r>
            <a:endParaRPr lang="en-US" dirty="0"/>
          </a:p>
        </p:txBody>
      </p:sp>
      <p:pic>
        <p:nvPicPr>
          <p:cNvPr id="1639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4950" y="3494603"/>
            <a:ext cx="95250"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2725" y="3504128"/>
            <a:ext cx="21907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3504128"/>
            <a:ext cx="37147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7974" y="4343400"/>
            <a:ext cx="168592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609600" y="3962400"/>
            <a:ext cx="3962400" cy="369332"/>
          </a:xfrm>
          <a:prstGeom prst="rect">
            <a:avLst/>
          </a:prstGeom>
          <a:noFill/>
        </p:spPr>
        <p:txBody>
          <a:bodyPr wrap="square" rtlCol="0">
            <a:spAutoFit/>
          </a:bodyPr>
          <a:lstStyle/>
          <a:p>
            <a:r>
              <a:rPr lang="en-GB"/>
              <a:t>Again, the reaction Gibbs energy is:</a:t>
            </a:r>
            <a:endParaRPr lang="en-US" dirty="0"/>
          </a:p>
        </p:txBody>
      </p:sp>
      <p:pic>
        <p:nvPicPr>
          <p:cNvPr id="1639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400" y="4301352"/>
            <a:ext cx="287655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3425" y="4910952"/>
            <a:ext cx="185737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6"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75767" y="5518665"/>
            <a:ext cx="216217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609600" y="5653087"/>
            <a:ext cx="2438400" cy="369332"/>
          </a:xfrm>
          <a:prstGeom prst="rect">
            <a:avLst/>
          </a:prstGeom>
          <a:noFill/>
        </p:spPr>
        <p:txBody>
          <a:bodyPr wrap="square" rtlCol="0">
            <a:spAutoFit/>
          </a:bodyPr>
          <a:lstStyle/>
          <a:p>
            <a:r>
              <a:rPr lang="cs-CZ" dirty="0" err="1"/>
              <a:t>Reaktion</a:t>
            </a:r>
            <a:r>
              <a:rPr lang="cs-CZ" dirty="0"/>
              <a:t> </a:t>
            </a:r>
            <a:r>
              <a:rPr lang="cs-CZ" dirty="0" err="1"/>
              <a:t>quotient</a:t>
            </a:r>
            <a:r>
              <a:rPr lang="cs-CZ" dirty="0"/>
              <a:t>:</a:t>
            </a:r>
            <a:endParaRPr lang="en-US" dirty="0"/>
          </a:p>
        </p:txBody>
      </p:sp>
      <p:pic>
        <p:nvPicPr>
          <p:cNvPr id="16397"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05388" y="5671065"/>
            <a:ext cx="86677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6019800" y="5334000"/>
            <a:ext cx="2819400" cy="646331"/>
          </a:xfrm>
          <a:prstGeom prst="rect">
            <a:avLst/>
          </a:prstGeom>
          <a:noFill/>
        </p:spPr>
        <p:txBody>
          <a:bodyPr wrap="square" rtlCol="0">
            <a:spAutoFit/>
          </a:bodyPr>
          <a:lstStyle/>
          <a:p>
            <a:r>
              <a:rPr lang="en-GB"/>
              <a:t>Activities of Solids and Liquids 1</a:t>
            </a:r>
            <a:endParaRPr lang="en-US" dirty="0"/>
          </a:p>
        </p:txBody>
      </p:sp>
    </p:spTree>
    <p:extLst>
      <p:ext uri="{BB962C8B-B14F-4D97-AF65-F5344CB8AC3E}">
        <p14:creationId xmlns:p14="http://schemas.microsoft.com/office/powerpoint/2010/main" val="481779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General reaction</a:t>
            </a:r>
            <a:endParaRPr lang="en-US" dirty="0"/>
          </a:p>
        </p:txBody>
      </p:sp>
      <p:pic>
        <p:nvPicPr>
          <p:cNvPr id="1639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9781" y="1447800"/>
            <a:ext cx="216217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783614" y="1582222"/>
            <a:ext cx="2438400" cy="369332"/>
          </a:xfrm>
          <a:prstGeom prst="rect">
            <a:avLst/>
          </a:prstGeom>
          <a:noFill/>
        </p:spPr>
        <p:txBody>
          <a:bodyPr wrap="square" rtlCol="0">
            <a:spAutoFit/>
          </a:bodyPr>
          <a:lstStyle/>
          <a:p>
            <a:r>
              <a:rPr lang="cs-CZ" dirty="0" err="1"/>
              <a:t>Reaktion</a:t>
            </a:r>
            <a:r>
              <a:rPr lang="cs-CZ" dirty="0"/>
              <a:t> </a:t>
            </a:r>
            <a:r>
              <a:rPr lang="cs-CZ" dirty="0" err="1"/>
              <a:t>quotient</a:t>
            </a:r>
            <a:r>
              <a:rPr lang="cs-CZ" dirty="0"/>
              <a:t>:</a:t>
            </a:r>
            <a:endParaRPr lang="en-US" dirty="0"/>
          </a:p>
        </p:txBody>
      </p:sp>
      <p:pic>
        <p:nvPicPr>
          <p:cNvPr id="1639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402" y="1600200"/>
            <a:ext cx="86677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6172200" y="1519921"/>
            <a:ext cx="2819400" cy="646331"/>
          </a:xfrm>
          <a:prstGeom prst="rect">
            <a:avLst/>
          </a:prstGeom>
          <a:noFill/>
        </p:spPr>
        <p:txBody>
          <a:bodyPr wrap="square" rtlCol="0">
            <a:spAutoFit/>
          </a:bodyPr>
          <a:lstStyle/>
          <a:p>
            <a:r>
              <a:rPr lang="en-GB"/>
              <a:t>Activities of Solids and Liquids 1, for an ideal gas</a:t>
            </a:r>
            <a:endParaRPr lang="en-US" dirty="0"/>
          </a:p>
        </p:txBody>
      </p:sp>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175044"/>
            <a:ext cx="160972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628900"/>
            <a:ext cx="32099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2158097"/>
            <a:ext cx="3352800" cy="646331"/>
          </a:xfrm>
          <a:prstGeom prst="rect">
            <a:avLst/>
          </a:prstGeom>
          <a:noFill/>
        </p:spPr>
        <p:txBody>
          <a:bodyPr wrap="square" rtlCol="0">
            <a:spAutoFit/>
          </a:bodyPr>
          <a:lstStyle/>
          <a:p>
            <a:r>
              <a:rPr lang="en-GB"/>
              <a:t>At constant temperature and pressure</a:t>
            </a:r>
            <a:endParaRPr lang="en-US" dirty="0"/>
          </a:p>
        </p:txBody>
      </p:sp>
      <p:pic>
        <p:nvPicPr>
          <p:cNvPr id="174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0887" y="2427803"/>
            <a:ext cx="73342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2664" y="2633663"/>
            <a:ext cx="200025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 name="Straight Arrow Connector 30"/>
          <p:cNvCxnSpPr/>
          <p:nvPr/>
        </p:nvCxnSpPr>
        <p:spPr>
          <a:xfrm>
            <a:off x="3731235" y="2971800"/>
            <a:ext cx="647700"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741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6464" y="3505200"/>
            <a:ext cx="127635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26018" y="3429000"/>
            <a:ext cx="35718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5" name="Straight Arrow Connector 34"/>
          <p:cNvCxnSpPr/>
          <p:nvPr/>
        </p:nvCxnSpPr>
        <p:spPr>
          <a:xfrm>
            <a:off x="2187453" y="3724275"/>
            <a:ext cx="924656" cy="31432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5179402" y="3282462"/>
            <a:ext cx="866775" cy="441813"/>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69264" y="5791200"/>
            <a:ext cx="4343400" cy="369332"/>
          </a:xfrm>
          <a:prstGeom prst="rect">
            <a:avLst/>
          </a:prstGeom>
          <a:noFill/>
        </p:spPr>
        <p:txBody>
          <a:bodyPr wrap="square" rtlCol="0">
            <a:spAutoFit/>
          </a:bodyPr>
          <a:lstStyle/>
          <a:p>
            <a:r>
              <a:rPr lang="cs-CZ"/>
              <a:t>In equilibrium:</a:t>
            </a:r>
            <a:endParaRPr lang="en-US" dirty="0"/>
          </a:p>
        </p:txBody>
      </p:sp>
      <p:pic>
        <p:nvPicPr>
          <p:cNvPr id="4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65826" y="5546894"/>
            <a:ext cx="189547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8"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5836682"/>
            <a:ext cx="13239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4875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Effect of entropy</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2484754"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828800"/>
            <a:ext cx="2590800" cy="4435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828800"/>
            <a:ext cx="16002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3162" y="2362200"/>
            <a:ext cx="14382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62600" y="2859881"/>
            <a:ext cx="3200400" cy="3693319"/>
          </a:xfrm>
          <a:prstGeom prst="rect">
            <a:avLst/>
          </a:prstGeom>
          <a:noFill/>
        </p:spPr>
        <p:txBody>
          <a:bodyPr wrap="square" rtlCol="0">
            <a:spAutoFit/>
          </a:bodyPr>
          <a:lstStyle/>
          <a:p>
            <a:r>
              <a:rPr lang="en-GB"/>
              <a:t>The energy levels of B lie higher than A, but their distances are much smaller. As a result, their total population can be substantial, and B can even dominate the reaction mixture in equilibrium at a given temperature. Nearby energy levels correlate with high entropy, so in this case we see that entropic effects can outweigh adverse energy conditions.</a:t>
            </a:r>
            <a:endParaRPr lang="en-US" dirty="0"/>
          </a:p>
        </p:txBody>
      </p:sp>
    </p:spTree>
    <p:extLst>
      <p:ext uri="{BB962C8B-B14F-4D97-AF65-F5344CB8AC3E}">
        <p14:creationId xmlns:p14="http://schemas.microsoft.com/office/powerpoint/2010/main" val="404599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Effect of entropy</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2484754"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828800"/>
            <a:ext cx="2590800" cy="4435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828800"/>
            <a:ext cx="16002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3162" y="2362200"/>
            <a:ext cx="14382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715000" y="2895600"/>
            <a:ext cx="2971800" cy="3693319"/>
          </a:xfrm>
          <a:prstGeom prst="rect">
            <a:avLst/>
          </a:prstGeom>
          <a:noFill/>
        </p:spPr>
        <p:txBody>
          <a:bodyPr wrap="square" rtlCol="0">
            <a:spAutoFit/>
          </a:bodyPr>
          <a:lstStyle/>
          <a:p>
            <a:r>
              <a:rPr lang="en-GB"/>
              <a:t>A positive reaction enthalpy results in a decrease in the equilibrium constant (that is, an endothermic reaction can be expected to have an equilibrium composition that favors the reactants). However, if the reaction entropy is also positive, then the equilibrium composition may favor the products, despite the endothermic nature of the reaction.</a:t>
            </a:r>
            <a:endParaRPr lang="en-US" dirty="0"/>
          </a:p>
        </p:txBody>
      </p:sp>
    </p:spTree>
    <p:extLst>
      <p:ext uri="{BB962C8B-B14F-4D97-AF65-F5344CB8AC3E}">
        <p14:creationId xmlns:p14="http://schemas.microsoft.com/office/powerpoint/2010/main" val="473666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Thermodynamic potentials</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229552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647825"/>
            <a:ext cx="24193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90800"/>
            <a:ext cx="139065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0725" y="3733800"/>
            <a:ext cx="13906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728912"/>
            <a:ext cx="10668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943475" y="2728912"/>
            <a:ext cx="3895725" cy="923330"/>
          </a:xfrm>
          <a:prstGeom prst="rect">
            <a:avLst/>
          </a:prstGeom>
          <a:noFill/>
        </p:spPr>
        <p:txBody>
          <a:bodyPr wrap="square" rtlCol="0">
            <a:spAutoFit/>
          </a:bodyPr>
          <a:lstStyle/>
          <a:p>
            <a:r>
              <a:rPr lang="en-GB"/>
              <a:t>Criterion (mathematical) for df to be a complete differential (integral does not depend on path):</a:t>
            </a:r>
            <a:endParaRPr lang="en-US" dirty="0"/>
          </a:p>
        </p:txBody>
      </p:sp>
      <p:pic>
        <p:nvPicPr>
          <p:cNvPr id="2151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8325" y="4800600"/>
            <a:ext cx="169545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a:off x="6401166" y="4495802"/>
            <a:ext cx="0" cy="45719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151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3343275"/>
            <a:ext cx="2962275"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04800" y="1219200"/>
            <a:ext cx="2514600" cy="381000"/>
          </a:xfrm>
          <a:prstGeom prst="rect">
            <a:avLst/>
          </a:prstGeom>
          <a:noFill/>
        </p:spPr>
        <p:txBody>
          <a:bodyPr wrap="square" rtlCol="0">
            <a:spAutoFit/>
          </a:bodyPr>
          <a:lstStyle/>
          <a:p>
            <a:r>
              <a:rPr lang="cs-CZ"/>
              <a:t>Internal energy</a:t>
            </a:r>
            <a:endParaRPr lang="en-US" dirty="0"/>
          </a:p>
        </p:txBody>
      </p:sp>
    </p:spTree>
    <p:extLst>
      <p:ext uri="{BB962C8B-B14F-4D97-AF65-F5344CB8AC3E}">
        <p14:creationId xmlns:p14="http://schemas.microsoft.com/office/powerpoint/2010/main" val="1979741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GB"/>
              <a:t>Influence of temperature and pressure on reaction equilibrium</a:t>
            </a:r>
            <a:endParaRPr lang="en-US" dirty="0"/>
          </a:p>
        </p:txBody>
      </p:sp>
    </p:spTree>
    <p:extLst>
      <p:ext uri="{BB962C8B-B14F-4D97-AF65-F5344CB8AC3E}">
        <p14:creationId xmlns:p14="http://schemas.microsoft.com/office/powerpoint/2010/main" val="496484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Pressure Change Response</a:t>
            </a:r>
            <a:endParaRPr lang="en-US" dirty="0"/>
          </a:p>
        </p:txBody>
      </p:sp>
      <p:sp>
        <p:nvSpPr>
          <p:cNvPr id="4" name="TextBox 3"/>
          <p:cNvSpPr txBox="1"/>
          <p:nvPr/>
        </p:nvSpPr>
        <p:spPr>
          <a:xfrm>
            <a:off x="609600" y="1524000"/>
            <a:ext cx="7315200" cy="923330"/>
          </a:xfrm>
          <a:prstGeom prst="rect">
            <a:avLst/>
          </a:prstGeom>
          <a:noFill/>
        </p:spPr>
        <p:txBody>
          <a:bodyPr wrap="square" rtlCol="0">
            <a:spAutoFit/>
          </a:bodyPr>
          <a:lstStyle/>
          <a:p>
            <a:r>
              <a:rPr lang="en-GB" dirty="0"/>
              <a:t>The equilibrium constant depends on the value           that is defined for a single, standard pressure. The value of         , and therefore K, is therefore independent of the pressure at which the equilibrium is actually established.</a:t>
            </a:r>
            <a:endParaRPr lang="en-US" dirty="0"/>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2075" y="1600200"/>
            <a:ext cx="39052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75" y="1861840"/>
            <a:ext cx="39052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6287" y="2667000"/>
            <a:ext cx="86677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62" y="4117311"/>
            <a:ext cx="6762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3468469"/>
            <a:ext cx="7467600" cy="646331"/>
          </a:xfrm>
          <a:prstGeom prst="rect">
            <a:avLst/>
          </a:prstGeom>
          <a:noFill/>
        </p:spPr>
        <p:txBody>
          <a:bodyPr wrap="square" rtlCol="0">
            <a:spAutoFit/>
          </a:bodyPr>
          <a:lstStyle/>
          <a:p>
            <a:r>
              <a:rPr lang="en-GB" dirty="0"/>
              <a:t>But the partial pressures of the reactants in equilibrium </a:t>
            </a:r>
          </a:p>
          <a:p>
            <a:r>
              <a:rPr lang="en-GB" dirty="0"/>
              <a:t>can vary</a:t>
            </a:r>
            <a:endParaRPr lang="en-US" dirty="0"/>
          </a:p>
        </p:txBody>
      </p:sp>
      <p:pic>
        <p:nvPicPr>
          <p:cNvPr id="1946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418862"/>
            <a:ext cx="2743200" cy="4439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600200" y="4051707"/>
            <a:ext cx="1990725" cy="369332"/>
          </a:xfrm>
          <a:prstGeom prst="rect">
            <a:avLst/>
          </a:prstGeom>
          <a:noFill/>
        </p:spPr>
        <p:txBody>
          <a:bodyPr wrap="square" rtlCol="0">
            <a:spAutoFit/>
          </a:bodyPr>
          <a:lstStyle/>
          <a:p>
            <a:r>
              <a:rPr lang="cs-CZ"/>
              <a:t>Dissociation</a:t>
            </a:r>
            <a:endParaRPr lang="en-US" dirty="0"/>
          </a:p>
        </p:txBody>
      </p:sp>
      <p:pic>
        <p:nvPicPr>
          <p:cNvPr id="1946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850" y="4648200"/>
            <a:ext cx="89535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981200" y="4724400"/>
            <a:ext cx="3505200" cy="923330"/>
          </a:xfrm>
          <a:prstGeom prst="rect">
            <a:avLst/>
          </a:prstGeom>
          <a:noFill/>
        </p:spPr>
        <p:txBody>
          <a:bodyPr wrap="square" rtlCol="0">
            <a:spAutoFit/>
          </a:bodyPr>
          <a:lstStyle/>
          <a:p>
            <a:r>
              <a:rPr lang="en-GB"/>
              <a:t>the contribution from B grows in square. The partial pressure of A must increase relative to B</a:t>
            </a:r>
            <a:endParaRPr lang="en-US" dirty="0"/>
          </a:p>
        </p:txBody>
      </p:sp>
      <p:sp>
        <p:nvSpPr>
          <p:cNvPr id="9" name="TextBox 8"/>
          <p:cNvSpPr txBox="1"/>
          <p:nvPr/>
        </p:nvSpPr>
        <p:spPr>
          <a:xfrm>
            <a:off x="609600" y="6096000"/>
            <a:ext cx="4724400" cy="381000"/>
          </a:xfrm>
          <a:prstGeom prst="rect">
            <a:avLst/>
          </a:prstGeom>
          <a:noFill/>
        </p:spPr>
        <p:txBody>
          <a:bodyPr wrap="square" rtlCol="0">
            <a:spAutoFit/>
          </a:bodyPr>
          <a:lstStyle/>
          <a:p>
            <a:r>
              <a:rPr lang="en-GB"/>
              <a:t>The balance shifts in favor of A</a:t>
            </a:r>
            <a:endParaRPr lang="en-US" dirty="0"/>
          </a:p>
        </p:txBody>
      </p:sp>
      <p:cxnSp>
        <p:nvCxnSpPr>
          <p:cNvPr id="17" name="Straight Arrow Connector 16"/>
          <p:cNvCxnSpPr/>
          <p:nvPr/>
        </p:nvCxnSpPr>
        <p:spPr>
          <a:xfrm>
            <a:off x="2743200" y="5734782"/>
            <a:ext cx="0" cy="36121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366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Le Chateliér's principle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1219200"/>
            <a:ext cx="1828800" cy="2873502"/>
          </a:xfrm>
          <a:prstGeom prst="rect">
            <a:avLst/>
          </a:prstGeom>
        </p:spPr>
      </p:pic>
      <p:sp>
        <p:nvSpPr>
          <p:cNvPr id="5" name="TextBox 4"/>
          <p:cNvSpPr txBox="1"/>
          <p:nvPr/>
        </p:nvSpPr>
        <p:spPr>
          <a:xfrm>
            <a:off x="6362700" y="4170485"/>
            <a:ext cx="2514600" cy="646331"/>
          </a:xfrm>
          <a:prstGeom prst="rect">
            <a:avLst/>
          </a:prstGeom>
          <a:noFill/>
        </p:spPr>
        <p:txBody>
          <a:bodyPr wrap="square" rtlCol="0">
            <a:spAutoFit/>
          </a:bodyPr>
          <a:lstStyle/>
          <a:p>
            <a:r>
              <a:rPr lang="en-US" dirty="0"/>
              <a:t>Henry Louis Le </a:t>
            </a:r>
            <a:r>
              <a:rPr lang="en-US" dirty="0" err="1"/>
              <a:t>Chatelier</a:t>
            </a:r>
            <a:endParaRPr lang="cs-CZ" dirty="0"/>
          </a:p>
          <a:p>
            <a:r>
              <a:rPr lang="cs-CZ" dirty="0"/>
              <a:t>        (1850 - 1936)</a:t>
            </a:r>
            <a:endParaRPr lang="en-US" dirty="0"/>
          </a:p>
        </p:txBody>
      </p:sp>
      <p:sp>
        <p:nvSpPr>
          <p:cNvPr id="7" name="TextBox 6"/>
          <p:cNvSpPr txBox="1"/>
          <p:nvPr/>
        </p:nvSpPr>
        <p:spPr>
          <a:xfrm>
            <a:off x="685800" y="1600200"/>
            <a:ext cx="5410200" cy="923330"/>
          </a:xfrm>
          <a:prstGeom prst="rect">
            <a:avLst/>
          </a:prstGeom>
          <a:noFill/>
        </p:spPr>
        <p:txBody>
          <a:bodyPr wrap="square" rtlCol="0">
            <a:spAutoFit/>
          </a:bodyPr>
          <a:lstStyle/>
          <a:p>
            <a:r>
              <a:rPr lang="en-GB"/>
              <a:t>A system in equilibrium, when subjected to disturbance, reacts in a way that tends to minimize the effect of interference</a:t>
            </a:r>
            <a:endParaRPr lang="en-US" dirty="0"/>
          </a:p>
        </p:txBody>
      </p:sp>
    </p:spTree>
    <p:extLst>
      <p:ext uri="{BB962C8B-B14F-4D97-AF65-F5344CB8AC3E}">
        <p14:creationId xmlns:p14="http://schemas.microsoft.com/office/powerpoint/2010/main" val="1177942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Pressure Change Response</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5000"/>
            <a:ext cx="348615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953000" y="1905000"/>
            <a:ext cx="3124200" cy="369332"/>
          </a:xfrm>
          <a:prstGeom prst="rect">
            <a:avLst/>
          </a:prstGeom>
          <a:noFill/>
        </p:spPr>
        <p:txBody>
          <a:bodyPr wrap="square" rtlCol="0">
            <a:spAutoFit/>
          </a:bodyPr>
          <a:lstStyle/>
          <a:p>
            <a:r>
              <a:rPr lang="el-GR">
                <a:latin typeface="Times New Roman"/>
                <a:cs typeface="Times New Roman"/>
              </a:rPr>
              <a:t>α – </a:t>
            </a:r>
            <a:r>
              <a:rPr lang="en-GB">
                <a:latin typeface="Times New Roman"/>
                <a:cs typeface="Times New Roman"/>
              </a:rPr>
              <a:t>degree of dissociation</a:t>
            </a:r>
            <a:endParaRPr lang="en-US" dirty="0"/>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291917"/>
            <a:ext cx="2590800" cy="3965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200400"/>
            <a:ext cx="25431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5327" y="4270848"/>
            <a:ext cx="16383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a:off x="2743200" y="3913293"/>
            <a:ext cx="381000" cy="506307"/>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778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Temperature Change Response</a:t>
            </a:r>
            <a:endParaRPr lang="en-US" dirty="0"/>
          </a:p>
        </p:txBody>
      </p:sp>
      <p:sp>
        <p:nvSpPr>
          <p:cNvPr id="4" name="TextBox 3"/>
          <p:cNvSpPr txBox="1"/>
          <p:nvPr/>
        </p:nvSpPr>
        <p:spPr>
          <a:xfrm>
            <a:off x="457200" y="1447800"/>
            <a:ext cx="7543800" cy="2308324"/>
          </a:xfrm>
          <a:prstGeom prst="rect">
            <a:avLst/>
          </a:prstGeom>
          <a:noFill/>
        </p:spPr>
        <p:txBody>
          <a:bodyPr wrap="square" rtlCol="0">
            <a:spAutoFit/>
          </a:bodyPr>
          <a:lstStyle/>
          <a:p>
            <a:r>
              <a:rPr lang="en-GB"/>
              <a:t>Le Chatelier's principle predicts that a system in equilibrium will tend to shift in an endothermic direction if the temperature increases – then the energy is absorbed as heat and the temperature increases, and the system resists the temperature increase. On the contrary, a shift in the equilibrium in the exothermic direction can be expected if the temperature decreases, because then the energy is released and the system resists the decrease in temperature. 
These conclusions can be summarised as follows:</a:t>
            </a:r>
            <a:endParaRPr lang="en-US" dirty="0"/>
          </a:p>
        </p:txBody>
      </p:sp>
      <p:sp>
        <p:nvSpPr>
          <p:cNvPr id="5" name="TextBox 4"/>
          <p:cNvSpPr txBox="1"/>
          <p:nvPr/>
        </p:nvSpPr>
        <p:spPr>
          <a:xfrm>
            <a:off x="762000" y="3925669"/>
            <a:ext cx="6858000" cy="923330"/>
          </a:xfrm>
          <a:prstGeom prst="rect">
            <a:avLst/>
          </a:prstGeom>
          <a:noFill/>
        </p:spPr>
        <p:txBody>
          <a:bodyPr wrap="square" rtlCol="0">
            <a:spAutoFit/>
          </a:bodyPr>
          <a:lstStyle/>
          <a:p>
            <a:r>
              <a:rPr lang="en-GB" dirty="0"/>
              <a:t>Exothermic reactions: elevated temperature </a:t>
            </a:r>
            <a:r>
              <a:rPr lang="en-GB" dirty="0" err="1"/>
              <a:t>favors</a:t>
            </a:r>
            <a:r>
              <a:rPr lang="en-GB" dirty="0"/>
              <a:t> reactants.</a:t>
            </a:r>
          </a:p>
          <a:p>
            <a:r>
              <a:rPr lang="en-GB" dirty="0"/>
              <a:t>
Endothermic reactions: increased temperature </a:t>
            </a:r>
            <a:r>
              <a:rPr lang="en-GB" dirty="0" err="1"/>
              <a:t>favors</a:t>
            </a:r>
            <a:r>
              <a:rPr lang="en-GB" dirty="0"/>
              <a:t> products</a:t>
            </a:r>
            <a:endParaRPr lang="en-US" dirty="0"/>
          </a:p>
        </p:txBody>
      </p:sp>
    </p:spTree>
    <p:extLst>
      <p:ext uri="{BB962C8B-B14F-4D97-AF65-F5344CB8AC3E}">
        <p14:creationId xmlns:p14="http://schemas.microsoft.com/office/powerpoint/2010/main" val="3312714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van't Hoff's equation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11811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319" y="1495425"/>
            <a:ext cx="14668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61950" y="2134639"/>
            <a:ext cx="3200400" cy="369332"/>
          </a:xfrm>
          <a:prstGeom prst="rect">
            <a:avLst/>
          </a:prstGeom>
          <a:noFill/>
        </p:spPr>
        <p:txBody>
          <a:bodyPr wrap="square" rtlCol="0">
            <a:spAutoFit/>
          </a:bodyPr>
          <a:lstStyle/>
          <a:p>
            <a:r>
              <a:rPr lang="en-GB" dirty="0"/>
              <a:t>derivation</a:t>
            </a:r>
            <a:r>
              <a:rPr lang="cs-CZ" dirty="0"/>
              <a:t>:</a:t>
            </a:r>
            <a:endParaRPr lang="en-U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86038"/>
            <a:ext cx="12763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5100" y="2667000"/>
            <a:ext cx="186690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1905000" y="2947987"/>
            <a:ext cx="647700"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175" y="3504834"/>
            <a:ext cx="10668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7521" y="3540003"/>
            <a:ext cx="10191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6350" y="4114800"/>
            <a:ext cx="127635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p:cNvCxnSpPr>
            <a:endCxn id="1032" idx="0"/>
          </p:cNvCxnSpPr>
          <p:nvPr/>
        </p:nvCxnSpPr>
        <p:spPr>
          <a:xfrm>
            <a:off x="1914525" y="3753582"/>
            <a:ext cx="0" cy="36121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090987"/>
            <a:ext cx="48101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5171" y="5029200"/>
            <a:ext cx="15430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Arrow Connector 17"/>
          <p:cNvCxnSpPr/>
          <p:nvPr/>
        </p:nvCxnSpPr>
        <p:spPr>
          <a:xfrm>
            <a:off x="2286000" y="4791075"/>
            <a:ext cx="419100" cy="23812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352800" y="4814888"/>
            <a:ext cx="381000" cy="29051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3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5257800"/>
            <a:ext cx="223837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Straight Arrow Connector 23"/>
          <p:cNvCxnSpPr/>
          <p:nvPr/>
        </p:nvCxnSpPr>
        <p:spPr>
          <a:xfrm>
            <a:off x="5388585" y="4874968"/>
            <a:ext cx="326415" cy="38283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394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van't Hoff's equation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11811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319" y="1495425"/>
            <a:ext cx="14668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2152650"/>
            <a:ext cx="3200400" cy="369332"/>
          </a:xfrm>
          <a:prstGeom prst="rect">
            <a:avLst/>
          </a:prstGeom>
          <a:noFill/>
        </p:spPr>
        <p:txBody>
          <a:bodyPr wrap="square" rtlCol="0">
            <a:spAutoFit/>
          </a:bodyPr>
          <a:lstStyle/>
          <a:p>
            <a:r>
              <a:rPr lang="en-GB" dirty="0"/>
              <a:t>derivation</a:t>
            </a:r>
            <a:r>
              <a:rPr lang="cs-CZ" dirty="0"/>
              <a:t>:</a:t>
            </a:r>
            <a:endParaRPr lang="en-U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86038"/>
            <a:ext cx="12763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5100" y="2667000"/>
            <a:ext cx="186690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1905000" y="2947987"/>
            <a:ext cx="647700"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874" y="3505200"/>
            <a:ext cx="223837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Straight Arrow Connector 23"/>
          <p:cNvCxnSpPr/>
          <p:nvPr/>
        </p:nvCxnSpPr>
        <p:spPr>
          <a:xfrm>
            <a:off x="2813904" y="3818242"/>
            <a:ext cx="691296" cy="19141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3862387"/>
            <a:ext cx="174307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Arrow Connector 20"/>
          <p:cNvCxnSpPr/>
          <p:nvPr/>
        </p:nvCxnSpPr>
        <p:spPr>
          <a:xfrm>
            <a:off x="5410200" y="4181475"/>
            <a:ext cx="647700" cy="16192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029075"/>
            <a:ext cx="11811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Straight Arrow Connector 24"/>
          <p:cNvCxnSpPr/>
          <p:nvPr/>
        </p:nvCxnSpPr>
        <p:spPr>
          <a:xfrm>
            <a:off x="4648200" y="2947987"/>
            <a:ext cx="1524000" cy="1061671"/>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4953000"/>
            <a:ext cx="11239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8850" y="5010149"/>
            <a:ext cx="122872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Straight Arrow Connector 27"/>
          <p:cNvCxnSpPr/>
          <p:nvPr/>
        </p:nvCxnSpPr>
        <p:spPr>
          <a:xfrm>
            <a:off x="1809750" y="5214569"/>
            <a:ext cx="400050"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3"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7850" y="5638800"/>
            <a:ext cx="165735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38" y="5715000"/>
            <a:ext cx="11811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3" name="Straight Arrow Connector 32"/>
          <p:cNvCxnSpPr/>
          <p:nvPr/>
        </p:nvCxnSpPr>
        <p:spPr>
          <a:xfrm>
            <a:off x="1606061" y="6005510"/>
            <a:ext cx="400050"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737" y="5638800"/>
            <a:ext cx="14668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5" name="Straight Arrow Connector 34"/>
          <p:cNvCxnSpPr/>
          <p:nvPr/>
        </p:nvCxnSpPr>
        <p:spPr>
          <a:xfrm>
            <a:off x="3873744" y="5957887"/>
            <a:ext cx="400050"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092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van't Hoff's equation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11811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319" y="1495425"/>
            <a:ext cx="14668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 y="2362200"/>
            <a:ext cx="2540245" cy="369332"/>
          </a:xfrm>
          <a:prstGeom prst="rect">
            <a:avLst/>
          </a:prstGeom>
          <a:noFill/>
        </p:spPr>
        <p:txBody>
          <a:bodyPr wrap="square" rtlCol="0">
            <a:spAutoFit/>
          </a:bodyPr>
          <a:lstStyle/>
          <a:p>
            <a:r>
              <a:rPr lang="cs-CZ"/>
              <a:t>For exothermic reactions</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6445" y="2427803"/>
            <a:ext cx="666750"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271837"/>
            <a:ext cx="1000125"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3260114"/>
            <a:ext cx="7524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9" name="Straight Arrow Connector 28"/>
          <p:cNvCxnSpPr/>
          <p:nvPr/>
        </p:nvCxnSpPr>
        <p:spPr>
          <a:xfrm flipH="1">
            <a:off x="2362200" y="2731532"/>
            <a:ext cx="387595" cy="52858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749795" y="3430098"/>
            <a:ext cx="705215"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2000" y="3810000"/>
            <a:ext cx="6324600" cy="646331"/>
          </a:xfrm>
          <a:prstGeom prst="rect">
            <a:avLst/>
          </a:prstGeom>
          <a:noFill/>
        </p:spPr>
        <p:txBody>
          <a:bodyPr wrap="square" rtlCol="0">
            <a:spAutoFit/>
          </a:bodyPr>
          <a:lstStyle/>
          <a:p>
            <a:r>
              <a:rPr lang="en-GB"/>
              <a:t>The equilibrium constant decreases as the temperature increases – the equilibrium shifts in favor of the reactants</a:t>
            </a:r>
            <a:endParaRPr lang="en-US" dirty="0"/>
          </a:p>
        </p:txBody>
      </p:sp>
      <p:sp>
        <p:nvSpPr>
          <p:cNvPr id="12" name="TextBox 11"/>
          <p:cNvSpPr txBox="1"/>
          <p:nvPr/>
        </p:nvSpPr>
        <p:spPr>
          <a:xfrm>
            <a:off x="762000" y="4953000"/>
            <a:ext cx="5867400" cy="381000"/>
          </a:xfrm>
          <a:prstGeom prst="rect">
            <a:avLst/>
          </a:prstGeom>
          <a:noFill/>
        </p:spPr>
        <p:txBody>
          <a:bodyPr wrap="square" rtlCol="0">
            <a:spAutoFit/>
          </a:bodyPr>
          <a:lstStyle/>
          <a:p>
            <a:r>
              <a:rPr lang="en-GB"/>
              <a:t>The opposite is true for endothermic reactions</a:t>
            </a:r>
            <a:endParaRPr lang="en-US" dirty="0"/>
          </a:p>
        </p:txBody>
      </p:sp>
    </p:spTree>
    <p:extLst>
      <p:ext uri="{BB962C8B-B14F-4D97-AF65-F5344CB8AC3E}">
        <p14:creationId xmlns:p14="http://schemas.microsoft.com/office/powerpoint/2010/main" val="4271322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van't Hoff's equation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11811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319" y="1495425"/>
            <a:ext cx="14668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971800"/>
            <a:ext cx="169545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2438400"/>
            <a:ext cx="3276600" cy="381000"/>
          </a:xfrm>
          <a:prstGeom prst="rect">
            <a:avLst/>
          </a:prstGeom>
          <a:noFill/>
        </p:spPr>
        <p:txBody>
          <a:bodyPr wrap="square" rtlCol="0">
            <a:spAutoFit/>
          </a:bodyPr>
          <a:lstStyle/>
          <a:p>
            <a:r>
              <a:rPr lang="cs-CZ"/>
              <a:t>Thermodynamic point of view:</a:t>
            </a:r>
            <a:endParaRPr lang="en-US" dirty="0"/>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6181" y="2947987"/>
            <a:ext cx="21240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Arrow Connector 15"/>
          <p:cNvCxnSpPr/>
          <p:nvPr/>
        </p:nvCxnSpPr>
        <p:spPr>
          <a:xfrm>
            <a:off x="2286000" y="3081337"/>
            <a:ext cx="705215"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81000" y="3429000"/>
            <a:ext cx="4226169" cy="369332"/>
          </a:xfrm>
          <a:prstGeom prst="rect">
            <a:avLst/>
          </a:prstGeom>
          <a:noFill/>
        </p:spPr>
        <p:txBody>
          <a:bodyPr wrap="square" rtlCol="0">
            <a:spAutoFit/>
          </a:bodyPr>
          <a:lstStyle/>
          <a:p>
            <a:r>
              <a:rPr lang="en-GB"/>
              <a:t>In the case of an exothermic reaction, the</a:t>
            </a:r>
            <a:endParaRPr lang="en-US" dirty="0"/>
          </a:p>
        </p:txBody>
      </p:sp>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3475553"/>
            <a:ext cx="7143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133975" y="3428999"/>
            <a:ext cx="3400425" cy="646331"/>
          </a:xfrm>
          <a:prstGeom prst="rect">
            <a:avLst/>
          </a:prstGeom>
          <a:noFill/>
        </p:spPr>
        <p:txBody>
          <a:bodyPr wrap="square" rtlCol="0">
            <a:spAutoFit/>
          </a:bodyPr>
          <a:lstStyle/>
          <a:p>
            <a:r>
              <a:rPr lang="en-GB" dirty="0"/>
              <a:t>Corresponds to a positive change in the entropy of the surroundings</a:t>
            </a:r>
            <a:endParaRPr lang="en-US" dirty="0"/>
          </a:p>
        </p:txBody>
      </p:sp>
      <p:sp>
        <p:nvSpPr>
          <p:cNvPr id="7" name="TextBox 6"/>
          <p:cNvSpPr txBox="1"/>
          <p:nvPr/>
        </p:nvSpPr>
        <p:spPr>
          <a:xfrm>
            <a:off x="2076450" y="4191000"/>
            <a:ext cx="5067300" cy="381000"/>
          </a:xfrm>
          <a:prstGeom prst="rect">
            <a:avLst/>
          </a:prstGeom>
          <a:noFill/>
        </p:spPr>
        <p:txBody>
          <a:bodyPr wrap="square" rtlCol="0">
            <a:spAutoFit/>
          </a:bodyPr>
          <a:lstStyle/>
          <a:p>
            <a:r>
              <a:rPr lang="cs-CZ" dirty="0" err="1"/>
              <a:t>Preferred</a:t>
            </a:r>
            <a:r>
              <a:rPr lang="cs-CZ" dirty="0"/>
              <a:t> </a:t>
            </a:r>
            <a:r>
              <a:rPr lang="cs-CZ" dirty="0" err="1"/>
              <a:t>product</a:t>
            </a:r>
            <a:r>
              <a:rPr lang="cs-CZ" dirty="0"/>
              <a:t> </a:t>
            </a:r>
            <a:r>
              <a:rPr lang="en-GB" dirty="0"/>
              <a:t>formation</a:t>
            </a:r>
            <a:endParaRPr lang="en-US" dirty="0"/>
          </a:p>
        </p:txBody>
      </p:sp>
      <p:cxnSp>
        <p:nvCxnSpPr>
          <p:cNvPr id="21" name="Straight Arrow Connector 20"/>
          <p:cNvCxnSpPr/>
          <p:nvPr/>
        </p:nvCxnSpPr>
        <p:spPr>
          <a:xfrm>
            <a:off x="3904885" y="3805292"/>
            <a:ext cx="0" cy="38570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0" y="4953000"/>
            <a:ext cx="8534400" cy="1754326"/>
          </a:xfrm>
          <a:prstGeom prst="rect">
            <a:avLst/>
          </a:prstGeom>
          <a:noFill/>
        </p:spPr>
        <p:txBody>
          <a:bodyPr wrap="square" rtlCol="0">
            <a:spAutoFit/>
          </a:bodyPr>
          <a:lstStyle/>
          <a:p>
            <a:r>
              <a:rPr lang="en-GB" dirty="0"/>
              <a:t>When the temperature increases, it decreases, and the increasing entropy of the surroundings plays a less important role. As a result, the equilibrium lies more towards the reactants. When the reaction is endothermic, the main factor is the increasing entropy of the reacting system. The significance of the adverse change in entropy of the surroundings is reduced if the temperature increases (because then                is smaller), and the reaction can move on to products.</a:t>
            </a:r>
            <a:endParaRPr lang="en-US" dirty="0"/>
          </a:p>
        </p:txBody>
      </p:sp>
      <p:pic>
        <p:nvPicPr>
          <p:cNvPr id="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5009050"/>
            <a:ext cx="7143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6124575"/>
            <a:ext cx="7143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3325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van't Hoff's equation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11811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319" y="1495425"/>
            <a:ext cx="14668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057400"/>
            <a:ext cx="4552950" cy="2821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632563"/>
            <a:ext cx="3152775"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4572000"/>
            <a:ext cx="8686800" cy="2308324"/>
          </a:xfrm>
          <a:prstGeom prst="rect">
            <a:avLst/>
          </a:prstGeom>
          <a:noFill/>
        </p:spPr>
        <p:txBody>
          <a:bodyPr wrap="square" rtlCol="0">
            <a:spAutoFit/>
          </a:bodyPr>
          <a:lstStyle/>
          <a:p>
            <a:r>
              <a:rPr lang="en-GB"/>
              <a:t>When the temperature increases, the Boltzmann distribution adapts and the population changes. The change corresponds to an increased population of higher energy states at the expense of a population of lower energy states. The states of the B molecule become more populous at the expense of the A molecules. Therefore, the total population of B states increases and B becomes more abundant in the equilibrium mixture. Conversely, if the reaction is exothermic, then an increase in temperature increases the population of states A (which start at higher energy) at the expense of states B, so that the reactants become more abundant.</a:t>
            </a:r>
            <a:endParaRPr lang="en-US" dirty="0"/>
          </a:p>
        </p:txBody>
      </p:sp>
    </p:spTree>
    <p:extLst>
      <p:ext uri="{BB962C8B-B14F-4D97-AF65-F5344CB8AC3E}">
        <p14:creationId xmlns:p14="http://schemas.microsoft.com/office/powerpoint/2010/main" val="1364776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Thermodynamic potentials</a:t>
            </a:r>
            <a:endParaRPr lang="en-US" dirty="0"/>
          </a:p>
        </p:txBody>
      </p:sp>
      <p:sp>
        <p:nvSpPr>
          <p:cNvPr id="6" name="TextBox 5"/>
          <p:cNvSpPr txBox="1"/>
          <p:nvPr/>
        </p:nvSpPr>
        <p:spPr>
          <a:xfrm>
            <a:off x="304800" y="1219200"/>
            <a:ext cx="2514600" cy="381000"/>
          </a:xfrm>
          <a:prstGeom prst="rect">
            <a:avLst/>
          </a:prstGeom>
          <a:noFill/>
        </p:spPr>
        <p:txBody>
          <a:bodyPr wrap="square" rtlCol="0">
            <a:spAutoFit/>
          </a:bodyPr>
          <a:lstStyle/>
          <a:p>
            <a:r>
              <a:rPr lang="cs-CZ" dirty="0" err="1"/>
              <a:t>Entalp</a:t>
            </a:r>
            <a:r>
              <a:rPr lang="en-GB" dirty="0" err="1"/>
              <a:t>hy</a:t>
            </a:r>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9144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514600"/>
            <a:ext cx="6858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438400" y="2000250"/>
            <a:ext cx="3657600" cy="1200329"/>
          </a:xfrm>
          <a:prstGeom prst="rect">
            <a:avLst/>
          </a:prstGeom>
          <a:noFill/>
        </p:spPr>
        <p:txBody>
          <a:bodyPr wrap="square" rtlCol="0">
            <a:spAutoFit/>
          </a:bodyPr>
          <a:lstStyle/>
          <a:p>
            <a:r>
              <a:rPr lang="en-GB"/>
              <a:t>The change in enthalpy is equal to the energy supplied as heat at constant pressure (assuming the system is not doing any other work)</a:t>
            </a:r>
            <a:endParaRPr lang="en-US" dirty="0"/>
          </a:p>
        </p:txBody>
      </p:sp>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 y="3581400"/>
            <a:ext cx="104775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0579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van't Hoff's equation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11811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319" y="1495425"/>
            <a:ext cx="14668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295400"/>
            <a:ext cx="3133725" cy="509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68569" y="2217355"/>
            <a:ext cx="4038600" cy="1200329"/>
          </a:xfrm>
          <a:prstGeom prst="rect">
            <a:avLst/>
          </a:prstGeom>
          <a:noFill/>
        </p:spPr>
        <p:txBody>
          <a:bodyPr wrap="square" rtlCol="0">
            <a:spAutoFit/>
          </a:bodyPr>
          <a:lstStyle/>
          <a:p>
            <a:r>
              <a:rPr lang="en-GB"/>
              <a:t>Under certain conditions, it is possible to obtain the reaction enthalpy from the temperature dependence of the equilibrium constant</a:t>
            </a:r>
            <a:endParaRPr lang="en-US" dirty="0"/>
          </a:p>
        </p:txBody>
      </p:sp>
      <p:cxnSp>
        <p:nvCxnSpPr>
          <p:cNvPr id="10" name="Straight Arrow Connector 9"/>
          <p:cNvCxnSpPr/>
          <p:nvPr/>
        </p:nvCxnSpPr>
        <p:spPr>
          <a:xfrm>
            <a:off x="4495800" y="2590800"/>
            <a:ext cx="609600"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2B1538A-998C-44D1-9479-AC9EEB36F003}"/>
              </a:ext>
            </a:extLst>
          </p:cNvPr>
          <p:cNvPicPr>
            <a:picLocks noChangeAspect="1"/>
          </p:cNvPicPr>
          <p:nvPr/>
        </p:nvPicPr>
        <p:blipFill>
          <a:blip r:embed="rId5"/>
          <a:stretch>
            <a:fillRect/>
          </a:stretch>
        </p:blipFill>
        <p:spPr>
          <a:xfrm>
            <a:off x="914400" y="3366205"/>
            <a:ext cx="3470856" cy="2992832"/>
          </a:xfrm>
          <a:prstGeom prst="rect">
            <a:avLst/>
          </a:prstGeom>
        </p:spPr>
      </p:pic>
    </p:spTree>
    <p:extLst>
      <p:ext uri="{BB962C8B-B14F-4D97-AF65-F5344CB8AC3E}">
        <p14:creationId xmlns:p14="http://schemas.microsoft.com/office/powerpoint/2010/main" val="14223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Thermodynamic potentials</a:t>
            </a:r>
            <a:endParaRPr lang="en-US" dirty="0"/>
          </a:p>
        </p:txBody>
      </p:sp>
      <p:sp>
        <p:nvSpPr>
          <p:cNvPr id="6" name="TextBox 5"/>
          <p:cNvSpPr txBox="1"/>
          <p:nvPr/>
        </p:nvSpPr>
        <p:spPr>
          <a:xfrm>
            <a:off x="304800" y="1219200"/>
            <a:ext cx="2514600" cy="381000"/>
          </a:xfrm>
          <a:prstGeom prst="rect">
            <a:avLst/>
          </a:prstGeom>
          <a:noFill/>
        </p:spPr>
        <p:txBody>
          <a:bodyPr wrap="square" rtlCol="0">
            <a:spAutoFit/>
          </a:bodyPr>
          <a:lstStyle/>
          <a:p>
            <a:r>
              <a:rPr lang="cs-CZ"/>
              <a:t>Gibbs energy</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81200"/>
            <a:ext cx="272415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175" y="2590800"/>
            <a:ext cx="81915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p:nvPr/>
        </p:nvCxnSpPr>
        <p:spPr>
          <a:xfrm>
            <a:off x="2819766" y="2486026"/>
            <a:ext cx="0" cy="45719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014663"/>
            <a:ext cx="275272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3012" y="3733800"/>
            <a:ext cx="270510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Arrow Connector 17"/>
          <p:cNvCxnSpPr/>
          <p:nvPr/>
        </p:nvCxnSpPr>
        <p:spPr>
          <a:xfrm>
            <a:off x="2604720" y="3290888"/>
            <a:ext cx="0" cy="45719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253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500" y="4495800"/>
            <a:ext cx="317182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Arrow Connector 19"/>
          <p:cNvCxnSpPr/>
          <p:nvPr/>
        </p:nvCxnSpPr>
        <p:spPr>
          <a:xfrm>
            <a:off x="2499578" y="4019550"/>
            <a:ext cx="0" cy="45719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703635" y="4100117"/>
            <a:ext cx="2590800" cy="369332"/>
          </a:xfrm>
          <a:prstGeom prst="rect">
            <a:avLst/>
          </a:prstGeom>
          <a:noFill/>
        </p:spPr>
        <p:txBody>
          <a:bodyPr wrap="square" rtlCol="0">
            <a:spAutoFit/>
          </a:bodyPr>
          <a:lstStyle/>
          <a:p>
            <a:r>
              <a:rPr lang="cs-CZ"/>
              <a:t>Closed system</a:t>
            </a:r>
            <a:endParaRPr lang="en-US" dirty="0"/>
          </a:p>
        </p:txBody>
      </p:sp>
      <p:pic>
        <p:nvPicPr>
          <p:cNvPr id="2253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4239357"/>
            <a:ext cx="119062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Straight Arrow Connector 23"/>
          <p:cNvCxnSpPr/>
          <p:nvPr/>
        </p:nvCxnSpPr>
        <p:spPr>
          <a:xfrm>
            <a:off x="2469902" y="4800602"/>
            <a:ext cx="0" cy="45719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253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8389" y="5410200"/>
            <a:ext cx="13430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305174" y="5373171"/>
            <a:ext cx="4086225" cy="369332"/>
          </a:xfrm>
          <a:prstGeom prst="rect">
            <a:avLst/>
          </a:prstGeom>
          <a:noFill/>
        </p:spPr>
        <p:txBody>
          <a:bodyPr wrap="square" rtlCol="0">
            <a:spAutoFit/>
          </a:bodyPr>
          <a:lstStyle/>
          <a:p>
            <a:r>
              <a:rPr lang="cs-CZ" dirty="0" err="1"/>
              <a:t>Closed</a:t>
            </a:r>
            <a:r>
              <a:rPr lang="cs-CZ" dirty="0"/>
              <a:t> </a:t>
            </a:r>
            <a:r>
              <a:rPr lang="cs-CZ" dirty="0" err="1"/>
              <a:t>system</a:t>
            </a:r>
            <a:r>
              <a:rPr lang="cs-CZ" dirty="0"/>
              <a:t>, no </a:t>
            </a:r>
            <a:r>
              <a:rPr lang="en-GB" dirty="0"/>
              <a:t>change of composition</a:t>
            </a:r>
            <a:endParaRPr lang="en-US" dirty="0"/>
          </a:p>
        </p:txBody>
      </p:sp>
      <p:pic>
        <p:nvPicPr>
          <p:cNvPr id="22539" name="Picture 11" descr="Portrait of Josiah Willard Gibb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10400" y="1200912"/>
            <a:ext cx="1641406" cy="21892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05600" y="3522051"/>
            <a:ext cx="2590800" cy="646331"/>
          </a:xfrm>
          <a:prstGeom prst="rect">
            <a:avLst/>
          </a:prstGeom>
          <a:noFill/>
        </p:spPr>
        <p:txBody>
          <a:bodyPr wrap="square" rtlCol="0">
            <a:spAutoFit/>
          </a:bodyPr>
          <a:lstStyle/>
          <a:p>
            <a:r>
              <a:rPr lang="en-US" dirty="0"/>
              <a:t>Josiah Willard Gibbs</a:t>
            </a:r>
            <a:endParaRPr lang="cs-CZ" dirty="0"/>
          </a:p>
          <a:p>
            <a:r>
              <a:rPr lang="cs-CZ" dirty="0"/>
              <a:t>     (1839 – 1903)</a:t>
            </a:r>
            <a:endParaRPr lang="en-US" dirty="0"/>
          </a:p>
        </p:txBody>
      </p:sp>
    </p:spTree>
    <p:extLst>
      <p:ext uri="{BB962C8B-B14F-4D97-AF65-F5344CB8AC3E}">
        <p14:creationId xmlns:p14="http://schemas.microsoft.com/office/powerpoint/2010/main" val="2652947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Thermodynamic potentials</a:t>
            </a:r>
            <a:endParaRPr lang="en-US" dirty="0"/>
          </a:p>
        </p:txBody>
      </p:sp>
      <p:sp>
        <p:nvSpPr>
          <p:cNvPr id="6" name="TextBox 5"/>
          <p:cNvSpPr txBox="1"/>
          <p:nvPr/>
        </p:nvSpPr>
        <p:spPr>
          <a:xfrm>
            <a:off x="304800" y="1227138"/>
            <a:ext cx="2514600" cy="381000"/>
          </a:xfrm>
          <a:prstGeom prst="rect">
            <a:avLst/>
          </a:prstGeom>
          <a:noFill/>
        </p:spPr>
        <p:txBody>
          <a:bodyPr wrap="square" rtlCol="0">
            <a:spAutoFit/>
          </a:bodyPr>
          <a:lstStyle/>
          <a:p>
            <a:r>
              <a:rPr lang="cs-CZ"/>
              <a:t>Gibbs energy</a:t>
            </a:r>
            <a:endParaRPr lang="en-US" dirty="0"/>
          </a:p>
        </p:txBody>
      </p:sp>
      <p:pic>
        <p:nvPicPr>
          <p:cNvPr id="2253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52600"/>
            <a:ext cx="13430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552574"/>
            <a:ext cx="2276475"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599" y="2590800"/>
            <a:ext cx="5248275" cy="923330"/>
          </a:xfrm>
          <a:prstGeom prst="rect">
            <a:avLst/>
          </a:prstGeom>
          <a:noFill/>
        </p:spPr>
        <p:txBody>
          <a:bodyPr wrap="square" rtlCol="0">
            <a:spAutoFit/>
          </a:bodyPr>
          <a:lstStyle/>
          <a:p>
            <a:r>
              <a:rPr lang="en-GB"/>
              <a:t>Since S &gt; 0 for all substances, G always decreases as the temperature increases (at constant pressure and composition)</a:t>
            </a:r>
            <a:endParaRPr lang="en-US" dirty="0"/>
          </a:p>
        </p:txBody>
      </p:sp>
      <p:sp>
        <p:nvSpPr>
          <p:cNvPr id="7" name="TextBox 6"/>
          <p:cNvSpPr txBox="1"/>
          <p:nvPr/>
        </p:nvSpPr>
        <p:spPr>
          <a:xfrm>
            <a:off x="621323" y="3657600"/>
            <a:ext cx="5715000" cy="923330"/>
          </a:xfrm>
          <a:prstGeom prst="rect">
            <a:avLst/>
          </a:prstGeom>
          <a:noFill/>
        </p:spPr>
        <p:txBody>
          <a:bodyPr wrap="square" rtlCol="0">
            <a:spAutoFit/>
          </a:bodyPr>
          <a:lstStyle/>
          <a:p>
            <a:r>
              <a:rPr lang="en-GB"/>
              <a:t>Since (∂G/∂T)p becomes more negative as S increases, G decreases sharpest when the system's entropy is large (more in gases than in liquids and solids).</a:t>
            </a:r>
            <a:endParaRPr lang="en-US" dirty="0"/>
          </a:p>
        </p:txBody>
      </p:sp>
      <p:sp>
        <p:nvSpPr>
          <p:cNvPr id="8" name="TextBox 7"/>
          <p:cNvSpPr txBox="1"/>
          <p:nvPr/>
        </p:nvSpPr>
        <p:spPr>
          <a:xfrm>
            <a:off x="609600" y="5029200"/>
            <a:ext cx="5486400" cy="923330"/>
          </a:xfrm>
          <a:prstGeom prst="rect">
            <a:avLst/>
          </a:prstGeom>
          <a:noFill/>
        </p:spPr>
        <p:txBody>
          <a:bodyPr wrap="square" rtlCol="0">
            <a:spAutoFit/>
          </a:bodyPr>
          <a:lstStyle/>
          <a:p>
            <a:r>
              <a:rPr lang="en-GB"/>
              <a:t>Since V &gt; 0 for all substances, G always increases when the pressure in the system increases (at constant temperature and composition).</a:t>
            </a:r>
            <a:endParaRPr lang="en-US" dirty="0"/>
          </a:p>
        </p:txBody>
      </p:sp>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349" y="1600200"/>
            <a:ext cx="2792468" cy="4552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7292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Chemical equilibrium</a:t>
            </a:r>
            <a:endParaRPr lang="en-US" dirty="0"/>
          </a:p>
        </p:txBody>
      </p:sp>
      <p:sp>
        <p:nvSpPr>
          <p:cNvPr id="4" name="TextBox 3"/>
          <p:cNvSpPr txBox="1"/>
          <p:nvPr/>
        </p:nvSpPr>
        <p:spPr>
          <a:xfrm>
            <a:off x="363416" y="2362200"/>
            <a:ext cx="7857392" cy="2031325"/>
          </a:xfrm>
          <a:prstGeom prst="rect">
            <a:avLst/>
          </a:prstGeom>
          <a:noFill/>
        </p:spPr>
        <p:txBody>
          <a:bodyPr wrap="square" rtlCol="0">
            <a:spAutoFit/>
          </a:bodyPr>
          <a:lstStyle/>
          <a:p>
            <a:r>
              <a:rPr lang="en-GB" dirty="0"/>
              <a:t>Chemical reactions tend towards a dynamic equilibrium in which both the reactants and the products are present but have no further tendency to undergo net change. In some cases, the concentration of products in the equilibrium mixture is so high, significantly greater than that of unchanged reactants, that for all practical purposes the reaction is complete. However, in many important cases, the equilibrium mixture has significant concentrations of both reactants and products.</a:t>
            </a:r>
            <a:endParaRPr lang="en-US" dirty="0"/>
          </a:p>
        </p:txBody>
      </p:sp>
      <p:sp>
        <p:nvSpPr>
          <p:cNvPr id="5" name="TextBox 4"/>
          <p:cNvSpPr txBox="1"/>
          <p:nvPr/>
        </p:nvSpPr>
        <p:spPr>
          <a:xfrm>
            <a:off x="372208" y="1371600"/>
            <a:ext cx="3894992" cy="369332"/>
          </a:xfrm>
          <a:prstGeom prst="rect">
            <a:avLst/>
          </a:prstGeom>
          <a:noFill/>
        </p:spPr>
        <p:txBody>
          <a:bodyPr wrap="square" rtlCol="0">
            <a:spAutoFit/>
          </a:bodyPr>
          <a:lstStyle/>
          <a:p>
            <a:r>
              <a:rPr lang="cs-CZ" dirty="0" err="1"/>
              <a:t>Atkins</a:t>
            </a:r>
            <a:r>
              <a:rPr lang="cs-CZ" dirty="0"/>
              <a:t>, </a:t>
            </a:r>
            <a:r>
              <a:rPr lang="cs-CZ" dirty="0" err="1"/>
              <a:t>Physical</a:t>
            </a:r>
            <a:r>
              <a:rPr lang="cs-CZ" dirty="0"/>
              <a:t> </a:t>
            </a:r>
            <a:r>
              <a:rPr lang="cs-CZ" dirty="0" err="1"/>
              <a:t>Chemistry</a:t>
            </a:r>
            <a:r>
              <a:rPr lang="cs-CZ" dirty="0"/>
              <a:t>, </a:t>
            </a:r>
            <a:r>
              <a:rPr lang="en-GB" dirty="0"/>
              <a:t>Chapter</a:t>
            </a:r>
            <a:r>
              <a:rPr lang="cs-CZ" dirty="0"/>
              <a:t> 7</a:t>
            </a:r>
            <a:endParaRPr lang="en-US" dirty="0"/>
          </a:p>
        </p:txBody>
      </p:sp>
    </p:spTree>
    <p:extLst>
      <p:ext uri="{BB962C8B-B14F-4D97-AF65-F5344CB8AC3E}">
        <p14:creationId xmlns:p14="http://schemas.microsoft.com/office/powerpoint/2010/main" val="3713791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Minimum </a:t>
            </a:r>
            <a:r>
              <a:rPr lang="en-GB" dirty="0"/>
              <a:t>of </a:t>
            </a:r>
            <a:r>
              <a:rPr lang="cs-CZ" dirty="0" err="1"/>
              <a:t>Gibbs</a:t>
            </a:r>
            <a:r>
              <a:rPr lang="cs-CZ" dirty="0"/>
              <a:t> </a:t>
            </a:r>
            <a:r>
              <a:rPr lang="cs-CZ" dirty="0" err="1"/>
              <a:t>energy</a:t>
            </a:r>
            <a:endParaRPr lang="en-US" dirty="0"/>
          </a:p>
        </p:txBody>
      </p:sp>
      <p:sp>
        <p:nvSpPr>
          <p:cNvPr id="4" name="TextBox 3"/>
          <p:cNvSpPr txBox="1"/>
          <p:nvPr/>
        </p:nvSpPr>
        <p:spPr>
          <a:xfrm>
            <a:off x="381000" y="1524000"/>
            <a:ext cx="3048000" cy="369332"/>
          </a:xfrm>
          <a:prstGeom prst="rect">
            <a:avLst/>
          </a:prstGeom>
          <a:noFill/>
        </p:spPr>
        <p:txBody>
          <a:bodyPr wrap="square" rtlCol="0">
            <a:spAutoFit/>
          </a:bodyPr>
          <a:lstStyle/>
          <a:p>
            <a:r>
              <a:rPr lang="cs-CZ"/>
              <a:t>Reaction Gibbs energy:</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09800"/>
            <a:ext cx="1352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flipV="1">
            <a:off x="2000250" y="2757119"/>
            <a:ext cx="495300" cy="404813"/>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495550" y="3161932"/>
            <a:ext cx="2457450" cy="369332"/>
          </a:xfrm>
          <a:prstGeom prst="rect">
            <a:avLst/>
          </a:prstGeom>
          <a:noFill/>
        </p:spPr>
        <p:txBody>
          <a:bodyPr wrap="square" rtlCol="0">
            <a:spAutoFit/>
          </a:bodyPr>
          <a:lstStyle/>
          <a:p>
            <a:r>
              <a:rPr lang="cs-CZ" dirty="0" err="1"/>
              <a:t>Extend</a:t>
            </a:r>
            <a:r>
              <a:rPr lang="en-GB" dirty="0"/>
              <a:t> of</a:t>
            </a:r>
            <a:r>
              <a:rPr lang="cs-CZ" dirty="0"/>
              <a:t> </a:t>
            </a:r>
            <a:r>
              <a:rPr lang="cs-CZ" dirty="0" err="1"/>
              <a:t>reac</a:t>
            </a:r>
            <a:r>
              <a:rPr lang="en-GB" dirty="0" err="1"/>
              <a:t>tion</a:t>
            </a:r>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277" y="2076450"/>
            <a:ext cx="77152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654" y="1735043"/>
            <a:ext cx="54292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076450"/>
            <a:ext cx="7810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9579" y="2757119"/>
            <a:ext cx="304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2812" y="2767012"/>
            <a:ext cx="6858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p:cNvCxnSpPr/>
          <p:nvPr/>
        </p:nvCxnSpPr>
        <p:spPr>
          <a:xfrm flipV="1">
            <a:off x="5529629" y="2909519"/>
            <a:ext cx="490171" cy="1"/>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17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0014" y="3346598"/>
            <a:ext cx="3238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2812" y="3298973"/>
            <a:ext cx="6858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Arrow Connector 17"/>
          <p:cNvCxnSpPr/>
          <p:nvPr/>
        </p:nvCxnSpPr>
        <p:spPr>
          <a:xfrm flipV="1">
            <a:off x="5529628" y="3427192"/>
            <a:ext cx="490171" cy="1"/>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394939" y="3019593"/>
            <a:ext cx="0" cy="284677"/>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17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6216" y="4038600"/>
            <a:ext cx="377190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9"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50831" y="4724400"/>
            <a:ext cx="157162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 name="Straight Arrow Connector 22"/>
          <p:cNvCxnSpPr/>
          <p:nvPr/>
        </p:nvCxnSpPr>
        <p:spPr>
          <a:xfrm>
            <a:off x="3036643" y="4495800"/>
            <a:ext cx="0" cy="284677"/>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18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51485" y="4872037"/>
            <a:ext cx="12477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Straight Arrow Connector 24"/>
          <p:cNvCxnSpPr>
            <a:endCxn id="7180" idx="1"/>
          </p:cNvCxnSpPr>
          <p:nvPr/>
        </p:nvCxnSpPr>
        <p:spPr>
          <a:xfrm>
            <a:off x="3846268" y="5076825"/>
            <a:ext cx="705217"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82812" y="4211052"/>
            <a:ext cx="2375383" cy="646331"/>
          </a:xfrm>
          <a:prstGeom prst="rect">
            <a:avLst/>
          </a:prstGeom>
          <a:noFill/>
        </p:spPr>
        <p:txBody>
          <a:bodyPr wrap="square" rtlCol="0">
            <a:spAutoFit/>
          </a:bodyPr>
          <a:lstStyle/>
          <a:p>
            <a:r>
              <a:rPr lang="en-GB"/>
              <a:t>Molar Gibbs energy (chemical potential)</a:t>
            </a:r>
            <a:endParaRPr lang="en-US" dirty="0"/>
          </a:p>
        </p:txBody>
      </p:sp>
      <p:cxnSp>
        <p:nvCxnSpPr>
          <p:cNvPr id="28" name="Straight Arrow Connector 27"/>
          <p:cNvCxnSpPr/>
          <p:nvPr/>
        </p:nvCxnSpPr>
        <p:spPr>
          <a:xfrm flipH="1">
            <a:off x="5715000" y="4590485"/>
            <a:ext cx="367812" cy="36251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485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Minimum </a:t>
            </a:r>
            <a:r>
              <a:rPr lang="en-GB" dirty="0"/>
              <a:t>of </a:t>
            </a:r>
            <a:r>
              <a:rPr lang="cs-CZ" dirty="0" err="1"/>
              <a:t>Gibbs</a:t>
            </a:r>
            <a:r>
              <a:rPr lang="cs-CZ" dirty="0"/>
              <a:t> </a:t>
            </a:r>
            <a:r>
              <a:rPr lang="cs-CZ" dirty="0" err="1"/>
              <a:t>energy</a:t>
            </a:r>
            <a:endParaRPr lang="en-US" dirty="0"/>
          </a:p>
        </p:txBody>
      </p:sp>
      <p:sp>
        <p:nvSpPr>
          <p:cNvPr id="4" name="TextBox 3"/>
          <p:cNvSpPr txBox="1"/>
          <p:nvPr/>
        </p:nvSpPr>
        <p:spPr>
          <a:xfrm>
            <a:off x="381000" y="1524000"/>
            <a:ext cx="3048000" cy="369332"/>
          </a:xfrm>
          <a:prstGeom prst="rect">
            <a:avLst/>
          </a:prstGeom>
          <a:noFill/>
        </p:spPr>
        <p:txBody>
          <a:bodyPr wrap="square" rtlCol="0">
            <a:spAutoFit/>
          </a:bodyPr>
          <a:lstStyle/>
          <a:p>
            <a:r>
              <a:rPr lang="cs-CZ"/>
              <a:t>Reaction Gibbs energy:</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09800"/>
            <a:ext cx="1352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105025"/>
            <a:ext cx="54292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3710" y="2338387"/>
            <a:ext cx="12477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Straight Arrow Connector 24"/>
          <p:cNvCxnSpPr>
            <a:endCxn id="7180" idx="1"/>
          </p:cNvCxnSpPr>
          <p:nvPr/>
        </p:nvCxnSpPr>
        <p:spPr>
          <a:xfrm>
            <a:off x="2598493" y="2543175"/>
            <a:ext cx="705217"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105400" y="1884540"/>
            <a:ext cx="3733800" cy="1477328"/>
          </a:xfrm>
          <a:prstGeom prst="rect">
            <a:avLst/>
          </a:prstGeom>
          <a:noFill/>
        </p:spPr>
        <p:txBody>
          <a:bodyPr wrap="square" rtlCol="0">
            <a:spAutoFit/>
          </a:bodyPr>
          <a:lstStyle/>
          <a:p>
            <a:r>
              <a:rPr lang="en-GB"/>
              <a:t>the difference between the chemical potentials (partial molar Gibbs energies) of the reactants and products at a given composition of the reaction mixture.</a:t>
            </a:r>
            <a:endParaRPr lang="en-US" dirty="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65" y="2899996"/>
            <a:ext cx="2434820" cy="3656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303710" y="3581400"/>
            <a:ext cx="5078290" cy="1200329"/>
          </a:xfrm>
          <a:prstGeom prst="rect">
            <a:avLst/>
          </a:prstGeom>
          <a:noFill/>
        </p:spPr>
        <p:txBody>
          <a:bodyPr wrap="square" rtlCol="0">
            <a:spAutoFit/>
          </a:bodyPr>
          <a:lstStyle/>
          <a:p>
            <a:r>
              <a:rPr lang="en-GB" dirty="0"/>
              <a:t>Chemical potentials change with a change in the composition of the mixture -&gt; the slope of the Gibbs energy with respect to the reaction extend changes during the reaction</a:t>
            </a:r>
            <a:endParaRPr lang="en-US" dirty="0"/>
          </a:p>
        </p:txBody>
      </p:sp>
      <p:sp>
        <p:nvSpPr>
          <p:cNvPr id="9" name="TextBox 8"/>
          <p:cNvSpPr txBox="1"/>
          <p:nvPr/>
        </p:nvSpPr>
        <p:spPr>
          <a:xfrm>
            <a:off x="3429000" y="4728008"/>
            <a:ext cx="2590800" cy="369332"/>
          </a:xfrm>
          <a:prstGeom prst="rect">
            <a:avLst/>
          </a:prstGeom>
          <a:noFill/>
        </p:spPr>
        <p:txBody>
          <a:bodyPr wrap="square" rtlCol="0">
            <a:spAutoFit/>
          </a:bodyPr>
          <a:lstStyle/>
          <a:p>
            <a:r>
              <a:rPr lang="cs-CZ" dirty="0" err="1"/>
              <a:t>Reaction</a:t>
            </a:r>
            <a:endParaRPr lang="en-US" dirty="0"/>
          </a:p>
        </p:txBody>
      </p:sp>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4817424"/>
            <a:ext cx="51435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886200" y="5181600"/>
            <a:ext cx="2286000" cy="369332"/>
          </a:xfrm>
          <a:prstGeom prst="rect">
            <a:avLst/>
          </a:prstGeom>
          <a:noFill/>
        </p:spPr>
        <p:txBody>
          <a:bodyPr wrap="square" rtlCol="0">
            <a:spAutoFit/>
          </a:bodyPr>
          <a:lstStyle/>
          <a:p>
            <a:r>
              <a:rPr lang="cs-CZ"/>
              <a:t>is spontaneous for</a:t>
            </a:r>
            <a:endParaRPr lang="en-US" dirty="0"/>
          </a:p>
        </p:txBody>
      </p:sp>
      <p:pic>
        <p:nvPicPr>
          <p:cNvPr id="819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5256728"/>
            <a:ext cx="5715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429000" y="5715000"/>
            <a:ext cx="4648200" cy="369332"/>
          </a:xfrm>
          <a:prstGeom prst="rect">
            <a:avLst/>
          </a:prstGeom>
          <a:noFill/>
        </p:spPr>
        <p:txBody>
          <a:bodyPr wrap="square" rtlCol="0">
            <a:spAutoFit/>
          </a:bodyPr>
          <a:lstStyle/>
          <a:p>
            <a:r>
              <a:rPr lang="en-GB"/>
              <a:t>The opposite reaction is spontaneous for</a:t>
            </a:r>
            <a:endParaRPr lang="en-US" dirty="0"/>
          </a:p>
        </p:txBody>
      </p:sp>
      <p:pic>
        <p:nvPicPr>
          <p:cNvPr id="819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29500" y="5804719"/>
            <a:ext cx="57150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7093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Minimum </a:t>
            </a:r>
            <a:r>
              <a:rPr lang="en-GB" dirty="0"/>
              <a:t>of </a:t>
            </a:r>
            <a:r>
              <a:rPr lang="cs-CZ" dirty="0" err="1"/>
              <a:t>Gibbs</a:t>
            </a:r>
            <a:r>
              <a:rPr lang="cs-CZ" dirty="0"/>
              <a:t> </a:t>
            </a:r>
            <a:r>
              <a:rPr lang="cs-CZ" dirty="0" err="1"/>
              <a:t>energy</a:t>
            </a:r>
            <a:endParaRPr lang="en-US" dirty="0"/>
          </a:p>
        </p:txBody>
      </p:sp>
      <p:sp>
        <p:nvSpPr>
          <p:cNvPr id="4" name="TextBox 3"/>
          <p:cNvSpPr txBox="1"/>
          <p:nvPr/>
        </p:nvSpPr>
        <p:spPr>
          <a:xfrm>
            <a:off x="381000" y="1524000"/>
            <a:ext cx="3048000" cy="369332"/>
          </a:xfrm>
          <a:prstGeom prst="rect">
            <a:avLst/>
          </a:prstGeom>
          <a:noFill/>
        </p:spPr>
        <p:txBody>
          <a:bodyPr wrap="square" rtlCol="0">
            <a:spAutoFit/>
          </a:bodyPr>
          <a:lstStyle/>
          <a:p>
            <a:r>
              <a:rPr lang="cs-CZ"/>
              <a:t>Reaction Gibbs energy:</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09800"/>
            <a:ext cx="1352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105025"/>
            <a:ext cx="54292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3710" y="2338387"/>
            <a:ext cx="12477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Straight Arrow Connector 24"/>
          <p:cNvCxnSpPr>
            <a:endCxn id="7180" idx="1"/>
          </p:cNvCxnSpPr>
          <p:nvPr/>
        </p:nvCxnSpPr>
        <p:spPr>
          <a:xfrm>
            <a:off x="2598493" y="2543175"/>
            <a:ext cx="705217"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65" y="2899996"/>
            <a:ext cx="2434820" cy="3656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533775" y="3200400"/>
            <a:ext cx="2590800" cy="369332"/>
          </a:xfrm>
          <a:prstGeom prst="rect">
            <a:avLst/>
          </a:prstGeom>
          <a:noFill/>
        </p:spPr>
        <p:txBody>
          <a:bodyPr wrap="square" rtlCol="0">
            <a:spAutoFit/>
          </a:bodyPr>
          <a:lstStyle/>
          <a:p>
            <a:r>
              <a:rPr lang="cs-CZ"/>
              <a:t>Reaction</a:t>
            </a:r>
            <a:endParaRPr lang="en-US" dirty="0"/>
          </a:p>
        </p:txBody>
      </p:sp>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1050" y="3289816"/>
            <a:ext cx="51435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990975" y="3653992"/>
            <a:ext cx="2286000" cy="369332"/>
          </a:xfrm>
          <a:prstGeom prst="rect">
            <a:avLst/>
          </a:prstGeom>
          <a:noFill/>
        </p:spPr>
        <p:txBody>
          <a:bodyPr wrap="square" rtlCol="0">
            <a:spAutoFit/>
          </a:bodyPr>
          <a:lstStyle/>
          <a:p>
            <a:r>
              <a:rPr lang="cs-CZ"/>
              <a:t>is spontaneous for</a:t>
            </a:r>
            <a:endParaRPr lang="en-US" dirty="0"/>
          </a:p>
        </p:txBody>
      </p:sp>
      <p:pic>
        <p:nvPicPr>
          <p:cNvPr id="819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9300" y="3729120"/>
            <a:ext cx="5715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533775" y="4187392"/>
            <a:ext cx="4648200" cy="369332"/>
          </a:xfrm>
          <a:prstGeom prst="rect">
            <a:avLst/>
          </a:prstGeom>
          <a:noFill/>
        </p:spPr>
        <p:txBody>
          <a:bodyPr wrap="square" rtlCol="0">
            <a:spAutoFit/>
          </a:bodyPr>
          <a:lstStyle/>
          <a:p>
            <a:r>
              <a:rPr lang="en-GB"/>
              <a:t>The opposite reaction is spontaneous for</a:t>
            </a:r>
            <a:endParaRPr lang="en-US" dirty="0"/>
          </a:p>
        </p:txBody>
      </p:sp>
      <p:pic>
        <p:nvPicPr>
          <p:cNvPr id="819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4277111"/>
            <a:ext cx="57150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94222" y="4876800"/>
            <a:ext cx="66675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Arrow Connector 17"/>
          <p:cNvCxnSpPr/>
          <p:nvPr/>
        </p:nvCxnSpPr>
        <p:spPr>
          <a:xfrm>
            <a:off x="4324166" y="5002456"/>
            <a:ext cx="705217"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133975" y="4724400"/>
            <a:ext cx="3552824" cy="646331"/>
          </a:xfrm>
          <a:prstGeom prst="rect">
            <a:avLst/>
          </a:prstGeom>
          <a:noFill/>
        </p:spPr>
        <p:txBody>
          <a:bodyPr wrap="square" rtlCol="0">
            <a:spAutoFit/>
          </a:bodyPr>
          <a:lstStyle/>
          <a:p>
            <a:r>
              <a:rPr lang="en-GB"/>
              <a:t>The reaction is not spontaneous in either direction</a:t>
            </a:r>
            <a:endParaRPr lang="en-US" dirty="0"/>
          </a:p>
        </p:txBody>
      </p:sp>
      <p:pic>
        <p:nvPicPr>
          <p:cNvPr id="921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8509" y="5638800"/>
            <a:ext cx="6381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Arrow Connector 20"/>
          <p:cNvCxnSpPr/>
          <p:nvPr/>
        </p:nvCxnSpPr>
        <p:spPr>
          <a:xfrm>
            <a:off x="3846268" y="5175738"/>
            <a:ext cx="0" cy="38686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423629" y="5562600"/>
            <a:ext cx="4491768" cy="1200329"/>
          </a:xfrm>
          <a:prstGeom prst="rect">
            <a:avLst/>
          </a:prstGeom>
          <a:noFill/>
        </p:spPr>
        <p:txBody>
          <a:bodyPr wrap="square" rtlCol="0">
            <a:spAutoFit/>
          </a:bodyPr>
          <a:lstStyle/>
          <a:p>
            <a:r>
              <a:rPr lang="en-GB"/>
              <a:t>If we find the composition of the reaction mixture that provides this, then we can identify the composition of the reaction mixture in equilibrium.</a:t>
            </a:r>
            <a:endParaRPr lang="en-US" dirty="0"/>
          </a:p>
        </p:txBody>
      </p:sp>
    </p:spTree>
    <p:extLst>
      <p:ext uri="{BB962C8B-B14F-4D97-AF65-F5344CB8AC3E}">
        <p14:creationId xmlns:p14="http://schemas.microsoft.com/office/powerpoint/2010/main" val="38072500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2457</TotalTime>
  <Words>1322</Words>
  <Application>Microsoft Office PowerPoint</Application>
  <PresentationFormat>On-screen Show (4:3)</PresentationFormat>
  <Paragraphs>119</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Times New Roman</vt:lpstr>
      <vt:lpstr>Office Theme</vt:lpstr>
      <vt:lpstr>Chemical equilibrium</vt:lpstr>
      <vt:lpstr>Thermodynamic potentials</vt:lpstr>
      <vt:lpstr>Thermodynamic potentials</vt:lpstr>
      <vt:lpstr>Thermodynamic potentials</vt:lpstr>
      <vt:lpstr>Thermodynamic potentials</vt:lpstr>
      <vt:lpstr>Chemical equilibrium</vt:lpstr>
      <vt:lpstr>Minimum of Gibbs energy</vt:lpstr>
      <vt:lpstr>Minimum of Gibbs energy</vt:lpstr>
      <vt:lpstr>Minimum of Gibbs energy</vt:lpstr>
      <vt:lpstr>Classification of reactions</vt:lpstr>
      <vt:lpstr>Equilibrium: Ideal Gas</vt:lpstr>
      <vt:lpstr>Equilibrium: Ideal Gas</vt:lpstr>
      <vt:lpstr>Equilibrium: Ideal Gas</vt:lpstr>
      <vt:lpstr>Equilibrium: Ideal Gas</vt:lpstr>
      <vt:lpstr>PowerPoint Presentation</vt:lpstr>
      <vt:lpstr>General reaction</vt:lpstr>
      <vt:lpstr>General reaction</vt:lpstr>
      <vt:lpstr>Effect of entropy</vt:lpstr>
      <vt:lpstr>Effect of entropy</vt:lpstr>
      <vt:lpstr>Influence of temperature and pressure on reaction equilibrium</vt:lpstr>
      <vt:lpstr>Pressure Change Response</vt:lpstr>
      <vt:lpstr>Le Chateliér's principle</vt:lpstr>
      <vt:lpstr>Pressure Change Response</vt:lpstr>
      <vt:lpstr>Temperature Change Response</vt:lpstr>
      <vt:lpstr>van't Hoff's equation</vt:lpstr>
      <vt:lpstr>van't Hoff's equation</vt:lpstr>
      <vt:lpstr>van't Hoff's equation</vt:lpstr>
      <vt:lpstr>van't Hoff's equation</vt:lpstr>
      <vt:lpstr>van't Hoff's equation</vt:lpstr>
      <vt:lpstr>van't Hoff's equation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Rovnováha</dc:title>
  <dc:creator>Radmin</dc:creator>
  <cp:lastModifiedBy>Petr Dohnal</cp:lastModifiedBy>
  <cp:revision>48</cp:revision>
  <dcterms:created xsi:type="dcterms:W3CDTF">2022-04-21T07:41:36Z</dcterms:created>
  <dcterms:modified xsi:type="dcterms:W3CDTF">2024-04-17T21:57:44Z</dcterms:modified>
</cp:coreProperties>
</file>