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721"/>
  </p:normalViewPr>
  <p:slideViewPr>
    <p:cSldViewPr snapToGrid="0" snapToObjects="1">
      <p:cViewPr varScale="1">
        <p:scale>
          <a:sx n="61" d="100"/>
          <a:sy n="6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5CAC-C30F-AF46-A2E2-ACB936C54261}" type="datetimeFigureOut">
              <a:rPr lang="cs-CZ" smtClean="0"/>
              <a:pPr/>
              <a:t>07.05.2022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B96C-4D50-A447-B483-716B4FC86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515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Ohodnocení organizátorů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B96C-4D50-A447-B483-716B4FC86BB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225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Ohodnocení organizátorů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B96C-4D50-A447-B483-716B4FC86BB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22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8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4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7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71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62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4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9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9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69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1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1">
            <a:extLst>
              <a:ext uri="{FF2B5EF4-FFF2-40B4-BE49-F238E27FC236}">
                <a16:creationId xmlns:a16="http://schemas.microsoft.com/office/drawing/2014/main" xmlns="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Oranžové pozadí s nízkými mnohostěny">
            <a:extLst>
              <a:ext uri="{FF2B5EF4-FFF2-40B4-BE49-F238E27FC236}">
                <a16:creationId xmlns:a16="http://schemas.microsoft.com/office/drawing/2014/main" xmlns="" id="{26919553-DD6B-C781-BA5C-66D12C404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277819-5ED3-460E-A684-E5364FEC1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ALBERTOVSKÝ DEN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1EC66D7-0CC8-B524-ADE9-3931F05C5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CESTA ZA SNEM 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xmlns="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xmlns="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18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BF2888-BC14-5368-32D1-03E2A947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Bookman Old Style" panose="02050604050505020204" pitchFamily="18" charset="0"/>
              </a:rPr>
              <a:t>ORGANIZÁTOŘI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AD291D5-BC08-1A12-227F-36FA3EF0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Cesta za snem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Všeobecnou fakultní nemocnice Praha</a:t>
            </a:r>
          </a:p>
          <a:p>
            <a:r>
              <a:rPr lang="cs-CZ" dirty="0">
                <a:latin typeface="Bookman Old Style" panose="02050604050505020204" pitchFamily="18" charset="0"/>
              </a:rPr>
              <a:t>Klinika Rehabilitačního lékařství </a:t>
            </a:r>
          </a:p>
          <a:p>
            <a:r>
              <a:rPr lang="cs-CZ" dirty="0" smtClean="0">
                <a:latin typeface="Bookman Old Style" panose="02050604050505020204" pitchFamily="18" charset="0"/>
              </a:rPr>
              <a:t>1. </a:t>
            </a:r>
            <a:r>
              <a:rPr lang="cs-CZ" dirty="0">
                <a:latin typeface="Bookman Old Style" panose="02050604050505020204" pitchFamily="18" charset="0"/>
              </a:rPr>
              <a:t>lékařská fakulta Uk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013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Bookman Old Style" panose="02050604050505020204" pitchFamily="18" charset="0"/>
              </a:rPr>
              <a:t>FINANCE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Celkový rozpočet: </a:t>
            </a:r>
            <a:r>
              <a:rPr lang="cs-CZ" b="1" dirty="0" smtClean="0">
                <a:solidFill>
                  <a:srgbClr val="FF0000"/>
                </a:solidFill>
                <a:latin typeface="Bookman Old Style" pitchFamily="18" charset="0"/>
              </a:rPr>
              <a:t>56 000,-</a:t>
            </a:r>
            <a:endParaRPr lang="cs-CZ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Konkrétní položky:</a:t>
            </a:r>
            <a:endParaRPr lang="cs-CZ" b="1" dirty="0" smtClean="0"/>
          </a:p>
          <a:p>
            <a:r>
              <a:rPr lang="cs-CZ" dirty="0" smtClean="0">
                <a:latin typeface="Bookman Old Style" pitchFamily="18" charset="0"/>
              </a:rPr>
              <a:t>propagace </a:t>
            </a:r>
            <a:r>
              <a:rPr lang="cs-CZ" dirty="0" smtClean="0">
                <a:latin typeface="Bookman Old Style" pitchFamily="18" charset="0"/>
              </a:rPr>
              <a:t>(deníky, </a:t>
            </a:r>
            <a:r>
              <a:rPr lang="cs-CZ" dirty="0" smtClean="0">
                <a:latin typeface="Bookman Old Style" pitchFamily="18" charset="0"/>
              </a:rPr>
              <a:t>billboard): 12000,-, grafika: 6000</a:t>
            </a:r>
          </a:p>
          <a:p>
            <a:r>
              <a:rPr lang="cs-CZ" dirty="0" smtClean="0">
                <a:latin typeface="Bookman Old Style" pitchFamily="18" charset="0"/>
              </a:rPr>
              <a:t>moderátor (5000 plus DPH</a:t>
            </a:r>
            <a:r>
              <a:rPr lang="cs-CZ" dirty="0" smtClean="0">
                <a:latin typeface="Bookman Old Style" pitchFamily="18" charset="0"/>
              </a:rPr>
              <a:t>)</a:t>
            </a:r>
          </a:p>
          <a:p>
            <a:r>
              <a:rPr lang="cs-CZ" dirty="0" smtClean="0">
                <a:latin typeface="Bookman Old Style" pitchFamily="18" charset="0"/>
              </a:rPr>
              <a:t>brigádníci (5x </a:t>
            </a:r>
            <a:r>
              <a:rPr lang="cs-CZ" dirty="0" smtClean="0">
                <a:latin typeface="Bookman Old Style" pitchFamily="18" charset="0"/>
              </a:rPr>
              <a:t>1000,- + 500,- </a:t>
            </a:r>
            <a:r>
              <a:rPr lang="cs-CZ" dirty="0" smtClean="0">
                <a:latin typeface="Bookman Old Style" pitchFamily="18" charset="0"/>
              </a:rPr>
              <a:t>na občerstvení)</a:t>
            </a:r>
            <a:endParaRPr lang="cs-CZ" dirty="0" smtClean="0">
              <a:latin typeface="Bookman Old Style" pitchFamily="18" charset="0"/>
            </a:endParaRPr>
          </a:p>
          <a:p>
            <a:r>
              <a:rPr lang="cs-CZ" dirty="0" smtClean="0">
                <a:latin typeface="Bookman Old Style" pitchFamily="18" charset="0"/>
              </a:rPr>
              <a:t>WC: 2000,- /den</a:t>
            </a:r>
          </a:p>
          <a:p>
            <a:r>
              <a:rPr lang="cs-CZ" dirty="0" smtClean="0">
                <a:latin typeface="Bookman Old Style" pitchFamily="18" charset="0"/>
              </a:rPr>
              <a:t>výroba filmu, fotograf, kameraman, střihač (zbytek peněz)</a:t>
            </a:r>
            <a:endParaRPr lang="cs-CZ" dirty="0" smtClean="0">
              <a:latin typeface="Bookman Old Style" pitchFamily="18" charset="0"/>
            </a:endParaRPr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100" name="AutoShape 4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2" name="AutoShape 6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4" descr="Stovky Čechů zapomínají peníze v bankomatech - iDNES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2551" y="0"/>
            <a:ext cx="4199449" cy="236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BF2888-BC14-5368-32D1-03E2A947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anose="02050604050505020204" pitchFamily="18" charset="0"/>
              </a:rPr>
              <a:t>ZÁZEMÍ + HYGIENA + BEZPEČNOST</a:t>
            </a:r>
            <a:endParaRPr lang="cs-CZ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AD291D5-BC08-1A12-227F-36FA3EF0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- zázemí Všeobecné fakultní nemocnice</a:t>
            </a:r>
          </a:p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Občerstvení</a:t>
            </a:r>
          </a:p>
          <a:p>
            <a:pPr lvl="1"/>
            <a:r>
              <a:rPr lang="cs-CZ" dirty="0" smtClean="0">
                <a:latin typeface="Bookman Old Style" pitchFamily="18" charset="0"/>
              </a:rPr>
              <a:t>cateringová firma </a:t>
            </a:r>
          </a:p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Hygiena</a:t>
            </a:r>
          </a:p>
          <a:p>
            <a:pPr lvl="1"/>
            <a:r>
              <a:rPr lang="cs-CZ" dirty="0" smtClean="0">
                <a:latin typeface="Bookman Old Style" pitchFamily="18" charset="0"/>
              </a:rPr>
              <a:t>WC na fakultě</a:t>
            </a:r>
          </a:p>
          <a:p>
            <a:pPr lvl="1"/>
            <a:r>
              <a:rPr lang="cs-CZ" dirty="0" smtClean="0">
                <a:latin typeface="Bookman Old Style" pitchFamily="18" charset="0"/>
              </a:rPr>
              <a:t>1x přenosné bezbariérové WC</a:t>
            </a:r>
          </a:p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Bezpečnost</a:t>
            </a:r>
          </a:p>
          <a:p>
            <a:pPr lvl="1"/>
            <a:r>
              <a:rPr lang="cs-CZ" dirty="0" smtClean="0">
                <a:latin typeface="Bookman Old Style" pitchFamily="18" charset="0"/>
              </a:rPr>
              <a:t>z</a:t>
            </a:r>
            <a:r>
              <a:rPr lang="cs-CZ" dirty="0" smtClean="0">
                <a:latin typeface="Bookman Old Style" pitchFamily="18" charset="0"/>
              </a:rPr>
              <a:t>dravotníci z VFN</a:t>
            </a:r>
            <a:endParaRPr lang="cs-CZ" dirty="0"/>
          </a:p>
        </p:txBody>
      </p:sp>
      <p:pic>
        <p:nvPicPr>
          <p:cNvPr id="3074" name="Picture 2" descr="jídelní líst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2970" y="1929384"/>
            <a:ext cx="2336638" cy="2336638"/>
          </a:xfrm>
          <a:prstGeom prst="rect">
            <a:avLst/>
          </a:prstGeom>
          <a:noFill/>
        </p:spPr>
      </p:pic>
      <p:pic>
        <p:nvPicPr>
          <p:cNvPr id="3076" name="Picture 4" descr="Wc: snímky, stock fotografie a vektory | Shutterstock"/>
          <p:cNvPicPr>
            <a:picLocks noChangeAspect="1" noChangeArrowheads="1"/>
          </p:cNvPicPr>
          <p:nvPr/>
        </p:nvPicPr>
        <p:blipFill>
          <a:blip r:embed="rId4"/>
          <a:srcRect b="8099"/>
          <a:stretch>
            <a:fillRect/>
          </a:stretch>
        </p:blipFill>
        <p:spPr bwMode="auto">
          <a:xfrm>
            <a:off x="6788258" y="4407034"/>
            <a:ext cx="2634712" cy="2275042"/>
          </a:xfrm>
          <a:prstGeom prst="rect">
            <a:avLst/>
          </a:prstGeom>
          <a:noFill/>
        </p:spPr>
      </p:pic>
      <p:pic>
        <p:nvPicPr>
          <p:cNvPr id="3078" name="Picture 6" descr="O červeném kříži - Mladý zdravotní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6441" y="4348538"/>
            <a:ext cx="2509462" cy="250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138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anose="02050604050505020204" pitchFamily="18" charset="0"/>
              </a:rPr>
              <a:t>ZÁŠTITA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sz="3200" dirty="0" smtClean="0">
              <a:latin typeface="Bookman Old Style" pitchFamily="18" charset="0"/>
            </a:endParaRPr>
          </a:p>
          <a:p>
            <a:pPr lvl="1"/>
            <a:r>
              <a:rPr lang="cs-CZ" sz="3200" dirty="0" smtClean="0">
                <a:latin typeface="Bookman Old Style" pitchFamily="18" charset="0"/>
              </a:rPr>
              <a:t>městská část </a:t>
            </a:r>
            <a:r>
              <a:rPr lang="cs-CZ" sz="3200" dirty="0" smtClean="0">
                <a:latin typeface="Bookman Old Style" pitchFamily="18" charset="0"/>
              </a:rPr>
              <a:t>Praha </a:t>
            </a:r>
            <a:r>
              <a:rPr lang="cs-CZ" sz="3200" dirty="0" smtClean="0">
                <a:latin typeface="Bookman Old Style" pitchFamily="18" charset="0"/>
              </a:rPr>
              <a:t>2</a:t>
            </a:r>
          </a:p>
          <a:p>
            <a:pPr lvl="1"/>
            <a:endParaRPr lang="cs-CZ" sz="3200" dirty="0" smtClean="0">
              <a:latin typeface="Bookman Old Style" pitchFamily="18" charset="0"/>
            </a:endParaRPr>
          </a:p>
          <a:p>
            <a:pPr lvl="1"/>
            <a:endParaRPr lang="cs-CZ" sz="3200" dirty="0" smtClean="0">
              <a:latin typeface="Bookman Old Style" pitchFamily="18" charset="0"/>
            </a:endParaRPr>
          </a:p>
          <a:p>
            <a:pPr lvl="1"/>
            <a:endParaRPr lang="cs-CZ" sz="3200" dirty="0" smtClean="0">
              <a:latin typeface="Bookman Old Style" pitchFamily="18" charset="0"/>
            </a:endParaRPr>
          </a:p>
          <a:p>
            <a:pPr lvl="1"/>
            <a:r>
              <a:rPr lang="cs-CZ" sz="3200" dirty="0" smtClean="0">
                <a:latin typeface="Bookman Old Style" pitchFamily="18" charset="0"/>
              </a:rPr>
              <a:t>Ministerstvo </a:t>
            </a:r>
            <a:r>
              <a:rPr lang="cs-CZ" sz="3200" dirty="0" smtClean="0">
                <a:latin typeface="Bookman Old Style" pitchFamily="18" charset="0"/>
              </a:rPr>
              <a:t>zdravotnictví a sociálních věcí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26" name="AutoShape 2" descr="Praha 2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Praha 2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Partneři a dá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2871" y="1929384"/>
            <a:ext cx="2007184" cy="200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PROPAGACE AKCE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9384"/>
            <a:ext cx="5857068" cy="4251960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letáky </a:t>
            </a:r>
            <a:r>
              <a:rPr lang="cs-CZ" dirty="0" smtClean="0">
                <a:latin typeface="Bookman Old Style" pitchFamily="18" charset="0"/>
              </a:rPr>
              <a:t>od A5 až </a:t>
            </a:r>
            <a:r>
              <a:rPr lang="cs-CZ" dirty="0" smtClean="0">
                <a:latin typeface="Bookman Old Style" pitchFamily="18" charset="0"/>
              </a:rPr>
              <a:t>A1</a:t>
            </a:r>
          </a:p>
          <a:p>
            <a:pPr>
              <a:buNone/>
            </a:pPr>
            <a:endParaRPr lang="cs-CZ" dirty="0" smtClean="0">
              <a:latin typeface="Bookman Old Style" pitchFamily="18" charset="0"/>
            </a:endParaRPr>
          </a:p>
          <a:p>
            <a:r>
              <a:rPr lang="cs-CZ" dirty="0" smtClean="0">
                <a:latin typeface="Bookman Old Style" pitchFamily="18" charset="0"/>
              </a:rPr>
              <a:t>sociální sítě </a:t>
            </a:r>
          </a:p>
          <a:p>
            <a:pPr>
              <a:buNone/>
            </a:pPr>
            <a:endParaRPr lang="cs-CZ" dirty="0" smtClean="0">
              <a:latin typeface="Bookman Old Style" pitchFamily="18" charset="0"/>
            </a:endParaRPr>
          </a:p>
          <a:p>
            <a:r>
              <a:rPr lang="cs-CZ" dirty="0" smtClean="0">
                <a:latin typeface="Bookman Old Style" pitchFamily="18" charset="0"/>
              </a:rPr>
              <a:t>články v denících společnosti VLTAVA </a:t>
            </a:r>
            <a:r>
              <a:rPr lang="cs-CZ" dirty="0" smtClean="0">
                <a:latin typeface="Bookman Old Style" pitchFamily="18" charset="0"/>
              </a:rPr>
              <a:t>LABE MEDIA a. s.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29698" name="Picture 2" descr="https://www.cestazasnem.cz/assets/images/albertovsk-hry-2136x3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7857" y="1"/>
            <a:ext cx="48441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Bookman Old Style" pitchFamily="18" charset="0"/>
              </a:rPr>
              <a:t>PROPAGACE SPONZORŮ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 </a:t>
            </a:r>
            <a:r>
              <a:rPr lang="cs-CZ" dirty="0" smtClean="0">
                <a:latin typeface="Bookman Old Style" pitchFamily="18" charset="0"/>
              </a:rPr>
              <a:t>vlajky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b</a:t>
            </a:r>
            <a:r>
              <a:rPr lang="cs-CZ" dirty="0" smtClean="0">
                <a:latin typeface="Bookman Old Style" pitchFamily="18" charset="0"/>
              </a:rPr>
              <a:t>annery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sociálních sítě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l</a:t>
            </a:r>
            <a:r>
              <a:rPr lang="cs-CZ" dirty="0" smtClean="0">
                <a:latin typeface="Bookman Old Style" pitchFamily="18" charset="0"/>
              </a:rPr>
              <a:t>etáčky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p</a:t>
            </a:r>
            <a:r>
              <a:rPr lang="cs-CZ" dirty="0" smtClean="0">
                <a:latin typeface="Bookman Old Style" pitchFamily="18" charset="0"/>
              </a:rPr>
              <a:t>rostřednictvím moderátora 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televize: Praha TV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Bookman Old Style" pitchFamily="18" charset="0"/>
              </a:rPr>
              <a:t>Děkujeme za pozornost </a:t>
            </a:r>
            <a:r>
              <a:rPr lang="cs-CZ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ctr">
              <a:buNone/>
            </a:pP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Kateřina </a:t>
            </a:r>
            <a:r>
              <a:rPr lang="cs-CZ" dirty="0" err="1" smtClean="0">
                <a:latin typeface="Bookman Old Style" pitchFamily="18" charset="0"/>
              </a:rPr>
              <a:t>Pletková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Alžběta Anna </a:t>
            </a:r>
            <a:r>
              <a:rPr lang="cs-CZ" dirty="0" err="1" smtClean="0">
                <a:latin typeface="Bookman Old Style" pitchFamily="18" charset="0"/>
              </a:rPr>
              <a:t>Šimurdová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Aneta Polívková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Jakub Bradáč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Veronika </a:t>
            </a:r>
            <a:r>
              <a:rPr lang="cs-CZ" dirty="0" err="1" smtClean="0">
                <a:latin typeface="Bookman Old Style" pitchFamily="18" charset="0"/>
              </a:rPr>
              <a:t>Szabóová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Iveta </a:t>
            </a:r>
            <a:r>
              <a:rPr lang="cs-CZ" dirty="0" err="1" smtClean="0">
                <a:latin typeface="Bookman Old Style" pitchFamily="18" charset="0"/>
              </a:rPr>
              <a:t>Koubská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Petra Michalová</a:t>
            </a: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Petra </a:t>
            </a:r>
            <a:r>
              <a:rPr lang="cs-CZ" dirty="0" err="1" smtClean="0">
                <a:latin typeface="Bookman Old Style" pitchFamily="18" charset="0"/>
              </a:rPr>
              <a:t>Maráčková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David </a:t>
            </a:r>
            <a:r>
              <a:rPr lang="cs-CZ" dirty="0" err="1" smtClean="0">
                <a:latin typeface="Bookman Old Style" pitchFamily="18" charset="0"/>
              </a:rPr>
              <a:t>Ploc</a:t>
            </a:r>
            <a:endParaRPr lang="cs-CZ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Bookman Old Style" pitchFamily="18" charset="0"/>
              </a:rPr>
              <a:t>Mikeš Kořínek</a:t>
            </a:r>
          </a:p>
          <a:p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EE5628-C2F5-82F1-429B-C6AAB3BC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man Old Style" panose="02050604050505020204" pitchFamily="18" charset="0"/>
              </a:rPr>
              <a:t>PRVOTNÍ MYŠLENKA A CÍL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7D9DE6-3A58-1172-BE9C-EC712C505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Iniciátor akce – maminka postiženého syna </a:t>
            </a:r>
          </a:p>
          <a:p>
            <a:r>
              <a:rPr lang="cs-CZ" dirty="0" err="1">
                <a:latin typeface="Bookman Old Style" panose="02050604050505020204" pitchFamily="18" charset="0"/>
                <a:cs typeface="Gautami" panose="020B0502040204020203" pitchFamily="34" charset="0"/>
              </a:rPr>
              <a:t>Albertovské</a:t>
            </a:r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 hry </a:t>
            </a:r>
          </a:p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Cíl -&gt; Podpora lidí s poruchami mozku, DMO, úrazy, nádory... 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Ukázat možnosti samostatného fungování 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Možnosti ve sportu 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Samostatnost v práci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2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C6885-9781-109D-9898-455E726E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Bookman Old Style" panose="02050604050505020204" pitchFamily="18" charset="0"/>
              </a:rPr>
              <a:t>PRO KOHO JE AKCE POŘÁDÁNA?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870A92-E2DD-0587-4775-096B3247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Pro pacienty po úrazech mozku a cévních mozkových příhodách</a:t>
            </a:r>
          </a:p>
          <a:p>
            <a:r>
              <a:rPr lang="cs-CZ" dirty="0">
                <a:latin typeface="Bookman Old Style" panose="02050604050505020204" pitchFamily="18" charset="0"/>
              </a:rPr>
              <a:t>Blízké osoby pacientů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Odborníky, kteří s nimi pracují</a:t>
            </a:r>
          </a:p>
          <a:p>
            <a:r>
              <a:rPr lang="cs-CZ" dirty="0">
                <a:latin typeface="Bookman Old Style" panose="02050604050505020204" pitchFamily="18" charset="0"/>
              </a:rPr>
              <a:t>Pro členy veřejnosti, které toto téma zajímá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197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C064B1-3241-75FC-9A67-4677A701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man Old Style" panose="02050604050505020204" pitchFamily="18" charset="0"/>
              </a:rPr>
              <a:t>PROGRAM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2035820-4538-0958-BD70-B8344C48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040"/>
            <a:ext cx="11158728" cy="4251960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Soutěž týmů složených z pacientů, rodin, studentů a zaměstnanců KRL</a:t>
            </a:r>
          </a:p>
          <a:p>
            <a:pPr lvl="1"/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5 stanovišť po cca 60 minutách 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Výpravy v KRL v pravidelných intervalech 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Možnost vyzkoušet si trenažéry na vlastní kůži – pro širokou veřejnost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Informace různých rehabilitačních odborníků KRL o dané problematice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Informace o tom, jak těmto lidem nejlépe pomáhat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Informace o možnostech vzdělávání rehabilitačních odborníků</a:t>
            </a:r>
          </a:p>
          <a:p>
            <a:r>
              <a:rPr lang="cs-CZ" sz="3100" dirty="0">
                <a:latin typeface="Bookman Old Style" panose="02050604050505020204" pitchFamily="18" charset="0"/>
                <a:cs typeface="Gautami" panose="020B0502040204020203" pitchFamily="34" charset="0"/>
              </a:rPr>
              <a:t>Prohlídka/den otevřených dveří KRL</a:t>
            </a:r>
          </a:p>
          <a:p>
            <a:pPr marL="0" indent="0">
              <a:buNone/>
            </a:pPr>
            <a:r>
              <a:rPr lang="cs-CZ" dirty="0">
                <a:latin typeface="Gautami" panose="020B0502040204020203" pitchFamily="34" charset="0"/>
                <a:cs typeface="Gautami" panose="020B0502040204020203" pitchFamily="34" charset="0"/>
              </a:rPr>
              <a:t/>
            </a:r>
            <a:br>
              <a:rPr lang="cs-CZ" dirty="0">
                <a:latin typeface="Gautami" panose="020B0502040204020203" pitchFamily="34" charset="0"/>
                <a:cs typeface="Gautami" panose="020B0502040204020203" pitchFamily="34" charset="0"/>
              </a:rPr>
            </a:br>
            <a:endParaRPr lang="cs-CZ" dirty="0"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endParaRPr lang="cs-CZ" dirty="0"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endParaRPr lang="cs-CZ" dirty="0">
              <a:latin typeface="Gautami" panose="020B0502040204020203" pitchFamily="34" charset="0"/>
              <a:cs typeface="Gautami" panose="020B0502040204020203" pitchFamily="34" charset="0"/>
            </a:endParaRPr>
          </a:p>
          <a:p>
            <a:endParaRPr lang="cs-CZ" dirty="0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29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8A2348-2928-02DB-41D0-DB17325E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>
                <a:latin typeface="Bookman Old Style" panose="02050604050505020204" pitchFamily="18" charset="0"/>
              </a:rPr>
              <a:t>5 STANOVIŠŤ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94CECC-6E33-EF7A-265C-BFD22A78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Trenažery </a:t>
            </a:r>
            <a:r>
              <a:rPr lang="cs-CZ" dirty="0" err="1">
                <a:latin typeface="Bookman Old Style" panose="02050604050505020204" pitchFamily="18" charset="0"/>
                <a:cs typeface="Gautami" panose="020B0502040204020203" pitchFamily="34" charset="0"/>
              </a:rPr>
              <a:t>handbike</a:t>
            </a:r>
            <a:endParaRPr lang="cs-CZ" dirty="0">
              <a:latin typeface="Bookman Old Style" panose="02050604050505020204" pitchFamily="18" charset="0"/>
              <a:cs typeface="Gautami" panose="020B0502040204020203" pitchFamily="34" charset="0"/>
            </a:endParaRPr>
          </a:p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Disk golf</a:t>
            </a:r>
          </a:p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Paměťová soutěž s kufrem plným věcí (hlavolamy, kvízy, vůně, ten kufr,…)</a:t>
            </a:r>
          </a:p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Lukostřelba</a:t>
            </a:r>
          </a:p>
          <a:p>
            <a:r>
              <a:rPr lang="cs-CZ" dirty="0">
                <a:latin typeface="Bookman Old Style" panose="02050604050505020204" pitchFamily="18" charset="0"/>
                <a:cs typeface="Gautami" panose="020B0502040204020203" pitchFamily="34" charset="0"/>
              </a:rPr>
              <a:t>Trenažer multifunkční (pádlování, veslování, běžky)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104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205476-A350-5DAF-FF57-1A720F0B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Bookman Old Style" panose="02050604050505020204" pitchFamily="18" charset="0"/>
              </a:rPr>
              <a:t>KDY, KDE A V KOLIK?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C60D5E-B5B7-DADC-AF14-39CA8B72E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18. května 2022</a:t>
            </a:r>
          </a:p>
          <a:p>
            <a:r>
              <a:rPr lang="cs-CZ" dirty="0">
                <a:latin typeface="Bookman Old Style" panose="02050604050505020204" pitchFamily="18" charset="0"/>
              </a:rPr>
              <a:t>Albertov před nemocnicí v ulici Studničkova, pod Nuselskými schody</a:t>
            </a:r>
          </a:p>
          <a:p>
            <a:r>
              <a:rPr lang="cs-CZ" dirty="0">
                <a:latin typeface="Bookman Old Style" panose="02050604050505020204" pitchFamily="18" charset="0"/>
              </a:rPr>
              <a:t>Startujeme ve 12:00</a:t>
            </a:r>
          </a:p>
          <a:p>
            <a:r>
              <a:rPr lang="cs-CZ" dirty="0">
                <a:latin typeface="Bookman Old Style" panose="02050604050505020204" pitchFamily="18" charset="0"/>
              </a:rPr>
              <a:t>Konec nejpozději v 21:00</a:t>
            </a:r>
          </a:p>
        </p:txBody>
      </p:sp>
    </p:spTree>
    <p:extLst>
      <p:ext uri="{BB962C8B-B14F-4D97-AF65-F5344CB8AC3E}">
        <p14:creationId xmlns:p14="http://schemas.microsoft.com/office/powerpoint/2010/main" xmlns="" val="377927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E5C92D-0E0A-7FBC-87DD-78A13CF1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Bookman Old Style" panose="02050604050505020204" pitchFamily="18" charset="0"/>
              </a:rPr>
              <a:t>ZÁVĚREČNÉ VYHLÁŠENÍ A ZAKONČENÍ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910C88-FD9E-F8CD-F85E-004A6FC4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Odměna za účast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Vyhlášení tahouna týmu – každý tým si sám odhlasuje svého nejúspěšnějšího člena</a:t>
            </a:r>
          </a:p>
          <a:p>
            <a:r>
              <a:rPr lang="cs-CZ" dirty="0">
                <a:latin typeface="Bookman Old Style" panose="02050604050505020204" pitchFamily="18" charset="0"/>
              </a:rPr>
              <a:t>Poděkování za uskutečnění akce</a:t>
            </a:r>
          </a:p>
          <a:p>
            <a:r>
              <a:rPr lang="cs-CZ" dirty="0">
                <a:latin typeface="Bookman Old Style" panose="02050604050505020204" pitchFamily="18" charset="0"/>
              </a:rPr>
              <a:t>Závěrečné slovo paní primářky </a:t>
            </a:r>
          </a:p>
        </p:txBody>
      </p:sp>
    </p:spTree>
    <p:extLst>
      <p:ext uri="{BB962C8B-B14F-4D97-AF65-F5344CB8AC3E}">
        <p14:creationId xmlns:p14="http://schemas.microsoft.com/office/powerpoint/2010/main" xmlns="" val="269407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F9ADE0-F772-6D57-7D7A-117924F5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man Old Style" panose="02050604050505020204" pitchFamily="18" charset="0"/>
              </a:rPr>
              <a:t>MODERÁTOR AKCE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E767A79-1BFC-ED7B-75AA-1BF91A020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Jakub </a:t>
            </a:r>
            <a:r>
              <a:rPr lang="cs-CZ" dirty="0" err="1">
                <a:latin typeface="Bookman Old Style" panose="02050604050505020204" pitchFamily="18" charset="0"/>
              </a:rPr>
              <a:t>Ouvín</a:t>
            </a:r>
            <a:endParaRPr lang="cs-CZ" dirty="0">
              <a:latin typeface="Bookman Old Style" panose="02050604050505020204" pitchFamily="18" charset="0"/>
            </a:endParaRPr>
          </a:p>
          <a:p>
            <a:r>
              <a:rPr lang="cs-CZ" dirty="0">
                <a:latin typeface="Bookman Old Style" panose="02050604050505020204" pitchFamily="18" charset="0"/>
              </a:rPr>
              <a:t>Moderátor na Drive A </a:t>
            </a:r>
            <a:r>
              <a:rPr lang="cs-CZ" dirty="0" err="1">
                <a:latin typeface="Bookman Old Style" panose="02050604050505020204" pitchFamily="18" charset="0"/>
              </a:rPr>
              <a:t>Óčku</a:t>
            </a:r>
            <a:r>
              <a:rPr lang="cs-CZ" dirty="0">
                <a:latin typeface="Bookman Old Style" panose="02050604050505020204" pitchFamily="18" charset="0"/>
              </a:rPr>
              <a:t>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Reprodukovaná hudba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CBDA8D5-B08B-51C1-B2CB-7DBFE9BF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14" y="3671888"/>
            <a:ext cx="5674886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94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280F6B-ECFF-CC4C-9AB5-0983A01A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man Old Style" panose="02050604050505020204" pitchFamily="18" charset="0"/>
              </a:rPr>
              <a:t>ROZHOVORY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66AFD68-95FF-3705-46B4-AB4BF669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Terapeuti</a:t>
            </a:r>
          </a:p>
          <a:p>
            <a:r>
              <a:rPr lang="cs-CZ" dirty="0">
                <a:latin typeface="Bookman Old Style" panose="02050604050505020204" pitchFamily="18" charset="0"/>
              </a:rPr>
              <a:t>Zástupci nemocnice</a:t>
            </a:r>
          </a:p>
          <a:p>
            <a:r>
              <a:rPr lang="cs-CZ" dirty="0">
                <a:latin typeface="Bookman Old Style" panose="02050604050505020204" pitchFamily="18" charset="0"/>
              </a:rPr>
              <a:t>Zástupce městské části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Partneři </a:t>
            </a:r>
          </a:p>
        </p:txBody>
      </p:sp>
      <p:sp>
        <p:nvSpPr>
          <p:cNvPr id="7170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177917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etchyVTI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4650E"/>
    </a:accent1>
    <a:accent2>
      <a:srgbClr val="00A5AB"/>
    </a:accent2>
    <a:accent3>
      <a:srgbClr val="09963B"/>
    </a:accent3>
    <a:accent4>
      <a:srgbClr val="E64823"/>
    </a:accent4>
    <a:accent5>
      <a:srgbClr val="9C6A6A"/>
    </a:accent5>
    <a:accent6>
      <a:srgbClr val="824F8C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405</Words>
  <Application>Microsoft Macintosh PowerPoint</Application>
  <PresentationFormat>Vlastní</PresentationFormat>
  <Paragraphs>112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SketchyVTI</vt:lpstr>
      <vt:lpstr>ALBERTOVSKÝ DEN </vt:lpstr>
      <vt:lpstr>PRVOTNÍ MYŠLENKA A CÍL </vt:lpstr>
      <vt:lpstr>PRO KOHO JE AKCE POŘÁDÁNA? </vt:lpstr>
      <vt:lpstr>PROGRAM AKCE</vt:lpstr>
      <vt:lpstr> 5 STANOVIŠŤ</vt:lpstr>
      <vt:lpstr>KDY, KDE A V KOLIK? </vt:lpstr>
      <vt:lpstr>ZÁVĚREČNÉ VYHLÁŠENÍ A ZAKONČENÍ</vt:lpstr>
      <vt:lpstr>MODERÁTOR AKCE </vt:lpstr>
      <vt:lpstr>ROZHOVORY</vt:lpstr>
      <vt:lpstr>ORGANIZÁTOŘI </vt:lpstr>
      <vt:lpstr>FINANCE</vt:lpstr>
      <vt:lpstr>ZÁZEMÍ + HYGIENA + BEZPEČNOST</vt:lpstr>
      <vt:lpstr>ZÁŠTITA AKCE</vt:lpstr>
      <vt:lpstr>PROPAGACE AKCE</vt:lpstr>
      <vt:lpstr>PROPAGACE SPONZORŮ</vt:lpstr>
      <vt:lpstr>Děkujeme za pozornost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ALBERTOVSKÝ DEN </dc:title>
  <dc:creator>Aneta Procházková</dc:creator>
  <cp:lastModifiedBy>Windows User</cp:lastModifiedBy>
  <cp:revision>14</cp:revision>
  <dcterms:created xsi:type="dcterms:W3CDTF">2022-04-28T11:11:20Z</dcterms:created>
  <dcterms:modified xsi:type="dcterms:W3CDTF">2022-05-07T14:52:44Z</dcterms:modified>
</cp:coreProperties>
</file>