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4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1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3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4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3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1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6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5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315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player.cz/176718-Ramcovy-vzdelavaci-program-pro-obor-vzdelani-zakladni-skola-specialni-rvp-zs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elke-revize-zv.rvp.cz/jak-to-bude-probihat" TargetMode="External"/><Relationship Id="rId2" Type="http://schemas.openxmlformats.org/officeDocument/2006/relationships/hyperlink" Target="https://www.npi.cz/ramcove-vzdelavaci-program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gifolio.rvp.cz/view/view.php?id=1083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folio.rvp.cz/view/view.php?id=1083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4633D6-12A4-A314-8419-ABDB3C6E30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12" r="25054" b="-1"/>
          <a:stretch/>
        </p:blipFill>
        <p:spPr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B6E120-7608-4BFF-A233-3884570A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1472" y="1524000"/>
            <a:ext cx="4058528" cy="1753772"/>
          </a:xfrm>
        </p:spPr>
        <p:txBody>
          <a:bodyPr>
            <a:normAutofit/>
          </a:bodyPr>
          <a:lstStyle/>
          <a:p>
            <a:pPr algn="l"/>
            <a:r>
              <a:rPr lang="cs-CZ" sz="9600" dirty="0"/>
              <a:t>RVP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CFFFF5-25A4-481A-9137-AE144A16E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Kočová, Petrova, Placatková, Riegerová, </a:t>
            </a:r>
            <a:r>
              <a:rPr lang="cs-CZ" dirty="0" err="1"/>
              <a:t>Thompsonova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00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88FC2-06D5-4AD2-8A7F-668BB34F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987778"/>
          </a:xfrm>
        </p:spPr>
        <p:txBody>
          <a:bodyPr/>
          <a:lstStyle/>
          <a:p>
            <a:r>
              <a:rPr lang="cs-CZ" dirty="0"/>
              <a:t>RVP pro speciální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F83ED-DE1E-4EC7-ACB4-C14A8E66B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3809999"/>
          </a:xfrm>
        </p:spPr>
        <p:txBody>
          <a:bodyPr>
            <a:normAutofit fontScale="47500" lnSpcReduction="20000"/>
          </a:bodyPr>
          <a:lstStyle/>
          <a:p>
            <a:endParaRPr lang="cs-CZ" dirty="0"/>
          </a:p>
          <a:p>
            <a:r>
              <a:rPr lang="cs-CZ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Vymezuje podmínky pro speciální vzdělávání žáků s různým stupněm mentálního postižení</a:t>
            </a:r>
          </a:p>
          <a:p>
            <a:pPr marL="0" indent="0">
              <a:buNone/>
            </a:pPr>
            <a:endParaRPr lang="cs-CZ" sz="3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vzdělávání je kladen důraz především na kompetence komunikativní, sociální, personální a pracovní. Žák na konci vzdělávání dosahuje úrovně klíčových kompetencí v rámci svých schopností a možností</a:t>
            </a:r>
            <a:endParaRPr 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https://docplayer.cz/176718-Ramcovy-vzdelavaci-program-pro-obor-vzdelani-zakladni-skola-specialni-rvp-zss.html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48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82419-F2AA-4B9A-B8CA-7108131EF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B22A3-ECE4-4C87-9459-0EB15729F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438400"/>
            <a:ext cx="10668000" cy="3665683"/>
          </a:xfrm>
        </p:spPr>
        <p:txBody>
          <a:bodyPr/>
          <a:lstStyle/>
          <a:p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https://www.npi.cz/ramcove-vzdelavaci-programy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https://velke-revize-zv.rvp.cz/jak-to-bude-probihat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https://digifolio.rvp.cz/view/view.php?id=10839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696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F73C6-114F-4FB9-90F5-6DD4B0FD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Děkujeme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C1F29D-8761-432F-8521-5457A815D7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54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1107F-6181-43C1-B743-492BD6608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22013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52A28-54FB-441A-8E09-A6EB5D938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61068"/>
            <a:ext cx="10668000" cy="434301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rámcový vzdělávací program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obecně závazný rámec pro tvorbu školních vzdělávacích programů škol všech oborů vzdělání v předškolním, základním, základním uměleckém, jazykovém a středním vzdělávání</a:t>
            </a:r>
          </a:p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definován zákonem č. 561/2004 Sb.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cs-CZ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ydává MŠMT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odle RVP si školy vytvářejí své ŠVP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  <a:latin typeface="Roboto Condensed" panose="020B0604020202020204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0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3D065C6D-EB42-400B-99C4-D0ACE936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3174" y="0"/>
            <a:ext cx="5578824" cy="6028256"/>
          </a:xfrm>
          <a:custGeom>
            <a:avLst/>
            <a:gdLst>
              <a:gd name="connsiteX0" fmla="*/ 1681218 w 5578824"/>
              <a:gd name="connsiteY0" fmla="*/ 0 h 6028256"/>
              <a:gd name="connsiteX1" fmla="*/ 5578824 w 5578824"/>
              <a:gd name="connsiteY1" fmla="*/ 0 h 6028256"/>
              <a:gd name="connsiteX2" fmla="*/ 5578824 w 5578824"/>
              <a:gd name="connsiteY2" fmla="*/ 5760161 h 6028256"/>
              <a:gd name="connsiteX3" fmla="*/ 5441231 w 5578824"/>
              <a:gd name="connsiteY3" fmla="*/ 5804042 h 6028256"/>
              <a:gd name="connsiteX4" fmla="*/ 4253224 w 5578824"/>
              <a:gd name="connsiteY4" fmla="*/ 5980388 h 6028256"/>
              <a:gd name="connsiteX5" fmla="*/ 837278 w 5578824"/>
              <a:gd name="connsiteY5" fmla="*/ 4877588 h 6028256"/>
              <a:gd name="connsiteX6" fmla="*/ 109626 w 5578824"/>
              <a:gd name="connsiteY6" fmla="*/ 3329255 h 6028256"/>
              <a:gd name="connsiteX7" fmla="*/ 156962 w 5578824"/>
              <a:gd name="connsiteY7" fmla="*/ 1773839 h 6028256"/>
              <a:gd name="connsiteX8" fmla="*/ 904890 w 5578824"/>
              <a:gd name="connsiteY8" fmla="*/ 738354 h 6028256"/>
              <a:gd name="connsiteX9" fmla="*/ 1304592 w 5578824"/>
              <a:gd name="connsiteY9" fmla="*/ 360545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5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4CA24C-D30F-CD72-A315-26304DA9C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1083212"/>
            <a:ext cx="5156937" cy="5012789"/>
          </a:xfrm>
        </p:spPr>
        <p:txBody>
          <a:bodyPr>
            <a:norm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Kurikulární dokumenty jsou vytvářeny na dvou úrovních – </a:t>
            </a:r>
            <a:r>
              <a:rPr lang="cs-CZ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státní a školní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0E96A9-BE8A-4D69-B1F2-1FBC4B2DB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96989"/>
          </a:xfrm>
        </p:spPr>
        <p:txBody>
          <a:bodyPr>
            <a:normAutofit fontScale="90000"/>
          </a:bodyPr>
          <a:lstStyle/>
          <a:p>
            <a:endParaRPr lang="cs-CZ" sz="32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E56C8DA-EDE4-44FC-A8E3-3ADF800C5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08" y="2063050"/>
            <a:ext cx="7473926" cy="450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2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0BAF3-B195-4BF0-BD20-498FE1A83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4111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C9259F-5C5D-4263-BA74-A1889DEF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20800"/>
            <a:ext cx="10668000" cy="4783283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Stanovuje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Konkrétní cíle, formy, délku a povinný obsah vzdělávání, podmínky pro průběh a ukončení vzdělávání a zásahy do tvorbu školních vzdělávacích programů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Podmínky pro vzdělávání žáků se speciálními vzdělávacími potřebami </a:t>
            </a:r>
          </a:p>
          <a:p>
            <a:pPr marL="457200" lvl="1" indent="0"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Musí odpovídat nejnovějším poznatkům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Vědních disciplín, jejichž základy a praktické využití má vzdělávací prostředek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Pedagogiky a psychologie o účinných metodách a organizačním uspořádání vzdělávání přiměřeně věku a rozvoji vzdělávaného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57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FADE7-881D-48EE-B89C-EF3AD567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62000" y="708199"/>
            <a:ext cx="106680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F8B448-FD29-47B9-BFAE-C05515BDB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61156"/>
            <a:ext cx="10668000" cy="504292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ZÁKLADNÍ DĚLENÍ  RVP</a:t>
            </a:r>
          </a:p>
          <a:p>
            <a:pPr marL="457200" lvl="1" indent="0">
              <a:buNone/>
            </a:pPr>
            <a:endParaRPr lang="cs-CZ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Předškolní vzdělávání</a:t>
            </a:r>
          </a:p>
          <a:p>
            <a:pPr lvl="1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Základní vzdělávání</a:t>
            </a:r>
          </a:p>
          <a:p>
            <a:pPr lvl="1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Gymnaziální vzdělávání</a:t>
            </a:r>
          </a:p>
          <a:p>
            <a:pPr lvl="1"/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Střední odborné vzdělávání</a:t>
            </a:r>
          </a:p>
          <a:p>
            <a:pPr marL="0" indent="0">
              <a:buNone/>
            </a:pP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31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232AE-44C2-4767-BE37-54657BA0D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D7A1B-7EC6-4B87-8B1B-34F3F251D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12712"/>
            <a:ext cx="10668000" cy="4591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SPECIÁLNĚ ZAMĚŘENÉ RVP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RVP pro gymnázia se sportovní přípravou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RVP pro gymnázia s rozšířenou jazykovou přípravou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RVP pro obor vzdělání základní škola speciální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RVP pro základní umělecké školy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RVP pro speciální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61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606D5-4237-4629-B2A9-8AC4864EB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01421"/>
            <a:ext cx="10668000" cy="76764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RVP pro předškolní vzdělávání</a:t>
            </a:r>
            <a:br>
              <a:rPr lang="cs-CZ" dirty="0">
                <a:solidFill>
                  <a:schemeClr val="bg1"/>
                </a:solidFill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E4985E-AEDB-4750-BDE5-322CD15A6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40089"/>
            <a:ext cx="10668000" cy="4263994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Cílem předškolního vzdělávání je především připravit dítě na budoucí život a nároky, které na něj budou v budoucnu kladeny. V tomto věku jsou také vytvářeny základy klíčových kompetencí, které jsou dalším vzděláváním prohlubovány. Jsou to kompetence k učení, k řešení problémů, kompetence komunikativní, sociální, činností a občanské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37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8E3D2-B09C-43C1-879C-15B79792B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807156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RVP pro základní vzdělávání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D5AA16-9A62-41FE-9867-652EC1108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78756"/>
            <a:ext cx="10668000" cy="3925327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Úkolem prvního stupně je přechod žáků z rodinné výchovy a předškolního vzdělávání do povinného, pravidelného a systematického vzdělávání</a:t>
            </a:r>
          </a:p>
          <a:p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Úkolem druhého stupně je získání vědomostí, dovedností a návyků, které vedou k uvážlivému a kultivovanému chování, k zodpovědnému rozhodování a respektování práv a povinností občana státu a Evropské unie</a:t>
            </a:r>
          </a:p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Dítě ukončující tuto etapu vzdělávání by mělo otevřeně komunikovat, tvořivě a logicky myslet a řešit problémy, spolupracovat a respektovat druhé, uplatňovat svá práva a plnit povinnosti, být odpovědné za zdraví své i druhých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pPr marL="0" indent="0">
              <a:buNone/>
            </a:pPr>
            <a:r>
              <a:rPr lang="cs-CZ" sz="1400" dirty="0">
                <a:hlinkClick r:id="rId2"/>
              </a:rPr>
              <a:t>Obsah RVP ZV – DIGIFOLIO</a:t>
            </a:r>
            <a:endParaRPr lang="cs-CZ" sz="1400" dirty="0"/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82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E5FAF-080C-4754-A2A3-22C28918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044222"/>
          </a:xfrm>
        </p:spPr>
        <p:txBody>
          <a:bodyPr/>
          <a:lstStyle/>
          <a:p>
            <a:r>
              <a:rPr lang="cs-CZ" b="1" dirty="0"/>
              <a:t>RVP pro gymnázia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CBFFC3-0146-4901-853D-F9B20FB90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gymnaziálního vzdělávání je připravit dítě na vysokoškolské vzdělávání a další typy terciárního vzdělávání, profesní specializaci a občanský život pomocí rozvoje klíčových kompetencí a všeobecného rozhledu</a:t>
            </a:r>
          </a:p>
          <a:p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Žák ukončující tuto etapu vzdělávání umí plánovat a organizovat své pracovní činnosti a učení, efektivně využít různé strategie učení, získat, zpracovat a využít v praxi poznatky a informace, rozpoznat problém a uplatnit různé metody k jeho řešení, efektivně využívat dostupné prostředky komunikace, vyjadřovat se jasně a srozumitelně v mluvených a psaných projevech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82128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213A3A"/>
      </a:dk2>
      <a:lt2>
        <a:srgbClr val="E8E5E2"/>
      </a:lt2>
      <a:accent1>
        <a:srgbClr val="84A4CF"/>
      </a:accent1>
      <a:accent2>
        <a:srgbClr val="69AEBA"/>
      </a:accent2>
      <a:accent3>
        <a:srgbClr val="73AE9E"/>
      </a:accent3>
      <a:accent4>
        <a:srgbClr val="65B27D"/>
      </a:accent4>
      <a:accent5>
        <a:srgbClr val="77B171"/>
      </a:accent5>
      <a:accent6>
        <a:srgbClr val="89AD62"/>
      </a:accent6>
      <a:hlink>
        <a:srgbClr val="987F5C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516</Words>
  <Application>Microsoft Office PowerPoint</Application>
  <PresentationFormat>Širokoúhlá obrazovka</PresentationFormat>
  <Paragraphs>60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Arial</vt:lpstr>
      <vt:lpstr>Avenir Next LT Pro</vt:lpstr>
      <vt:lpstr>Avenir Next LT Pro Light</vt:lpstr>
      <vt:lpstr>Calibri</vt:lpstr>
      <vt:lpstr>Courier New</vt:lpstr>
      <vt:lpstr>Roboto Condensed</vt:lpstr>
      <vt:lpstr>Sitka Subheading</vt:lpstr>
      <vt:lpstr>Symbol</vt:lpstr>
      <vt:lpstr>times new roman</vt:lpstr>
      <vt:lpstr>PebbleVTI</vt:lpstr>
      <vt:lpstr>RVP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RVP pro předškolní vzdělávání  </vt:lpstr>
      <vt:lpstr>RVP pro základní vzdělávání</vt:lpstr>
      <vt:lpstr>RVP pro gymnázia</vt:lpstr>
      <vt:lpstr>RVP pro speciální vzdělávání</vt:lpstr>
      <vt:lpstr>Zdroje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RVP</dc:title>
  <dc:creator>Skalička Jan</dc:creator>
  <cp:lastModifiedBy>Skalička Jan</cp:lastModifiedBy>
  <cp:revision>3</cp:revision>
  <dcterms:created xsi:type="dcterms:W3CDTF">2022-04-20T17:48:26Z</dcterms:created>
  <dcterms:modified xsi:type="dcterms:W3CDTF">2022-04-20T20:37:02Z</dcterms:modified>
</cp:coreProperties>
</file>