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9" r:id="rId25"/>
    <p:sldId id="291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8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3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7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0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0257-1EB1-4A56-9E2E-93D4B3C05BE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E60A-327C-4820-AB6B-4F69C973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Reak</a:t>
            </a:r>
            <a:r>
              <a:rPr lang="cs-CZ" dirty="0" smtClean="0"/>
              <a:t>ční dynamika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Srážky, účinný průřez, 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Založeno na </a:t>
            </a:r>
            <a:r>
              <a:rPr lang="cs-CZ" dirty="0" err="1" smtClean="0"/>
              <a:t>Lecture</a:t>
            </a:r>
            <a:r>
              <a:rPr lang="cs-CZ" dirty="0" smtClean="0"/>
              <a:t> notes od Claire </a:t>
            </a:r>
            <a:r>
              <a:rPr lang="cs-CZ" dirty="0" err="1" smtClean="0"/>
              <a:t>Vallance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7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Diferenciální účinný průřez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22984"/>
            <a:ext cx="2647950" cy="257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4114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485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385522" y="4648200"/>
            <a:ext cx="900478" cy="180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68062" y="432503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Pravděpodobnost rozptylu do daného kuželu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5334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Efektivně pravděpodobnost rozptylu do daného úhlu vůči vektoru relativní rychlosti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4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Moment hybnosti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48025"/>
            <a:ext cx="962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58" y="1369402"/>
            <a:ext cx="4981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3962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3815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49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velké vzdálenosti 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429000"/>
            <a:ext cx="41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(orbitální) moment hybnosti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81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Celkový moment hybnosti (orbitální + rotační) se během reakce zachovává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7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085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905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biliárové koule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2438400"/>
            <a:ext cx="8582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2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Lenard</a:t>
            </a:r>
            <a:r>
              <a:rPr lang="cs-CZ" dirty="0" smtClean="0"/>
              <a:t> - Jones potenciál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2838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114800" y="2838450"/>
            <a:ext cx="685800" cy="438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3200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Přitažlivé působení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43200" y="2838450"/>
            <a:ext cx="504825" cy="552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66912" y="33909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Repulzivní působení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" y="3886200"/>
            <a:ext cx="8648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63" y="5715000"/>
            <a:ext cx="2581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2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Interakce mezi atomy, molekulami a ionty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381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4" y="2893408"/>
            <a:ext cx="8429456" cy="266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3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polyatomické</a:t>
            </a:r>
            <a:r>
              <a:rPr lang="cs-CZ" dirty="0" smtClean="0"/>
              <a:t> systémy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24000"/>
            <a:ext cx="8705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0861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3N-6 (3N-5) souřadnic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953376" cy="25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polyatomické</a:t>
            </a:r>
            <a:r>
              <a:rPr lang="cs-CZ" dirty="0" smtClean="0"/>
              <a:t> systémy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638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62112"/>
            <a:ext cx="18764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590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Tvar PES ovlivňuje dynamiku reakce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62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PES z kvantově mechanických výpočtů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polyatomické</a:t>
            </a:r>
            <a:r>
              <a:rPr lang="cs-CZ" dirty="0" smtClean="0"/>
              <a:t> systémy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Nechť atomy leží v jedné přímce během reakce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6191"/>
            <a:ext cx="8077200" cy="24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667766"/>
            <a:ext cx="857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463180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Řez                    pro fixní hodnotu </a:t>
            </a:r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08" y="4705865"/>
            <a:ext cx="285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3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polyatomické</a:t>
            </a:r>
            <a:r>
              <a:rPr lang="cs-CZ" dirty="0" smtClean="0"/>
              <a:t> systémy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Nechť atomy leží v jedné přímce během reakce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8238"/>
            <a:ext cx="83915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14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polyatomické</a:t>
            </a:r>
            <a:r>
              <a:rPr lang="cs-CZ" dirty="0" smtClean="0"/>
              <a:t> systémy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Nechť atomy leží v jedné přímce během reakce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1057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096000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Trajektorie s nejnižší energií se nazývá reakční koordináta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Srážky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Pružné – celková kinetická energie reaktantů se zachovává</a:t>
            </a:r>
          </a:p>
          <a:p>
            <a:endParaRPr lang="cs-CZ" dirty="0"/>
          </a:p>
          <a:p>
            <a:r>
              <a:rPr lang="cs-CZ" dirty="0" smtClean="0"/>
              <a:t>Nepružné – část energie se při srážce přemění na vnitřní energii reaktantů (rotace, vibrace) </a:t>
            </a:r>
          </a:p>
          <a:p>
            <a:endParaRPr lang="cs-CZ" dirty="0"/>
          </a:p>
          <a:p>
            <a:r>
              <a:rPr lang="cs-CZ" dirty="0" smtClean="0"/>
              <a:t>Reakční (zvláštní případ nepružných) – při srážce dojde k přerušení nebo vzniku chemických vazeb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1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polyatomické</a:t>
            </a:r>
            <a:r>
              <a:rPr lang="cs-CZ" dirty="0" smtClean="0"/>
              <a:t> systémy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Nechť atomy leží v jedné přímce během reakce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09800"/>
            <a:ext cx="73247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" y="5810250"/>
            <a:ext cx="424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Reaktanty nemají dostatečnou kinetickou energii na překonání aktivační energie (pružná srážka)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867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Reaktanty mají dostatek energie k p </a:t>
            </a:r>
            <a:r>
              <a:rPr lang="cs-CZ" dirty="0" err="1" smtClean="0"/>
              <a:t>řekonání</a:t>
            </a:r>
            <a:r>
              <a:rPr lang="cs-CZ" dirty="0" smtClean="0"/>
              <a:t> bariéry. část energie se přemění na vibraci AB produktu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43200" y="2838450"/>
            <a:ext cx="504825" cy="552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0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– </a:t>
            </a:r>
            <a:r>
              <a:rPr lang="cs-CZ" dirty="0" err="1" smtClean="0"/>
              <a:t>polyatomické</a:t>
            </a:r>
            <a:r>
              <a:rPr lang="cs-CZ" dirty="0" smtClean="0"/>
              <a:t> systémy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Nechť atomy leží v jedné přímce během reakce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" y="5810250"/>
            <a:ext cx="424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Reaktanty nepřekonají bariéru, „odrazí“ se a část jejich kinetické energie se přemění na vibrační (nepružná srážka)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867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Reaktanty mají kinetickou a vibrační energii, produkty nejsou vibračně excitované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362200"/>
            <a:ext cx="70580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8666"/>
            <a:ext cx="168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8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- vlastnosti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2" y="1512277"/>
            <a:ext cx="51720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9050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Stabilní stavy jsou minima na PES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Přechodné stavy (</a:t>
            </a:r>
            <a:r>
              <a:rPr lang="cs-CZ" dirty="0" err="1" smtClean="0"/>
              <a:t>transition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) jsou sedlové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7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- Příklady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398"/>
            <a:ext cx="42481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267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398"/>
            <a:ext cx="1638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895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PES je symetrická, přechodový stav přesně uprostřed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9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- Příklady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2" y="2362200"/>
            <a:ext cx="3952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1" y="5562600"/>
            <a:ext cx="8201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1" y="5934075"/>
            <a:ext cx="2619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402" y="1295400"/>
            <a:ext cx="628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Cis – trans </a:t>
            </a:r>
            <a:r>
              <a:rPr lang="cs-CZ" dirty="0" err="1" smtClean="0"/>
              <a:t>izomerace</a:t>
            </a:r>
            <a:r>
              <a:rPr lang="cs-CZ" dirty="0" smtClean="0"/>
              <a:t> </a:t>
            </a:r>
            <a:r>
              <a:rPr lang="cs-CZ" dirty="0" err="1" smtClean="0"/>
              <a:t>retinalu</a:t>
            </a:r>
            <a:r>
              <a:rPr lang="cs-CZ" dirty="0" smtClean="0"/>
              <a:t> indukovaná dopadem fotonu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286000"/>
            <a:ext cx="357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Elektronicky excitovaný stav může prodělat torzní pohyb kolem dvojné vazby – rovnovážná geometrie je kolem 90° - pak přes </a:t>
            </a:r>
            <a:r>
              <a:rPr lang="cs-CZ" dirty="0" err="1" smtClean="0"/>
              <a:t>conical</a:t>
            </a:r>
            <a:r>
              <a:rPr lang="cs-CZ" dirty="0" smtClean="0"/>
              <a:t> </a:t>
            </a:r>
            <a:r>
              <a:rPr lang="cs-CZ" dirty="0" err="1" smtClean="0"/>
              <a:t>intersection</a:t>
            </a:r>
            <a:r>
              <a:rPr lang="cs-CZ" dirty="0" smtClean="0"/>
              <a:t> projít na základní stav (trans)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22044"/>
            <a:ext cx="2672862" cy="7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- Příklady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419600" cy="51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7802"/>
            <a:ext cx="3467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8362" y="236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Rekombinace H</a:t>
            </a:r>
            <a:r>
              <a:rPr lang="cs-CZ" baseline="-25000" dirty="0" smtClean="0"/>
              <a:t>3</a:t>
            </a:r>
            <a:r>
              <a:rPr lang="cs-CZ" baseline="30000" dirty="0" smtClean="0"/>
              <a:t>+</a:t>
            </a:r>
            <a:r>
              <a:rPr lang="cs-CZ" dirty="0" smtClean="0"/>
              <a:t> s elektrony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050324" cy="266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62" y="252549"/>
            <a:ext cx="2133600" cy="19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14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 - Příklady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2" y="1981200"/>
            <a:ext cx="4210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74556"/>
            <a:ext cx="1981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304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4384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Vzniká relativně stabilní molekula HOCO. Energie kterou má systém k dispozici se může statisticky rozložit mezi různé vnitřní stupně volnosti, což vede k charakteristickému „statistickému“ rozdělení populací v reakčních produktech. Nově vzniklé („</a:t>
            </a:r>
            <a:r>
              <a:rPr lang="cs-CZ" dirty="0" err="1" smtClean="0"/>
              <a:t>nascent</a:t>
            </a:r>
            <a:r>
              <a:rPr lang="cs-CZ" dirty="0" smtClean="0"/>
              <a:t>“) produkty přímých reakcí mají často vysoce nestatistickou distribuci kvantových stavů.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63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weighted</a:t>
            </a:r>
            <a:r>
              <a:rPr lang="cs-CZ" dirty="0" smtClean="0"/>
              <a:t> </a:t>
            </a:r>
            <a:r>
              <a:rPr lang="cs-CZ" dirty="0" err="1" smtClean="0"/>
              <a:t>coordinates</a:t>
            </a:r>
            <a:r>
              <a:rPr lang="cs-CZ" dirty="0" smtClean="0"/>
              <a:t>, </a:t>
            </a:r>
            <a:r>
              <a:rPr lang="cs-CZ" dirty="0" err="1" smtClean="0"/>
              <a:t>skew</a:t>
            </a:r>
            <a:r>
              <a:rPr lang="cs-CZ" dirty="0" smtClean="0"/>
              <a:t> </a:t>
            </a:r>
            <a:r>
              <a:rPr lang="cs-CZ" dirty="0" err="1" smtClean="0"/>
              <a:t>angle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7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38274"/>
            <a:ext cx="1457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2388632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Koordináty</a:t>
            </a:r>
            <a:endParaRPr 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408753"/>
            <a:ext cx="70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240875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Kolineární geometrie</a:t>
            </a:r>
            <a:endParaRPr lang="en-US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70" y="3023088"/>
            <a:ext cx="538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448908" y="3604113"/>
            <a:ext cx="685800" cy="438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404226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redukovaná hmotnost produktů</a:t>
            </a:r>
            <a:endParaRPr 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66416"/>
            <a:ext cx="523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3475" y="4648200"/>
            <a:ext cx="580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Není možné si proces představovat jako pohyb jedné částice hmoty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cs-CZ" dirty="0" smtClean="0">
                <a:latin typeface="Times New Roman"/>
                <a:cs typeface="Times New Roman"/>
              </a:rPr>
              <a:t> po PES!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2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weighted</a:t>
            </a:r>
            <a:r>
              <a:rPr lang="cs-CZ" dirty="0" smtClean="0"/>
              <a:t> </a:t>
            </a:r>
            <a:r>
              <a:rPr lang="cs-CZ" dirty="0" err="1" smtClean="0"/>
              <a:t>coordinates</a:t>
            </a:r>
            <a:r>
              <a:rPr lang="cs-CZ" dirty="0" smtClean="0"/>
              <a:t>, </a:t>
            </a:r>
            <a:r>
              <a:rPr lang="cs-CZ" dirty="0" err="1" smtClean="0"/>
              <a:t>skew</a:t>
            </a:r>
            <a:r>
              <a:rPr lang="cs-CZ" dirty="0" smtClean="0"/>
              <a:t> </a:t>
            </a:r>
            <a:r>
              <a:rPr lang="cs-CZ" dirty="0" err="1" smtClean="0"/>
              <a:t>angle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7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54" y="2222988"/>
            <a:ext cx="5381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517039" y="3105150"/>
            <a:ext cx="0" cy="18567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26" y="2962866"/>
            <a:ext cx="7448582" cy="199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105400"/>
            <a:ext cx="36385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62" y="5029200"/>
            <a:ext cx="942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68083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78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weighted</a:t>
            </a:r>
            <a:r>
              <a:rPr lang="cs-CZ" dirty="0" smtClean="0"/>
              <a:t> </a:t>
            </a:r>
            <a:r>
              <a:rPr lang="cs-CZ" dirty="0" err="1" smtClean="0"/>
              <a:t>coordinates</a:t>
            </a:r>
            <a:r>
              <a:rPr lang="cs-CZ" dirty="0" smtClean="0"/>
              <a:t>, </a:t>
            </a:r>
            <a:r>
              <a:rPr lang="cs-CZ" dirty="0" err="1" smtClean="0"/>
              <a:t>skew</a:t>
            </a:r>
            <a:r>
              <a:rPr lang="cs-CZ" dirty="0" smtClean="0"/>
              <a:t> </a:t>
            </a:r>
            <a:r>
              <a:rPr lang="cs-CZ" dirty="0" err="1" smtClean="0"/>
              <a:t>angle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7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86000"/>
            <a:ext cx="36385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12" y="2283070"/>
            <a:ext cx="942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721953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193806"/>
            <a:ext cx="267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733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neboli částice o hmotnosti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cs-CZ" dirty="0" smtClean="0">
                <a:latin typeface="Times New Roman"/>
                <a:cs typeface="Times New Roman"/>
              </a:rPr>
              <a:t> pohybující se po PES v </a:t>
            </a:r>
            <a:r>
              <a:rPr lang="cs-CZ" dirty="0" err="1" smtClean="0">
                <a:latin typeface="Times New Roman"/>
                <a:cs typeface="Times New Roman"/>
              </a:rPr>
              <a:t>mass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cs-CZ" dirty="0" err="1" smtClean="0">
                <a:latin typeface="Times New Roman"/>
                <a:cs typeface="Times New Roman"/>
              </a:rPr>
              <a:t>weighted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cs-CZ" dirty="0" err="1" smtClean="0">
                <a:latin typeface="Times New Roman"/>
                <a:cs typeface="Times New Roman"/>
              </a:rPr>
              <a:t>coordinates</a:t>
            </a:r>
            <a:r>
              <a:rPr lang="cs-CZ" dirty="0">
                <a:latin typeface="Times New Roman"/>
                <a:cs typeface="Times New Roman"/>
              </a:rPr>
              <a:t>: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2324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4572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 a y jsou lineární kombinací </a:t>
            </a:r>
            <a:r>
              <a:rPr lang="cs-CZ" dirty="0" err="1" smtClean="0"/>
              <a:t>původnich</a:t>
            </a:r>
            <a:r>
              <a:rPr lang="cs-CZ" dirty="0" smtClean="0"/>
              <a:t> souřadnic. To je ekvivalentní obrázku, kde je PES v původních souřadnicích, které svírají úhel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dirty="0" smtClean="0">
                <a:latin typeface="Times New Roman"/>
                <a:cs typeface="Times New Roman"/>
              </a:rPr>
              <a:t> (</a:t>
            </a:r>
            <a:r>
              <a:rPr lang="cs-CZ" dirty="0" err="1" smtClean="0">
                <a:latin typeface="Times New Roman"/>
                <a:cs typeface="Times New Roman"/>
              </a:rPr>
              <a:t>skew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cs-CZ" dirty="0" err="1" smtClean="0">
                <a:latin typeface="Times New Roman"/>
                <a:cs typeface="Times New Roman"/>
              </a:rPr>
              <a:t>angle</a:t>
            </a:r>
            <a:r>
              <a:rPr lang="cs-CZ" dirty="0" smtClean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72329"/>
            <a:ext cx="1752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0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Srážky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relativní rychlost: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1981200"/>
            <a:ext cx="1247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590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určuje energii dostupnou ve srážce a použitelnou například na překonání aktivační energie reakce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657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Celková kinetická energie reaktantů: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2428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376612" y="5181600"/>
            <a:ext cx="509588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6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Rychlost těžiště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076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76850"/>
            <a:ext cx="1266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800600" y="5159619"/>
            <a:ext cx="127672" cy="5011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571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Redukovaná hmotnost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62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weighted</a:t>
            </a:r>
            <a:r>
              <a:rPr lang="cs-CZ" dirty="0" smtClean="0"/>
              <a:t> </a:t>
            </a:r>
            <a:r>
              <a:rPr lang="cs-CZ" dirty="0" err="1" smtClean="0"/>
              <a:t>coordinates</a:t>
            </a:r>
            <a:r>
              <a:rPr lang="cs-CZ" dirty="0" smtClean="0"/>
              <a:t>, </a:t>
            </a:r>
            <a:r>
              <a:rPr lang="cs-CZ" dirty="0" err="1" smtClean="0"/>
              <a:t>skew</a:t>
            </a:r>
            <a:r>
              <a:rPr lang="cs-CZ" dirty="0" smtClean="0"/>
              <a:t> </a:t>
            </a:r>
            <a:r>
              <a:rPr lang="cs-CZ" dirty="0" err="1" smtClean="0"/>
              <a:t>angle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57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6178"/>
            <a:ext cx="267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4728"/>
            <a:ext cx="1752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A nebo C jsou lehké atomy, cos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dirty="0" smtClean="0">
                <a:latin typeface="Times New Roman"/>
                <a:cs typeface="Times New Roman"/>
              </a:rPr>
              <a:t> je malý a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dirty="0" smtClean="0">
                <a:latin typeface="Times New Roman"/>
                <a:cs typeface="Times New Roman"/>
              </a:rPr>
              <a:t> je blízko 90°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1" y="3352800"/>
            <a:ext cx="35337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61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Orbitální moment hybnosti, centrifugální bariéra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457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5061"/>
            <a:ext cx="3238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119" y="5181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část kinetické energie spojená s pohybem na přímce mezi středy částice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44469" y="4632081"/>
            <a:ext cx="387961" cy="514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7700" y="4889256"/>
            <a:ext cx="445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kinetická energie orbitálního pohybu – není k dispozici k překonání reakční bariéry (efektivně se sníží energie dostupná pro reakci)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45561" y="4632081"/>
            <a:ext cx="412139" cy="257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02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Orbitální moment hybnosti, centrifugální bariéra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238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38096"/>
            <a:ext cx="20764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66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Tento člen se často přidává do potenciální energie (centrifugální bariéra)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3685809"/>
            <a:ext cx="457201" cy="3527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efektivní potenciál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344008"/>
            <a:ext cx="3781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953000"/>
            <a:ext cx="2619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248026" y="5423206"/>
            <a:ext cx="942974" cy="5965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1000" y="601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vyšším b, vyšší bariéra, často pak nižší účinný průřez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Srážky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Celková hybnost se během srážky zachovává: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705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71800" y="2638425"/>
            <a:ext cx="0" cy="561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3414346"/>
            <a:ext cx="2143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9014" y="2596246"/>
            <a:ext cx="4132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Musí se během srážky zachovávat kinetická energie spojená s těžištěm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48353" y="3962400"/>
            <a:ext cx="0" cy="13527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59014" y="4114800"/>
            <a:ext cx="451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Pouze kinetická energie vyvstávající z relativní rychlosti částic je použitelná například na překonání aktivační energie reakce, vnitřní excitaci atd.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53" y="5486400"/>
            <a:ext cx="1447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0" y="554569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Srážková energie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1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Srážky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Celková energie se zachovává – před srážkou je to kinetická energie + vnitřní energie </a:t>
            </a:r>
            <a:r>
              <a:rPr lang="cs-CZ" dirty="0" err="1" smtClean="0"/>
              <a:t>raktantů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19" y="2209800"/>
            <a:ext cx="321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223361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změna entalpie reakce při 0 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752725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kladná pokud se při reakci spotřebovává energie (</a:t>
            </a:r>
            <a:r>
              <a:rPr lang="cs-CZ" dirty="0" err="1" smtClean="0"/>
              <a:t>endoergická</a:t>
            </a:r>
            <a:r>
              <a:rPr lang="cs-CZ" dirty="0" smtClean="0"/>
              <a:t> reakce)</a:t>
            </a:r>
          </a:p>
          <a:p>
            <a:endParaRPr lang="cs-CZ" dirty="0"/>
          </a:p>
          <a:p>
            <a:r>
              <a:rPr lang="cs-CZ" dirty="0" smtClean="0"/>
              <a:t>záporná, pokud se při reakci energie uvolňuje (</a:t>
            </a:r>
            <a:r>
              <a:rPr lang="cs-CZ" dirty="0" err="1" smtClean="0"/>
              <a:t>exoergická</a:t>
            </a:r>
            <a:r>
              <a:rPr lang="cs-CZ" dirty="0" smtClean="0"/>
              <a:t> reakce)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169" y="5486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mluvíme</a:t>
            </a:r>
            <a:r>
              <a:rPr lang="en-US" dirty="0" smtClean="0"/>
              <a:t> o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reaktivních</a:t>
            </a:r>
            <a:r>
              <a:rPr lang="en-US" dirty="0" smtClean="0"/>
              <a:t> </a:t>
            </a:r>
            <a:r>
              <a:rPr lang="en-US" dirty="0" err="1" smtClean="0"/>
              <a:t>srážkách</a:t>
            </a:r>
            <a:r>
              <a:rPr lang="en-US" dirty="0" smtClean="0"/>
              <a:t>, </a:t>
            </a:r>
            <a:r>
              <a:rPr lang="en-US" dirty="0" err="1" smtClean="0"/>
              <a:t>používají</a:t>
            </a:r>
            <a:r>
              <a:rPr lang="en-US" dirty="0" smtClean="0"/>
              <a:t> se </a:t>
            </a:r>
            <a:r>
              <a:rPr lang="en-US" dirty="0" err="1" smtClean="0"/>
              <a:t>termíny</a:t>
            </a:r>
            <a:r>
              <a:rPr lang="en-US" dirty="0" smtClean="0"/>
              <a:t> </a:t>
            </a:r>
            <a:r>
              <a:rPr lang="en-US" dirty="0" err="1" smtClean="0"/>
              <a:t>endoerg</a:t>
            </a:r>
            <a:r>
              <a:rPr lang="cs-CZ" dirty="0" err="1" smtClean="0"/>
              <a:t>ická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err="1" smtClean="0"/>
              <a:t>exoerg</a:t>
            </a:r>
            <a:r>
              <a:rPr lang="cs-CZ" dirty="0" err="1" smtClean="0"/>
              <a:t>ická</a:t>
            </a:r>
            <a:r>
              <a:rPr lang="en-US" dirty="0" smtClean="0"/>
              <a:t> </a:t>
            </a:r>
            <a:r>
              <a:rPr lang="en-US" dirty="0" err="1" smtClean="0"/>
              <a:t>namísto</a:t>
            </a:r>
            <a:r>
              <a:rPr lang="en-US" dirty="0" smtClean="0"/>
              <a:t> </a:t>
            </a:r>
            <a:r>
              <a:rPr lang="en-US" dirty="0" err="1" smtClean="0"/>
              <a:t>endotermick</a:t>
            </a:r>
            <a:r>
              <a:rPr lang="cs-CZ" dirty="0"/>
              <a:t>á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err="1" smtClean="0"/>
              <a:t>exotermick</a:t>
            </a:r>
            <a:r>
              <a:rPr lang="cs-CZ" dirty="0" smtClean="0"/>
              <a:t>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parameter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7" y="1752600"/>
            <a:ext cx="3783766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428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7825" y="2514600"/>
            <a:ext cx="292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Pravděpodobnost reakce jako funkce parametru srážky se nazývá opacity </a:t>
            </a:r>
            <a:r>
              <a:rPr lang="cs-CZ" dirty="0" err="1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7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Účinný průřez (srážkový)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2376487"/>
            <a:ext cx="8296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953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případě přitažlivého působení mezi reaktanty mohou srážkové parametry větší než d vést ke srážce – v takovém případě bude srážkový účinný průřez větší než v případě tohoto modelu „biliárových“ koulí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Účinný průřez (reakční)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895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997868" y="1901337"/>
            <a:ext cx="821531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399" y="2358537"/>
            <a:ext cx="403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 každá srážka vede k reakci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81325"/>
            <a:ext cx="1257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8633" y="3124200"/>
            <a:ext cx="307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tuhé koule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" y="3955073"/>
            <a:ext cx="4448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4962525"/>
            <a:ext cx="625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6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 na energii srážky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0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620000" y="3505200"/>
            <a:ext cx="152401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4267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Často velmi malá hodnota – účinný průřez klesá s rostoucí energií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čím větší je rychlost reaktantů, tím méně času mají na vzájemné přitažlivé působení, limitem je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057954"/>
            <a:ext cx="742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29378"/>
            <a:ext cx="733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39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4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818</Words>
  <Application>Microsoft Office PowerPoint</Application>
  <PresentationFormat>On-screen Show (4:3)</PresentationFormat>
  <Paragraphs>104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Reakční dynamika</vt:lpstr>
      <vt:lpstr>Srážky</vt:lpstr>
      <vt:lpstr>Srážky</vt:lpstr>
      <vt:lpstr>Srážky</vt:lpstr>
      <vt:lpstr>Srážky</vt:lpstr>
      <vt:lpstr>Impact parameter</vt:lpstr>
      <vt:lpstr>Účinný průřez (srážkový)</vt:lpstr>
      <vt:lpstr>Účinný průřez (reakční)</vt:lpstr>
      <vt:lpstr>Závislost na energii srážky</vt:lpstr>
      <vt:lpstr>Diferenciální účinný průřez</vt:lpstr>
      <vt:lpstr>Moment hybnosti</vt:lpstr>
      <vt:lpstr>PES – Potential Energy Surface</vt:lpstr>
      <vt:lpstr>PES – Potential Energy Surface</vt:lpstr>
      <vt:lpstr>Interakce mezi atomy, molekulami a ionty</vt:lpstr>
      <vt:lpstr>PES – polyatomické systémy</vt:lpstr>
      <vt:lpstr>PES – polyatomické systémy</vt:lpstr>
      <vt:lpstr>PES – polyatomické systémy</vt:lpstr>
      <vt:lpstr>PES – polyatomické systémy</vt:lpstr>
      <vt:lpstr>PES – polyatomické systémy</vt:lpstr>
      <vt:lpstr>PES – polyatomické systémy</vt:lpstr>
      <vt:lpstr>PES – polyatomické systémy</vt:lpstr>
      <vt:lpstr>PES - vlastnosti</vt:lpstr>
      <vt:lpstr>PES - Příklady</vt:lpstr>
      <vt:lpstr>PES - Příklady</vt:lpstr>
      <vt:lpstr>PES - Příklady</vt:lpstr>
      <vt:lpstr>PES - Příklady</vt:lpstr>
      <vt:lpstr>Mass weighted coordinates, skew angle</vt:lpstr>
      <vt:lpstr>Mass weighted coordinates, skew angle</vt:lpstr>
      <vt:lpstr>Mass weighted coordinates, skew angle</vt:lpstr>
      <vt:lpstr>Mass weighted coordinates, skew angle</vt:lpstr>
      <vt:lpstr>Orbitální moment hybnosti, centrifugální bariéra</vt:lpstr>
      <vt:lpstr>Orbitální moment hybnosti, centrifugální bariéra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Reakční dynamika</dc:title>
  <dc:creator>Radmin</dc:creator>
  <cp:lastModifiedBy>Radmin</cp:lastModifiedBy>
  <cp:revision>26</cp:revision>
  <dcterms:created xsi:type="dcterms:W3CDTF">2022-04-07T07:37:53Z</dcterms:created>
  <dcterms:modified xsi:type="dcterms:W3CDTF">2022-04-07T11:29:04Z</dcterms:modified>
</cp:coreProperties>
</file>