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9" r:id="rId25"/>
    <p:sldId id="291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8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2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8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3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5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7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0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0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0257-1EB1-4A56-9E2E-93D4B3C05BE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9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 dynamics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Collisions</a:t>
            </a:r>
            <a:r>
              <a:rPr lang="cs-CZ" dirty="0"/>
              <a:t>, </a:t>
            </a:r>
            <a:r>
              <a:rPr lang="cs-CZ" dirty="0" err="1"/>
              <a:t>cross-section</a:t>
            </a:r>
            <a:r>
              <a:rPr lang="cs-CZ" dirty="0"/>
              <a:t>, 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62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Based</a:t>
            </a:r>
            <a:r>
              <a:rPr lang="cs-CZ" dirty="0"/>
              <a:t> </a:t>
            </a:r>
            <a:r>
              <a:rPr lang="en-GB" dirty="0"/>
              <a:t>on</a:t>
            </a:r>
            <a:r>
              <a:rPr lang="cs-CZ" dirty="0"/>
              <a:t> </a:t>
            </a:r>
            <a:r>
              <a:rPr lang="cs-CZ" dirty="0" err="1"/>
              <a:t>Lecture</a:t>
            </a:r>
            <a:r>
              <a:rPr lang="cs-CZ" dirty="0"/>
              <a:t> notes </a:t>
            </a:r>
            <a:r>
              <a:rPr lang="en-GB" dirty="0"/>
              <a:t>by</a:t>
            </a:r>
            <a:r>
              <a:rPr lang="cs-CZ" dirty="0"/>
              <a:t> Claire </a:t>
            </a:r>
            <a:r>
              <a:rPr lang="cs-CZ" dirty="0" err="1"/>
              <a:t>Vallance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7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 cross section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22984"/>
            <a:ext cx="2647950" cy="257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4114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485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385522" y="4648200"/>
            <a:ext cx="900478" cy="1809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68062" y="432503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Probability of scattering into a given cone angle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5334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Effectively, the probability of scattering to a given angle with respect to the relative velocity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4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Angular momentum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48025"/>
            <a:ext cx="962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58" y="1369402"/>
            <a:ext cx="49815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3962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3815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495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large </a:t>
            </a:r>
            <a:r>
              <a:rPr lang="cs-CZ" dirty="0"/>
              <a:t>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3429000"/>
            <a:ext cx="415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(orbital) angular momentum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181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Total angular momentum (orbital + rotational) is conserved during the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7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PES –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Surface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1085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905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billiard balls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2438400"/>
            <a:ext cx="8582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12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PES –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Surface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Lenard</a:t>
            </a:r>
            <a:r>
              <a:rPr lang="cs-CZ" dirty="0"/>
              <a:t> - Jones </a:t>
            </a:r>
            <a:r>
              <a:rPr lang="cs-CZ" dirty="0" err="1"/>
              <a:t>poten</a:t>
            </a:r>
            <a:r>
              <a:rPr lang="en-GB" dirty="0" err="1"/>
              <a:t>tial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28384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114800" y="2838450"/>
            <a:ext cx="685800" cy="4381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3200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Attractive interaction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43200" y="2838450"/>
            <a:ext cx="504825" cy="5524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66911" y="3390900"/>
            <a:ext cx="230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Repulsive interaction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6" y="3886200"/>
            <a:ext cx="8648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63" y="5715000"/>
            <a:ext cx="2581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52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Interactions between atoms, molecules and ions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1381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4" y="2893408"/>
            <a:ext cx="8429456" cy="266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33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PES – polyatomic systems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24000"/>
            <a:ext cx="87058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0861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3N-6 (3N-5) souřadnic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7953376" cy="252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PES – polyatomic systems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6385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62112"/>
            <a:ext cx="18764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2590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shape of the PES influences the dynamics of the reaction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621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PES from quantum mechanical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7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PES – polyatomic systems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676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Let the atoms lie in a straight line during the reaction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26191"/>
            <a:ext cx="8077200" cy="240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667766"/>
            <a:ext cx="857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466776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Section</a:t>
            </a:r>
            <a:r>
              <a:rPr lang="cs-CZ" dirty="0"/>
              <a:t>                    </a:t>
            </a:r>
            <a:r>
              <a:rPr lang="en-GB" dirty="0"/>
              <a:t>for fixed</a:t>
            </a:r>
            <a:endParaRPr lang="en-US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05865"/>
            <a:ext cx="285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83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PES – polyatomic systems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676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Let the atoms lie in a straight line during the reaction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18238"/>
            <a:ext cx="83915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014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PES – polyatomic systems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676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Let the atoms lie in a straight line during the reaction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1057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6096000"/>
            <a:ext cx="670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trajectory with the lowest energy is called the reaction coordinate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1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Elastic – the total kinetic energy of the reactants is conserved
Inelastic – part of the energy is converted into the internal energy of the reactants (rotation, vibration) during the collision 
Reaction (a special case of inelastic) – during a collision, chemical bonds are broken or 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1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PES – polyatomic systems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676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Let the atoms lie in a straight line during the reaction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209800"/>
            <a:ext cx="73247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" y="5810250"/>
            <a:ext cx="424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reactants do not have enough kinetic energy to overcome the activation energy (elastic collision)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44618" y="5619172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reactants have enough energy to overcome the barrier. part of the energy is converted into the vibration of the AB product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43200" y="2838450"/>
            <a:ext cx="504825" cy="5524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709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PES – polyatomic systems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676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Let the atoms lie in a straight line during the reaction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569" y="5616838"/>
            <a:ext cx="424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reactants do not overcome the barrier, they "bounce" and part of their kinetic energy is converted into vibrational (inelastic collision)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49283" y="5755337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reactants have kinetic and vibrational energy, the products are not vibrationally excited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362200"/>
            <a:ext cx="70580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8666"/>
            <a:ext cx="168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981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PES - characteristics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2" y="1512277"/>
            <a:ext cx="51720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1905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Stable states are the lows on PES</a:t>
            </a:r>
          </a:p>
          <a:p>
            <a:r>
              <a:rPr lang="en-GB" dirty="0"/>
              <a:t>
Transition states are saddle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7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PES - Examples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398"/>
            <a:ext cx="42481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267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398"/>
            <a:ext cx="1638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2895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PES is symmetrical, the transition state is exactly in the middle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94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PES - Examples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2" y="2362200"/>
            <a:ext cx="39528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1" y="5562600"/>
            <a:ext cx="8201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1" y="5934075"/>
            <a:ext cx="2619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7402" y="1295400"/>
            <a:ext cx="628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Cis – trans isomerization of retinal induced by photon impact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286000"/>
            <a:ext cx="357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electronically excited state can undergo a torsional motion around the double bond – the equilibrium geometry is around 90° – then pass through the conical intersection to the ground state (trans)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22044"/>
            <a:ext cx="2672862" cy="75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91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PES - Examples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419600" cy="512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27802"/>
            <a:ext cx="3467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8362" y="236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</a:t>
            </a:r>
            <a:r>
              <a:rPr lang="en-GB" dirty="0"/>
              <a:t>combination of</a:t>
            </a:r>
            <a:r>
              <a:rPr lang="cs-CZ" dirty="0"/>
              <a:t> H</a:t>
            </a:r>
            <a:r>
              <a:rPr lang="cs-CZ" baseline="-25000" dirty="0"/>
              <a:t>3</a:t>
            </a:r>
            <a:r>
              <a:rPr lang="cs-CZ" baseline="30000" dirty="0"/>
              <a:t>+</a:t>
            </a:r>
            <a:r>
              <a:rPr lang="cs-CZ" dirty="0"/>
              <a:t> </a:t>
            </a:r>
            <a:r>
              <a:rPr lang="en-GB" dirty="0"/>
              <a:t>with electrons</a:t>
            </a:r>
            <a:endParaRPr lang="en-US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050324" cy="266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62" y="252549"/>
            <a:ext cx="2133600" cy="193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414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PES - Examples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2" y="1981200"/>
            <a:ext cx="4210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74556"/>
            <a:ext cx="1981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3048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24384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 relatively stable HOCO molecule is formed. The energy available to the system can be statistically distributed among different internal degrees of freedom, resulting in a characteristic "statistical" distribution of populations in reaction products. Newly formed ("nascent") products of direct reactions often have a highly non-statistical distribution of quantum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63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, </a:t>
            </a:r>
            <a:r>
              <a:rPr lang="cs-CZ" dirty="0" err="1"/>
              <a:t>skew</a:t>
            </a:r>
            <a:r>
              <a:rPr lang="cs-CZ" dirty="0"/>
              <a:t> </a:t>
            </a:r>
            <a:r>
              <a:rPr lang="cs-CZ" dirty="0" err="1"/>
              <a:t>angle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457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38274"/>
            <a:ext cx="14573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1" y="2388632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362200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Coordinates</a:t>
            </a:r>
            <a:endParaRPr lang="en-US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2408753"/>
            <a:ext cx="704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240875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Collinear geometry</a:t>
            </a:r>
            <a:endParaRPr lang="en-US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70" y="3023088"/>
            <a:ext cx="5381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4448908" y="3604113"/>
            <a:ext cx="685800" cy="4381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799" y="4042263"/>
            <a:ext cx="319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Reduced</a:t>
            </a:r>
            <a:r>
              <a:rPr lang="cs-CZ" dirty="0"/>
              <a:t> </a:t>
            </a:r>
            <a:r>
              <a:rPr lang="en-GB" dirty="0"/>
              <a:t>mass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products</a:t>
            </a:r>
            <a:endParaRPr lang="en-US" dirty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66416"/>
            <a:ext cx="523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3475" y="4648200"/>
            <a:ext cx="580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not possible to imagine the process as the movement of a single particle of mass μ on a PES!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27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, </a:t>
            </a:r>
            <a:r>
              <a:rPr lang="cs-CZ" dirty="0" err="1"/>
              <a:t>skew</a:t>
            </a:r>
            <a:r>
              <a:rPr lang="cs-CZ" dirty="0"/>
              <a:t> </a:t>
            </a:r>
            <a:r>
              <a:rPr lang="cs-CZ" dirty="0" err="1"/>
              <a:t>angle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457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54" y="2222988"/>
            <a:ext cx="5381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517039" y="3105150"/>
            <a:ext cx="0" cy="18567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26" y="2962866"/>
            <a:ext cx="7448582" cy="199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105400"/>
            <a:ext cx="36385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62" y="5029200"/>
            <a:ext cx="942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68083"/>
            <a:ext cx="148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278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, </a:t>
            </a:r>
            <a:r>
              <a:rPr lang="cs-CZ" dirty="0" err="1"/>
              <a:t>skew</a:t>
            </a:r>
            <a:r>
              <a:rPr lang="cs-CZ" dirty="0"/>
              <a:t> </a:t>
            </a:r>
            <a:r>
              <a:rPr lang="cs-CZ" dirty="0" err="1"/>
              <a:t>angle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457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86000"/>
            <a:ext cx="36385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12" y="2283070"/>
            <a:ext cx="942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721953"/>
            <a:ext cx="148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193806"/>
            <a:ext cx="2676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733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i.e. particles of mass μ moving along the PES in mass weighted coordinates: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2324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45720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X and Y are a linear combination of the original coordinates. This is equivalent to a figure where the PES is in the original coordinates that make a β skew angle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72329"/>
            <a:ext cx="1752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10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Collisions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relativ</a:t>
            </a:r>
            <a:r>
              <a:rPr lang="en-GB" dirty="0"/>
              <a:t>e</a:t>
            </a:r>
            <a:r>
              <a:rPr lang="cs-CZ" dirty="0"/>
              <a:t> </a:t>
            </a:r>
            <a:r>
              <a:rPr lang="en-GB" dirty="0"/>
              <a:t>velocity</a:t>
            </a:r>
            <a:r>
              <a:rPr lang="cs-CZ" dirty="0"/>
              <a:t>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1981200"/>
            <a:ext cx="1247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2590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determines the energy available in the collision and usable, for example, to overcome the activation energy of the reaction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657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Total kinetic energy of the reactants: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24288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376612" y="5181600"/>
            <a:ext cx="509588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3600" y="563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Center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GB" dirty="0"/>
              <a:t>Mas</a:t>
            </a:r>
            <a:r>
              <a:rPr lang="cs-CZ" dirty="0"/>
              <a:t> Speed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0764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76850"/>
            <a:ext cx="1266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800600" y="5159619"/>
            <a:ext cx="127672" cy="5011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5715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Reduced</a:t>
            </a:r>
            <a:r>
              <a:rPr lang="cs-CZ" dirty="0"/>
              <a:t> </a:t>
            </a:r>
            <a:r>
              <a:rPr lang="en-GB" dirty="0"/>
              <a:t>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62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, </a:t>
            </a:r>
            <a:r>
              <a:rPr lang="cs-CZ" dirty="0" err="1"/>
              <a:t>skew</a:t>
            </a:r>
            <a:r>
              <a:rPr lang="cs-CZ" dirty="0"/>
              <a:t> </a:t>
            </a:r>
            <a:r>
              <a:rPr lang="cs-CZ" dirty="0" err="1"/>
              <a:t>angle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457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6178"/>
            <a:ext cx="2676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64728"/>
            <a:ext cx="1752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048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If A or C are light atoms, cos β is small and β is close to 90 degrees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1" y="3352800"/>
            <a:ext cx="35337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616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Orbital angular momentum, centrifugal barrier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4457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55061"/>
            <a:ext cx="3238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9119" y="51816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 portion of the kinetic energy associated with the motion on a straight line between the centers of the particle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44469" y="4632081"/>
            <a:ext cx="387961" cy="5143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57700" y="4889256"/>
            <a:ext cx="445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kinetic energy of orbital motion – not available to overcome the reaction barrier (effectively reducing the energy available for the reaction)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045561" y="4632081"/>
            <a:ext cx="412139" cy="2571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602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Orbitální moment hybnosti, centrifugální bariéra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3238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38096"/>
            <a:ext cx="20764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2667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This term is often added to potential energy (centrifugal barrier)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28800" y="3685809"/>
            <a:ext cx="457201" cy="3527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411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Effective potential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344008"/>
            <a:ext cx="37814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953000"/>
            <a:ext cx="26193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3248026" y="5423206"/>
            <a:ext cx="942974" cy="5965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91000" y="6019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a higher b, a higher barrier, often a lower cross-section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Collisions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Total momentum is conserved during a collision: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2705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971800" y="2638425"/>
            <a:ext cx="0" cy="5619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3414346"/>
            <a:ext cx="2143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59014" y="2301952"/>
            <a:ext cx="4132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kinetic energy associated with the center of gravity must be conserved during a collision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48353" y="3962400"/>
            <a:ext cx="0" cy="13527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59014" y="4025590"/>
            <a:ext cx="4513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Only the kinetic energy arising from the relative velocity of the particles is applicable, for example, to overcome the activation energy of the reaction, internal excitation, etc.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53" y="5486400"/>
            <a:ext cx="1447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0" y="554569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Srážková energie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1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Collisions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total energy is conserved – before the collision, it is the kinetic energy + internal energy of the ractants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19" y="2209800"/>
            <a:ext cx="3219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223361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Enthalpy change of the reaction at 0 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97180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Positive if energy is consumed in the reaction (endoergic reaction)</a:t>
            </a:r>
          </a:p>
          <a:p>
            <a:r>
              <a:rPr lang="en-GB" dirty="0"/>
              <a:t>
negative if energy is released during the reaction (exoergic reaction)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6169" y="5486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talking about individual reactive collisions, the terms endoergic and exoergic are used instead of endothermic and exothermic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9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parameter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7" y="1752600"/>
            <a:ext cx="3783766" cy="22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7825" y="2514600"/>
            <a:ext cx="2924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probability of a reaction as a function of the collision parameter is called the opacity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7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 section </a:t>
            </a:r>
            <a:r>
              <a:rPr lang="cs-CZ" dirty="0"/>
              <a:t>(</a:t>
            </a:r>
            <a:r>
              <a:rPr lang="en-GB" dirty="0"/>
              <a:t>collisional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2376487"/>
            <a:ext cx="82962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953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 the case of attractive action between the reactants, collision parameters greater than d can lead to collision – in this case, the collision effective cross-section will be larger than in the case of this model of "billiard" balls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4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 section </a:t>
            </a:r>
            <a:r>
              <a:rPr lang="cs-CZ" dirty="0"/>
              <a:t>(</a:t>
            </a:r>
            <a:r>
              <a:rPr lang="en-GB" dirty="0"/>
              <a:t>collisional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895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997868" y="1901337"/>
            <a:ext cx="821531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19399" y="2358537"/>
            <a:ext cx="403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Not every collision leads to a reaction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81325"/>
            <a:ext cx="1257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8633" y="3124200"/>
            <a:ext cx="307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en-GB" dirty="0" err="1"/>
              <a:t>biliard</a:t>
            </a:r>
            <a:r>
              <a:rPr lang="cs-CZ" dirty="0"/>
              <a:t> </a:t>
            </a:r>
            <a:r>
              <a:rPr lang="cs-CZ" dirty="0" err="1"/>
              <a:t>balls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5" y="3955073"/>
            <a:ext cx="4448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32" y="4962525"/>
            <a:ext cx="625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6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Dependence on collision energy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00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620000" y="3505200"/>
            <a:ext cx="152401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4400" y="4267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Often a very small value – the effective cross-section decreases with increasing energy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845" y="38862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higher the velocity of the reactants, the less time they have to interact with each other, the limit is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5057954"/>
            <a:ext cx="742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29378"/>
            <a:ext cx="7334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38800"/>
            <a:ext cx="2390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64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992</Words>
  <Application>Microsoft Office PowerPoint</Application>
  <PresentationFormat>On-screen Show (4:3)</PresentationFormat>
  <Paragraphs>97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Reaction dynamics</vt:lpstr>
      <vt:lpstr>Collisions</vt:lpstr>
      <vt:lpstr>Collisions</vt:lpstr>
      <vt:lpstr>Collisions</vt:lpstr>
      <vt:lpstr>Collisions</vt:lpstr>
      <vt:lpstr>Impact parameter</vt:lpstr>
      <vt:lpstr>Cross section (collisional)</vt:lpstr>
      <vt:lpstr>Cross section (collisional)</vt:lpstr>
      <vt:lpstr>Dependence on collision energy</vt:lpstr>
      <vt:lpstr>Differential cross section</vt:lpstr>
      <vt:lpstr>Angular momentum</vt:lpstr>
      <vt:lpstr>PES – Potential Energy Surface</vt:lpstr>
      <vt:lpstr>PES – Potential Energy Surface</vt:lpstr>
      <vt:lpstr>Interactions between atoms, molecules and ions</vt:lpstr>
      <vt:lpstr>PES – polyatomic systems</vt:lpstr>
      <vt:lpstr>PES – polyatomic systems</vt:lpstr>
      <vt:lpstr>PES – polyatomic systems</vt:lpstr>
      <vt:lpstr>PES – polyatomic systems</vt:lpstr>
      <vt:lpstr>PES – polyatomic systems</vt:lpstr>
      <vt:lpstr>PES – polyatomic systems</vt:lpstr>
      <vt:lpstr>PES – polyatomic systems</vt:lpstr>
      <vt:lpstr>PES - characteristics</vt:lpstr>
      <vt:lpstr>PES - Examples</vt:lpstr>
      <vt:lpstr>PES - Examples</vt:lpstr>
      <vt:lpstr>PES - Examples</vt:lpstr>
      <vt:lpstr>PES - Examples</vt:lpstr>
      <vt:lpstr>Mass weighted coordinates, skew angle</vt:lpstr>
      <vt:lpstr>Mass weighted coordinates, skew angle</vt:lpstr>
      <vt:lpstr>Mass weighted coordinates, skew angle</vt:lpstr>
      <vt:lpstr>Mass weighted coordinates, skew angle</vt:lpstr>
      <vt:lpstr>Orbital angular momentum, centrifugal barrier</vt:lpstr>
      <vt:lpstr>Orbitální moment hybnosti, centrifugální bariéra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Reakční dynamika</dc:title>
  <dc:creator>Radmin</dc:creator>
  <cp:lastModifiedBy>Petr Dohnal</cp:lastModifiedBy>
  <cp:revision>30</cp:revision>
  <dcterms:created xsi:type="dcterms:W3CDTF">2022-04-07T07:37:53Z</dcterms:created>
  <dcterms:modified xsi:type="dcterms:W3CDTF">2024-03-28T07:51:21Z</dcterms:modified>
</cp:coreProperties>
</file>