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slides/slide265.xml" ContentType="application/vnd.openxmlformats-officedocument.presentationml.slide+xml"/>
  <Override PartName="/ppt/slides/slide266.xml" ContentType="application/vnd.openxmlformats-officedocument.presentationml.slide+xml"/>
  <Override PartName="/ppt/slides/slide267.xml" ContentType="application/vnd.openxmlformats-officedocument.presentationml.slide+xml"/>
  <Override PartName="/ppt/slides/slide268.xml" ContentType="application/vnd.openxmlformats-officedocument.presentationml.slide+xml"/>
  <Override PartName="/ppt/slides/slide269.xml" ContentType="application/vnd.openxmlformats-officedocument.presentationml.slide+xml"/>
  <Override PartName="/ppt/slides/slide270.xml" ContentType="application/vnd.openxmlformats-officedocument.presentationml.slide+xml"/>
  <Override PartName="/ppt/slides/slide271.xml" ContentType="application/vnd.openxmlformats-officedocument.presentationml.slide+xml"/>
  <Override PartName="/ppt/slides/slide272.xml" ContentType="application/vnd.openxmlformats-officedocument.presentationml.slide+xml"/>
  <Override PartName="/ppt/slides/slide273.xml" ContentType="application/vnd.openxmlformats-officedocument.presentationml.slide+xml"/>
  <Override PartName="/ppt/slides/slide274.xml" ContentType="application/vnd.openxmlformats-officedocument.presentationml.slide+xml"/>
  <Override PartName="/ppt/slides/slide275.xml" ContentType="application/vnd.openxmlformats-officedocument.presentationml.slide+xml"/>
  <Override PartName="/ppt/slides/slide276.xml" ContentType="application/vnd.openxmlformats-officedocument.presentationml.slide+xml"/>
  <Override PartName="/ppt/slides/slide277.xml" ContentType="application/vnd.openxmlformats-officedocument.presentationml.slide+xml"/>
  <Override PartName="/ppt/slides/slide278.xml" ContentType="application/vnd.openxmlformats-officedocument.presentationml.slide+xml"/>
  <Override PartName="/ppt/slides/slide279.xml" ContentType="application/vnd.openxmlformats-officedocument.presentationml.slide+xml"/>
  <Override PartName="/ppt/slides/slide280.xml" ContentType="application/vnd.openxmlformats-officedocument.presentationml.slide+xml"/>
  <Override PartName="/ppt/slides/slide281.xml" ContentType="application/vnd.openxmlformats-officedocument.presentationml.slide+xml"/>
  <Override PartName="/ppt/slides/slide282.xml" ContentType="application/vnd.openxmlformats-officedocument.presentationml.slide+xml"/>
  <Override PartName="/ppt/slides/slide283.xml" ContentType="application/vnd.openxmlformats-officedocument.presentationml.slide+xml"/>
  <Override PartName="/ppt/slides/slide284.xml" ContentType="application/vnd.openxmlformats-officedocument.presentationml.slide+xml"/>
  <Override PartName="/ppt/slides/slide285.xml" ContentType="application/vnd.openxmlformats-officedocument.presentationml.slide+xml"/>
  <Override PartName="/ppt/slides/slide286.xml" ContentType="application/vnd.openxmlformats-officedocument.presentationml.slide+xml"/>
  <Override PartName="/ppt/slides/slide287.xml" ContentType="application/vnd.openxmlformats-officedocument.presentationml.slide+xml"/>
  <Override PartName="/ppt/slides/slide288.xml" ContentType="application/vnd.openxmlformats-officedocument.presentationml.slide+xml"/>
  <Override PartName="/ppt/slides/slide289.xml" ContentType="application/vnd.openxmlformats-officedocument.presentationml.slide+xml"/>
  <Override PartName="/ppt/slides/slide290.xml" ContentType="application/vnd.openxmlformats-officedocument.presentationml.slide+xml"/>
  <Override PartName="/ppt/slides/slide291.xml" ContentType="application/vnd.openxmlformats-officedocument.presentationml.slide+xml"/>
  <Override PartName="/ppt/slides/slide29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768" r:id="rId1"/>
  </p:sldMasterIdLst>
  <p:sldIdLst>
    <p:sldId id="256" r:id="rId2"/>
    <p:sldId id="402" r:id="rId3"/>
    <p:sldId id="403" r:id="rId4"/>
    <p:sldId id="404" r:id="rId5"/>
    <p:sldId id="454" r:id="rId6"/>
    <p:sldId id="455" r:id="rId7"/>
    <p:sldId id="409" r:id="rId8"/>
    <p:sldId id="412" r:id="rId9"/>
    <p:sldId id="405" r:id="rId10"/>
    <p:sldId id="406" r:id="rId11"/>
    <p:sldId id="408" r:id="rId12"/>
    <p:sldId id="410" r:id="rId13"/>
    <p:sldId id="423" r:id="rId14"/>
    <p:sldId id="477" r:id="rId15"/>
    <p:sldId id="407" r:id="rId16"/>
    <p:sldId id="411" r:id="rId17"/>
    <p:sldId id="413" r:id="rId18"/>
    <p:sldId id="414" r:id="rId19"/>
    <p:sldId id="415" r:id="rId20"/>
    <p:sldId id="417" r:id="rId21"/>
    <p:sldId id="458" r:id="rId22"/>
    <p:sldId id="418" r:id="rId23"/>
    <p:sldId id="419" r:id="rId24"/>
    <p:sldId id="456" r:id="rId25"/>
    <p:sldId id="420" r:id="rId26"/>
    <p:sldId id="457" r:id="rId27"/>
    <p:sldId id="421" r:id="rId28"/>
    <p:sldId id="523" r:id="rId29"/>
    <p:sldId id="478" r:id="rId30"/>
    <p:sldId id="424" r:id="rId31"/>
    <p:sldId id="425" r:id="rId32"/>
    <p:sldId id="426" r:id="rId33"/>
    <p:sldId id="479" r:id="rId34"/>
    <p:sldId id="427" r:id="rId35"/>
    <p:sldId id="459" r:id="rId36"/>
    <p:sldId id="461" r:id="rId37"/>
    <p:sldId id="460" r:id="rId38"/>
    <p:sldId id="480" r:id="rId39"/>
    <p:sldId id="462" r:id="rId40"/>
    <p:sldId id="463" r:id="rId41"/>
    <p:sldId id="464" r:id="rId42"/>
    <p:sldId id="481" r:id="rId43"/>
    <p:sldId id="416" r:id="rId44"/>
    <p:sldId id="428" r:id="rId45"/>
    <p:sldId id="429" r:id="rId46"/>
    <p:sldId id="430" r:id="rId47"/>
    <p:sldId id="465" r:id="rId48"/>
    <p:sldId id="524" r:id="rId49"/>
    <p:sldId id="466" r:id="rId50"/>
    <p:sldId id="431" r:id="rId51"/>
    <p:sldId id="432" r:id="rId52"/>
    <p:sldId id="433" r:id="rId53"/>
    <p:sldId id="482" r:id="rId54"/>
    <p:sldId id="467" r:id="rId55"/>
    <p:sldId id="483" r:id="rId56"/>
    <p:sldId id="468" r:id="rId57"/>
    <p:sldId id="469" r:id="rId58"/>
    <p:sldId id="470" r:id="rId59"/>
    <p:sldId id="471" r:id="rId60"/>
    <p:sldId id="472" r:id="rId61"/>
    <p:sldId id="434" r:id="rId62"/>
    <p:sldId id="435" r:id="rId63"/>
    <p:sldId id="436" r:id="rId64"/>
    <p:sldId id="438" r:id="rId65"/>
    <p:sldId id="439" r:id="rId66"/>
    <p:sldId id="440" r:id="rId67"/>
    <p:sldId id="473" r:id="rId68"/>
    <p:sldId id="474" r:id="rId69"/>
    <p:sldId id="476" r:id="rId70"/>
    <p:sldId id="525" r:id="rId71"/>
    <p:sldId id="442" r:id="rId72"/>
    <p:sldId id="443" r:id="rId73"/>
    <p:sldId id="484" r:id="rId74"/>
    <p:sldId id="444" r:id="rId75"/>
    <p:sldId id="445" r:id="rId76"/>
    <p:sldId id="446" r:id="rId77"/>
    <p:sldId id="441" r:id="rId78"/>
    <p:sldId id="475" r:id="rId79"/>
    <p:sldId id="437" r:id="rId80"/>
    <p:sldId id="447" r:id="rId81"/>
    <p:sldId id="485" r:id="rId82"/>
    <p:sldId id="448" r:id="rId83"/>
    <p:sldId id="449" r:id="rId84"/>
    <p:sldId id="486" r:id="rId85"/>
    <p:sldId id="487" r:id="rId86"/>
    <p:sldId id="504" r:id="rId87"/>
    <p:sldId id="495" r:id="rId88"/>
    <p:sldId id="488" r:id="rId89"/>
    <p:sldId id="513" r:id="rId90"/>
    <p:sldId id="506" r:id="rId91"/>
    <p:sldId id="505" r:id="rId92"/>
    <p:sldId id="489" r:id="rId93"/>
    <p:sldId id="511" r:id="rId94"/>
    <p:sldId id="503" r:id="rId95"/>
    <p:sldId id="507" r:id="rId96"/>
    <p:sldId id="509" r:id="rId97"/>
    <p:sldId id="508" r:id="rId98"/>
    <p:sldId id="490" r:id="rId99"/>
    <p:sldId id="510" r:id="rId100"/>
    <p:sldId id="512" r:id="rId101"/>
    <p:sldId id="514" r:id="rId102"/>
    <p:sldId id="494" r:id="rId103"/>
    <p:sldId id="496" r:id="rId104"/>
    <p:sldId id="497" r:id="rId105"/>
    <p:sldId id="526" r:id="rId106"/>
    <p:sldId id="491" r:id="rId107"/>
    <p:sldId id="492" r:id="rId108"/>
    <p:sldId id="493" r:id="rId109"/>
    <p:sldId id="498" r:id="rId110"/>
    <p:sldId id="499" r:id="rId111"/>
    <p:sldId id="500" r:id="rId112"/>
    <p:sldId id="501" r:id="rId113"/>
    <p:sldId id="502" r:id="rId114"/>
    <p:sldId id="287" r:id="rId115"/>
    <p:sldId id="288" r:id="rId116"/>
    <p:sldId id="306" r:id="rId117"/>
    <p:sldId id="289" r:id="rId118"/>
    <p:sldId id="290" r:id="rId119"/>
    <p:sldId id="307" r:id="rId120"/>
    <p:sldId id="291" r:id="rId121"/>
    <p:sldId id="292" r:id="rId122"/>
    <p:sldId id="293" r:id="rId123"/>
    <p:sldId id="294" r:id="rId124"/>
    <p:sldId id="297" r:id="rId125"/>
    <p:sldId id="298" r:id="rId126"/>
    <p:sldId id="527" r:id="rId127"/>
    <p:sldId id="299" r:id="rId128"/>
    <p:sldId id="295" r:id="rId129"/>
    <p:sldId id="300" r:id="rId130"/>
    <p:sldId id="301" r:id="rId131"/>
    <p:sldId id="302" r:id="rId132"/>
    <p:sldId id="296" r:id="rId133"/>
    <p:sldId id="303" r:id="rId134"/>
    <p:sldId id="304" r:id="rId135"/>
    <p:sldId id="305" r:id="rId136"/>
    <p:sldId id="308" r:id="rId137"/>
    <p:sldId id="257" r:id="rId138"/>
    <p:sldId id="285" r:id="rId139"/>
    <p:sldId id="286" r:id="rId140"/>
    <p:sldId id="258" r:id="rId141"/>
    <p:sldId id="259" r:id="rId142"/>
    <p:sldId id="282" r:id="rId143"/>
    <p:sldId id="260" r:id="rId144"/>
    <p:sldId id="271" r:id="rId145"/>
    <p:sldId id="272" r:id="rId146"/>
    <p:sldId id="274" r:id="rId147"/>
    <p:sldId id="529" r:id="rId148"/>
    <p:sldId id="270" r:id="rId149"/>
    <p:sldId id="273" r:id="rId150"/>
    <p:sldId id="528" r:id="rId151"/>
    <p:sldId id="261" r:id="rId152"/>
    <p:sldId id="262" r:id="rId153"/>
    <p:sldId id="263" r:id="rId154"/>
    <p:sldId id="264" r:id="rId155"/>
    <p:sldId id="265" r:id="rId156"/>
    <p:sldId id="266" r:id="rId157"/>
    <p:sldId id="267" r:id="rId158"/>
    <p:sldId id="268" r:id="rId159"/>
    <p:sldId id="269" r:id="rId160"/>
    <p:sldId id="275" r:id="rId161"/>
    <p:sldId id="276" r:id="rId162"/>
    <p:sldId id="277" r:id="rId163"/>
    <p:sldId id="278" r:id="rId164"/>
    <p:sldId id="279" r:id="rId165"/>
    <p:sldId id="280" r:id="rId166"/>
    <p:sldId id="283" r:id="rId167"/>
    <p:sldId id="284" r:id="rId168"/>
    <p:sldId id="309" r:id="rId169"/>
    <p:sldId id="310" r:id="rId170"/>
    <p:sldId id="311" r:id="rId171"/>
    <p:sldId id="312" r:id="rId172"/>
    <p:sldId id="313" r:id="rId173"/>
    <p:sldId id="314" r:id="rId174"/>
    <p:sldId id="539" r:id="rId175"/>
    <p:sldId id="540" r:id="rId176"/>
    <p:sldId id="541" r:id="rId177"/>
    <p:sldId id="543" r:id="rId178"/>
    <p:sldId id="544" r:id="rId179"/>
    <p:sldId id="542" r:id="rId180"/>
    <p:sldId id="545" r:id="rId181"/>
    <p:sldId id="546" r:id="rId182"/>
    <p:sldId id="547" r:id="rId183"/>
    <p:sldId id="549" r:id="rId184"/>
    <p:sldId id="548" r:id="rId185"/>
    <p:sldId id="552" r:id="rId186"/>
    <p:sldId id="553" r:id="rId187"/>
    <p:sldId id="554" r:id="rId188"/>
    <p:sldId id="550" r:id="rId189"/>
    <p:sldId id="551" r:id="rId190"/>
    <p:sldId id="315" r:id="rId191"/>
    <p:sldId id="316" r:id="rId192"/>
    <p:sldId id="317" r:id="rId193"/>
    <p:sldId id="318" r:id="rId194"/>
    <p:sldId id="319" r:id="rId195"/>
    <p:sldId id="320" r:id="rId196"/>
    <p:sldId id="321" r:id="rId197"/>
    <p:sldId id="338" r:id="rId198"/>
    <p:sldId id="322" r:id="rId199"/>
    <p:sldId id="323" r:id="rId200"/>
    <p:sldId id="324" r:id="rId201"/>
    <p:sldId id="325" r:id="rId202"/>
    <p:sldId id="326" r:id="rId203"/>
    <p:sldId id="327" r:id="rId204"/>
    <p:sldId id="328" r:id="rId205"/>
    <p:sldId id="329" r:id="rId206"/>
    <p:sldId id="330" r:id="rId207"/>
    <p:sldId id="331" r:id="rId208"/>
    <p:sldId id="332" r:id="rId209"/>
    <p:sldId id="333" r:id="rId210"/>
    <p:sldId id="334" r:id="rId211"/>
    <p:sldId id="335" r:id="rId212"/>
    <p:sldId id="336" r:id="rId213"/>
    <p:sldId id="337" r:id="rId214"/>
    <p:sldId id="339" r:id="rId215"/>
    <p:sldId id="342" r:id="rId216"/>
    <p:sldId id="340" r:id="rId217"/>
    <p:sldId id="341" r:id="rId218"/>
    <p:sldId id="343" r:id="rId219"/>
    <p:sldId id="344" r:id="rId220"/>
    <p:sldId id="345" r:id="rId221"/>
    <p:sldId id="346" r:id="rId222"/>
    <p:sldId id="530" r:id="rId223"/>
    <p:sldId id="347" r:id="rId224"/>
    <p:sldId id="348" r:id="rId225"/>
    <p:sldId id="349" r:id="rId226"/>
    <p:sldId id="350" r:id="rId227"/>
    <p:sldId id="351" r:id="rId228"/>
    <p:sldId id="352" r:id="rId229"/>
    <p:sldId id="353" r:id="rId230"/>
    <p:sldId id="399" r:id="rId231"/>
    <p:sldId id="396" r:id="rId232"/>
    <p:sldId id="398" r:id="rId233"/>
    <p:sldId id="397" r:id="rId234"/>
    <p:sldId id="400" r:id="rId235"/>
    <p:sldId id="354" r:id="rId236"/>
    <p:sldId id="355" r:id="rId237"/>
    <p:sldId id="356" r:id="rId238"/>
    <p:sldId id="531" r:id="rId239"/>
    <p:sldId id="357" r:id="rId240"/>
    <p:sldId id="401" r:id="rId241"/>
    <p:sldId id="532" r:id="rId242"/>
    <p:sldId id="359" r:id="rId243"/>
    <p:sldId id="360" r:id="rId244"/>
    <p:sldId id="361" r:id="rId245"/>
    <p:sldId id="533" r:id="rId246"/>
    <p:sldId id="362" r:id="rId247"/>
    <p:sldId id="363" r:id="rId248"/>
    <p:sldId id="364" r:id="rId249"/>
    <p:sldId id="365" r:id="rId250"/>
    <p:sldId id="366" r:id="rId251"/>
    <p:sldId id="367" r:id="rId252"/>
    <p:sldId id="369" r:id="rId253"/>
    <p:sldId id="370" r:id="rId254"/>
    <p:sldId id="371" r:id="rId255"/>
    <p:sldId id="368" r:id="rId256"/>
    <p:sldId id="372" r:id="rId257"/>
    <p:sldId id="373" r:id="rId258"/>
    <p:sldId id="375" r:id="rId259"/>
    <p:sldId id="376" r:id="rId260"/>
    <p:sldId id="377" r:id="rId261"/>
    <p:sldId id="378" r:id="rId262"/>
    <p:sldId id="379" r:id="rId263"/>
    <p:sldId id="380" r:id="rId264"/>
    <p:sldId id="374" r:id="rId265"/>
    <p:sldId id="381" r:id="rId266"/>
    <p:sldId id="382" r:id="rId267"/>
    <p:sldId id="385" r:id="rId268"/>
    <p:sldId id="386" r:id="rId269"/>
    <p:sldId id="383" r:id="rId270"/>
    <p:sldId id="387" r:id="rId271"/>
    <p:sldId id="388" r:id="rId272"/>
    <p:sldId id="389" r:id="rId273"/>
    <p:sldId id="390" r:id="rId274"/>
    <p:sldId id="520" r:id="rId275"/>
    <p:sldId id="515" r:id="rId276"/>
    <p:sldId id="534" r:id="rId277"/>
    <p:sldId id="521" r:id="rId278"/>
    <p:sldId id="392" r:id="rId279"/>
    <p:sldId id="519" r:id="rId280"/>
    <p:sldId id="516" r:id="rId281"/>
    <p:sldId id="393" r:id="rId282"/>
    <p:sldId id="517" r:id="rId283"/>
    <p:sldId id="394" r:id="rId284"/>
    <p:sldId id="522" r:id="rId285"/>
    <p:sldId id="518" r:id="rId286"/>
    <p:sldId id="391" r:id="rId287"/>
    <p:sldId id="395" r:id="rId288"/>
    <p:sldId id="384" r:id="rId289"/>
    <p:sldId id="535" r:id="rId290"/>
    <p:sldId id="536" r:id="rId291"/>
    <p:sldId id="537" r:id="rId292"/>
    <p:sldId id="538" r:id="rId29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90" d="100"/>
          <a:sy n="90" d="100"/>
        </p:scale>
        <p:origin x="398" y="-1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slide" Target="slides/slide246.xml"/><Relationship Id="rId107" Type="http://schemas.openxmlformats.org/officeDocument/2006/relationships/slide" Target="slides/slide106.xml"/><Relationship Id="rId268" Type="http://schemas.openxmlformats.org/officeDocument/2006/relationships/slide" Target="slides/slide267.xml"/><Relationship Id="rId289" Type="http://schemas.openxmlformats.org/officeDocument/2006/relationships/slide" Target="slides/slide288.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58" Type="http://schemas.openxmlformats.org/officeDocument/2006/relationships/slide" Target="slides/slide257.xml"/><Relationship Id="rId279" Type="http://schemas.openxmlformats.org/officeDocument/2006/relationships/slide" Target="slides/slide278.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290" Type="http://schemas.openxmlformats.org/officeDocument/2006/relationships/slide" Target="slides/slide289.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slide" Target="slides/slide247.xml"/><Relationship Id="rId269" Type="http://schemas.openxmlformats.org/officeDocument/2006/relationships/slide" Target="slides/slide268.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280" Type="http://schemas.openxmlformats.org/officeDocument/2006/relationships/slide" Target="slides/slide279.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8" Type="http://schemas.openxmlformats.org/officeDocument/2006/relationships/slide" Target="slides/slide237.xml"/><Relationship Id="rId259" Type="http://schemas.openxmlformats.org/officeDocument/2006/relationships/slide" Target="slides/slide258.xml"/><Relationship Id="rId23" Type="http://schemas.openxmlformats.org/officeDocument/2006/relationships/slide" Target="slides/slide22.xml"/><Relationship Id="rId119" Type="http://schemas.openxmlformats.org/officeDocument/2006/relationships/slide" Target="slides/slide118.xml"/><Relationship Id="rId270" Type="http://schemas.openxmlformats.org/officeDocument/2006/relationships/slide" Target="slides/slide269.xml"/><Relationship Id="rId291" Type="http://schemas.openxmlformats.org/officeDocument/2006/relationships/slide" Target="slides/slide290.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228" Type="http://schemas.openxmlformats.org/officeDocument/2006/relationships/slide" Target="slides/slide227.xml"/><Relationship Id="rId249" Type="http://schemas.openxmlformats.org/officeDocument/2006/relationships/slide" Target="slides/slide248.xml"/><Relationship Id="rId13" Type="http://schemas.openxmlformats.org/officeDocument/2006/relationships/slide" Target="slides/slide12.xml"/><Relationship Id="rId109" Type="http://schemas.openxmlformats.org/officeDocument/2006/relationships/slide" Target="slides/slide108.xml"/><Relationship Id="rId260" Type="http://schemas.openxmlformats.org/officeDocument/2006/relationships/slide" Target="slides/slide259.xml"/><Relationship Id="rId281" Type="http://schemas.openxmlformats.org/officeDocument/2006/relationships/slide" Target="slides/slide280.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34" Type="http://schemas.openxmlformats.org/officeDocument/2006/relationships/slide" Target="slides/slide233.xml"/><Relationship Id="rId239" Type="http://schemas.openxmlformats.org/officeDocument/2006/relationships/slide" Target="slides/slide238.xml"/><Relationship Id="rId2" Type="http://schemas.openxmlformats.org/officeDocument/2006/relationships/slide" Target="slides/slide1.xml"/><Relationship Id="rId29" Type="http://schemas.openxmlformats.org/officeDocument/2006/relationships/slide" Target="slides/slide28.xml"/><Relationship Id="rId250" Type="http://schemas.openxmlformats.org/officeDocument/2006/relationships/slide" Target="slides/slide249.xml"/><Relationship Id="rId255" Type="http://schemas.openxmlformats.org/officeDocument/2006/relationships/slide" Target="slides/slide254.xml"/><Relationship Id="rId271" Type="http://schemas.openxmlformats.org/officeDocument/2006/relationships/slide" Target="slides/slide270.xml"/><Relationship Id="rId276" Type="http://schemas.openxmlformats.org/officeDocument/2006/relationships/slide" Target="slides/slide275.xml"/><Relationship Id="rId292" Type="http://schemas.openxmlformats.org/officeDocument/2006/relationships/slide" Target="slides/slide291.xml"/><Relationship Id="rId297" Type="http://schemas.openxmlformats.org/officeDocument/2006/relationships/tableStyles" Target="tableStyles.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240" Type="http://schemas.openxmlformats.org/officeDocument/2006/relationships/slide" Target="slides/slide239.xml"/><Relationship Id="rId245" Type="http://schemas.openxmlformats.org/officeDocument/2006/relationships/slide" Target="slides/slide244.xml"/><Relationship Id="rId261" Type="http://schemas.openxmlformats.org/officeDocument/2006/relationships/slide" Target="slides/slide260.xml"/><Relationship Id="rId266" Type="http://schemas.openxmlformats.org/officeDocument/2006/relationships/slide" Target="slides/slide265.xml"/><Relationship Id="rId287" Type="http://schemas.openxmlformats.org/officeDocument/2006/relationships/slide" Target="slides/slide286.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282" Type="http://schemas.openxmlformats.org/officeDocument/2006/relationships/slide" Target="slides/slide28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slide" Target="slides/slide234.xml"/><Relationship Id="rId251" Type="http://schemas.openxmlformats.org/officeDocument/2006/relationships/slide" Target="slides/slide250.xml"/><Relationship Id="rId256" Type="http://schemas.openxmlformats.org/officeDocument/2006/relationships/slide" Target="slides/slide255.xml"/><Relationship Id="rId277" Type="http://schemas.openxmlformats.org/officeDocument/2006/relationships/slide" Target="slides/slide276.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72" Type="http://schemas.openxmlformats.org/officeDocument/2006/relationships/slide" Target="slides/slide271.xml"/><Relationship Id="rId293" Type="http://schemas.openxmlformats.org/officeDocument/2006/relationships/slide" Target="slides/slide292.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241" Type="http://schemas.openxmlformats.org/officeDocument/2006/relationships/slide" Target="slides/slide240.xml"/><Relationship Id="rId246" Type="http://schemas.openxmlformats.org/officeDocument/2006/relationships/slide" Target="slides/slide245.xml"/><Relationship Id="rId267" Type="http://schemas.openxmlformats.org/officeDocument/2006/relationships/slide" Target="slides/slide266.xml"/><Relationship Id="rId288" Type="http://schemas.openxmlformats.org/officeDocument/2006/relationships/slide" Target="slides/slide287.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262" Type="http://schemas.openxmlformats.org/officeDocument/2006/relationships/slide" Target="slides/slide261.xml"/><Relationship Id="rId283" Type="http://schemas.openxmlformats.org/officeDocument/2006/relationships/slide" Target="slides/slide282.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278" Type="http://schemas.openxmlformats.org/officeDocument/2006/relationships/slide" Target="slides/slide277.xml"/><Relationship Id="rId26" Type="http://schemas.openxmlformats.org/officeDocument/2006/relationships/slide" Target="slides/slide25.xml"/><Relationship Id="rId231" Type="http://schemas.openxmlformats.org/officeDocument/2006/relationships/slide" Target="slides/slide230.xml"/><Relationship Id="rId252" Type="http://schemas.openxmlformats.org/officeDocument/2006/relationships/slide" Target="slides/slide251.xml"/><Relationship Id="rId273" Type="http://schemas.openxmlformats.org/officeDocument/2006/relationships/slide" Target="slides/slide272.xml"/><Relationship Id="rId294" Type="http://schemas.openxmlformats.org/officeDocument/2006/relationships/presProps" Target="presProps.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263" Type="http://schemas.openxmlformats.org/officeDocument/2006/relationships/slide" Target="slides/slide262.xml"/><Relationship Id="rId284" Type="http://schemas.openxmlformats.org/officeDocument/2006/relationships/slide" Target="slides/slide283.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53" Type="http://schemas.openxmlformats.org/officeDocument/2006/relationships/slide" Target="slides/slide252.xml"/><Relationship Id="rId274" Type="http://schemas.openxmlformats.org/officeDocument/2006/relationships/slide" Target="slides/slide273.xml"/><Relationship Id="rId295" Type="http://schemas.openxmlformats.org/officeDocument/2006/relationships/viewProps" Target="viewProps.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264" Type="http://schemas.openxmlformats.org/officeDocument/2006/relationships/slide" Target="slides/slide263.xml"/><Relationship Id="rId285" Type="http://schemas.openxmlformats.org/officeDocument/2006/relationships/slide" Target="slides/slide28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54" Type="http://schemas.openxmlformats.org/officeDocument/2006/relationships/slide" Target="slides/slide253.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275" Type="http://schemas.openxmlformats.org/officeDocument/2006/relationships/slide" Target="slides/slide274.xml"/><Relationship Id="rId296" Type="http://schemas.openxmlformats.org/officeDocument/2006/relationships/theme" Target="theme/theme1.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slide" Target="slides/slide201.xml"/><Relationship Id="rId223" Type="http://schemas.openxmlformats.org/officeDocument/2006/relationships/slide" Target="slides/slide222.xml"/><Relationship Id="rId244" Type="http://schemas.openxmlformats.org/officeDocument/2006/relationships/slide" Target="slides/slide243.xml"/><Relationship Id="rId18" Type="http://schemas.openxmlformats.org/officeDocument/2006/relationships/slide" Target="slides/slide17.xml"/><Relationship Id="rId39" Type="http://schemas.openxmlformats.org/officeDocument/2006/relationships/slide" Target="slides/slide38.xml"/><Relationship Id="rId265" Type="http://schemas.openxmlformats.org/officeDocument/2006/relationships/slide" Target="slides/slide264.xml"/><Relationship Id="rId286" Type="http://schemas.openxmlformats.org/officeDocument/2006/relationships/slide" Target="slides/slide285.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cs-CZ"/>
              <a:t>Kliknutím lze upravit styl.</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A76EB9D5-7E1A-4433-8B21-2237CC26FA2C}" type="datetimeFigureOut">
              <a:rPr lang="en-US" dirty="0"/>
              <a:t>5/4/2021</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62598A19-B9D6-4696-A74D-9FEF900C8B6A}" type="datetimeFigureOut">
              <a:rPr lang="en-US" dirty="0"/>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9A205100-39B0-4914-BBD6-34F267582565}" type="datetimeFigureOut">
              <a:rPr lang="en-US" dirty="0"/>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539EF837-FEDB-44F2-8FB5-4F56FC548A33}" type="datetimeFigureOut">
              <a:rPr lang="en-US" dirty="0"/>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oddílu">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cs-CZ"/>
              <a:t>Kliknutím lze upravit styl.</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4EC2AB55-62C0-407E-B706-C907B44B0BFC}" type="datetimeFigureOut">
              <a:rPr lang="en-US" dirty="0"/>
              <a:t>5/4/2021</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69FBB33F-FEF5-4E73-A5F9-307689FE77C6}" type="datetimeFigureOut">
              <a:rPr lang="en-US" dirty="0"/>
              <a:t>5/4/2021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A64B5FA4-F0B8-4D71-BC92-932E3A1502F8}" type="datetimeFigureOut">
              <a:rPr lang="en-US" dirty="0"/>
              <a:t>5/4/2021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4FD89F80-C2CE-4D6A-80E4-D3515AD92BC6}" type="datetimeFigureOut">
              <a:rPr lang="en-US" dirty="0"/>
              <a:t>5/4/2021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4220E-EF40-477E-B84C-637FC7CE78DB}" type="datetimeFigureOut">
              <a:rPr lang="en-US" dirty="0"/>
              <a:t>5/4/2021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cs-CZ"/>
              <a:t>Kliknutím lze upravit styl.</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8" name="Date Placeholder 7"/>
          <p:cNvSpPr>
            <a:spLocks noGrp="1"/>
          </p:cNvSpPr>
          <p:nvPr>
            <p:ph type="dt" sz="half" idx="10"/>
          </p:nvPr>
        </p:nvSpPr>
        <p:spPr/>
        <p:txBody>
          <a:bodyPr/>
          <a:lstStyle/>
          <a:p>
            <a:fld id="{FD0B8D63-E026-4E54-B301-C824E1BD14F3}" type="datetimeFigureOut">
              <a:rPr lang="en-US" dirty="0"/>
              <a:t>5/4/2021</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cs-CZ"/>
              <a:t>Kliknutím lze upravit styl.</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6C423185-9573-406A-8068-0AB4F2335019}" type="datetimeFigureOut">
              <a:rPr lang="en-US" dirty="0"/>
              <a:t>5/4/2021</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6C5516DA-9D86-4E1E-A623-C11F9F74EB59}" type="datetimeFigureOut">
              <a:rPr lang="en-US" dirty="0"/>
              <a:t>5/4/2021</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F4E398D-23F8-4303-BF34-9631D2FF1617}"/>
              </a:ext>
            </a:extLst>
          </p:cNvPr>
          <p:cNvSpPr>
            <a:spLocks noGrp="1"/>
          </p:cNvSpPr>
          <p:nvPr>
            <p:ph type="ctrTitle"/>
          </p:nvPr>
        </p:nvSpPr>
        <p:spPr/>
        <p:txBody>
          <a:bodyPr/>
          <a:lstStyle/>
          <a:p>
            <a:r>
              <a:rPr lang="ru-RU" dirty="0"/>
              <a:t>Морфология</a:t>
            </a:r>
            <a:br>
              <a:rPr lang="ru-RU" dirty="0"/>
            </a:br>
            <a:r>
              <a:rPr lang="ru-RU" sz="3600" dirty="0"/>
              <a:t>Повторение материала</a:t>
            </a:r>
            <a:endParaRPr lang="cs-CZ" dirty="0"/>
          </a:p>
        </p:txBody>
      </p:sp>
    </p:spTree>
    <p:extLst>
      <p:ext uri="{BB962C8B-B14F-4D97-AF65-F5344CB8AC3E}">
        <p14:creationId xmlns:p14="http://schemas.microsoft.com/office/powerpoint/2010/main" val="1636110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60361379-9D85-40D8-905F-E4CBC6775ED5}"/>
              </a:ext>
            </a:extLst>
          </p:cNvPr>
          <p:cNvSpPr txBox="1"/>
          <p:nvPr/>
        </p:nvSpPr>
        <p:spPr>
          <a:xfrm>
            <a:off x="1225118" y="943577"/>
            <a:ext cx="9925235" cy="4401205"/>
          </a:xfrm>
          <a:prstGeom prst="rect">
            <a:avLst/>
          </a:prstGeom>
          <a:noFill/>
        </p:spPr>
        <p:txBody>
          <a:bodyPr wrap="square">
            <a:spAutoFit/>
          </a:bodyPr>
          <a:lstStyle/>
          <a:p>
            <a:r>
              <a:rPr lang="ru-RU" sz="2000" b="1" kern="50" dirty="0">
                <a:effectLst/>
                <a:latin typeface="Arial" panose="020B0604020202020204" pitchFamily="34" charset="0"/>
                <a:ea typeface="Arial Unicode MS"/>
                <a:cs typeface="Arial" panose="020B0604020202020204" pitchFamily="34" charset="0"/>
              </a:rPr>
              <a:t>1. Определите род имен существительных, дополните прилагательное по смыслу.</a:t>
            </a:r>
          </a:p>
          <a:p>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Депо, альфа-излучение, пани, цунами, авеню, трамвай, журнал, рагу, газета, банк, репортаж, факультет, кафедра, инструктаж, рысь, салями, неряха, пони, вагон-ресторан, невежа, путь, музей, симпозиум, гараж, ралли, ученический, кресло-качалка, алиби, кенгуру, адрес, фамилия, известие, проблема, судья, метро, шимпанзе, фрау, шампунь, рояль, протеже, растяпа, лектор, блог, школа-интернат, лошадь, конь, кость, гость, нож, овощ, зебра, страус, невежда.</a:t>
            </a:r>
          </a:p>
          <a:p>
            <a:pPr algn="just"/>
            <a:r>
              <a:rPr lang="ru-RU" sz="2000" kern="50" dirty="0">
                <a:effectLst/>
                <a:latin typeface="Arial" panose="020B0604020202020204" pitchFamily="34" charset="0"/>
                <a:ea typeface="Arial Unicode MS"/>
                <a:cs typeface="Arial" panose="020B0604020202020204" pitchFamily="34" charset="0"/>
              </a:rPr>
              <a:t> </a:t>
            </a:r>
          </a:p>
          <a:p>
            <a:pPr algn="just"/>
            <a:r>
              <a:rPr lang="ru-RU" sz="2000" b="1" kern="50" dirty="0">
                <a:effectLst/>
                <a:latin typeface="Arial" panose="020B0604020202020204" pitchFamily="34" charset="0"/>
                <a:ea typeface="Arial Unicode MS"/>
                <a:cs typeface="Arial" panose="020B0604020202020204" pitchFamily="34" charset="0"/>
              </a:rPr>
              <a:t>2. Расшифруйте аббревиатуры, определите их род.</a:t>
            </a:r>
          </a:p>
          <a:p>
            <a:pPr algn="just"/>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нэп, МИД, СПбГУ, ВАК, вуз, ГЭС, ТЭЦ, ЖЭК, Газпром, Минздрав, НЛО, СИЗО, НАТО, ЮНЕСКО, ЕГЭ, ГАИ, НАСА, МГУ, ЗАГС, ТЮЗ, СССР, ДНК, НХЛ, ФБР, ФСБ</a:t>
            </a:r>
            <a:r>
              <a:rPr lang="ru-RU" sz="2000" b="1" kern="50" dirty="0">
                <a:effectLst/>
                <a:latin typeface="Arial" panose="020B0604020202020204" pitchFamily="34" charset="0"/>
                <a:ea typeface="Arial Unicode MS"/>
                <a:cs typeface="Arial" panose="020B0604020202020204" pitchFamily="34" charset="0"/>
              </a:rPr>
              <a:t>.</a:t>
            </a:r>
            <a:endParaRPr lang="ru-RU"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23106620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0E37166C-E81D-403E-A815-A167138743E4}"/>
              </a:ext>
            </a:extLst>
          </p:cNvPr>
          <p:cNvSpPr txBox="1"/>
          <p:nvPr/>
        </p:nvSpPr>
        <p:spPr>
          <a:xfrm>
            <a:off x="1125614" y="789152"/>
            <a:ext cx="9940772" cy="5632311"/>
          </a:xfrm>
          <a:prstGeom prst="rect">
            <a:avLst/>
          </a:prstGeom>
          <a:noFill/>
        </p:spPr>
        <p:txBody>
          <a:bodyPr wrap="square">
            <a:spAutoFit/>
          </a:bodyPr>
          <a:lstStyle/>
          <a:p>
            <a:pPr algn="just"/>
            <a:r>
              <a:rPr lang="ru-RU" sz="2000" b="1" kern="50" dirty="0">
                <a:solidFill>
                  <a:srgbClr val="000000"/>
                </a:solidFill>
                <a:effectLst/>
                <a:latin typeface="Arial" panose="020B0604020202020204" pitchFamily="34" charset="0"/>
                <a:ea typeface="Arial Unicode MS"/>
                <a:cs typeface="Arial" panose="020B0604020202020204" pitchFamily="34" charset="0"/>
              </a:rPr>
              <a:t>1. К каждому словосочетанию подберите антонимы, учитывая многозначность слов. Переведите словосочетания на чешский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solidFill>
                  <a:srgbClr val="000000"/>
                </a:solidFill>
                <a:effectLst/>
                <a:latin typeface="Arial" panose="020B0604020202020204" pitchFamily="34" charset="0"/>
                <a:ea typeface="Arial Unicode MS"/>
                <a:cs typeface="Arial" panose="020B0604020202020204" pitchFamily="34" charset="0"/>
              </a:rPr>
              <a:t>Открытая дверь, открытый человек, открытая неприязнь; мягкий свет, мягкое тесто, мягкая зима; тяжелая сумка, тяжелое небо, тяжелое решение; острая пила, острая шутка, острое зрение; свежая газета, свежий фильм, свежий ремонт, свежее молоко, свежие розы, свежее утро, свежий ветер.</a:t>
            </a:r>
          </a:p>
          <a:p>
            <a:pPr algn="just"/>
            <a:endParaRPr lang="ru-RU" sz="2000" kern="50" dirty="0">
              <a:solidFill>
                <a:srgbClr val="000000"/>
              </a:solidFill>
              <a:latin typeface="Arial" panose="020B0604020202020204" pitchFamily="34" charset="0"/>
              <a:ea typeface="Arial Unicode MS"/>
              <a:cs typeface="Arial" panose="020B0604020202020204" pitchFamily="34" charset="0"/>
            </a:endParaRPr>
          </a:p>
          <a:p>
            <a:pPr algn="just"/>
            <a:r>
              <a:rPr lang="ru-RU" sz="2000" b="1" kern="50" dirty="0">
                <a:solidFill>
                  <a:srgbClr val="000000"/>
                </a:solidFill>
                <a:effectLst/>
                <a:latin typeface="Arial" panose="020B0604020202020204" pitchFamily="34" charset="0"/>
                <a:ea typeface="Arial Unicode MS"/>
                <a:cs typeface="Arial" panose="020B0604020202020204" pitchFamily="34" charset="0"/>
              </a:rPr>
              <a:t>2. Разделите прилагательные в соответствии с их значением по группам: характер и поведение человека, внешность, качество предмета, цвет, вкус, звук. Учитывайте при этом только прямое лексическое значение.</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solidFill>
                  <a:srgbClr val="000000"/>
                </a:solidFill>
                <a:effectLst/>
                <a:latin typeface="Arial" panose="020B0604020202020204" pitchFamily="34" charset="0"/>
                <a:ea typeface="Arial Unicode MS"/>
                <a:cs typeface="Arial" panose="020B0604020202020204" pitchFamily="34" charset="0"/>
              </a:rPr>
              <a:t>Кислый, громкий, уродливый, твёрдый, фиолетовый, агрессивный, горький, весёлый, серебристый, шумный, гладкий, злой, алый, пряный, красивый, ответственный, липкий, тихий, застенчивый, розовый, скрипучий, пушистый, фруктовый, ревнивый, изумрудный, худой, небрежный, мокрый, симпатичный, оглушительный, мягкий, вежливый, сладкий, привлекательный, смелый, стройный, солёный, бежевый, капризный, хаки, серьёзный.</a:t>
            </a:r>
          </a:p>
          <a:p>
            <a:pPr algn="just"/>
            <a:endParaRPr lang="ru-RU" sz="2000" kern="50" dirty="0">
              <a:solidFill>
                <a:srgbClr val="000000"/>
              </a:solidFill>
              <a:latin typeface="Arial" panose="020B0604020202020204" pitchFamily="34" charset="0"/>
              <a:ea typeface="Arial Unicode MS"/>
              <a:cs typeface="Arial" panose="020B0604020202020204" pitchFamily="34" charset="0"/>
            </a:endParaRPr>
          </a:p>
          <a:p>
            <a:pPr algn="just"/>
            <a:endParaRPr lang="ru-RU" sz="2000" kern="50" dirty="0">
              <a:solidFill>
                <a:srgbClr val="000000"/>
              </a:solidFill>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55099680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DE387ED5-002D-40F8-B81D-2F07754E0D5A}"/>
              </a:ext>
            </a:extLst>
          </p:cNvPr>
          <p:cNvSpPr txBox="1"/>
          <p:nvPr/>
        </p:nvSpPr>
        <p:spPr>
          <a:xfrm>
            <a:off x="1408590" y="1105165"/>
            <a:ext cx="9374820" cy="3785652"/>
          </a:xfrm>
          <a:prstGeom prst="rect">
            <a:avLst/>
          </a:prstGeom>
          <a:noFill/>
        </p:spPr>
        <p:txBody>
          <a:bodyPr wrap="square">
            <a:spAutoFit/>
          </a:bodyPr>
          <a:lstStyle/>
          <a:p>
            <a:pPr algn="just"/>
            <a:r>
              <a:rPr lang="ru-RU" sz="2000" b="1" kern="50" dirty="0">
                <a:solidFill>
                  <a:srgbClr val="000000"/>
                </a:solidFill>
                <a:effectLst/>
                <a:latin typeface="Arial" panose="020B0604020202020204" pitchFamily="34" charset="0"/>
                <a:ea typeface="Arial Unicode MS"/>
                <a:cs typeface="Arial" panose="020B0604020202020204" pitchFamily="34" charset="0"/>
              </a:rPr>
              <a:t>1. Составьте синонимические пары из данных имен прилагательных.</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solidFill>
                  <a:srgbClr val="000000"/>
                </a:solidFill>
                <a:effectLst/>
                <a:latin typeface="Arial" panose="020B0604020202020204" pitchFamily="34" charset="0"/>
                <a:ea typeface="Arial Unicode MS"/>
                <a:cs typeface="Arial" panose="020B0604020202020204" pitchFamily="34" charset="0"/>
              </a:rPr>
              <a:t>Грустный, ломкий, смелый, скупой, вечный, стремительный, печальный, хрупкий, быстрый, добрый, жадный, мягкосердечный, бессмертный, храбрый.</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solidFill>
                  <a:srgbClr val="000000"/>
                </a:solidFill>
                <a:effectLst/>
                <a:latin typeface="Arial" panose="020B0604020202020204" pitchFamily="34" charset="0"/>
                <a:ea typeface="Arial Unicode MS"/>
                <a:cs typeface="Arial" panose="020B0604020202020204" pitchFamily="34" charset="0"/>
              </a:rPr>
              <a:t>2. Назовите прилагательные, которые являются антонимами в следующих пословицах.</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solidFill>
                  <a:srgbClr val="000000"/>
                </a:solidFill>
                <a:effectLst/>
                <a:latin typeface="Arial" panose="020B0604020202020204" pitchFamily="34" charset="0"/>
                <a:ea typeface="Arial Unicode MS"/>
                <a:cs typeface="Arial" panose="020B0604020202020204" pitchFamily="34" charset="0"/>
              </a:rPr>
              <a:t>1. Маленькое дело лучше большого безделья. 2. В умной беседе ума наберешься, а в глупой – свой растеряешь. 3. Хороша веревка длинная, а речь короткая. 4. Учись доброму, плохое на ум не пойдет.</a:t>
            </a:r>
          </a:p>
          <a:p>
            <a:pPr marL="457200" indent="-457200" algn="just">
              <a:buAutoNum type="arabicPeriod"/>
            </a:pPr>
            <a:endParaRPr lang="ru-RU" sz="2000" kern="50" dirty="0">
              <a:solidFill>
                <a:srgbClr val="000000"/>
              </a:solidFill>
              <a:latin typeface="Arial" panose="020B0604020202020204" pitchFamily="34" charset="0"/>
              <a:ea typeface="Arial Unicode MS"/>
              <a:cs typeface="Arial" panose="020B0604020202020204" pitchFamily="34" charset="0"/>
            </a:endParaRPr>
          </a:p>
          <a:p>
            <a:pPr algn="just"/>
            <a:endParaRPr lang="ru-RU" sz="2000" kern="50" dirty="0">
              <a:solidFill>
                <a:srgbClr val="000000"/>
              </a:solidFill>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76209164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02363052-7A0D-4D73-BFA9-945FB665116C}"/>
              </a:ext>
            </a:extLst>
          </p:cNvPr>
          <p:cNvSpPr txBox="1"/>
          <p:nvPr/>
        </p:nvSpPr>
        <p:spPr>
          <a:xfrm>
            <a:off x="449802" y="355782"/>
            <a:ext cx="11292395" cy="5940088"/>
          </a:xfrm>
          <a:prstGeom prst="rect">
            <a:avLst/>
          </a:prstGeom>
          <a:noFill/>
        </p:spPr>
        <p:txBody>
          <a:bodyPr wrap="square">
            <a:spAutoFit/>
          </a:bodyPr>
          <a:lstStyle/>
          <a:p>
            <a:pPr algn="just"/>
            <a:r>
              <a:rPr lang="ru-RU" sz="2000" b="1" dirty="0">
                <a:latin typeface="Arial" panose="020B0604020202020204" pitchFamily="34" charset="0"/>
                <a:cs typeface="Arial" panose="020B0604020202020204" pitchFamily="34" charset="0"/>
              </a:rPr>
              <a:t>Объясните различия в значении у прилагательных-синонимов. </a:t>
            </a:r>
            <a:r>
              <a:rPr lang="ru-RU" sz="2000" b="1" dirty="0" err="1">
                <a:latin typeface="Arial" panose="020B0604020202020204" pitchFamily="34" charset="0"/>
                <a:cs typeface="Arial" panose="020B0604020202020204" pitchFamily="34" charset="0"/>
              </a:rPr>
              <a:t>Cоставьте</a:t>
            </a:r>
            <a:r>
              <a:rPr lang="ru-RU" sz="2000" b="1" dirty="0">
                <a:latin typeface="Arial" panose="020B0604020202020204" pitchFamily="34" charset="0"/>
                <a:cs typeface="Arial" panose="020B0604020202020204" pitchFamily="34" charset="0"/>
              </a:rPr>
              <a:t> словосочетания </a:t>
            </a:r>
            <a:r>
              <a:rPr lang="ru-RU" sz="2000" b="1" dirty="0" err="1">
                <a:latin typeface="Arial" panose="020B0604020202020204" pitchFamily="34" charset="0"/>
                <a:cs typeface="Arial" panose="020B0604020202020204" pitchFamily="34" charset="0"/>
              </a:rPr>
              <a:t>cо</a:t>
            </a:r>
            <a:r>
              <a:rPr lang="ru-RU" sz="2000" b="1" dirty="0">
                <a:latin typeface="Arial" panose="020B0604020202020204" pitchFamily="34" charset="0"/>
                <a:cs typeface="Arial" panose="020B0604020202020204" pitchFamily="34" charset="0"/>
              </a:rPr>
              <a:t> следующими прилагательными.</a:t>
            </a:r>
          </a:p>
          <a:p>
            <a:pPr algn="just"/>
            <a:endParaRPr lang="ru-RU" sz="2000" b="1" dirty="0">
              <a:latin typeface="Arial" panose="020B0604020202020204" pitchFamily="34" charset="0"/>
              <a:cs typeface="Arial" panose="020B0604020202020204" pitchFamily="34" charset="0"/>
            </a:endParaRPr>
          </a:p>
          <a:p>
            <a:pPr algn="just"/>
            <a:r>
              <a:rPr lang="ru-RU" sz="2000" dirty="0">
                <a:latin typeface="Arial" panose="020B0604020202020204" pitchFamily="34" charset="0"/>
                <a:cs typeface="Arial" panose="020B0604020202020204" pitchFamily="34" charset="0"/>
              </a:rPr>
              <a:t>а) красивый, </a:t>
            </a:r>
            <a:r>
              <a:rPr lang="ru-RU" sz="2000" dirty="0" err="1">
                <a:latin typeface="Arial" panose="020B0604020202020204" pitchFamily="34" charset="0"/>
                <a:cs typeface="Arial" panose="020B0604020202020204" pitchFamily="34" charset="0"/>
              </a:rPr>
              <a:t>пpeкpacный</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вeликoлeпный</a:t>
            </a:r>
            <a:r>
              <a:rPr lang="ru-RU" sz="2000" dirty="0">
                <a:latin typeface="Arial" panose="020B0604020202020204" pitchFamily="34" charset="0"/>
                <a:cs typeface="Arial" panose="020B0604020202020204" pitchFamily="34" charset="0"/>
              </a:rPr>
              <a:t>, видный, </a:t>
            </a:r>
            <a:r>
              <a:rPr lang="ru-RU" sz="2000" dirty="0" err="1">
                <a:latin typeface="Arial" panose="020B0604020202020204" pitchFamily="34" charset="0"/>
                <a:cs typeface="Arial" panose="020B0604020202020204" pitchFamily="34" charset="0"/>
              </a:rPr>
              <a:t>живoпиcный</a:t>
            </a:r>
            <a:r>
              <a:rPr lang="ru-RU" sz="2000" dirty="0">
                <a:latin typeface="Arial" panose="020B0604020202020204" pitchFamily="34" charset="0"/>
                <a:cs typeface="Arial" panose="020B0604020202020204" pitchFamily="34" charset="0"/>
              </a:rPr>
              <a:t>, изящный, </a:t>
            </a:r>
            <a:r>
              <a:rPr lang="ru-RU" sz="2000" dirty="0" err="1">
                <a:latin typeface="Arial" panose="020B0604020202020204" pitchFamily="34" charset="0"/>
                <a:cs typeface="Arial" panose="020B0604020202020204" pitchFamily="34" charset="0"/>
              </a:rPr>
              <a:t>милoвидный</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нapядный</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пpeлecтный</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пpивлeкaтeльный</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cмaзливый</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xopoшeнький</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pocкoшный</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бecпoдoбный</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бoжecтвeнный</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блecтящий</a:t>
            </a:r>
            <a:r>
              <a:rPr lang="ru-RU" sz="2000" dirty="0">
                <a:latin typeface="Arial" panose="020B0604020202020204" pitchFamily="34" charset="0"/>
                <a:cs typeface="Arial" panose="020B0604020202020204" pitchFamily="34" charset="0"/>
              </a:rPr>
              <a:t>, дивный, </a:t>
            </a:r>
            <a:r>
              <a:rPr lang="ru-RU" sz="2000" dirty="0" err="1">
                <a:latin typeface="Arial" panose="020B0604020202020204" pitchFamily="34" charset="0"/>
                <a:cs typeface="Arial" panose="020B0604020202020204" pitchFamily="34" charset="0"/>
              </a:rPr>
              <a:t>чyдный</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вocxититeльный</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oбвopoжитeльный</a:t>
            </a:r>
            <a:r>
              <a:rPr lang="ru-RU" sz="2000" dirty="0">
                <a:latin typeface="Arial" panose="020B0604020202020204" pitchFamily="34" charset="0"/>
                <a:cs typeface="Arial" panose="020B0604020202020204" pitchFamily="34" charset="0"/>
              </a:rPr>
              <a:t>.</a:t>
            </a:r>
          </a:p>
          <a:p>
            <a:pPr algn="just"/>
            <a:r>
              <a:rPr lang="ru-RU" sz="2000" dirty="0">
                <a:latin typeface="Arial" panose="020B0604020202020204" pitchFamily="34" charset="0"/>
                <a:cs typeface="Arial" panose="020B0604020202020204" pitchFamily="34" charset="0"/>
              </a:rPr>
              <a:t>б) ужасный, страшный, страшенный, жуткий, невыносимый, мучительный, непоправимый, отвратительный, кошмарный, ужасающий, омерзительный, трагичный, дьявольский, тяжкий, душераздирающий, адов, катастрофический.</a:t>
            </a:r>
          </a:p>
          <a:p>
            <a:pPr algn="just"/>
            <a:r>
              <a:rPr lang="ru-RU" sz="2000" dirty="0">
                <a:latin typeface="Arial" panose="020B0604020202020204" pitchFamily="34" charset="0"/>
                <a:cs typeface="Arial" panose="020B0604020202020204" pitchFamily="34" charset="0"/>
              </a:rPr>
              <a:t>в) быстрый, беглый, борзый, проворный, прыткий, резвый, скорый, стремительный, порывистый, бойкий, рьяный, готовый, мгновенный, моментальный, молниеносный, быстроногий, быстроходный, быстротечный, быстротекущий, короткий, краткий, скоротечный.</a:t>
            </a:r>
          </a:p>
          <a:p>
            <a:pPr algn="just"/>
            <a:r>
              <a:rPr lang="ru-RU" sz="2000" dirty="0">
                <a:latin typeface="Arial" panose="020B0604020202020204" pitchFamily="34" charset="0"/>
                <a:cs typeface="Arial" panose="020B0604020202020204" pitchFamily="34" charset="0"/>
              </a:rPr>
              <a:t>г) медленный, медлительный, продолжительный, долговременный, неторопливый, неспешный, черепаший; долгий, тихий, кропотливый; ленивый, тугой; нерасторопный, заторможенный, замедленный, небыстрый, копотливый, статарный, неповоротливый.</a:t>
            </a:r>
          </a:p>
          <a:p>
            <a:pPr algn="just"/>
            <a:r>
              <a:rPr lang="ru-RU" sz="2000" dirty="0">
                <a:latin typeface="Arial" panose="020B0604020202020204" pitchFamily="34" charset="0"/>
                <a:cs typeface="Arial" panose="020B0604020202020204" pitchFamily="34" charset="0"/>
              </a:rPr>
              <a:t>д) мягкий, кроткий, нежный; гибкий, пластичный; плавный; тактичный, деликатный; снисходительный, толерантный, незлобный, теплый, мягковатый, шелковистый, сговорчивый, ласковый, шелковый, мягонький, пушистый, покладистый, лирический.</a:t>
            </a:r>
          </a:p>
        </p:txBody>
      </p:sp>
    </p:spTree>
    <p:extLst>
      <p:ext uri="{BB962C8B-B14F-4D97-AF65-F5344CB8AC3E}">
        <p14:creationId xmlns:p14="http://schemas.microsoft.com/office/powerpoint/2010/main" val="167575212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AA54BEE-BB1E-4F74-85FF-B83C41E05E2B}"/>
              </a:ext>
            </a:extLst>
          </p:cNvPr>
          <p:cNvSpPr txBox="1"/>
          <p:nvPr/>
        </p:nvSpPr>
        <p:spPr>
          <a:xfrm>
            <a:off x="1074199" y="728682"/>
            <a:ext cx="9969622" cy="5324535"/>
          </a:xfrm>
          <a:prstGeom prst="rect">
            <a:avLst/>
          </a:prstGeom>
          <a:noFill/>
        </p:spPr>
        <p:txBody>
          <a:bodyPr wrap="square">
            <a:spAutoFit/>
          </a:bodyPr>
          <a:lstStyle/>
          <a:p>
            <a:pPr algn="just">
              <a:tabLst>
                <a:tab pos="228600" algn="l"/>
                <a:tab pos="647700" algn="l"/>
              </a:tabLst>
            </a:pPr>
            <a:r>
              <a:rPr lang="ru-RU" sz="2000" b="1" kern="50" dirty="0">
                <a:effectLst/>
                <a:latin typeface="Arial" panose="020B0604020202020204" pitchFamily="34" charset="0"/>
                <a:ea typeface="Arial Unicode MS"/>
                <a:cs typeface="Arial" panose="020B0604020202020204" pitchFamily="34" charset="0"/>
              </a:rPr>
              <a:t>Объясните значение пословиц и поговорок. Найдите имена прилагательные и определите их разряд.</a:t>
            </a:r>
            <a:endParaRPr lang="cs-CZ" sz="2000" kern="50" dirty="0">
              <a:effectLst/>
              <a:latin typeface="Arial" panose="020B0604020202020204" pitchFamily="34" charset="0"/>
              <a:ea typeface="Arial Unicode MS"/>
              <a:cs typeface="Arial" panose="020B0604020202020204" pitchFamily="34" charset="0"/>
            </a:endParaRPr>
          </a:p>
          <a:p>
            <a:pPr algn="just">
              <a:tabLst>
                <a:tab pos="228600" algn="l"/>
                <a:tab pos="647700" algn="l"/>
              </a:tabLst>
            </a:pPr>
            <a:r>
              <a:rPr lang="ru-RU" sz="2000" kern="50" dirty="0">
                <a:effectLst/>
                <a:latin typeface="Arial" panose="020B0604020202020204" pitchFamily="34" charset="0"/>
                <a:ea typeface="Arial Unicode MS"/>
                <a:cs typeface="Arial" panose="020B0604020202020204" pitchFamily="34" charset="0"/>
              </a:rPr>
              <a:t>1. Не тот хорош, кто лицом пригож, а тот хорош, кто на дело гож. 2. Сколько ни говори, а с разговору сыт не будешь. 3. Каков мастер, такова и работа. 4. Мала пчелка, да и та работает. 5. Хороша ложка к обеду. 6. По готовой работе вкусен обед. 7. Хорошему мастеру любой материал хорош. 8. Лиха беда начало. 9. В милом нет постылого, а в постылом нет милого. 10. Не рад больной и золотой кровати. 11. Драчливый петух жирен не бывает. 12. Молва людская, что волна морская. 13. Мала книга, да мудрость в ней велика. 14. Не красна сказка письмом — красна вымыслом. 17. Дружба крепка не лестью, а правдой и честью. 18. Одёжа хороша новая, а друг — старый. 19. Где умному горе – там глупому веселье. 20. Добрый плачет от радости – а злой от зависти. 21. Друг лучше старый, а платье новое. 22. Не бойся умного врага, а бойся глупого друга. 23. Бедный тот – кому мало, богатый тот – кому достаточно. 24. Трусливый славит себя языком, а смелый штыком. 25. Хорошая слава в лукошке лежит, а плохая по дорожке бежит. 26. Смелый там найдёт, где робкий потеряет. 27. Лучше бедная мудрость, чем богатая глупость.</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30755739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C164E6BC-7A22-4FBA-BAB2-93FD4360091D}"/>
              </a:ext>
            </a:extLst>
          </p:cNvPr>
          <p:cNvSpPr txBox="1"/>
          <p:nvPr/>
        </p:nvSpPr>
        <p:spPr>
          <a:xfrm>
            <a:off x="1275425" y="588509"/>
            <a:ext cx="9641150" cy="5940088"/>
          </a:xfrm>
          <a:prstGeom prst="rect">
            <a:avLst/>
          </a:prstGeom>
          <a:noFill/>
        </p:spPr>
        <p:txBody>
          <a:bodyPr wrap="square">
            <a:spAutoFit/>
          </a:bodyPr>
          <a:lstStyle/>
          <a:p>
            <a:pPr algn="just">
              <a:tabLst>
                <a:tab pos="228600" algn="l"/>
                <a:tab pos="647700" algn="l"/>
              </a:tabLst>
            </a:pPr>
            <a:r>
              <a:rPr lang="ru-RU" sz="2000" b="1" kern="50" dirty="0">
                <a:effectLst/>
                <a:latin typeface="Arial" panose="020B0604020202020204" pitchFamily="34" charset="0"/>
                <a:ea typeface="Arial Unicode MS"/>
                <a:cs typeface="Arial" panose="020B0604020202020204" pitchFamily="34" charset="0"/>
              </a:rPr>
              <a:t>1. Объясните значение устойчивых оборотов. Употребите их в предложении.</a:t>
            </a:r>
            <a:endParaRPr lang="cs-CZ" sz="2000" kern="50" dirty="0">
              <a:effectLst/>
              <a:latin typeface="Arial" panose="020B0604020202020204" pitchFamily="34" charset="0"/>
              <a:ea typeface="Arial Unicode MS"/>
              <a:cs typeface="Arial" panose="020B0604020202020204" pitchFamily="34" charset="0"/>
            </a:endParaRPr>
          </a:p>
          <a:p>
            <a:pPr algn="just">
              <a:tabLst>
                <a:tab pos="228600" algn="l"/>
                <a:tab pos="647700" algn="l"/>
              </a:tabLst>
            </a:pPr>
            <a:r>
              <a:rPr lang="ru-RU" sz="2000" kern="50" dirty="0">
                <a:effectLst/>
                <a:latin typeface="Arial" panose="020B0604020202020204" pitchFamily="34" charset="0"/>
                <a:ea typeface="Arial Unicode MS"/>
                <a:cs typeface="Arial" panose="020B0604020202020204" pitchFamily="34" charset="0"/>
              </a:rPr>
              <a:t>Б</a:t>
            </a:r>
            <a:r>
              <a:rPr lang="cs-CZ" sz="2000" kern="50" dirty="0" err="1">
                <a:effectLst/>
                <a:latin typeface="Arial" panose="020B0604020202020204" pitchFamily="34" charset="0"/>
                <a:ea typeface="Arial Unicode MS"/>
                <a:cs typeface="Arial" panose="020B0604020202020204" pitchFamily="34" charset="0"/>
              </a:rPr>
              <a:t>лагодатная</a:t>
            </a:r>
            <a:r>
              <a:rPr lang="cs-CZ" sz="2000" kern="50" dirty="0">
                <a:effectLst/>
                <a:latin typeface="Arial" panose="020B0604020202020204" pitchFamily="34" charset="0"/>
                <a:ea typeface="Arial Unicode MS"/>
                <a:cs typeface="Arial" panose="020B0604020202020204" pitchFamily="34" charset="0"/>
              </a:rPr>
              <a:t> </a:t>
            </a:r>
            <a:r>
              <a:rPr lang="cs-CZ" sz="2000" kern="50" dirty="0" err="1">
                <a:effectLst/>
                <a:latin typeface="Arial" panose="020B0604020202020204" pitchFamily="34" charset="0"/>
                <a:ea typeface="Arial Unicode MS"/>
                <a:cs typeface="Arial" panose="020B0604020202020204" pitchFamily="34" charset="0"/>
              </a:rPr>
              <a:t>почва</a:t>
            </a:r>
            <a:r>
              <a:rPr lang="ru-RU" sz="2000" kern="50" dirty="0">
                <a:effectLst/>
                <a:latin typeface="Arial" panose="020B0604020202020204" pitchFamily="34" charset="0"/>
                <a:ea typeface="Arial Unicode MS"/>
                <a:cs typeface="Arial" panose="020B0604020202020204" pitchFamily="34" charset="0"/>
              </a:rPr>
              <a:t>, блошиный рынок, авгиевы конюшни, ахиллесова пята, богатый выбор, блюдечко с голубой каёмочкой, больное место, бред сивой кобылы, в прекрасной форме, вавилонское столпотворение, воздушные замки, глаза на мокром месте, горькая правда, голубая мечта, гомерический хохот, голый энтузиазм, грозный вид, держать в ежовых рукавицах, дрожать как осиновый лист.</a:t>
            </a:r>
          </a:p>
          <a:p>
            <a:pPr algn="just">
              <a:tabLst>
                <a:tab pos="228600" algn="l"/>
                <a:tab pos="647700" algn="l"/>
              </a:tabLst>
            </a:pPr>
            <a:endParaRPr lang="ru-RU" sz="2000" kern="50" dirty="0">
              <a:latin typeface="Arial" panose="020B0604020202020204" pitchFamily="34" charset="0"/>
              <a:ea typeface="Arial Unicode MS"/>
              <a:cs typeface="Arial" panose="020B0604020202020204" pitchFamily="34" charset="0"/>
            </a:endParaRPr>
          </a:p>
          <a:p>
            <a:pPr algn="just">
              <a:tabLst>
                <a:tab pos="228600" algn="l"/>
              </a:tabLst>
            </a:pPr>
            <a:r>
              <a:rPr lang="ru-RU" sz="2000" b="1" kern="50" dirty="0">
                <a:effectLst/>
                <a:latin typeface="Arial" panose="020B0604020202020204" pitchFamily="34" charset="0"/>
                <a:ea typeface="Arial Unicode MS"/>
                <a:cs typeface="Arial" panose="020B0604020202020204" pitchFamily="34" charset="0"/>
              </a:rPr>
              <a:t>2. Объясните значение устойчивых оборотов и употребите их в предложении.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Кромешный ад; безвыходное положение; белая горячка; бесплатный сыр только в мышеловке; бессонная ночь; боевое крещение; в прекрасной форме; геенна огненная; глаза на мокром месте; голодный как волк; белая ворона; голубая кровь; на скорую руку; важная птица; по доброй воле.</a:t>
            </a:r>
          </a:p>
          <a:p>
            <a:pPr algn="just"/>
            <a:r>
              <a:rPr lang="ru-RU" sz="2000" kern="50" dirty="0">
                <a:effectLst/>
                <a:latin typeface="Arial" panose="020B0604020202020204" pitchFamily="34" charset="0"/>
                <a:ea typeface="Arial Unicode MS"/>
                <a:cs typeface="Arial" panose="020B0604020202020204" pitchFamily="34" charset="0"/>
              </a:rPr>
              <a:t>Непочатый край, правая рука, на чёрный день, шито белыми нитками, белая ворона, львиная доля, крокодиловы слёзы, заячья душа.</a:t>
            </a:r>
          </a:p>
          <a:p>
            <a:pPr algn="just">
              <a:tabLst>
                <a:tab pos="228600" algn="l"/>
                <a:tab pos="647700" algn="l"/>
              </a:tabLst>
            </a:pPr>
            <a:endParaRPr lang="ru-RU" sz="2000" kern="50" dirty="0">
              <a:latin typeface="Arial" panose="020B0604020202020204" pitchFamily="34" charset="0"/>
              <a:ea typeface="Arial Unicode MS"/>
              <a:cs typeface="Arial" panose="020B0604020202020204" pitchFamily="34" charset="0"/>
            </a:endParaRPr>
          </a:p>
          <a:p>
            <a:pPr algn="just">
              <a:tabLst>
                <a:tab pos="228600" algn="l"/>
                <a:tab pos="647700" algn="l"/>
              </a:tabLst>
            </a:pP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96249327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5E2A4B-FED9-46D5-AA43-1EF4AA98FC6F}"/>
              </a:ext>
            </a:extLst>
          </p:cNvPr>
          <p:cNvSpPr>
            <a:spLocks noGrp="1"/>
          </p:cNvSpPr>
          <p:nvPr>
            <p:ph type="title"/>
          </p:nvPr>
        </p:nvSpPr>
        <p:spPr/>
        <p:txBody>
          <a:bodyPr/>
          <a:lstStyle/>
          <a:p>
            <a:r>
              <a:rPr lang="ru-RU" dirty="0"/>
              <a:t>прилагательное - перевод</a:t>
            </a:r>
            <a:endParaRPr lang="cs-CZ" dirty="0"/>
          </a:p>
        </p:txBody>
      </p:sp>
    </p:spTree>
    <p:extLst>
      <p:ext uri="{BB962C8B-B14F-4D97-AF65-F5344CB8AC3E}">
        <p14:creationId xmlns:p14="http://schemas.microsoft.com/office/powerpoint/2010/main" val="338342707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BC71715A-F504-4304-8E62-AF821CFE758D}"/>
              </a:ext>
            </a:extLst>
          </p:cNvPr>
          <p:cNvSpPr txBox="1"/>
          <p:nvPr/>
        </p:nvSpPr>
        <p:spPr>
          <a:xfrm>
            <a:off x="807869" y="612844"/>
            <a:ext cx="10724224" cy="5632311"/>
          </a:xfrm>
          <a:prstGeom prst="rect">
            <a:avLst/>
          </a:prstGeom>
          <a:noFill/>
        </p:spPr>
        <p:txBody>
          <a:bodyPr wrap="square">
            <a:spAutoFit/>
          </a:bodyPr>
          <a:lstStyle/>
          <a:p>
            <a:pPr algn="just">
              <a:tabLst>
                <a:tab pos="228600" algn="l"/>
              </a:tabLst>
            </a:pPr>
            <a:r>
              <a:rPr lang="ru-RU" sz="2000" b="1" kern="50" dirty="0">
                <a:effectLst/>
                <a:latin typeface="Arial" panose="020B0604020202020204" pitchFamily="34" charset="0"/>
                <a:ea typeface="Arial Unicode MS"/>
                <a:cs typeface="Arial" panose="020B0604020202020204" pitchFamily="34" charset="0"/>
              </a:rPr>
              <a:t>1. Переведите на чешский язык.</a:t>
            </a:r>
            <a:endParaRPr lang="cs-CZ" sz="2000"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ru-RU" sz="2000" kern="50" dirty="0">
                <a:effectLst/>
                <a:latin typeface="Arial" panose="020B0604020202020204" pitchFamily="34" charset="0"/>
                <a:ea typeface="Arial Unicode MS"/>
                <a:cs typeface="Arial" panose="020B0604020202020204" pitchFamily="34" charset="0"/>
              </a:rPr>
              <a:t>	1. Папа - рабочий. 2. Прохожие восхищались открытым музеем. 3. Больной жаловался на 	состояние своего здоровья. 4. Портной мне перешил платье. 5. Мальчик сначала искал игрушку 	в ванной, а затем в столовой. 6. Найдите подлежащее и сказуемое в предложении. 7. У Тамары 	воспаление легких. 8. Сестра думает о своем будущем. 9. Наши родные к нам приехали в гости. 	10. Все зависит от прошлого.</a:t>
            </a:r>
          </a:p>
          <a:p>
            <a:pPr algn="just">
              <a:tabLst>
                <a:tab pos="228600" algn="l"/>
              </a:tabLst>
            </a:pPr>
            <a:endParaRPr lang="ru-RU" sz="2000" kern="50" dirty="0">
              <a:latin typeface="Arial" panose="020B0604020202020204" pitchFamily="34" charset="0"/>
              <a:ea typeface="Arial Unicode MS"/>
              <a:cs typeface="Arial" panose="020B0604020202020204" pitchFamily="34" charset="0"/>
            </a:endParaRPr>
          </a:p>
          <a:p>
            <a:pPr algn="just">
              <a:tabLst>
                <a:tab pos="228600" algn="l"/>
              </a:tabLst>
            </a:pPr>
            <a:r>
              <a:rPr lang="ru-RU" sz="2000" b="1" kern="50" dirty="0">
                <a:effectLst/>
                <a:latin typeface="Arial" panose="020B0604020202020204" pitchFamily="34" charset="0"/>
                <a:ea typeface="Arial Unicode MS"/>
                <a:cs typeface="Arial" panose="020B0604020202020204" pitchFamily="34" charset="0"/>
              </a:rPr>
              <a:t>	2. Переведите на чешский язык.</a:t>
            </a:r>
            <a:endParaRPr lang="cs-CZ" sz="2000" kern="50" dirty="0">
              <a:effectLst/>
              <a:latin typeface="Arial" panose="020B0604020202020204" pitchFamily="34" charset="0"/>
              <a:ea typeface="Arial Unicode MS"/>
              <a:cs typeface="Arial" panose="020B0604020202020204" pitchFamily="34" charset="0"/>
            </a:endParaRPr>
          </a:p>
          <a:p>
            <a:pPr marL="457200" algn="just">
              <a:tabLst>
                <a:tab pos="228600" algn="l"/>
              </a:tabLst>
            </a:pPr>
            <a:r>
              <a:rPr lang="ru-RU" sz="2000" kern="50" dirty="0">
                <a:effectLst/>
                <a:latin typeface="Arial" panose="020B0604020202020204" pitchFamily="34" charset="0"/>
                <a:ea typeface="Arial Unicode MS"/>
                <a:cs typeface="Arial" panose="020B0604020202020204" pitchFamily="34" charset="0"/>
              </a:rPr>
              <a:t>1. У них были большие планы. 2. Мои ожидания не оправдались, я ожидал </a:t>
            </a:r>
            <a:r>
              <a:rPr lang="ru-RU" sz="2000" kern="50" dirty="0" err="1">
                <a:effectLst/>
                <a:latin typeface="Arial" panose="020B0604020202020204" pitchFamily="34" charset="0"/>
                <a:ea typeface="Arial Unicode MS"/>
                <a:cs typeface="Arial" panose="020B0604020202020204" pitchFamily="34" charset="0"/>
              </a:rPr>
              <a:t>бóльшего</a:t>
            </a:r>
            <a:r>
              <a:rPr lang="ru-RU" sz="2000" kern="50" dirty="0">
                <a:effectLst/>
                <a:latin typeface="Arial" panose="020B0604020202020204" pitchFamily="34" charset="0"/>
                <a:ea typeface="Arial Unicode MS"/>
                <a:cs typeface="Arial" panose="020B0604020202020204" pitchFamily="34" charset="0"/>
              </a:rPr>
              <a:t>. 3. Миша был большим оптимистом. 4. Она уже написала </a:t>
            </a:r>
            <a:r>
              <a:rPr lang="ru-RU" sz="2000" kern="50" dirty="0" err="1">
                <a:effectLst/>
                <a:latin typeface="Arial" panose="020B0604020202020204" pitchFamily="34" charset="0"/>
                <a:ea typeface="Arial Unicode MS"/>
                <a:cs typeface="Arial" panose="020B0604020202020204" pitchFamily="34" charset="0"/>
              </a:rPr>
              <a:t>бóльшую</a:t>
            </a:r>
            <a:r>
              <a:rPr lang="ru-RU" sz="2000" kern="50" dirty="0">
                <a:effectLst/>
                <a:latin typeface="Arial" panose="020B0604020202020204" pitchFamily="34" charset="0"/>
                <a:ea typeface="Arial Unicode MS"/>
                <a:cs typeface="Arial" panose="020B0604020202020204" pitchFamily="34" charset="0"/>
              </a:rPr>
              <a:t> часть дипломной работы. 5. При написании работы у нее возникли большие проблемы. 6. Она спала крепким сном. 7. Каждое утро Маша пила крепкий черный чай. 8. Миша был уже взрослым и крепко стоял на своих собственных ногах. 9. На праздничном столе уже стояли крепкие напитки. 10. Их крепкая дружба длилась годами. 11. И с каждым годом их дружба становилась крепче и крепче. 12. Я счастливее всех. 13. Она была немолода, но в ней была какая-то почти детская наивность. 14. Это было тяжёлое задание. 15. Все было намного сложнее. 16. У неё был лёгкий чемодан, легче, чем я ожидал.</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13664527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2AD6B41-D3E5-4F49-8C0E-EF7F21C37841}"/>
              </a:ext>
            </a:extLst>
          </p:cNvPr>
          <p:cNvSpPr txBox="1"/>
          <p:nvPr/>
        </p:nvSpPr>
        <p:spPr>
          <a:xfrm>
            <a:off x="503068" y="305068"/>
            <a:ext cx="11185864" cy="6247864"/>
          </a:xfrm>
          <a:prstGeom prst="rect">
            <a:avLst/>
          </a:prstGeom>
          <a:noFill/>
        </p:spPr>
        <p:txBody>
          <a:bodyPr wrap="square">
            <a:spAutoFit/>
          </a:bodyPr>
          <a:lstStyle/>
          <a:p>
            <a:pPr algn="just">
              <a:tabLst>
                <a:tab pos="228600" algn="l"/>
              </a:tabLst>
            </a:pPr>
            <a:r>
              <a:rPr lang="ru-RU" sz="2000" b="1" kern="50" dirty="0">
                <a:effectLst/>
                <a:latin typeface="Arial" panose="020B0604020202020204" pitchFamily="34" charset="0"/>
                <a:ea typeface="Arial Unicode MS"/>
                <a:cs typeface="Arial" panose="020B0604020202020204" pitchFamily="34" charset="0"/>
              </a:rPr>
              <a:t>1. Переведите на русский язык.</a:t>
            </a:r>
            <a:endParaRPr lang="cs-CZ" sz="2000"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cs-CZ" sz="2000" kern="50" dirty="0">
                <a:solidFill>
                  <a:srgbClr val="000000"/>
                </a:solidFill>
                <a:effectLst/>
                <a:latin typeface="Arial" panose="020B0604020202020204" pitchFamily="34" charset="0"/>
                <a:ea typeface="Arial Unicode MS"/>
                <a:cs typeface="Arial" panose="020B0604020202020204" pitchFamily="34" charset="0"/>
              </a:rPr>
              <a:t>1. Babička přečetla všechna Jiráskova díla. Maminčin dort je nejchutnější. 3. Četl jsi Turgeněvovy Lovcovy zápisky? 4. Sejdeme se na Puškinově náměstí. 5. Ve sněhu byly vidět stopy psích tlapek. 6. K narozeninám jsem dostala stříbrný prstýnek. 7. To je Pavlova kytara. 8. Tuto mapu jsem koupil v knihkupectví. 9. Ve včerejším tisku se píše o nehodě na dálnici. 10. Na koncertě se mi nejvíce líbila poslední písnička. 11. Prokázal mu medvědí službu. 12. Nemám rád ovesné mléko. 13. Dostala jsem kytici polního kvítí. 14. Nejím mastná jídla. 15. Poznali jsme se na maturitním plese. 16. Pronajali jsme si dvoupokojový byt.  18. Četla jsem o slepé dívce, která krásně zpívá. 19. Ve vědeckém časopise jsem viděla článek o vývoji slovanských jazyků. 20. Můj bratr je líný člověk.</a:t>
            </a:r>
            <a:endParaRPr lang="cs-CZ" sz="2000"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cs-CZ" sz="2000" kern="50" dirty="0">
                <a:effectLst/>
                <a:latin typeface="Arial" panose="020B0604020202020204" pitchFamily="34" charset="0"/>
                <a:ea typeface="Arial Unicode MS"/>
                <a:cs typeface="Arial" panose="020B0604020202020204" pitchFamily="34" charset="0"/>
              </a:rPr>
              <a:t> </a:t>
            </a:r>
          </a:p>
          <a:p>
            <a:pPr algn="just">
              <a:tabLst>
                <a:tab pos="228600" algn="l"/>
              </a:tabLst>
            </a:pPr>
            <a:r>
              <a:rPr lang="ru-RU" sz="2000" b="1" kern="50" dirty="0">
                <a:effectLst/>
                <a:latin typeface="Arial" panose="020B0604020202020204" pitchFamily="34" charset="0"/>
                <a:ea typeface="Arial Unicode MS"/>
                <a:cs typeface="Arial" panose="020B0604020202020204" pitchFamily="34" charset="0"/>
              </a:rPr>
              <a:t>2. </a:t>
            </a:r>
            <a:r>
              <a:rPr lang="cs-CZ" sz="2000" b="1" kern="50" dirty="0" err="1">
                <a:effectLst/>
                <a:latin typeface="Arial" panose="020B0604020202020204" pitchFamily="34" charset="0"/>
                <a:ea typeface="Arial Unicode MS"/>
                <a:cs typeface="Arial" panose="020B0604020202020204" pitchFamily="34" charset="0"/>
              </a:rPr>
              <a:t>Переведите</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на</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русский</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язык</a:t>
            </a:r>
            <a:r>
              <a:rPr lang="cs-CZ" sz="2000" b="1"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1. Už jsem starý na podobné nesmysly. 2. Letos bude zima dlouhá a krutá. 3. Tentokrát jsem s výsledky spokojený. 4. Buďte tak hodný a podejte mi pero. 5. Bojím se, že tato akce bude pro děti nudná. 6. Jste vdaná? 7. Ural je bohatý na nerosty. 8. To je velmi choulostivá otázka. 9. Obchod byl hned v postranní uličce. 10. Překlad tohoto románu je velice zdařilý. 11. Můj bratr je skvělý hudebník a má absolutní sluch. 12. Rád čtu napínavé povídky. 13. Košile jí nepadne, má úzké rukávy. 14. Ten Péťa je ale mazaný! 15. Naše babička je dlouho nemocná. 16. Jsem zvědav, jak to všechno dopadne. 17. Na to jsem i já krátký. 18. Nejsi na to příliš mladý? 19. Profesor uvedl konkrétní příklad. </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379940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B21404B-BEAE-422E-AC53-4A297762B09E}"/>
              </a:ext>
            </a:extLst>
          </p:cNvPr>
          <p:cNvSpPr txBox="1"/>
          <p:nvPr/>
        </p:nvSpPr>
        <p:spPr>
          <a:xfrm>
            <a:off x="976543" y="1169062"/>
            <a:ext cx="10076155" cy="3785652"/>
          </a:xfrm>
          <a:prstGeom prst="rect">
            <a:avLst/>
          </a:prstGeom>
          <a:noFill/>
        </p:spPr>
        <p:txBody>
          <a:bodyPr wrap="square">
            <a:spAutoFit/>
          </a:bodyPr>
          <a:lstStyle/>
          <a:p>
            <a:pPr algn="just">
              <a:tabLst>
                <a:tab pos="228600" algn="l"/>
              </a:tabLst>
            </a:pPr>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cs-CZ" sz="2000" kern="50" dirty="0">
                <a:solidFill>
                  <a:srgbClr val="000000"/>
                </a:solidFill>
                <a:effectLst/>
                <a:latin typeface="Arial" panose="020B0604020202020204" pitchFamily="34" charset="0"/>
                <a:ea typeface="Arial Unicode MS"/>
                <a:cs typeface="Arial" panose="020B0604020202020204" pitchFamily="34" charset="0"/>
              </a:rPr>
              <a:t>1. Už jsem velice unavený, půjdu si odpočinout. 2. Třetí polární výprava se bohužel z cest nevrátila. 3. Ve škole bychom se měli naučit i kolektivní práci. 4. Můžete použít efektivnější metodu? 5. Starší sestra je již vdaná, mladší ještě nikoliv. 6. Byla velmi krásná, měla hnědé vlasy a veliké modré oči. 7. Bratr šel již před půl hodinou do sousední restaurace. 8. Před měsícem jsme provedli průzkum veřejného mínění. 9. V postranní uličce na ni čekal neznámý muž. 10. Zradil ho jeho jediný syn. 11. Co to je za zvláštní otázku? 12. Pouze nejbližší příbuzní věděli, kde se skrývá. 13. Myslela jsem, že budeš chytřejší. 14. Není zrovna nejmladší. 15. Nejstarší bratr již studuje na univerzitě. 16. Naďa je mnohem krásnější než Helena. 17. Chtěl jsem si půjčit tátův počítač na domácí úkoly. 18. Dnes jsem slyšel velmi neotřelý vtip. 19. Do hotelu přijela žena v liščím kožichu. 20. Toto je jediný východ z budovy.</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23333333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EEC0FD90-5D25-4352-B993-F39F8DE4CDBE}"/>
              </a:ext>
            </a:extLst>
          </p:cNvPr>
          <p:cNvSpPr txBox="1"/>
          <p:nvPr/>
        </p:nvSpPr>
        <p:spPr>
          <a:xfrm>
            <a:off x="1393794" y="840548"/>
            <a:ext cx="9632272" cy="5016758"/>
          </a:xfrm>
          <a:prstGeom prst="rect">
            <a:avLst/>
          </a:prstGeom>
          <a:noFill/>
        </p:spPr>
        <p:txBody>
          <a:bodyPr wrap="square">
            <a:spAutoFit/>
          </a:bodyPr>
          <a:lstStyle/>
          <a:p>
            <a:pPr marL="457200" algn="just">
              <a:tabLst>
                <a:tab pos="228600" algn="l"/>
              </a:tabLst>
            </a:pPr>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cs-CZ" sz="2000" kern="50" dirty="0">
                <a:effectLst/>
                <a:latin typeface="Arial" panose="020B0604020202020204" pitchFamily="34" charset="0"/>
                <a:ea typeface="Arial Unicode MS"/>
                <a:cs typeface="Arial" panose="020B0604020202020204" pitchFamily="34" charset="0"/>
              </a:rPr>
              <a:t>1. Po náročném výletě jsme všichni byli hladoví jako vlci. 2. Vytrvalí běžci dokáží běžet stejným tempem i několik hodin. 3. </a:t>
            </a:r>
            <a:r>
              <a:rPr lang="cs-CZ" sz="2000" kern="50" dirty="0">
                <a:solidFill>
                  <a:srgbClr val="000000"/>
                </a:solidFill>
                <a:effectLst/>
                <a:latin typeface="Arial" panose="020B0604020202020204" pitchFamily="34" charset="0"/>
                <a:ea typeface="Arial Unicode MS"/>
                <a:cs typeface="Arial" panose="020B0604020202020204" pitchFamily="34" charset="0"/>
              </a:rPr>
              <a:t>Nedávno zemřel Karel Gott, jeden z nejznámějších zpěváků. 4. Kůrovec vážně poškodil borovicový les. 5. Měli jsme problém s hlasitými sousedy. 6. Ve Špindlerově Mlýně jsme si vyzkoušeli jízdu se psím spřežením. 7. Na chemii jsme dělali mnoho pokusů, například jsme zkoušeli, jestli je olej lehčí než voda. 8. Nejtěžší na tom všem bylo vyčištění grilu. 9. Dostala krásný diamantový náhrdelník od svého manžela. 10. Náš nový vysavač je sice výkonnější, ale o to hlasitější než ten starý. 11. Nejjedovatější had na světě je australský </a:t>
            </a:r>
            <a:r>
              <a:rPr lang="cs-CZ" sz="2000" kern="50" dirty="0" err="1">
                <a:solidFill>
                  <a:srgbClr val="000000"/>
                </a:solidFill>
                <a:effectLst/>
                <a:latin typeface="Arial" panose="020B0604020202020204" pitchFamily="34" charset="0"/>
                <a:ea typeface="Arial Unicode MS"/>
                <a:cs typeface="Arial" panose="020B0604020202020204" pitchFamily="34" charset="0"/>
              </a:rPr>
              <a:t>taipan</a:t>
            </a:r>
            <a:r>
              <a:rPr lang="cs-CZ" sz="2000" kern="50" dirty="0">
                <a:solidFill>
                  <a:srgbClr val="000000"/>
                </a:solidFill>
                <a:effectLst/>
                <a:latin typeface="Arial" panose="020B0604020202020204" pitchFamily="34" charset="0"/>
                <a:ea typeface="Arial Unicode MS"/>
                <a:cs typeface="Arial" panose="020B0604020202020204" pitchFamily="34" charset="0"/>
              </a:rPr>
              <a:t> menší. 12. Honza má velký apetit. 13. Hokejoví hráči smutně opouštěli stadion po drtivé porážce. 14. Dnes je u nás rodinná sešlost. </a:t>
            </a:r>
            <a:r>
              <a:rPr lang="cs-CZ" sz="2000" kern="50" dirty="0">
                <a:effectLst/>
                <a:latin typeface="Arial" panose="020B0604020202020204" pitchFamily="34" charset="0"/>
                <a:ea typeface="Arial Unicode MS"/>
                <a:cs typeface="Arial" panose="020B0604020202020204" pitchFamily="34" charset="0"/>
              </a:rPr>
              <a:t>15. Armáda České republiky nakoupila několik nových armádních vrtulníků. 16. Karlovi rodiče si postavili novou chatu v Českém ráji. 17. Hladit cizí psy může být nebezpečné, protože mohou mít vzteklinu. 18. Spolužáci v nové škole se ke mně chovají příjemněji, než se chovali v bývalé škole. 19. Prostudovali policejní záznamy z nebezpečné dálniční honičky. 20. Zlatník vykupoval jen ryzí kovy.</a:t>
            </a:r>
          </a:p>
        </p:txBody>
      </p:sp>
    </p:spTree>
    <p:extLst>
      <p:ext uri="{BB962C8B-B14F-4D97-AF65-F5344CB8AC3E}">
        <p14:creationId xmlns:p14="http://schemas.microsoft.com/office/powerpoint/2010/main" val="3458910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229C307-7ED4-4739-9ACB-22C90F0043B0}"/>
              </a:ext>
            </a:extLst>
          </p:cNvPr>
          <p:cNvSpPr txBox="1"/>
          <p:nvPr/>
        </p:nvSpPr>
        <p:spPr>
          <a:xfrm>
            <a:off x="601462" y="920621"/>
            <a:ext cx="10989076" cy="5016758"/>
          </a:xfrm>
          <a:prstGeom prst="rect">
            <a:avLst/>
          </a:prstGeom>
          <a:noFill/>
        </p:spPr>
        <p:txBody>
          <a:bodyPr wrap="square">
            <a:spAutoFit/>
          </a:bodyPr>
          <a:lstStyle/>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1. Образуйте от данных существительных форму женского рода (если возможно).</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Певец, министр</a:t>
            </a:r>
            <a:r>
              <a:rPr lang="cs-CZ" sz="2000" kern="50" dirty="0">
                <a:effectLst/>
                <a:latin typeface="Arial" panose="020B0604020202020204" pitchFamily="34" charset="0"/>
                <a:ea typeface="Arial Unicode MS"/>
                <a:cs typeface="Arial" panose="020B0604020202020204" pitchFamily="34" charset="0"/>
              </a:rPr>
              <a:t>, </a:t>
            </a:r>
            <a:r>
              <a:rPr lang="ru-RU" sz="2000" kern="50" dirty="0">
                <a:effectLst/>
                <a:latin typeface="Arial" panose="020B0604020202020204" pitchFamily="34" charset="0"/>
                <a:ea typeface="Arial Unicode MS"/>
                <a:cs typeface="Arial" panose="020B0604020202020204" pitchFamily="34" charset="0"/>
              </a:rPr>
              <a:t>врач, учитель, программист, француз, адвокат, продавец, поэт, писатель, актер, чех, режиссер, редактор, профессор, болгарин, китаец, депутат, секретарь, судья, экскурсовод, преподаватель, официант, поляк.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p>
          <a:p>
            <a:pPr algn="just"/>
            <a:r>
              <a:rPr lang="ru-RU" sz="2000" b="1" kern="50" dirty="0">
                <a:effectLst/>
                <a:latin typeface="Arial" panose="020B0604020202020204" pitchFamily="34" charset="0"/>
                <a:ea typeface="Arial Unicode MS"/>
                <a:cs typeface="Arial" panose="020B0604020202020204" pitchFamily="34" charset="0"/>
              </a:rPr>
              <a:t>2. Образуйте от данных слов форму множественного числа (если возможно).</a:t>
            </a:r>
          </a:p>
          <a:p>
            <a:pPr algn="just"/>
            <a:r>
              <a:rPr lang="ru-RU" sz="2000" kern="50" dirty="0">
                <a:effectLst/>
                <a:latin typeface="Arial" panose="020B0604020202020204" pitchFamily="34" charset="0"/>
                <a:ea typeface="Arial Unicode MS"/>
                <a:cs typeface="Arial" panose="020B0604020202020204" pitchFamily="34" charset="0"/>
              </a:rPr>
              <a:t>Брусника, бумага, черника, брусника, малина, ежевика, картофелина, радость, удача, пылинка, снежинка, зависть, пыль, кислота.</a:t>
            </a:r>
          </a:p>
          <a:p>
            <a:pPr algn="just"/>
            <a:endParaRPr lang="ru-RU" sz="2000" kern="50" dirty="0">
              <a:latin typeface="Arial" panose="020B0604020202020204" pitchFamily="34" charset="0"/>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3. Напишите, как называются жители следующих стран (</a:t>
            </a:r>
            <a:r>
              <a:rPr lang="ru-RU" sz="2000" b="1" i="1" kern="50" dirty="0">
                <a:effectLst/>
                <a:latin typeface="Arial" panose="020B0604020202020204" pitchFamily="34" charset="0"/>
                <a:ea typeface="Arial Unicode MS"/>
                <a:cs typeface="Arial" panose="020B0604020202020204" pitchFamily="34" charset="0"/>
              </a:rPr>
              <a:t>он, она, они</a:t>
            </a:r>
            <a:r>
              <a:rPr lang="ru-RU" sz="2000" b="1" kern="50" dirty="0">
                <a:effectLst/>
                <a:latin typeface="Arial" panose="020B0604020202020204" pitchFamily="34" charset="0"/>
                <a:ea typeface="Arial Unicode MS"/>
                <a:cs typeface="Arial" panose="020B0604020202020204" pitchFamily="34" charset="0"/>
              </a:rPr>
              <a:t>).</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Франция, Норвегия, Чехия, Дания, Швеция, Россия, Турция, США, Япония, Индонезия, Австралия, Мексика, Куба, Испания, Украина, Италия, Армения, Грузия, Монголия, Казахстан, Латвия, Литва, Эстония, Белоруссия, Германия, Австрия, Словакия, Сербия.</a:t>
            </a:r>
          </a:p>
          <a:p>
            <a:pPr algn="just"/>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622678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95006C65-D688-4527-8EBB-AB2342CFA613}"/>
              </a:ext>
            </a:extLst>
          </p:cNvPr>
          <p:cNvSpPr txBox="1"/>
          <p:nvPr/>
        </p:nvSpPr>
        <p:spPr>
          <a:xfrm>
            <a:off x="976543" y="766732"/>
            <a:ext cx="10395752" cy="5324535"/>
          </a:xfrm>
          <a:prstGeom prst="rect">
            <a:avLst/>
          </a:prstGeom>
          <a:noFill/>
        </p:spPr>
        <p:txBody>
          <a:bodyPr wrap="square">
            <a:spAutoFit/>
          </a:bodyPr>
          <a:lstStyle/>
          <a:p>
            <a:pPr marL="457200" algn="just">
              <a:tabLst>
                <a:tab pos="228600" algn="l"/>
              </a:tabLst>
            </a:pPr>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cs-CZ" sz="2000" kern="50" dirty="0">
                <a:solidFill>
                  <a:srgbClr val="000000"/>
                </a:solidFill>
                <a:effectLst/>
                <a:latin typeface="Arial" panose="020B0604020202020204" pitchFamily="34" charset="0"/>
                <a:ea typeface="Arial Unicode MS"/>
                <a:cs typeface="Arial" panose="020B0604020202020204" pitchFamily="34" charset="0"/>
              </a:rPr>
              <a:t>1. Na nepřístupné skále se nacházelo orlí hnízdo. 2. Pozoroval jsem našeho souseda, jak stříhá živý plot. 3. Na prodloužený víkend jsem si půjčil Jirkovo kolo. 4. Sraz jsme si dali u Karlova mostu. 5. Ze začátku se to zdálo být snadným úkolem, ale ten se postupem času ukazoval těžším a těžším. 6. Nejjasnější hvězdou Sluneční soustavy je Slunce. 7. Do naší malé vesnice se přistěhovali noví obyvatelé. 8. Snažili jsme se přiblížit k velmi plachému jelenovi. 9. Předchůdcem Karlova mostu byl most Juditin, který byl nejstarším kamenným mostem v Česku. 10. Do opuštěného hnízda se nastěhovala mladá sova. 11. Velmi si oblíbil literaturu českých autorů, především Jiráskovy romány. 12. V galerii vysely nejznámější Mánesovy obrazy. 13. Nejslavnější bitvou Jana Žižky byla ta u Sudoměře, kde mu byl později postaven šestnáct metrů vysoký pomník. </a:t>
            </a:r>
            <a:r>
              <a:rPr lang="pl-PL" sz="2000" kern="50" dirty="0">
                <a:solidFill>
                  <a:srgbClr val="000000"/>
                </a:solidFill>
                <a:effectLst/>
                <a:latin typeface="Arial" panose="020B0604020202020204" pitchFamily="34" charset="0"/>
                <a:ea typeface="Arial Unicode MS"/>
                <a:cs typeface="Arial" panose="020B0604020202020204" pitchFamily="34" charset="0"/>
              </a:rPr>
              <a:t>1</a:t>
            </a:r>
            <a:r>
              <a:rPr lang="cs-CZ" sz="2000" kern="50" dirty="0">
                <a:solidFill>
                  <a:srgbClr val="000000"/>
                </a:solidFill>
                <a:effectLst/>
                <a:latin typeface="Arial" panose="020B0604020202020204" pitchFamily="34" charset="0"/>
                <a:ea typeface="Arial Unicode MS"/>
                <a:cs typeface="Arial" panose="020B0604020202020204" pitchFamily="34" charset="0"/>
              </a:rPr>
              <a:t>4. Učitelovy pokyny byly srozumitelné, ale i přesto je někdo nepochopil.</a:t>
            </a:r>
            <a:r>
              <a:rPr lang="pl-PL" sz="2000" kern="50" dirty="0">
                <a:solidFill>
                  <a:srgbClr val="000000"/>
                </a:solidFill>
                <a:effectLst/>
                <a:latin typeface="Arial" panose="020B0604020202020204" pitchFamily="34" charset="0"/>
                <a:ea typeface="Arial Unicode MS"/>
                <a:cs typeface="Arial" panose="020B0604020202020204" pitchFamily="34" charset="0"/>
              </a:rPr>
              <a:t> 1</a:t>
            </a:r>
            <a:r>
              <a:rPr lang="cs-CZ" sz="2000" kern="50" dirty="0">
                <a:solidFill>
                  <a:srgbClr val="000000"/>
                </a:solidFill>
                <a:effectLst/>
                <a:latin typeface="Arial" panose="020B0604020202020204" pitchFamily="34" charset="0"/>
                <a:ea typeface="Arial Unicode MS"/>
                <a:cs typeface="Arial" panose="020B0604020202020204" pitchFamily="34" charset="0"/>
              </a:rPr>
              <a:t>5. Martinovy dorty byly známé široko daleko. 16. Za své našetřené peníze si koupil luxusní hodinky.</a:t>
            </a:r>
            <a:r>
              <a:rPr lang="pl-PL" sz="2000" kern="50" dirty="0">
                <a:solidFill>
                  <a:srgbClr val="000000"/>
                </a:solidFill>
                <a:effectLst/>
                <a:latin typeface="Arial" panose="020B0604020202020204" pitchFamily="34" charset="0"/>
                <a:ea typeface="Arial Unicode MS"/>
                <a:cs typeface="Arial" panose="020B0604020202020204" pitchFamily="34" charset="0"/>
              </a:rPr>
              <a:t> 1</a:t>
            </a:r>
            <a:r>
              <a:rPr lang="cs-CZ" sz="2000" kern="50" dirty="0">
                <a:solidFill>
                  <a:srgbClr val="000000"/>
                </a:solidFill>
                <a:effectLst/>
                <a:latin typeface="Arial" panose="020B0604020202020204" pitchFamily="34" charset="0"/>
                <a:ea typeface="Arial Unicode MS"/>
                <a:cs typeface="Arial" panose="020B0604020202020204" pitchFamily="34" charset="0"/>
              </a:rPr>
              <a:t>7. Jaroslav Seifert je známý český básník a spisovatel, který dostal Nobelovu cenu za literaturu. 18. Před Národním divadlem stála skupinka lidí, která zpívala vánoční koledy. 19. Ve svém volném čase hraje nejčastěji počítačové hry. 20. Rybářovy sítě byly plné ryb, které se snažily dostat zpátky do vody.</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12450197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EF585408-5316-478E-84A8-A063A43512A1}"/>
              </a:ext>
            </a:extLst>
          </p:cNvPr>
          <p:cNvSpPr txBox="1"/>
          <p:nvPr/>
        </p:nvSpPr>
        <p:spPr>
          <a:xfrm>
            <a:off x="1491449" y="1307561"/>
            <a:ext cx="8957568" cy="3785652"/>
          </a:xfrm>
          <a:prstGeom prst="rect">
            <a:avLst/>
          </a:prstGeom>
          <a:noFill/>
        </p:spPr>
        <p:txBody>
          <a:bodyPr wrap="square">
            <a:spAutoFit/>
          </a:bodyPr>
          <a:lstStyle/>
          <a:p>
            <a:pPr algn="just">
              <a:tabLst>
                <a:tab pos="228600" algn="l"/>
              </a:tabLst>
            </a:pPr>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cs-CZ" sz="2000" kern="50" dirty="0">
                <a:solidFill>
                  <a:srgbClr val="000000"/>
                </a:solidFill>
                <a:effectLst/>
                <a:latin typeface="Arial" panose="020B0604020202020204" pitchFamily="34" charset="0"/>
                <a:ea typeface="Arial Unicode MS"/>
                <a:cs typeface="Arial" panose="020B0604020202020204" pitchFamily="34" charset="0"/>
              </a:rPr>
              <a:t>1. Na sousedově zdi jsou sluneční hodiny. 2. Ztratila se třídní kniha. 3. Chci začít hrát na hudební nástroj. 4. Maminka nám uvařila chutnou polévku. 5. Nejraději mám ovocný čaj s medem a citronem. 6. Vždy v červnu je v našem městě letní kino. 7. Ve své diplomové práci jsem se zabývala národnostní otázkou. 8. Na konci prezentace bylo několik kontrolních otázek. 9. Máme napjaté rodinné vztahy. 10. Loni u nás ve městě zavřeli textilní továrnu. 11. Každoroční oslava babiččiných narozenin se letos nekonala. 12. Šla jsem na večerní procházku se psem. 13. Horskou chatu zasáhla lavina. 14. Piráti ukořistili zlatý poklad. 15. Kamarád má zvučný hlas. 16. Naše kočka je stará a hluchá. 17. Mluvili jsme o dnešním setkání. 18. Sestra má špatnou náladu. 19. Kdy začínají zimní prázdniny? 20. Bratr má velký strach z hadů.</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90024587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872550C-D639-48D3-A6F5-A84C01922315}"/>
              </a:ext>
            </a:extLst>
          </p:cNvPr>
          <p:cNvSpPr txBox="1"/>
          <p:nvPr/>
        </p:nvSpPr>
        <p:spPr>
          <a:xfrm>
            <a:off x="1100831" y="870725"/>
            <a:ext cx="10102788" cy="5016758"/>
          </a:xfrm>
          <a:prstGeom prst="rect">
            <a:avLst/>
          </a:prstGeom>
          <a:noFill/>
        </p:spPr>
        <p:txBody>
          <a:bodyPr wrap="square">
            <a:spAutoFit/>
          </a:bodyPr>
          <a:lstStyle/>
          <a:p>
            <a:pPr marL="457200" algn="just">
              <a:tabLst>
                <a:tab pos="228600" algn="l"/>
              </a:tabLst>
            </a:pPr>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cs-CZ" sz="2000"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cs-CZ"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Půjčil jsem si Petrovy zápisky, abych si doplnil ty své. 2. Na procházce v lese jsem našel sobí paroží. 3. V Praze se konala výstava Ladových obrazů. 4. Neštovice jsou nakažlivá nemoc, která může být nebezpečná. 5. Petr si nechal zhotovit prsten z ryzího zlata. 6. Princ Bajaja porazil devítihlavého draka. 7. Jako malý jsem si myslel, že v lese žijí malí a roztomilí skřítci. 8. Veronika je ten nejhodnější a nejmilejší člověk, kterého jsem kdy potkal. 9. Se svými přáteli jsme se po dlouhé době konečně sešli. 10. Lesem se rozléhalo hlasité soví houkání. 11. Včera večer jsem omylem rozbil porcelánový talíř, který nám dala naše babička. 12. Vyprávěl nám o nejpodivnější příhodě, která se mu nedávno stala. 13. Amazonka je nejdelší řeka světa, je dlouhá sedm tisíc dvacet pět kilometrů. 14. O Markovi se tvrdí, že je bystrý jako rys. 15. Ve středověku se psalo husími pery, která se namáčela do inkoustu. 16. Ve svém volném čase rád hraje počítačové hry nebo programuje. 17. Prohráli jsme, přestože byl náš tým lepší a sehranější. 18. Nejlepší cukroví ze třídy měla jako každý rok Ema. 19. Černé a hnědé uhlí se těží v okolí Ostravy pomocí obrovských rypadel. 20. Rybí šupina na vánočním stole prý přináší peníze a hojnost.</a:t>
            </a:r>
            <a:r>
              <a:rPr lang="cs-CZ" sz="2000" kern="50" dirty="0">
                <a:effectLst/>
                <a:latin typeface="Arial" panose="020B0604020202020204" pitchFamily="34" charset="0"/>
                <a:ea typeface="Times New Roman" panose="02020603050405020304" pitchFamily="18" charset="0"/>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4084250463"/>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1912597-30C1-4ECC-B245-92B43468B38B}"/>
              </a:ext>
            </a:extLst>
          </p:cNvPr>
          <p:cNvSpPr txBox="1"/>
          <p:nvPr/>
        </p:nvSpPr>
        <p:spPr>
          <a:xfrm>
            <a:off x="701335" y="721556"/>
            <a:ext cx="10715347" cy="5632311"/>
          </a:xfrm>
          <a:prstGeom prst="rect">
            <a:avLst/>
          </a:prstGeom>
          <a:noFill/>
        </p:spPr>
        <p:txBody>
          <a:bodyPr wrap="square">
            <a:spAutoFit/>
          </a:bodyPr>
          <a:lstStyle/>
          <a:p>
            <a:pPr marL="457200" algn="just">
              <a:tabLst>
                <a:tab pos="228600" algn="l"/>
              </a:tabLst>
            </a:pPr>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p>
          <a:p>
            <a:pPr marL="457200" algn="just">
              <a:tabLst>
                <a:tab pos="228600" algn="l"/>
              </a:tabLst>
            </a:pPr>
            <a:endParaRPr lang="ru-RU" sz="2000"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cs-CZ" sz="2000" kern="50" dirty="0">
                <a:solidFill>
                  <a:srgbClr val="000000"/>
                </a:solidFill>
                <a:effectLst/>
                <a:latin typeface="Arial" panose="020B0604020202020204" pitchFamily="34" charset="0"/>
                <a:ea typeface="Arial Unicode MS"/>
                <a:cs typeface="Arial" panose="020B0604020202020204" pitchFamily="34" charset="0"/>
              </a:rPr>
              <a:t>1. Dědečka již dlouho bolí levý bok. 2. Na zemi se válelo několik jedlových šišek. 3. V restauraci si objednal jejich proslulý vepřový bůček a nelitoval. 4. Letos byl rychlejší než loni. 5. Karel je milovník dobrého kozího sýru. 6. Nemohl jsem najít svůj nákupní seznam, a tak jsem se musel vrátit domů. 7. Pravé bílé perly jsou velmi drahé. 8. V budoucnu budou nejspíš k prodeji pouze elektrická auta a auta na benzín nebo naftu postupně zmizí ze silnic. 9. Všechny zážitky z prázdnin jsem si zapisoval do prázdninového deníku. 10. Za poslední rok se mu velmi zlepšila angličtina díky sledování seriálů v anglickém jazyce. 11. Tento rok byl pro zemědělce nejúrodnějším za posledních dvacet let. 12. Převážel velmi křehkou zásilku, a i přesto, že to věděl, ji rozbil. 13. Nejsušším místem na světě je chilská poušť </a:t>
            </a:r>
            <a:r>
              <a:rPr lang="cs-CZ" sz="2000" kern="50" dirty="0" err="1">
                <a:solidFill>
                  <a:srgbClr val="000000"/>
                </a:solidFill>
                <a:effectLst/>
                <a:latin typeface="Arial" panose="020B0604020202020204" pitchFamily="34" charset="0"/>
                <a:ea typeface="Arial Unicode MS"/>
                <a:cs typeface="Arial" panose="020B0604020202020204" pitchFamily="34" charset="0"/>
              </a:rPr>
              <a:t>Atacama</a:t>
            </a:r>
            <a:r>
              <a:rPr lang="cs-CZ" sz="2000" kern="50" dirty="0">
                <a:solidFill>
                  <a:srgbClr val="000000"/>
                </a:solidFill>
                <a:effectLst/>
                <a:latin typeface="Arial" panose="020B0604020202020204" pitchFamily="34" charset="0"/>
                <a:ea typeface="Arial Unicode MS"/>
                <a:cs typeface="Arial" panose="020B0604020202020204" pitchFamily="34" charset="0"/>
              </a:rPr>
              <a:t>, kde nepršelo již několik tisíc let. 14. Na exkurzi v přírodovědném muzeu nás seznámili s několika vyhynulými živočichy. 15. Strhl ho prudký proud řeky, ale naštěstí se ho záchranářům podařilo úspěšně zachránit. 16. Po několika letech nepřetržitého pátrání byli konečně zločinci dopadeni. 17. Norimberk je proslaven také svými norimberskými perníčky a vánočními trhy. 18. Život v minulých stoletích byl mnohem složitější a nebezpečnější než nyní. 19. Naše sousedka nám na ochutnávku přinesla svůj domácí meruňkový kompot. 20. Na dovolenou jsme jeli do horského masivu </a:t>
            </a:r>
            <a:r>
              <a:rPr lang="cs-CZ" sz="2000" kern="50" dirty="0" err="1">
                <a:solidFill>
                  <a:srgbClr val="000000"/>
                </a:solidFill>
                <a:effectLst/>
                <a:latin typeface="Arial" panose="020B0604020202020204" pitchFamily="34" charset="0"/>
                <a:ea typeface="Arial Unicode MS"/>
                <a:cs typeface="Arial" panose="020B0604020202020204" pitchFamily="34" charset="0"/>
              </a:rPr>
              <a:t>Gruppo</a:t>
            </a:r>
            <a:r>
              <a:rPr lang="cs-CZ" sz="2000" kern="50" dirty="0">
                <a:solidFill>
                  <a:srgbClr val="000000"/>
                </a:solidFill>
                <a:effectLst/>
                <a:latin typeface="Arial" panose="020B0604020202020204" pitchFamily="34" charset="0"/>
                <a:ea typeface="Arial Unicode MS"/>
                <a:cs typeface="Arial" panose="020B0604020202020204" pitchFamily="34" charset="0"/>
              </a:rPr>
              <a:t> </a:t>
            </a:r>
            <a:r>
              <a:rPr lang="cs-CZ" sz="2000" kern="50" dirty="0" err="1">
                <a:solidFill>
                  <a:srgbClr val="000000"/>
                </a:solidFill>
                <a:effectLst/>
                <a:latin typeface="Arial" panose="020B0604020202020204" pitchFamily="34" charset="0"/>
                <a:ea typeface="Arial Unicode MS"/>
                <a:cs typeface="Arial" panose="020B0604020202020204" pitchFamily="34" charset="0"/>
              </a:rPr>
              <a:t>del</a:t>
            </a:r>
            <a:r>
              <a:rPr lang="cs-CZ" sz="2000" kern="50" dirty="0">
                <a:solidFill>
                  <a:srgbClr val="000000"/>
                </a:solidFill>
                <a:effectLst/>
                <a:latin typeface="Arial" panose="020B0604020202020204" pitchFamily="34" charset="0"/>
                <a:ea typeface="Arial Unicode MS"/>
                <a:cs typeface="Arial" panose="020B0604020202020204" pitchFamily="34" charset="0"/>
              </a:rPr>
              <a:t> </a:t>
            </a:r>
            <a:r>
              <a:rPr lang="cs-CZ" sz="2000" kern="50" dirty="0" err="1">
                <a:solidFill>
                  <a:srgbClr val="000000"/>
                </a:solidFill>
                <a:effectLst/>
                <a:latin typeface="Arial" panose="020B0604020202020204" pitchFamily="34" charset="0"/>
                <a:ea typeface="Arial Unicode MS"/>
                <a:cs typeface="Arial" panose="020B0604020202020204" pitchFamily="34" charset="0"/>
              </a:rPr>
              <a:t>Sella</a:t>
            </a:r>
            <a:r>
              <a:rPr lang="cs-CZ" sz="2000" kern="50" dirty="0">
                <a:solidFill>
                  <a:srgbClr val="000000"/>
                </a:solidFill>
                <a:effectLst/>
                <a:latin typeface="Arial" panose="020B0604020202020204" pitchFamily="34" charset="0"/>
                <a:ea typeface="Arial Unicode MS"/>
                <a:cs typeface="Arial" panose="020B0604020202020204" pitchFamily="34" charset="0"/>
              </a:rPr>
              <a:t> v Itálii.</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584731790"/>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6CCA915C-C165-474B-9C03-C8506B20E2E0}"/>
              </a:ext>
            </a:extLst>
          </p:cNvPr>
          <p:cNvSpPr>
            <a:spLocks noGrp="1"/>
          </p:cNvSpPr>
          <p:nvPr>
            <p:ph type="title"/>
          </p:nvPr>
        </p:nvSpPr>
        <p:spPr/>
        <p:txBody>
          <a:bodyPr/>
          <a:lstStyle/>
          <a:p>
            <a:r>
              <a:rPr lang="ru-RU" dirty="0">
                <a:solidFill>
                  <a:srgbClr val="FF0000"/>
                </a:solidFill>
              </a:rPr>
              <a:t>местоимение</a:t>
            </a:r>
            <a:endParaRPr lang="cs-CZ" dirty="0">
              <a:solidFill>
                <a:srgbClr val="FF0000"/>
              </a:solidFill>
            </a:endParaRPr>
          </a:p>
        </p:txBody>
      </p:sp>
    </p:spTree>
    <p:extLst>
      <p:ext uri="{BB962C8B-B14F-4D97-AF65-F5344CB8AC3E}">
        <p14:creationId xmlns:p14="http://schemas.microsoft.com/office/powerpoint/2010/main" val="3987146915"/>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A2459512-C90B-4931-9DB2-CC3413820A20}"/>
              </a:ext>
            </a:extLst>
          </p:cNvPr>
          <p:cNvSpPr txBox="1"/>
          <p:nvPr/>
        </p:nvSpPr>
        <p:spPr>
          <a:xfrm>
            <a:off x="392097" y="305068"/>
            <a:ext cx="11407806" cy="6247864"/>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Имена существительные замените личными местоимениями. Если потребуется, измените порядок слов.</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a:t>
            </a:r>
            <a:r>
              <a:rPr lang="ru-RU" sz="2000" i="1" kern="50" dirty="0">
                <a:effectLst/>
                <a:latin typeface="Arial" panose="020B0604020202020204" pitchFamily="34" charset="0"/>
                <a:ea typeface="Arial Unicode MS"/>
                <a:cs typeface="Arial" panose="020B0604020202020204" pitchFamily="34" charset="0"/>
              </a:rPr>
              <a:t>Отец</a:t>
            </a:r>
            <a:r>
              <a:rPr lang="ru-RU" sz="2000" kern="50" dirty="0">
                <a:effectLst/>
                <a:latin typeface="Arial" panose="020B0604020202020204" pitchFamily="34" charset="0"/>
                <a:ea typeface="Arial Unicode MS"/>
                <a:cs typeface="Arial" panose="020B0604020202020204" pitchFamily="34" charset="0"/>
              </a:rPr>
              <a:t> ко мне не приходил. 2. Без </a:t>
            </a:r>
            <a:r>
              <a:rPr lang="ru-RU" sz="2000" i="1" kern="50" dirty="0">
                <a:effectLst/>
                <a:latin typeface="Arial" panose="020B0604020202020204" pitchFamily="34" charset="0"/>
                <a:ea typeface="Arial Unicode MS"/>
                <a:cs typeface="Arial" panose="020B0604020202020204" pitchFamily="34" charset="0"/>
              </a:rPr>
              <a:t>мужа</a:t>
            </a:r>
            <a:r>
              <a:rPr lang="ru-RU" sz="2000" kern="50" dirty="0">
                <a:effectLst/>
                <a:latin typeface="Arial" panose="020B0604020202020204" pitchFamily="34" charset="0"/>
                <a:ea typeface="Arial Unicode MS"/>
                <a:cs typeface="Arial" panose="020B0604020202020204" pitchFamily="34" charset="0"/>
              </a:rPr>
              <a:t> тебе будет легче. 3. Мы ждали </a:t>
            </a:r>
            <a:r>
              <a:rPr lang="ru-RU" sz="2000" i="1" kern="50" dirty="0">
                <a:effectLst/>
                <a:latin typeface="Arial" panose="020B0604020202020204" pitchFamily="34" charset="0"/>
                <a:ea typeface="Arial Unicode MS"/>
                <a:cs typeface="Arial" panose="020B0604020202020204" pitchFamily="34" charset="0"/>
              </a:rPr>
              <a:t>Таню</a:t>
            </a:r>
            <a:r>
              <a:rPr lang="ru-RU" sz="2000" kern="50" dirty="0">
                <a:effectLst/>
                <a:latin typeface="Arial" panose="020B0604020202020204" pitchFamily="34" charset="0"/>
                <a:ea typeface="Arial Unicode MS"/>
                <a:cs typeface="Arial" panose="020B0604020202020204" pitchFamily="34" charset="0"/>
              </a:rPr>
              <a:t> три часа. 4. Он все время рассказывал о </a:t>
            </a:r>
            <a:r>
              <a:rPr lang="ru-RU" sz="2000" i="1" kern="50" dirty="0">
                <a:effectLst/>
                <a:latin typeface="Arial" panose="020B0604020202020204" pitchFamily="34" charset="0"/>
                <a:ea typeface="Arial Unicode MS"/>
                <a:cs typeface="Arial" panose="020B0604020202020204" pitchFamily="34" charset="0"/>
              </a:rPr>
              <a:t>брате</a:t>
            </a:r>
            <a:r>
              <a:rPr lang="ru-RU" sz="2000" kern="50" dirty="0">
                <a:effectLst/>
                <a:latin typeface="Arial" panose="020B0604020202020204" pitchFamily="34" charset="0"/>
                <a:ea typeface="Arial Unicode MS"/>
                <a:cs typeface="Arial" panose="020B0604020202020204" pitchFamily="34" charset="0"/>
              </a:rPr>
              <a:t>. 5. Зачем вы разговариваете с </a:t>
            </a:r>
            <a:r>
              <a:rPr lang="ru-RU" sz="2000" i="1" kern="50" dirty="0">
                <a:effectLst/>
                <a:latin typeface="Arial" panose="020B0604020202020204" pitchFamily="34" charset="0"/>
                <a:ea typeface="Arial Unicode MS"/>
                <a:cs typeface="Arial" panose="020B0604020202020204" pitchFamily="34" charset="0"/>
              </a:rPr>
              <a:t>этим незнакомцем</a:t>
            </a:r>
            <a:r>
              <a:rPr lang="ru-RU" sz="2000" kern="50" dirty="0">
                <a:effectLst/>
                <a:latin typeface="Arial" panose="020B0604020202020204" pitchFamily="34" charset="0"/>
                <a:ea typeface="Arial Unicode MS"/>
                <a:cs typeface="Arial" panose="020B0604020202020204" pitchFamily="34" charset="0"/>
              </a:rPr>
              <a:t>? 6. Весь класс купил </a:t>
            </a:r>
            <a:r>
              <a:rPr lang="ru-RU" sz="2000" i="1" kern="50" dirty="0">
                <a:effectLst/>
                <a:latin typeface="Arial" panose="020B0604020202020204" pitchFamily="34" charset="0"/>
                <a:ea typeface="Arial Unicode MS"/>
                <a:cs typeface="Arial" panose="020B0604020202020204" pitchFamily="34" charset="0"/>
              </a:rPr>
              <a:t>учительнице</a:t>
            </a:r>
            <a:r>
              <a:rPr lang="ru-RU" sz="2000" kern="50" dirty="0">
                <a:effectLst/>
                <a:latin typeface="Arial" panose="020B0604020202020204" pitchFamily="34" charset="0"/>
                <a:ea typeface="Arial Unicode MS"/>
                <a:cs typeface="Arial" panose="020B0604020202020204" pitchFamily="34" charset="0"/>
              </a:rPr>
              <a:t> подарок. 7. После лекарства </a:t>
            </a:r>
            <a:r>
              <a:rPr lang="ru-RU" sz="2000" i="1" kern="50" dirty="0">
                <a:effectLst/>
                <a:latin typeface="Arial" panose="020B0604020202020204" pitchFamily="34" charset="0"/>
                <a:ea typeface="Arial Unicode MS"/>
                <a:cs typeface="Arial" panose="020B0604020202020204" pitchFamily="34" charset="0"/>
              </a:rPr>
              <a:t>сестре</a:t>
            </a:r>
            <a:r>
              <a:rPr lang="ru-RU" sz="2000" kern="50" dirty="0">
                <a:effectLst/>
                <a:latin typeface="Arial" panose="020B0604020202020204" pitchFamily="34" charset="0"/>
                <a:ea typeface="Arial Unicode MS"/>
                <a:cs typeface="Arial" panose="020B0604020202020204" pitchFamily="34" charset="0"/>
              </a:rPr>
              <a:t> полегчало. 8. Нам пришлось сделать </a:t>
            </a:r>
            <a:r>
              <a:rPr lang="ru-RU" sz="2000" i="1" kern="50" dirty="0">
                <a:effectLst/>
                <a:latin typeface="Arial" panose="020B0604020202020204" pitchFamily="34" charset="0"/>
                <a:ea typeface="Arial Unicode MS"/>
                <a:cs typeface="Arial" panose="020B0604020202020204" pitchFamily="34" charset="0"/>
              </a:rPr>
              <a:t>домашнее задание</a:t>
            </a:r>
            <a:r>
              <a:rPr lang="ru-RU" sz="2000" kern="50" dirty="0">
                <a:effectLst/>
                <a:latin typeface="Arial" panose="020B0604020202020204" pitchFamily="34" charset="0"/>
                <a:ea typeface="Arial Unicode MS"/>
                <a:cs typeface="Arial" panose="020B0604020202020204" pitchFamily="34" charset="0"/>
              </a:rPr>
              <a:t>. 9. На совещание пришли все кроме </a:t>
            </a:r>
            <a:r>
              <a:rPr lang="ru-RU" sz="2000" i="1" kern="50" dirty="0">
                <a:effectLst/>
                <a:latin typeface="Arial" panose="020B0604020202020204" pitchFamily="34" charset="0"/>
                <a:ea typeface="Arial Unicode MS"/>
                <a:cs typeface="Arial" panose="020B0604020202020204" pitchFamily="34" charset="0"/>
              </a:rPr>
              <a:t>Марии Степановой. </a:t>
            </a:r>
            <a:r>
              <a:rPr lang="ru-RU" sz="2000" kern="50" dirty="0">
                <a:effectLst/>
                <a:latin typeface="Arial" panose="020B0604020202020204" pitchFamily="34" charset="0"/>
                <a:ea typeface="Arial Unicode MS"/>
                <a:cs typeface="Arial" panose="020B0604020202020204" pitchFamily="34" charset="0"/>
              </a:rPr>
              <a:t>10. Не будем больше говорить об </a:t>
            </a:r>
            <a:r>
              <a:rPr lang="ru-RU" sz="2000" i="1" kern="50" dirty="0">
                <a:effectLst/>
                <a:latin typeface="Arial" panose="020B0604020202020204" pitchFamily="34" charset="0"/>
                <a:ea typeface="Arial Unicode MS"/>
                <a:cs typeface="Arial" panose="020B0604020202020204" pitchFamily="34" charset="0"/>
              </a:rPr>
              <a:t>этом</a:t>
            </a:r>
            <a:r>
              <a:rPr lang="ru-RU" sz="2000" kern="50" dirty="0">
                <a:effectLst/>
                <a:latin typeface="Arial" panose="020B0604020202020204" pitchFamily="34" charset="0"/>
                <a:ea typeface="Arial Unicode MS"/>
                <a:cs typeface="Arial" panose="020B0604020202020204" pitchFamily="34" charset="0"/>
              </a:rPr>
              <a:t> </a:t>
            </a:r>
            <a:r>
              <a:rPr lang="ru-RU" sz="2000" i="1" kern="50" dirty="0">
                <a:effectLst/>
                <a:latin typeface="Arial" panose="020B0604020202020204" pitchFamily="34" charset="0"/>
                <a:ea typeface="Arial Unicode MS"/>
                <a:cs typeface="Arial" panose="020B0604020202020204" pitchFamily="34" charset="0"/>
              </a:rPr>
              <a:t>недоразумении</a:t>
            </a:r>
            <a:r>
              <a:rPr lang="ru-RU" sz="2000" kern="50" dirty="0">
                <a:effectLst/>
                <a:latin typeface="Arial" panose="020B0604020202020204" pitchFamily="34" charset="0"/>
                <a:ea typeface="Arial Unicode MS"/>
                <a:cs typeface="Arial" panose="020B0604020202020204" pitchFamily="34" charset="0"/>
              </a:rPr>
              <a:t>. 11. Почему вы не готовились к </a:t>
            </a:r>
            <a:r>
              <a:rPr lang="ru-RU" sz="2000" i="1" kern="50" dirty="0">
                <a:effectLst/>
                <a:latin typeface="Arial" panose="020B0604020202020204" pitchFamily="34" charset="0"/>
                <a:ea typeface="Arial Unicode MS"/>
                <a:cs typeface="Arial" panose="020B0604020202020204" pitchFamily="34" charset="0"/>
              </a:rPr>
              <a:t>экзаменам</a:t>
            </a:r>
            <a:r>
              <a:rPr lang="ru-RU" sz="2000" kern="50" dirty="0">
                <a:effectLst/>
                <a:latin typeface="Arial" panose="020B0604020202020204" pitchFamily="34" charset="0"/>
                <a:ea typeface="Arial Unicode MS"/>
                <a:cs typeface="Arial" panose="020B0604020202020204" pitchFamily="34" charset="0"/>
              </a:rPr>
              <a:t>? 12. Вы ещё не знаете </a:t>
            </a:r>
            <a:r>
              <a:rPr lang="ru-RU" sz="2000" i="1" kern="50" dirty="0">
                <a:effectLst/>
                <a:latin typeface="Arial" panose="020B0604020202020204" pitchFamily="34" charset="0"/>
                <a:ea typeface="Arial Unicode MS"/>
                <a:cs typeface="Arial" panose="020B0604020202020204" pitchFamily="34" charset="0"/>
              </a:rPr>
              <a:t>моих родителей</a:t>
            </a:r>
            <a:r>
              <a:rPr lang="ru-RU" sz="2000" kern="50" dirty="0">
                <a:effectLst/>
                <a:latin typeface="Arial" panose="020B0604020202020204" pitchFamily="34" charset="0"/>
                <a:ea typeface="Arial Unicode MS"/>
                <a:cs typeface="Arial" panose="020B0604020202020204" pitchFamily="34" charset="0"/>
              </a:rPr>
              <a:t>. 13. Вы не видели </a:t>
            </a:r>
            <a:r>
              <a:rPr lang="ru-RU" sz="2000" i="1" kern="50" dirty="0">
                <a:effectLst/>
                <a:latin typeface="Arial" panose="020B0604020202020204" pitchFamily="34" charset="0"/>
                <a:ea typeface="Arial Unicode MS"/>
                <a:cs typeface="Arial" panose="020B0604020202020204" pitchFamily="34" charset="0"/>
              </a:rPr>
              <a:t>наших соседей</a:t>
            </a:r>
            <a:r>
              <a:rPr lang="ru-RU" sz="2000" kern="50" dirty="0">
                <a:effectLst/>
                <a:latin typeface="Arial" panose="020B0604020202020204" pitchFamily="34" charset="0"/>
                <a:ea typeface="Arial Unicode MS"/>
                <a:cs typeface="Arial" panose="020B0604020202020204" pitchFamily="34" charset="0"/>
              </a:rPr>
              <a:t>? 14. С </a:t>
            </a:r>
            <a:r>
              <a:rPr lang="ru-RU" sz="2000" i="1" kern="50" dirty="0">
                <a:effectLst/>
                <a:latin typeface="Arial" panose="020B0604020202020204" pitchFamily="34" charset="0"/>
                <a:ea typeface="Arial Unicode MS"/>
                <a:cs typeface="Arial" panose="020B0604020202020204" pitchFamily="34" charset="0"/>
              </a:rPr>
              <a:t>одноклассниками</a:t>
            </a:r>
            <a:r>
              <a:rPr lang="ru-RU" sz="2000" kern="50" dirty="0">
                <a:effectLst/>
                <a:latin typeface="Arial" panose="020B0604020202020204" pitchFamily="34" charset="0"/>
                <a:ea typeface="Arial Unicode MS"/>
                <a:cs typeface="Arial" panose="020B0604020202020204" pitchFamily="34" charset="0"/>
              </a:rPr>
              <a:t> всегда весело. 15. Что </a:t>
            </a:r>
            <a:r>
              <a:rPr lang="ru-RU" sz="2000" i="1" kern="50" dirty="0">
                <a:effectLst/>
                <a:latin typeface="Arial" panose="020B0604020202020204" pitchFamily="34" charset="0"/>
                <a:ea typeface="Arial Unicode MS"/>
                <a:cs typeface="Arial" panose="020B0604020202020204" pitchFamily="34" charset="0"/>
              </a:rPr>
              <a:t>этим людям</a:t>
            </a:r>
            <a:r>
              <a:rPr lang="ru-RU" sz="2000" kern="50" dirty="0">
                <a:effectLst/>
                <a:latin typeface="Arial" panose="020B0604020202020204" pitchFamily="34" charset="0"/>
                <a:ea typeface="Arial Unicode MS"/>
                <a:cs typeface="Arial" panose="020B0604020202020204" pitchFamily="34" charset="0"/>
              </a:rPr>
              <a:t> надо? 16. К </a:t>
            </a:r>
            <a:r>
              <a:rPr lang="ru-RU" sz="2000" i="1" kern="50" dirty="0">
                <a:effectLst/>
                <a:latin typeface="Arial" panose="020B0604020202020204" pitchFamily="34" charset="0"/>
                <a:ea typeface="Arial Unicode MS"/>
                <a:cs typeface="Arial" panose="020B0604020202020204" pitchFamily="34" charset="0"/>
              </a:rPr>
              <a:t>Петру и Кате</a:t>
            </a:r>
            <a:r>
              <a:rPr lang="ru-RU" sz="2000" kern="50" dirty="0">
                <a:effectLst/>
                <a:latin typeface="Arial" panose="020B0604020202020204" pitchFamily="34" charset="0"/>
                <a:ea typeface="Arial Unicode MS"/>
                <a:cs typeface="Arial" panose="020B0604020202020204" pitchFamily="34" charset="0"/>
              </a:rPr>
              <a:t> пришли гости. 17. </a:t>
            </a:r>
            <a:r>
              <a:rPr lang="ru-RU" sz="2000" i="1" kern="50" dirty="0">
                <a:effectLst/>
                <a:latin typeface="Arial" panose="020B0604020202020204" pitchFamily="34" charset="0"/>
                <a:ea typeface="Arial Unicode MS"/>
                <a:cs typeface="Arial" panose="020B0604020202020204" pitchFamily="34" charset="0"/>
              </a:rPr>
              <a:t>Жителей города</a:t>
            </a:r>
            <a:r>
              <a:rPr lang="ru-RU" sz="2000" kern="50" dirty="0">
                <a:effectLst/>
                <a:latin typeface="Arial" panose="020B0604020202020204" pitchFamily="34" charset="0"/>
                <a:ea typeface="Arial Unicode MS"/>
                <a:cs typeface="Arial" panose="020B0604020202020204" pitchFamily="34" charset="0"/>
              </a:rPr>
              <a:t> очень тронула история одинокого пенсионера. 18. В этом журнале писали об </a:t>
            </a:r>
            <a:r>
              <a:rPr lang="ru-RU" sz="2000" i="1" kern="50" dirty="0">
                <a:effectLst/>
                <a:latin typeface="Arial" panose="020B0604020202020204" pitchFamily="34" charset="0"/>
                <a:ea typeface="Arial Unicode MS"/>
                <a:cs typeface="Arial" panose="020B0604020202020204" pitchFamily="34" charset="0"/>
              </a:rPr>
              <a:t>известных актерах</a:t>
            </a:r>
            <a:r>
              <a:rPr lang="ru-RU" sz="2000" kern="50" dirty="0">
                <a:effectLst/>
                <a:latin typeface="Arial" panose="020B0604020202020204" pitchFamily="34" charset="0"/>
                <a:ea typeface="Arial Unicode MS"/>
                <a:cs typeface="Arial" panose="020B0604020202020204" pitchFamily="34" charset="0"/>
              </a:rPr>
              <a:t>. 19. Я бы хотел познакомиться с </a:t>
            </a:r>
            <a:r>
              <a:rPr lang="ru-RU" sz="2000" i="1" kern="50" dirty="0">
                <a:effectLst/>
                <a:latin typeface="Arial" panose="020B0604020202020204" pitchFamily="34" charset="0"/>
                <a:ea typeface="Arial Unicode MS"/>
                <a:cs typeface="Arial" panose="020B0604020202020204" pitchFamily="34" charset="0"/>
              </a:rPr>
              <a:t>вашими сотрудниками</a:t>
            </a:r>
            <a:r>
              <a:rPr lang="ru-RU" sz="2000" kern="50" dirty="0">
                <a:effectLst/>
                <a:latin typeface="Arial" panose="020B0604020202020204" pitchFamily="34" charset="0"/>
                <a:ea typeface="Arial Unicode MS"/>
                <a:cs typeface="Arial" panose="020B0604020202020204" pitchFamily="34" charset="0"/>
              </a:rPr>
              <a:t>. 20. В </a:t>
            </a:r>
            <a:r>
              <a:rPr lang="ru-RU" sz="2000" i="1" kern="50" dirty="0">
                <a:effectLst/>
                <a:latin typeface="Arial" panose="020B0604020202020204" pitchFamily="34" charset="0"/>
                <a:ea typeface="Arial Unicode MS"/>
                <a:cs typeface="Arial" panose="020B0604020202020204" pitchFamily="34" charset="0"/>
              </a:rPr>
              <a:t>комнате</a:t>
            </a:r>
            <a:r>
              <a:rPr lang="ru-RU" sz="2000" kern="50" dirty="0">
                <a:effectLst/>
                <a:latin typeface="Arial" panose="020B0604020202020204" pitchFamily="34" charset="0"/>
                <a:ea typeface="Arial Unicode MS"/>
                <a:cs typeface="Arial" panose="020B0604020202020204" pitchFamily="34" charset="0"/>
              </a:rPr>
              <a:t> висела очень красивая картина.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Дополите личное местоимение </a:t>
            </a:r>
            <a:r>
              <a:rPr lang="ru-RU" sz="2000" b="1" i="1" kern="50" dirty="0">
                <a:effectLst/>
                <a:latin typeface="Arial" panose="020B0604020202020204" pitchFamily="34" charset="0"/>
                <a:ea typeface="Arial Unicode MS"/>
                <a:cs typeface="Arial" panose="020B0604020202020204" pitchFamily="34" charset="0"/>
              </a:rPr>
              <a:t>я </a:t>
            </a:r>
            <a:r>
              <a:rPr lang="ru-RU" sz="2000" b="1" kern="50" dirty="0">
                <a:effectLst/>
                <a:latin typeface="Arial" panose="020B0604020202020204" pitchFamily="34" charset="0"/>
                <a:ea typeface="Arial Unicode MS"/>
                <a:cs typeface="Arial" panose="020B0604020202020204" pitchFamily="34" charset="0"/>
              </a:rPr>
              <a:t>в нужном падеже.</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___ бы хотелось с тобой поговорить. 2. Что тебе от ___ надо? 3. Обо ___ писали в газете. 4. Куда он, туда и ___. 5. ___ хочется рассказать веселую историю. 6. Петр очень дружит со ___. 7. Ты всегда ко ___ относилась с уважением. 8. Он уехал без ___. 9. Надо ___ кружила стая чаек. 10. Эту тайну знали все кроме ___.</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2927163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2FAB43D-9931-4C23-9BCE-47CE0E637DFB}"/>
              </a:ext>
            </a:extLst>
          </p:cNvPr>
          <p:cNvSpPr txBox="1"/>
          <p:nvPr/>
        </p:nvSpPr>
        <p:spPr>
          <a:xfrm>
            <a:off x="898124" y="1078571"/>
            <a:ext cx="10395751" cy="2246769"/>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Дополните личные местоимения после предлогов. Употребите в предложениях.</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Без (она), 2. к (он), 3. благодаря (они), 4. на (она), 5. по (он), 6. с (они), 7. через (она), 8. за (он), 9. включая (они), 10. для (он), 11. в связи с (он); 12. около (она); 13. из-за (они); 14. насчет (он); 15. между (они); 16. в отличие от (она); 17. впереди (они); 18. по поводу (она); 19. в виде (он); 20. сквозь (они).</a:t>
            </a:r>
            <a:endParaRPr lang="cs-CZ" sz="2000" kern="50" dirty="0">
              <a:effectLst/>
              <a:latin typeface="Arial" panose="020B0604020202020204" pitchFamily="34" charset="0"/>
              <a:ea typeface="Arial Unicode MS"/>
              <a:cs typeface="Arial" panose="020B0604020202020204" pitchFamily="34" charset="0"/>
            </a:endParaRPr>
          </a:p>
        </p:txBody>
      </p:sp>
      <p:sp>
        <p:nvSpPr>
          <p:cNvPr id="5" name="TextovéPole 4">
            <a:extLst>
              <a:ext uri="{FF2B5EF4-FFF2-40B4-BE49-F238E27FC236}">
                <a16:creationId xmlns:a16="http://schemas.microsoft.com/office/drawing/2014/main" id="{8FFF4CBD-12BF-4B6A-94B3-1D37554F4E20}"/>
              </a:ext>
            </a:extLst>
          </p:cNvPr>
          <p:cNvSpPr txBox="1"/>
          <p:nvPr/>
        </p:nvSpPr>
        <p:spPr>
          <a:xfrm>
            <a:off x="994299" y="3429000"/>
            <a:ext cx="10299576" cy="2246769"/>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2. Реагируйте по образцу. </a:t>
            </a:r>
            <a:r>
              <a:rPr lang="ru-RU" sz="2000" i="1" kern="50" dirty="0">
                <a:effectLst/>
                <a:latin typeface="Arial" panose="020B0604020202020204" pitchFamily="34" charset="0"/>
                <a:ea typeface="Arial Unicode MS"/>
                <a:cs typeface="Arial" panose="020B0604020202020204" pitchFamily="34" charset="0"/>
              </a:rPr>
              <a:t>Образец: Я правильные документы принес? – Нет, вы не те документы принесли.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Я правильную книжку прочитал? 2. Я правильный номер набрал? 3. Я правильное слово употребил? 4. Я правильный текст принес? 5. Я правильный ключ взял? 6. Я на правильную кнопку нажал? 7. Я правильное упражнение сделал? 8. Я правильный код набрал? 9. Я в правильный ящик положил? 10 Я правильную дверь открыл?</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02343280"/>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74DC670-D70A-48FA-890E-D3423FF75D82}"/>
              </a:ext>
            </a:extLst>
          </p:cNvPr>
          <p:cNvSpPr txBox="1"/>
          <p:nvPr/>
        </p:nvSpPr>
        <p:spPr>
          <a:xfrm>
            <a:off x="1075678" y="766732"/>
            <a:ext cx="10235953"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Раскройте скобки, поставив личные местоимения в нужный падеж.</a:t>
            </a:r>
          </a:p>
          <a:p>
            <a:pPr algn="just"/>
            <a:endParaRPr lang="ru-RU" sz="2000" kern="50" dirty="0">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Я хочу с ___ (вы) попрощаться. 2. Не надо с ___(он) так разговаривать. 3. На ___ (я) было новое голубое платье. 4. Мне очень жаль, что ___ (ты) ругали. 5. Зачем вы ___ (я) обижаете? 6. Я за ___ (она) не побегу. 7. К ___ (ты) приедут родственники. 8. Мы часто о ___ (она) вспоминаем. 9. У ___ (он) уже больше никого не осталось. 10. Сейчас не могу говорить. Я ___ (ты) перезвоню.</a:t>
            </a:r>
          </a:p>
          <a:p>
            <a:pPr marL="457200" indent="-457200" algn="just">
              <a:buAutoNum type="arabicPeriod"/>
            </a:pPr>
            <a:endParaRPr lang="ru-RU" sz="2000" kern="50" dirty="0">
              <a:latin typeface="Arial" panose="020B0604020202020204" pitchFamily="34" charset="0"/>
              <a:ea typeface="Arial Unicode MS"/>
              <a:cs typeface="Arial" panose="020B0604020202020204" pitchFamily="34" charset="0"/>
            </a:endParaRPr>
          </a:p>
          <a:p>
            <a:pPr marL="457200" indent="-457200" algn="just">
              <a:buAutoNum type="arabicPeriod"/>
            </a:pPr>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Поставьте местоимение </a:t>
            </a:r>
            <a:r>
              <a:rPr lang="ru-RU" sz="2000" b="1" i="1" kern="50" dirty="0">
                <a:effectLst/>
                <a:latin typeface="Arial" panose="020B0604020202020204" pitchFamily="34" charset="0"/>
                <a:ea typeface="Arial Unicode MS"/>
                <a:cs typeface="Arial" panose="020B0604020202020204" pitchFamily="34" charset="0"/>
              </a:rPr>
              <a:t>свой</a:t>
            </a:r>
            <a:r>
              <a:rPr lang="ru-RU" sz="2000" b="1" kern="50" dirty="0">
                <a:effectLst/>
                <a:latin typeface="Arial" panose="020B0604020202020204" pitchFamily="34" charset="0"/>
                <a:ea typeface="Arial Unicode MS"/>
                <a:cs typeface="Arial" panose="020B0604020202020204" pitchFamily="34" charset="0"/>
              </a:rPr>
              <a:t> в правильной форме.</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Он приехал на ___ машине. 2. Одолжи мне ___ ручку. 3. Я хочу допить ___ кофе. 4. Мы семья, мы все ___. 5. Что он будет делать без ___ лекарств? 6. Тут так громко, что я даже ___ голоса не слышу. 7. Он уехал к ___ родителям. 8. Расскажи мне о ___ семье. 9. У каждого должен быть ___ учебник. 10. Он вспоминал о ___ детстве.</a:t>
            </a:r>
            <a:endParaRPr lang="cs-CZ" sz="2000" kern="50" dirty="0">
              <a:effectLst/>
              <a:latin typeface="Arial" panose="020B0604020202020204" pitchFamily="34" charset="0"/>
              <a:ea typeface="Arial Unicode MS"/>
              <a:cs typeface="Arial" panose="020B0604020202020204" pitchFamily="34" charset="0"/>
            </a:endParaRPr>
          </a:p>
          <a:p>
            <a:pPr marL="457200" indent="-457200" algn="just">
              <a:buAutoNum type="arabicPeriod"/>
            </a:pP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233387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00C3DBA2-96C4-4401-82CA-314B7B893F82}"/>
              </a:ext>
            </a:extLst>
          </p:cNvPr>
          <p:cNvSpPr txBox="1"/>
          <p:nvPr/>
        </p:nvSpPr>
        <p:spPr>
          <a:xfrm>
            <a:off x="707254" y="1074950"/>
            <a:ext cx="10777491" cy="409342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Употребите определительное местоимение </a:t>
            </a:r>
            <a:r>
              <a:rPr lang="ru-RU" sz="2000" b="1" i="1" kern="50" dirty="0">
                <a:effectLst/>
                <a:latin typeface="Arial" panose="020B0604020202020204" pitchFamily="34" charset="0"/>
                <a:ea typeface="Arial Unicode MS"/>
                <a:cs typeface="Arial" panose="020B0604020202020204" pitchFamily="34" charset="0"/>
              </a:rPr>
              <a:t>самый</a:t>
            </a:r>
            <a:r>
              <a:rPr lang="ru-RU" sz="2000" b="1" kern="50" dirty="0">
                <a:effectLst/>
                <a:latin typeface="Arial" panose="020B0604020202020204" pitchFamily="34" charset="0"/>
                <a:ea typeface="Arial Unicode MS"/>
                <a:cs typeface="Arial" panose="020B0604020202020204" pitchFamily="34" charset="0"/>
              </a:rPr>
              <a:t> в следующих предложениях. Объясните значение местоимения.</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Любить до ___ смерти. 2. Вчера был ___ трудный день. 3. Это был ___ интересный фильм. 4. Я встретила ___ талантливого пианиста. 5. Проводить до ___ дому. 6. Он мне подарил ___ дорогой подарок. 7. Петр – мой ___ близкий друг. 8. Я видел ___ грустного клоуна. 9. Бабушка жила на ___ краю деревни. 10. ___ тяжелое решение в жизни.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Вставьте в словосочетание местоимение </a:t>
            </a:r>
            <a:r>
              <a:rPr lang="ru-RU" sz="2000" b="1" i="1" kern="50" dirty="0">
                <a:effectLst/>
                <a:latin typeface="Arial" panose="020B0604020202020204" pitchFamily="34" charset="0"/>
                <a:ea typeface="Arial Unicode MS"/>
                <a:cs typeface="Arial" panose="020B0604020202020204" pitchFamily="34" charset="0"/>
              </a:rPr>
              <a:t>сам</a:t>
            </a:r>
            <a:r>
              <a:rPr lang="ru-RU" sz="2000" b="1" kern="50" dirty="0">
                <a:effectLst/>
                <a:latin typeface="Arial" panose="020B0604020202020204" pitchFamily="34" charset="0"/>
                <a:ea typeface="Arial Unicode MS"/>
                <a:cs typeface="Arial" panose="020B0604020202020204" pitchFamily="34" charset="0"/>
              </a:rPr>
              <a:t>. Объясните его значение.</a:t>
            </a:r>
          </a:p>
          <a:p>
            <a:pPr algn="just"/>
            <a:endParaRPr lang="cs-CZ" sz="2000" kern="50" dirty="0">
              <a:effectLst/>
              <a:latin typeface="Arial" panose="020B0604020202020204" pitchFamily="34" charset="0"/>
              <a:ea typeface="Arial Unicode MS"/>
              <a:cs typeface="Arial" panose="020B0604020202020204" pitchFamily="34" charset="0"/>
            </a:endParaRPr>
          </a:p>
          <a:p>
            <a:r>
              <a:rPr lang="ru-RU" sz="2000" kern="50" dirty="0">
                <a:effectLst/>
                <a:latin typeface="Arial" panose="020B0604020202020204" pitchFamily="34" charset="0"/>
                <a:ea typeface="Arial Unicode MS"/>
                <a:cs typeface="Arial" panose="020B0604020202020204" pitchFamily="34" charset="0"/>
              </a:rPr>
              <a:t>1. Сегодня нас посетил директор Сидоров. 2. Оперировал меня доктор Петров. 3. Эту картину нарисовал Рембрандт. 4. Эту книгу написал Л.Н. Толстой. 5. В класс пришел Федор Петрович. 6. В заседании участвовал президент. 7. Арию исполнял </a:t>
            </a:r>
            <a:r>
              <a:rPr lang="ru-RU" sz="2000" kern="50" dirty="0" err="1">
                <a:effectLst/>
                <a:latin typeface="Arial" panose="020B0604020202020204" pitchFamily="34" charset="0"/>
                <a:ea typeface="Arial Unicode MS"/>
                <a:cs typeface="Arial" panose="020B0604020202020204" pitchFamily="34" charset="0"/>
              </a:rPr>
              <a:t>Бочелли</a:t>
            </a:r>
            <a:r>
              <a:rPr lang="ru-RU" sz="2000" kern="50" dirty="0">
                <a:effectLst/>
                <a:latin typeface="Arial" panose="020B0604020202020204" pitchFamily="34" charset="0"/>
                <a:ea typeface="Arial Unicode MS"/>
                <a:cs typeface="Arial" panose="020B0604020202020204" pitchFamily="34" charset="0"/>
              </a:rPr>
              <a:t>. </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9144061"/>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142BBABB-9DC2-4B69-9998-D41C57944A56}"/>
              </a:ext>
            </a:extLst>
          </p:cNvPr>
          <p:cNvSpPr txBox="1"/>
          <p:nvPr/>
        </p:nvSpPr>
        <p:spPr>
          <a:xfrm>
            <a:off x="756081" y="766732"/>
            <a:ext cx="10679837"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Вставьте местоимения </a:t>
            </a:r>
            <a:r>
              <a:rPr lang="ru-RU" sz="2000" b="1" i="1" kern="50" dirty="0">
                <a:effectLst/>
                <a:latin typeface="Arial" panose="020B0604020202020204" pitchFamily="34" charset="0"/>
                <a:ea typeface="Arial Unicode MS"/>
                <a:cs typeface="Arial" panose="020B0604020202020204" pitchFamily="34" charset="0"/>
              </a:rPr>
              <a:t>сам</a:t>
            </a:r>
            <a:r>
              <a:rPr lang="ru-RU" sz="2000" b="1" kern="50" dirty="0">
                <a:effectLst/>
                <a:latin typeface="Arial" panose="020B0604020202020204" pitchFamily="34" charset="0"/>
                <a:ea typeface="Arial Unicode MS"/>
                <a:cs typeface="Arial" panose="020B0604020202020204" pitchFamily="34" charset="0"/>
              </a:rPr>
              <a:t> или </a:t>
            </a:r>
            <a:r>
              <a:rPr lang="ru-RU" sz="2000" b="1" i="1" kern="50" dirty="0">
                <a:effectLst/>
                <a:latin typeface="Arial" panose="020B0604020202020204" pitchFamily="34" charset="0"/>
                <a:ea typeface="Arial Unicode MS"/>
                <a:cs typeface="Arial" panose="020B0604020202020204" pitchFamily="34" charset="0"/>
              </a:rPr>
              <a:t>самый</a:t>
            </a:r>
            <a:r>
              <a:rPr lang="ru-RU" sz="2000" b="1" kern="50" dirty="0">
                <a:effectLst/>
                <a:latin typeface="Arial" panose="020B0604020202020204" pitchFamily="34" charset="0"/>
                <a:ea typeface="Arial Unicode MS"/>
                <a:cs typeface="Arial" panose="020B0604020202020204" pitchFamily="34" charset="0"/>
              </a:rPr>
              <a:t>. Объясните свой выбор.</a:t>
            </a:r>
          </a:p>
          <a:p>
            <a:pPr algn="just"/>
            <a:endParaRPr lang="ru-RU" sz="2000" kern="50" dirty="0">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Он ___ не знал, что сказать. 2. Это был тот ___ человек. 3. Она делала домашнее задание ___. 4. Я и ___ всё знаю. 5. Миша был ___ талантливым актером. 6. Мои ___ любимые конфеты. 7. Маша мне всё рассказала ___. 8. Она жила у ___ леса. 9. Она не была похожа ___ на себя. 10. Его ожидали ___ тяжелые испытания. 11. Похвала от ___ директора. 12. Песня ___ </a:t>
            </a:r>
            <a:r>
              <a:rPr lang="ru-RU" sz="2000" kern="50" dirty="0" err="1">
                <a:effectLst/>
                <a:latin typeface="Arial" panose="020B0604020202020204" pitchFamily="34" charset="0"/>
                <a:ea typeface="Arial Unicode MS"/>
                <a:cs typeface="Arial" panose="020B0604020202020204" pitchFamily="34" charset="0"/>
              </a:rPr>
              <a:t>Готта</a:t>
            </a:r>
            <a:r>
              <a:rPr lang="ru-RU" sz="2000" kern="50" dirty="0">
                <a:effectLst/>
                <a:latin typeface="Arial" panose="020B0604020202020204" pitchFamily="34" charset="0"/>
                <a:ea typeface="Arial Unicode MS"/>
                <a:cs typeface="Arial" panose="020B0604020202020204" pitchFamily="34" charset="0"/>
              </a:rPr>
              <a:t>. 13. Девочка шла по улице ___. 14. В ___ эпицентре землетрясения. 15. Наконец-то он мог быть ___ собой. 17. Ошибка ___ президента. 18. Мнение ___ студентов. 19. ___ творчество поэта. 20. Написать ___ генералу.</a:t>
            </a:r>
          </a:p>
          <a:p>
            <a:pPr marL="457200" indent="-457200" algn="just">
              <a:buAutoNum type="arabicPeriod"/>
            </a:pPr>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Вставьте местоимение </a:t>
            </a:r>
            <a:r>
              <a:rPr lang="ru-RU" sz="2000" b="1" i="1" kern="50" dirty="0">
                <a:effectLst/>
                <a:latin typeface="Arial" panose="020B0604020202020204" pitchFamily="34" charset="0"/>
                <a:ea typeface="Arial Unicode MS"/>
                <a:cs typeface="Arial" panose="020B0604020202020204" pitchFamily="34" charset="0"/>
              </a:rPr>
              <a:t>сам </a:t>
            </a:r>
            <a:r>
              <a:rPr lang="ru-RU" sz="2000" b="1" kern="50" dirty="0">
                <a:effectLst/>
                <a:latin typeface="Arial" panose="020B0604020202020204" pitchFamily="34" charset="0"/>
                <a:ea typeface="Arial Unicode MS"/>
                <a:cs typeface="Arial" panose="020B0604020202020204" pitchFamily="34" charset="0"/>
              </a:rPr>
              <a:t>или</a:t>
            </a:r>
            <a:r>
              <a:rPr lang="ru-RU" sz="2000" b="1" i="1" kern="50" dirty="0">
                <a:effectLst/>
                <a:latin typeface="Arial" panose="020B0604020202020204" pitchFamily="34" charset="0"/>
                <a:ea typeface="Arial Unicode MS"/>
                <a:cs typeface="Arial" panose="020B0604020202020204" pitchFamily="34" charset="0"/>
              </a:rPr>
              <a:t> один</a:t>
            </a:r>
            <a:r>
              <a:rPr lang="ru-RU" sz="2000" b="1" kern="50" dirty="0">
                <a:effectLst/>
                <a:latin typeface="Arial" panose="020B0604020202020204" pitchFamily="34" charset="0"/>
                <a:ea typeface="Arial Unicode MS"/>
                <a:cs typeface="Arial" panose="020B0604020202020204" pitchFamily="34" charset="0"/>
              </a:rPr>
              <a:t> в нужной форме.</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Наедине с ___ собой. 2. Максим был дома ___ 3. Она ___ знала, что нужно сделать. 4. Александр живет ___, без семьи. 5. Детей оставили дома ___ 6. Миша ___ себе приготовил ужин. 7. Об этом знала только ___ мама. 8. В нашем классе только ___ Миша сделал домашнее задание. 9. По словам ___ студентов тест был очень сложным. 10. Что бы не случилось, оставайся ___ собой.</a:t>
            </a:r>
          </a:p>
          <a:p>
            <a:pPr marL="457200" indent="-457200" algn="just">
              <a:buAutoNum type="arabicPeriod"/>
            </a:pP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729148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E53E33A5-D3B4-41D1-8175-04992020460D}"/>
              </a:ext>
            </a:extLst>
          </p:cNvPr>
          <p:cNvSpPr txBox="1"/>
          <p:nvPr/>
        </p:nvSpPr>
        <p:spPr>
          <a:xfrm>
            <a:off x="1137821" y="905524"/>
            <a:ext cx="9916358" cy="4708981"/>
          </a:xfrm>
          <a:prstGeom prst="rect">
            <a:avLst/>
          </a:prstGeom>
          <a:noFill/>
        </p:spPr>
        <p:txBody>
          <a:bodyPr wrap="square">
            <a:spAutoFit/>
          </a:bodyPr>
          <a:lstStyle/>
          <a:p>
            <a:pPr algn="just"/>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1. Образуйте форму множественного числа от имен существительных среднего рода и употребите их в предложениях.</a:t>
            </a:r>
          </a:p>
          <a:p>
            <a:pPr algn="just"/>
            <a:r>
              <a:rPr lang="ru-RU" sz="2000" kern="50" dirty="0">
                <a:effectLst/>
                <a:latin typeface="Arial" panose="020B0604020202020204" pitchFamily="34" charset="0"/>
                <a:ea typeface="Arial Unicode MS"/>
                <a:cs typeface="Arial" panose="020B0604020202020204" pitchFamily="34" charset="0"/>
              </a:rPr>
              <a:t>Дерево, звено, колено, крыло, перо, полено, шило, око, ухо, судно, дно, небо, чудо.</a:t>
            </a:r>
          </a:p>
          <a:p>
            <a:pPr algn="just"/>
            <a:endParaRPr lang="ru-RU"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Объясните значение существительных общего рода и употребите их в  предложениях.</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Тёзка, сирота, левша, бродяга, брюзга, коллега, умница, молодец, молодчина, почемучка, самоучка, всезнайка, неряха, невежда, проныра, простофиля, пустомеля, бедняга, заика, бедняжка, разиня, пустомеля, выскочка, зануда, бедолага, белоручка, чистюля, сладкоежка, бука, работяга, растяпа, сладкоежка, сластёна, ябеда, соня, неженка, незнайка, непоседа, лакомка, левша, лежебока, зазнайка, зануда, замарашка, заводила, разиня, растеряха, запевала.</a:t>
            </a:r>
            <a:endParaRPr lang="ru-RU" sz="2000" kern="50" dirty="0">
              <a:latin typeface="Arial" panose="020B0604020202020204" pitchFamily="34" charset="0"/>
              <a:ea typeface="Arial Unicode MS"/>
              <a:cs typeface="Arial" panose="020B0604020202020204" pitchFamily="34" charset="0"/>
            </a:endParaRPr>
          </a:p>
          <a:p>
            <a:pPr algn="just"/>
            <a:endParaRPr lang="ru-RU"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84895842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8A0CC020-90D2-44A0-A0FF-C0ED74390B10}"/>
              </a:ext>
            </a:extLst>
          </p:cNvPr>
          <p:cNvSpPr txBox="1"/>
          <p:nvPr/>
        </p:nvSpPr>
        <p:spPr>
          <a:xfrm>
            <a:off x="858175" y="825934"/>
            <a:ext cx="10475650" cy="501675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Вставьте </a:t>
            </a:r>
            <a:r>
              <a:rPr lang="ru-RU" sz="2000" b="1" i="1" kern="50" dirty="0">
                <a:effectLst/>
                <a:latin typeface="Arial" panose="020B0604020202020204" pitchFamily="34" charset="0"/>
                <a:ea typeface="Arial Unicode MS"/>
                <a:cs typeface="Arial" panose="020B0604020202020204" pitchFamily="34" charset="0"/>
              </a:rPr>
              <a:t>сам, самый</a:t>
            </a:r>
            <a:r>
              <a:rPr lang="ru-RU" sz="2000" b="1" kern="50" dirty="0">
                <a:effectLst/>
                <a:latin typeface="Arial" panose="020B0604020202020204" pitchFamily="34" charset="0"/>
                <a:ea typeface="Arial Unicode MS"/>
                <a:cs typeface="Arial" panose="020B0604020202020204" pitchFamily="34" charset="0"/>
              </a:rPr>
              <a:t> в нужной форме.</a:t>
            </a:r>
          </a:p>
          <a:p>
            <a:pPr algn="just"/>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Это был ___ грустный день в моей жизни. 2. Синее платье в горошек Инна сшила ___ 3. Даже ___ ректор пришел меня поздравить. 4. Ему ___ это не нравилось. 5. Он увидел ___ актрису. 6. Это ___ собой разумеется. 7. Это мои ___ близкие друзья. 8. Пришло письмо от ___ министра. 9. Наконец-то я дочитала эту книгу до ___ конца. 10. Расскажи мне все с ___ начала. </a:t>
            </a:r>
          </a:p>
          <a:p>
            <a:pPr algn="just"/>
            <a:endParaRPr lang="ru-RU" sz="2000" b="1" kern="50" dirty="0">
              <a:effectLst/>
              <a:latin typeface="Arial" panose="020B0604020202020204" pitchFamily="34" charset="0"/>
              <a:ea typeface="Arial Unicode MS"/>
              <a:cs typeface="Arial" panose="020B0604020202020204" pitchFamily="34" charset="0"/>
            </a:endParaRPr>
          </a:p>
          <a:p>
            <a:pPr algn="just"/>
            <a:endParaRPr lang="ru-RU" sz="2000" b="1"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Вставьте по смыслу местоимение </a:t>
            </a:r>
            <a:r>
              <a:rPr lang="ru-RU" sz="2000" b="1" i="1" kern="50" dirty="0">
                <a:effectLst/>
                <a:latin typeface="Arial" panose="020B0604020202020204" pitchFamily="34" charset="0"/>
                <a:ea typeface="Arial Unicode MS"/>
                <a:cs typeface="Arial" panose="020B0604020202020204" pitchFamily="34" charset="0"/>
              </a:rPr>
              <a:t>весь</a:t>
            </a:r>
            <a:r>
              <a:rPr lang="ru-RU" sz="2000" b="1" kern="50" dirty="0">
                <a:effectLst/>
                <a:latin typeface="Arial" panose="020B0604020202020204" pitchFamily="34" charset="0"/>
                <a:ea typeface="Arial Unicode MS"/>
                <a:cs typeface="Arial" panose="020B0604020202020204" pitchFamily="34" charset="0"/>
              </a:rPr>
              <a:t> или прилагательное </a:t>
            </a:r>
            <a:r>
              <a:rPr lang="ru-RU" sz="2000" b="1" i="1" kern="50" dirty="0">
                <a:effectLst/>
                <a:latin typeface="Arial" panose="020B0604020202020204" pitchFamily="34" charset="0"/>
                <a:ea typeface="Arial Unicode MS"/>
                <a:cs typeface="Arial" panose="020B0604020202020204" pitchFamily="34" charset="0"/>
              </a:rPr>
              <a:t>целый</a:t>
            </a:r>
            <a:r>
              <a:rPr lang="ru-RU" sz="2000" b="1" kern="50" dirty="0">
                <a:effectLst/>
                <a:latin typeface="Arial" panose="020B0604020202020204" pitchFamily="34" charset="0"/>
                <a:ea typeface="Arial Unicode MS"/>
                <a:cs typeface="Arial" panose="020B0604020202020204" pitchFamily="34" charset="0"/>
              </a:rPr>
              <a:t>.</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Я ждала тебя ___ день. 2. ___ мир открыт перед тобой. 3. Существует ___ ряд аргументов. 4. Мы разговаривали ___ вечер и ___ ночь. 5. У мамы ___ куча дел. 6. Я ___ тряслась от холода. 7. Надя помыла ___ грязную посуду. 8. Мы говорили обо ___. 9. ___ лето шли дожди. 10. Мама ___ днями работала.</a:t>
            </a:r>
          </a:p>
          <a:p>
            <a:pPr algn="just"/>
            <a:endParaRPr lang="ru-RU" sz="2000" kern="50" dirty="0">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03570269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19FFA565-CDE2-4F3D-9FF1-64E5F48AC61D}"/>
              </a:ext>
            </a:extLst>
          </p:cNvPr>
          <p:cNvSpPr txBox="1"/>
          <p:nvPr/>
        </p:nvSpPr>
        <p:spPr>
          <a:xfrm>
            <a:off x="727969" y="1074509"/>
            <a:ext cx="10875145" cy="4708981"/>
          </a:xfrm>
          <a:prstGeom prst="rect">
            <a:avLst/>
          </a:prstGeom>
          <a:noFill/>
        </p:spPr>
        <p:txBody>
          <a:bodyPr wrap="square">
            <a:spAutoFit/>
          </a:bodyPr>
          <a:lstStyle/>
          <a:p>
            <a:pPr algn="just"/>
            <a:r>
              <a:rPr lang="ru-RU" sz="2000" b="1" kern="50" dirty="0">
                <a:latin typeface="Arial" panose="020B0604020202020204" pitchFamily="34" charset="0"/>
                <a:ea typeface="Arial Unicode MS"/>
                <a:cs typeface="Arial" panose="020B0604020202020204" pitchFamily="34" charset="0"/>
              </a:rPr>
              <a:t>1. Объясните значение данных выражений</a:t>
            </a:r>
            <a:r>
              <a:rPr lang="ru-RU" sz="2000" b="1" kern="50" dirty="0">
                <a:effectLst/>
                <a:latin typeface="Arial" panose="020B0604020202020204" pitchFamily="34" charset="0"/>
                <a:ea typeface="Arial Unicode MS"/>
                <a:cs typeface="Arial" panose="020B0604020202020204" pitchFamily="34" charset="0"/>
              </a:rPr>
              <a:t>.</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Мастер на все руки; во весь голос; делать все по-своему; знать все тонкости; изо всех сил; на всех парусах; на всех не угодишь (всем не угодишь); не всё коту масленица; от всего сердца; сжечь за собой все мосты; все дни напролет; целый день; целый ряд вопросов; все самые интересные вопросы; все аплодировали; целый зал аплодировал; целая куча дел; все дела; целую вечность; всю зиму.</a:t>
            </a:r>
          </a:p>
          <a:p>
            <a:pPr algn="just"/>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словосочетания на чешский язык и употребите их в предложении.</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Само собой, быть самим собой, сама себе, нам самим это необходимо, с самого утра, самим студентам, в самом центре, сам себе голова; один в поле не воин; я и сам не рад; оставаться самим собой; это говорит само за себя; сам чёрт не разберет; предоставлен самому себе; сам не свой.</a:t>
            </a:r>
            <a:endParaRPr lang="cs-CZ" sz="2000" kern="50" dirty="0">
              <a:effectLst/>
              <a:latin typeface="Arial" panose="020B0604020202020204" pitchFamily="34" charset="0"/>
              <a:ea typeface="Arial Unicode MS"/>
              <a:cs typeface="Arial" panose="020B0604020202020204" pitchFamily="34" charset="0"/>
            </a:endParaRP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15116481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CFEFEA7A-6F61-458F-9284-39BB0D2372C1}"/>
              </a:ext>
            </a:extLst>
          </p:cNvPr>
          <p:cNvSpPr txBox="1"/>
          <p:nvPr/>
        </p:nvSpPr>
        <p:spPr>
          <a:xfrm>
            <a:off x="284085" y="328151"/>
            <a:ext cx="11532094" cy="589392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Употребите отрицательные местоимения в правильном падеже.</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На улице (никто) не было. 2. Я думаю, что (никто) из нас туда не пойдет. 3. Мы вчера (никто) не видели. 4. Я с (никто) не говорил. 5. К нам (никто) не приехал в гости. 6. У (никто) не было домашнего задания. 7. Они за (никто) не пойдут. 8. Он с (никто) не приехал. 9. Юра (никто) не заметил. 10. Мне (никто) из них не понравился. 11. Мама (ничто) не готовила. 12. Мой папа (ничто) не интересуется. 13. Я (ничто) не купила. 14. Он о (ничто) не говорил. 15. Она (ничто) не торговала. 16. Он (ничто) не принёс на вечеринку. 17. Он о (ничто) не хотел слышать. 18. Тамара перед (ничто) не остановится. 19. Он (ничто) не боится. 20. Он не хотел о (ничто) разговаривать. 21. Мой друг (никто) не помогает. 22. Я сейчас о (ничто) не думаю. 23. Олег к (никто) не обратился. 24. Именинник о (ничто) не догадался. 25. Оказывается, что этот платок (ничей). 26. Сестра о (ничто) не рассказывала. 27. Ольга (никто) не позвонила. 28. Я (ничто) с собой не взяла. 29. У меня (никто и ничто) нет. 30. Леся сказала, что (ничто) не видела.</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b="1" kern="50" dirty="0">
                <a:effectLst/>
                <a:latin typeface="Arial" panose="020B0604020202020204" pitchFamily="34" charset="0"/>
                <a:ea typeface="Arial Unicode MS"/>
                <a:cs typeface="Arial" panose="020B0604020202020204" pitchFamily="34" charset="0"/>
              </a:rPr>
              <a:t>2. Замените вопросительные местоимения отрицательными местоимениями с префиксом не. </a:t>
            </a:r>
          </a:p>
          <a:p>
            <a:pPr algn="just"/>
            <a:endParaRPr lang="cs-CZ" sz="19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Мне было (кто) написать. 2. Мне было с (кто) посоветоваться. 3. Тамаре было у (кто) спросить. 4. Саше было на (что) жаловаться. 5. Маме было о (что) поговорить. 6. Мне было за (кто) зайти. 7. Сестре было с (кто) праздновать день рождения. 8. Ему было (что) заниматься. 9. Ей было (что) сказать. 10. Нам было с (кто) встретиться.</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421550861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805E3BD-8EB1-41E4-BC07-4FDDEAEB7A77}"/>
              </a:ext>
            </a:extLst>
          </p:cNvPr>
          <p:cNvSpPr txBox="1"/>
          <p:nvPr/>
        </p:nvSpPr>
        <p:spPr>
          <a:xfrm>
            <a:off x="1142260" y="1472693"/>
            <a:ext cx="9907479" cy="3785652"/>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Дополните </a:t>
            </a:r>
            <a:r>
              <a:rPr lang="ru-RU" sz="2000" b="1" i="1" kern="50" dirty="0">
                <a:effectLst/>
                <a:latin typeface="Arial" panose="020B0604020202020204" pitchFamily="34" charset="0"/>
                <a:ea typeface="Arial Unicode MS"/>
                <a:cs typeface="Arial" panose="020B0604020202020204" pitchFamily="34" charset="0"/>
              </a:rPr>
              <a:t>не </a:t>
            </a:r>
            <a:r>
              <a:rPr lang="ru-RU" sz="2000" b="1" kern="50" dirty="0">
                <a:effectLst/>
                <a:latin typeface="Arial" panose="020B0604020202020204" pitchFamily="34" charset="0"/>
                <a:ea typeface="Arial Unicode MS"/>
                <a:cs typeface="Arial" panose="020B0604020202020204" pitchFamily="34" charset="0"/>
              </a:rPr>
              <a:t>или</a:t>
            </a:r>
            <a:r>
              <a:rPr lang="ru-RU" sz="2000" b="1" i="1" kern="50" dirty="0">
                <a:effectLst/>
                <a:latin typeface="Arial" panose="020B0604020202020204" pitchFamily="34" charset="0"/>
                <a:ea typeface="Arial Unicode MS"/>
                <a:cs typeface="Arial" panose="020B0604020202020204" pitchFamily="34" charset="0"/>
              </a:rPr>
              <a:t> ни</a:t>
            </a:r>
            <a:r>
              <a:rPr lang="ru-RU" sz="2000" b="1" kern="50" dirty="0">
                <a:effectLst/>
                <a:latin typeface="Arial" panose="020B0604020202020204" pitchFamily="34" charset="0"/>
                <a:ea typeface="Arial Unicode MS"/>
                <a:cs typeface="Arial" panose="020B0604020202020204" pitchFamily="34" charset="0"/>
              </a:rPr>
              <a:t>. Обратите внимание на слитное или раздельное написание, объясните свой выбор.</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___ за что на свете я туда не пойду. 2. «___ за что!»,- сказала незнакомая девушка. 3. Мне ___ чего делать. 4. У меня нет ___ каких друзей. 5. Он ___ перед чем не остановился. 6. Я уже ___ с кем не переписываюсь. 7. На улице мама ___кого не видела. 8. Дочка мне ___ с чем не помогла. 9. Вам ___чего бояться. 10. У меня нет ___какого повода, чтобы туда идти. 11. ___чего не получалось. 12. ___чьих советов не слушали. 13. ___кого винить. 14. ___какие варианты не подходили. 15. ___чем восхищаться. 16. ___чего терять. 17. ___что не помогало. 18. Было ___ у кого спросить. 19. У меня не было ___каких друзей. 20. ___чему поучиться.</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5929982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6ACF9C4F-DB4A-4E6C-A35E-E64EFDC303ED}"/>
              </a:ext>
            </a:extLst>
          </p:cNvPr>
          <p:cNvSpPr txBox="1"/>
          <p:nvPr/>
        </p:nvSpPr>
        <p:spPr>
          <a:xfrm>
            <a:off x="852256" y="929404"/>
            <a:ext cx="10626571" cy="470898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Употребите неопределенные местоимения с частицей </a:t>
            </a:r>
            <a:r>
              <a:rPr lang="cs-CZ" sz="2000" b="1" i="1" kern="50" dirty="0">
                <a:effectLst/>
                <a:latin typeface="Arial" panose="020B0604020202020204" pitchFamily="34" charset="0"/>
                <a:ea typeface="Arial Unicode MS"/>
                <a:cs typeface="Arial" panose="020B0604020202020204" pitchFamily="34" charset="0"/>
              </a:rPr>
              <a:t>-</a:t>
            </a:r>
            <a:r>
              <a:rPr lang="ru-RU" sz="2000" b="1" i="1" kern="50" dirty="0">
                <a:effectLst/>
                <a:latin typeface="Arial" panose="020B0604020202020204" pitchFamily="34" charset="0"/>
                <a:ea typeface="Arial Unicode MS"/>
                <a:cs typeface="Arial" panose="020B0604020202020204" pitchFamily="34" charset="0"/>
              </a:rPr>
              <a:t>либо.</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Он это знал лучше, чем ___ другой. 2. Она это знает намного хуже, чем ___ другой. 3. Он никак не ожидал там ___ встретить. 4. Сестра редко боялась ___ или ___. 5. Я не видел причин, чтобы подозревать его в ___. 6. Тебе лучше, чем ___ знать, что надо делать. 7. Он заботился о Вас лучше, чем о ___ другом. 8. Ей очень трудно поверить ___. 9. Ты рассказал ещё ___ об этом? </a:t>
            </a:r>
          </a:p>
          <a:p>
            <a:pPr marL="457200" indent="-457200" algn="just">
              <a:buAutoNum type="arabicPeriod"/>
            </a:pPr>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Дополните неопределенные местоимения с частицей кое-:</a:t>
            </a:r>
          </a:p>
          <a:p>
            <a:pPr algn="just"/>
            <a:endParaRPr lang="ru-RU" sz="2000" b="1"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Нет, спасибо, нас там уже ___ встречает. 2. С ними можно заняться ___. 3. ___ ждет большой сюрприз.  4. Я тут ищу ___. 5. Она ему с ___ помогает. 6. Сейчас она мне ___ напоминает. 7. В этом есть ___ смысл.  8. Она говорила о ___ другом.  9. Ты мне ___ обязан! 10. Совершенно неважно, что ___ мы не понимаем и не можем объяснить. </a:t>
            </a: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507970061"/>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0E19070-9854-42B9-96BB-6B94124B0B11}"/>
              </a:ext>
            </a:extLst>
          </p:cNvPr>
          <p:cNvSpPr txBox="1"/>
          <p:nvPr/>
        </p:nvSpPr>
        <p:spPr>
          <a:xfrm>
            <a:off x="787153" y="714549"/>
            <a:ext cx="10617693"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Дополните неопределенные местоимения по смыслу.</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Вы из-за ___ волнуетесь? 2. Я ___ слышу за стеной. 3. Ты у ___ просила помощи? 4. Она пригласила ___ в гости. 5. Ты ужинаешь с ___ в ресторане? 6. У нас ___ для вас есть. 7. Вы любите ___? 8. Я не знаю почему, но я из-за ___ волнуюсь. 9. Он это сделает лучше, чем ___ другой. 10. Она говорила о ___ другом. 11. Я хочу с тобой ___ поговорить. 12. Ты о ___ мечтаешь? 13. Ты с ___ ходишь гулять по городу? 14. Вы уже с ___ познакомились? 15. У ___ можно взять эту книгу? 16. Она с ___ встречается? 17. Он ___ занимается в свободное время. 18. Мама ___ купит в магазине. 19. Она у ___ просила помощи. 20. Сестра с ___ познакомилась.</a:t>
            </a:r>
          </a:p>
          <a:p>
            <a:pPr marL="457200" indent="-457200" algn="just">
              <a:buAutoNum type="arabicPeriod"/>
            </a:pPr>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выражения на чешский язык.</a:t>
            </a:r>
          </a:p>
          <a:p>
            <a:pPr algn="just"/>
            <a:r>
              <a:rPr lang="ru-RU" sz="2000" kern="50" dirty="0">
                <a:effectLst/>
                <a:latin typeface="Arial" panose="020B0604020202020204" pitchFamily="34" charset="0"/>
                <a:ea typeface="Arial Unicode MS"/>
                <a:cs typeface="Arial" panose="020B0604020202020204" pitchFamily="34" charset="0"/>
              </a:rPr>
              <a:t>Выйти из себя; мне не по себе; владеть собой; само собой разумеется; быть вне себя от злости; идти к себе; прийти в себя от изумления; быть себе на уме; так себе; ничего себе.</a:t>
            </a:r>
          </a:p>
          <a:p>
            <a:pPr algn="just"/>
            <a:endParaRPr lang="ru-RU" sz="2000" kern="50" dirty="0">
              <a:effectLst/>
              <a:latin typeface="Arial" panose="020B0604020202020204" pitchFamily="34" charset="0"/>
              <a:ea typeface="Arial Unicode MS"/>
              <a:cs typeface="Arial" panose="020B0604020202020204" pitchFamily="34" charset="0"/>
            </a:endParaRPr>
          </a:p>
          <a:p>
            <a:pPr marL="457200" indent="-457200" algn="just">
              <a:buAutoNum type="arabicPeriod"/>
            </a:pP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72055716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13E8CB2-159E-41B3-875A-45EFE1B1FA0A}"/>
              </a:ext>
            </a:extLst>
          </p:cNvPr>
          <p:cNvSpPr>
            <a:spLocks noGrp="1"/>
          </p:cNvSpPr>
          <p:nvPr>
            <p:ph type="title"/>
          </p:nvPr>
        </p:nvSpPr>
        <p:spPr/>
        <p:txBody>
          <a:bodyPr/>
          <a:lstStyle/>
          <a:p>
            <a:r>
              <a:rPr lang="ru-RU" dirty="0"/>
              <a:t>местоимение - перевод</a:t>
            </a:r>
            <a:endParaRPr lang="cs-CZ" dirty="0"/>
          </a:p>
        </p:txBody>
      </p:sp>
    </p:spTree>
    <p:extLst>
      <p:ext uri="{BB962C8B-B14F-4D97-AF65-F5344CB8AC3E}">
        <p14:creationId xmlns:p14="http://schemas.microsoft.com/office/powerpoint/2010/main" val="140170093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EDAEA16-93F4-4B69-B819-7D25213F7B9A}"/>
              </a:ext>
            </a:extLst>
          </p:cNvPr>
          <p:cNvSpPr txBox="1"/>
          <p:nvPr/>
        </p:nvSpPr>
        <p:spPr>
          <a:xfrm>
            <a:off x="1216241" y="615064"/>
            <a:ext cx="9916357" cy="501675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Nedávno mi zemřel dědeček, se kterým jsem si velmi rozuměl. 2. Něčí pes nám vběhl na zahradu a pošlapal nám naše květiny. 3. Kde jste se tu vzal? 4. Kvůli krádeži vzácného nerostu musel být každý návštěvník muzea prohledán. 5. Mumlal si něco pod vousy a všem to bylo nepříjemné. 6. Navzdory jeho dlouhému vysvětlování jsem stejně nic nepochopil. 7. V pravoslavném kostele by měla mít každá žena zakryté vlasy. 8. Kachna, kterou jsem upekl, všem chutnala. 9. Naše babička dlouho bydlela v tomtéž městě, kam jsme se nedávno přestěhovali. 10. Čím jsem starší, tím méně se rozčiluji. 11. Snažil jsem se mu pomoct, ale spíš jsem všechno zhoršil. 12. Souhlasil se mnou a také to podepsal. 13. Byla to od něj veliká oběť. 14. Proč jste se nedomluvili s někým už dříve? 15. Mám obavy, že tento týden zase nic nestihnu. 16. Ráda se zmiňuje o úspěších, kterých v životě dosáhla. 17. Naše cíle se zdály být na počátku nemožné, ale nakonec se nám vše podařilo splnit. 18. Máma na mě byla naštvaná, jelikož jsem si ušpinil své nové tričko. 19. Nosí tentýž svetr už téměř celý týden. 20. Našim rodičům to určitě nebude vadit.</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59105986"/>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6B01EFAF-A0DF-4F2F-99A0-2B487D729E52}"/>
              </a:ext>
            </a:extLst>
          </p:cNvPr>
          <p:cNvSpPr txBox="1"/>
          <p:nvPr/>
        </p:nvSpPr>
        <p:spPr>
          <a:xfrm>
            <a:off x="1083076" y="783739"/>
            <a:ext cx="9871969" cy="501675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Náš kocour Honza je ten nejchytřejší kocour ze všech. 2. Všichni jsme se shodli, že raději zůstaneme doma. 3. Dokonce ještě dnes někteří lidé věří, že země je placatá. 4. Udělal tutéž chybu znovu, i když jsem ho varoval. 5. Nikdo nepoznal pachatele z fotografie, což policii velmi ztížilo vyšetřování. 6. Kdo hosta rád vidí, i psa jeho nakrmí. 7. Nikdo a nic ho nezastavilo před dosažením jeho cílů. 8. První člověk, který vstoupil na povrch Měsíce, byl americký astronaut Neil Armstrong. 9. Co můžeš udělat dnes, neodkládej na zítřek. 10. Pozvali nás na jejich narozeninovou oslavu, ale my jsme se nemohli dostavit. 11. V husté mlze nic neviděl, a to mu komplikovalo jeho práci. 12. Jejich názor jim přišel nevhodný a nesmyslný. 13. Okamžitě obvinili mě, i přesto, že to mohl být kdokoliv. 14. Sama by do toho nikdy nešla. 15. Kdosi hodil na fotbalové hřiště dýmovnici a tím přerušil zápas. 16. Jaký si to uděláš, takový to máš. 17. Nevzpomněl si, pro co se vrátil zpátky. 18. Našel jsem její náhrdelník, který tak dlouho hledala. 19. Jaký otec, takový syn. 20. Film, který jsme si vybrali, jsem sice už viděla, ale stejně jsem po jeho skončení brečela.</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358276"/>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7843A8E-EE5D-4AFB-998F-0C45EE8E9C69}"/>
              </a:ext>
            </a:extLst>
          </p:cNvPr>
          <p:cNvSpPr txBox="1"/>
          <p:nvPr/>
        </p:nvSpPr>
        <p:spPr>
          <a:xfrm>
            <a:off x="454240" y="305068"/>
            <a:ext cx="11283519" cy="6247864"/>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1. Znáte někoho z našeho města? 2. Udělal jsem snad nějakou chybu? 3. Zapomněl jsem, že jsem chtěl ještě něco dodat. 4. Mohu se Vás na něco zeptat? 5. Jeďte kamkoliv, ale do večeře buďte doma. 6. Leccos jsme si skutečně vyjasnili. 7. Asi někam odešel, ale já nevím kam. 8. Z jakéhosi důvodu nedorazili na dnešní schůzku. 9. Někdo bušil na dveře. 10. Zeptej se někoho z tvých kamarádů, co máme dělat za úkol. 11. Dostanu něco k Vánocům? 12. Seznámila jsem se s nějakým mladíkem. 13. Vezmi si jakoukoliv knihu z knihovny. 14. Nějaké materiály jsem bohužel četl až těsně před zkouškou. 15. Povězte mi něco o svém zaměstnání.</a:t>
            </a:r>
          </a:p>
          <a:p>
            <a:pPr algn="just"/>
            <a:r>
              <a:rPr lang="cs-CZ" sz="2000" kern="50" dirty="0">
                <a:effectLst/>
                <a:latin typeface="Arial" panose="020B0604020202020204" pitchFamily="34" charset="0"/>
                <a:ea typeface="Arial Unicode MS"/>
                <a:cs typeface="Arial" panose="020B0604020202020204" pitchFamily="34" charset="0"/>
              </a:rPr>
              <a:t> </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1. Ta opuštěná loďka, která je opodál přivázaná provazem ke břehu, je opravdu ničí? 2. Obvykle se ničím neznepokojuji. 3. K dosažení svého vytyčeného cíle se před ničím nezastavil. 4. Stál si na svém a ničím se nenechal zviklat. 5. Žádná okolnost mu nebránila v jeho cestě do Austrálie. 6. Nikdo mi nepopřál k narozeninám. 7. Moje babička je vdova, a kromě nás už na světě nikoho nemá. 8. Mám pocit, že si s ničím nedokáže poradit sám. 9. Nemám se s kým poradit a sám se neumím rozhodnout. 10. Ať tam zatím nikdo nechodí. 11. Nemáme koho fotografovat. 12. S ničím se nepáře. 13. Nechce ničím ztrácet jeho drahocenný čas, kterého má tak málo. 14. Nic si nezasloužíš. 15. Mám strach, že se nedokáže o nikoho postarat.</a:t>
            </a:r>
          </a:p>
        </p:txBody>
      </p:sp>
    </p:spTree>
    <p:extLst>
      <p:ext uri="{BB962C8B-B14F-4D97-AF65-F5344CB8AC3E}">
        <p14:creationId xmlns:p14="http://schemas.microsoft.com/office/powerpoint/2010/main" val="7225112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4219C68-9722-4B7A-885C-9054583E08F0}"/>
              </a:ext>
            </a:extLst>
          </p:cNvPr>
          <p:cNvSpPr txBox="1"/>
          <p:nvPr/>
        </p:nvSpPr>
        <p:spPr>
          <a:xfrm>
            <a:off x="871306" y="698653"/>
            <a:ext cx="10449387" cy="501675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Словосочетания с существительными в скобках употребите в правильной форме.</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В криминал_ (репортаж), записать нов_ (адрес), сомневаться в стар_ (метод), гордиться </a:t>
            </a:r>
            <a:r>
              <a:rPr lang="ru-RU" sz="2000" kern="50" dirty="0" err="1">
                <a:effectLst/>
                <a:latin typeface="Arial" panose="020B0604020202020204" pitchFamily="34" charset="0"/>
                <a:ea typeface="Arial Unicode MS"/>
                <a:cs typeface="Arial" panose="020B0604020202020204" pitchFamily="34" charset="0"/>
              </a:rPr>
              <a:t>историческ</a:t>
            </a:r>
            <a:r>
              <a:rPr lang="ru-RU" sz="2000" kern="50" dirty="0">
                <a:effectLst/>
                <a:latin typeface="Arial" panose="020B0604020202020204" pitchFamily="34" charset="0"/>
                <a:ea typeface="Arial Unicode MS"/>
                <a:cs typeface="Arial" panose="020B0604020202020204" pitchFamily="34" charset="0"/>
              </a:rPr>
              <a:t>_ (музей), плавать в </a:t>
            </a:r>
            <a:r>
              <a:rPr lang="ru-RU" sz="2000" kern="50" dirty="0" err="1">
                <a:effectLst/>
                <a:latin typeface="Arial" panose="020B0604020202020204" pitchFamily="34" charset="0"/>
                <a:ea typeface="Arial Unicode MS"/>
                <a:cs typeface="Arial" panose="020B0604020202020204" pitchFamily="34" charset="0"/>
              </a:rPr>
              <a:t>больш</a:t>
            </a:r>
            <a:r>
              <a:rPr lang="ru-RU" sz="2000" kern="50" dirty="0">
                <a:effectLst/>
                <a:latin typeface="Arial" panose="020B0604020202020204" pitchFamily="34" charset="0"/>
                <a:ea typeface="Arial Unicode MS"/>
                <a:cs typeface="Arial" panose="020B0604020202020204" pitchFamily="34" charset="0"/>
              </a:rPr>
              <a:t>_ (аквариум), приехать на </a:t>
            </a:r>
            <a:r>
              <a:rPr lang="ru-RU" sz="2000" kern="50" dirty="0" err="1">
                <a:effectLst/>
                <a:latin typeface="Arial" panose="020B0604020202020204" pitchFamily="34" charset="0"/>
                <a:ea typeface="Arial Unicode MS"/>
                <a:cs typeface="Arial" panose="020B0604020202020204" pitchFamily="34" charset="0"/>
              </a:rPr>
              <a:t>международн</a:t>
            </a:r>
            <a:r>
              <a:rPr lang="ru-RU" sz="2000" kern="50" dirty="0">
                <a:effectLst/>
                <a:latin typeface="Arial" panose="020B0604020202020204" pitchFamily="34" charset="0"/>
                <a:ea typeface="Arial Unicode MS"/>
                <a:cs typeface="Arial" panose="020B0604020202020204" pitchFamily="34" charset="0"/>
              </a:rPr>
              <a:t>_ (симпозиум), в отличие от </a:t>
            </a:r>
            <a:r>
              <a:rPr lang="ru-RU" sz="2000" kern="50" dirty="0" err="1">
                <a:effectLst/>
                <a:latin typeface="Arial" panose="020B0604020202020204" pitchFamily="34" charset="0"/>
                <a:ea typeface="Arial Unicode MS"/>
                <a:cs typeface="Arial" panose="020B0604020202020204" pitchFamily="34" charset="0"/>
              </a:rPr>
              <a:t>приведенн</a:t>
            </a:r>
            <a:r>
              <a:rPr lang="ru-RU" sz="2000" kern="50" dirty="0">
                <a:effectLst/>
                <a:latin typeface="Arial" panose="020B0604020202020204" pitchFamily="34" charset="0"/>
                <a:ea typeface="Arial Unicode MS"/>
                <a:cs typeface="Arial" panose="020B0604020202020204" pitchFamily="34" charset="0"/>
              </a:rPr>
              <a:t>_ (тезис), учиться на </a:t>
            </a:r>
            <a:r>
              <a:rPr lang="ru-RU" sz="2000" kern="50" dirty="0" err="1">
                <a:effectLst/>
                <a:latin typeface="Arial" panose="020B0604020202020204" pitchFamily="34" charset="0"/>
                <a:ea typeface="Arial Unicode MS"/>
                <a:cs typeface="Arial" panose="020B0604020202020204" pitchFamily="34" charset="0"/>
              </a:rPr>
              <a:t>юридическ</a:t>
            </a:r>
            <a:r>
              <a:rPr lang="ru-RU" sz="2000" kern="50" dirty="0">
                <a:effectLst/>
                <a:latin typeface="Arial" panose="020B0604020202020204" pitchFamily="34" charset="0"/>
                <a:ea typeface="Arial Unicode MS"/>
                <a:cs typeface="Arial" panose="020B0604020202020204" pitchFamily="34" charset="0"/>
              </a:rPr>
              <a:t>_ (факультет), не учесть </a:t>
            </a:r>
            <a:r>
              <a:rPr lang="ru-RU" sz="2000" kern="50" dirty="0" err="1">
                <a:effectLst/>
                <a:latin typeface="Arial" panose="020B0604020202020204" pitchFamily="34" charset="0"/>
                <a:ea typeface="Arial Unicode MS"/>
                <a:cs typeface="Arial" panose="020B0604020202020204" pitchFamily="34" charset="0"/>
              </a:rPr>
              <a:t>данн</a:t>
            </a:r>
            <a:r>
              <a:rPr lang="ru-RU" sz="2000" kern="50" dirty="0">
                <a:effectLst/>
                <a:latin typeface="Arial" panose="020B0604020202020204" pitchFamily="34" charset="0"/>
                <a:ea typeface="Arial Unicode MS"/>
                <a:cs typeface="Arial" panose="020B0604020202020204" pitchFamily="34" charset="0"/>
              </a:rPr>
              <a:t>_ (критерий), заправить салат </a:t>
            </a:r>
            <a:r>
              <a:rPr lang="ru-RU" sz="2000" kern="50" dirty="0" err="1">
                <a:effectLst/>
                <a:latin typeface="Arial" panose="020B0604020202020204" pitchFamily="34" charset="0"/>
                <a:ea typeface="Arial Unicode MS"/>
                <a:cs typeface="Arial" panose="020B0604020202020204" pitchFamily="34" charset="0"/>
              </a:rPr>
              <a:t>домашн</a:t>
            </a:r>
            <a:r>
              <a:rPr lang="ru-RU" sz="2000" kern="50" dirty="0">
                <a:effectLst/>
                <a:latin typeface="Arial" panose="020B0604020202020204" pitchFamily="34" charset="0"/>
                <a:ea typeface="Arial Unicode MS"/>
                <a:cs typeface="Arial" panose="020B0604020202020204" pitchFamily="34" charset="0"/>
              </a:rPr>
              <a:t>_ (майонез), сесть в </a:t>
            </a:r>
            <a:r>
              <a:rPr lang="ru-RU" sz="2000" kern="50" dirty="0" err="1">
                <a:effectLst/>
                <a:latin typeface="Arial" panose="020B0604020202020204" pitchFamily="34" charset="0"/>
                <a:ea typeface="Arial Unicode MS"/>
                <a:cs typeface="Arial" panose="020B0604020202020204" pitchFamily="34" charset="0"/>
              </a:rPr>
              <a:t>красн</a:t>
            </a:r>
            <a:r>
              <a:rPr lang="ru-RU" sz="2000" kern="50" dirty="0">
                <a:effectLst/>
                <a:latin typeface="Arial" panose="020B0604020202020204" pitchFamily="34" charset="0"/>
                <a:ea typeface="Arial Unicode MS"/>
                <a:cs typeface="Arial" panose="020B0604020202020204" pitchFamily="34" charset="0"/>
              </a:rPr>
              <a:t>_ (трамвай), поступить в </a:t>
            </a:r>
            <a:r>
              <a:rPr lang="ru-RU" sz="2000" kern="50" dirty="0" err="1">
                <a:effectLst/>
                <a:latin typeface="Arial" panose="020B0604020202020204" pitchFamily="34" charset="0"/>
                <a:ea typeface="Arial Unicode MS"/>
                <a:cs typeface="Arial" panose="020B0604020202020204" pitchFamily="34" charset="0"/>
              </a:rPr>
              <a:t>зарубежн</a:t>
            </a:r>
            <a:r>
              <a:rPr lang="ru-RU" sz="2000" kern="50" dirty="0">
                <a:effectLst/>
                <a:latin typeface="Arial" panose="020B0604020202020204" pitchFamily="34" charset="0"/>
                <a:ea typeface="Arial Unicode MS"/>
                <a:cs typeface="Arial" panose="020B0604020202020204" pitchFamily="34" charset="0"/>
              </a:rPr>
              <a:t>_ (университет), около </a:t>
            </a:r>
            <a:r>
              <a:rPr lang="ru-RU" sz="2000" kern="50" dirty="0" err="1">
                <a:effectLst/>
                <a:latin typeface="Arial" panose="020B0604020202020204" pitchFamily="34" charset="0"/>
                <a:ea typeface="Arial Unicode MS"/>
                <a:cs typeface="Arial" panose="020B0604020202020204" pitchFamily="34" charset="0"/>
              </a:rPr>
              <a:t>соседн</a:t>
            </a:r>
            <a:r>
              <a:rPr lang="ru-RU" sz="2000" kern="50" dirty="0">
                <a:effectLst/>
                <a:latin typeface="Arial" panose="020B0604020202020204" pitchFamily="34" charset="0"/>
                <a:ea typeface="Arial Unicode MS"/>
                <a:cs typeface="Arial" panose="020B0604020202020204" pitchFamily="34" charset="0"/>
              </a:rPr>
              <a:t>_ (гараж).</a:t>
            </a:r>
          </a:p>
          <a:p>
            <a:pPr algn="just"/>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latin typeface="Arial" panose="020B0604020202020204" pitchFamily="34" charset="0"/>
                <a:ea typeface="Arial Unicode MS"/>
                <a:cs typeface="Arial" panose="020B0604020202020204" pitchFamily="34" charset="0"/>
              </a:rPr>
              <a:t>2</a:t>
            </a:r>
            <a:r>
              <a:rPr lang="ru-RU" sz="2000" b="1" kern="50" dirty="0">
                <a:effectLst/>
                <a:latin typeface="Arial" panose="020B0604020202020204" pitchFamily="34" charset="0"/>
                <a:ea typeface="Arial Unicode MS"/>
                <a:cs typeface="Arial" panose="020B0604020202020204" pitchFamily="34" charset="0"/>
              </a:rPr>
              <a:t>. Раскройте скобки, употребляя имена собственные в нужном падеже. </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Он взял интервью у (Анна Жук). 2. Семья (Мария Тарасевич) переехала в Германию в прошлом году. 3. Руководство выписало штраф (Людмила Коваль). 4. Молодой человек не переставал думать о (Кармен) с момента знакомства. 5. К (Гюльчатай) часто приходили в гости подруги. 6. Для (Долорес) не было ничего невозможного. 7. С (Элен) все время случались невероятные истории. 8. Я восхищаюсь произведениями (Виктор Гюго). 9. О (Жорж Бизе) знает весь мир. 10. Сергей несколько раз перечитывал книги (Александр Дюма).</a:t>
            </a:r>
          </a:p>
        </p:txBody>
      </p:sp>
    </p:spTree>
    <p:extLst>
      <p:ext uri="{BB962C8B-B14F-4D97-AF65-F5344CB8AC3E}">
        <p14:creationId xmlns:p14="http://schemas.microsoft.com/office/powerpoint/2010/main" val="2235122151"/>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17269C15-5AB2-4649-8F2E-C61613A9AEC7}"/>
              </a:ext>
            </a:extLst>
          </p:cNvPr>
          <p:cNvSpPr txBox="1"/>
          <p:nvPr/>
        </p:nvSpPr>
        <p:spPr>
          <a:xfrm>
            <a:off x="497149" y="305068"/>
            <a:ext cx="11150353" cy="6247864"/>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Pamatuješ si ten výlet, kde jsme zmokli v dešti? </a:t>
            </a:r>
            <a:r>
              <a:rPr lang="pl-PL" sz="2000" kern="50" dirty="0">
                <a:solidFill>
                  <a:srgbClr val="000000"/>
                </a:solidFill>
                <a:effectLst/>
                <a:latin typeface="Arial" panose="020B0604020202020204" pitchFamily="34" charset="0"/>
                <a:ea typeface="Arial Unicode MS"/>
                <a:cs typeface="Arial" panose="020B0604020202020204" pitchFamily="34" charset="0"/>
              </a:rPr>
              <a:t>2. To je ten obraz, který jsem si chtěl koupit. 3. O tom já nic nevím. 4. Bez něho to nezvládneme. 5. Přesně o tom mluvím. 6. I bez toho mám spoustu starostí. 7. Do toho vám nic není. 8. O vaši pomoc nestojím. 9. Co si myslíte o tom jejím vystoupení? 10. O svém otci nikdy nemluvila. 11. Půjč mi prosím svůj sešit. 12. Chci si s tebou promluvit o tvém domácím úkolu. 13. To je jejich místo. 14. S mojí pomocí to budete mít rychleji. 15. Už jsi viděl mého psa? 16. V jeho poznámkách se o tom nic nepíše. 17. Už jsem slyšela o těch tvých dobrodružstvích. 18. Statek vlastní již po pět generací. 19. Proč sis oblékla její svetr? 20. V našem městě je mnoho historických památek.</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 </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на русский язык</a:t>
            </a:r>
            <a:r>
              <a:rPr lang="pl-PL" sz="2000" b="1" kern="50" dirty="0">
                <a:effectLst/>
                <a:latin typeface="Arial" panose="020B0604020202020204" pitchFamily="34" charset="0"/>
                <a:ea typeface="Arial Unicode MS"/>
                <a:cs typeface="Arial" panose="020B0604020202020204" pitchFamily="34" charset="0"/>
              </a:rPr>
              <a:t>.</a:t>
            </a:r>
            <a:endParaRPr lang="ru-RU" sz="2000" b="1" kern="50" dirty="0">
              <a:effectLst/>
              <a:latin typeface="Arial" panose="020B0604020202020204" pitchFamily="34" charset="0"/>
              <a:ea typeface="Arial Unicode MS"/>
              <a:cs typeface="Arial" panose="020B0604020202020204" pitchFamily="34" charset="0"/>
            </a:endParaRP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Nejlépe se cítím u sebe doma. 2. Zvu vás všechny k sobě na oslavu narozenin. 3. Hodně přemýšlím o sobě a o své budoucnosti. 4. Vytýká věci ostatním, ale nad sebou se nezamyslí. 5. Nemají před sebou žádná tajemství. 6. Přeci jen si k sobě našli cestu. 7. Nemám u sebe žádné peníze, a tak si je budu muset půjčit. 8. Mám na sebe vysoké nároky. 9. Nemyslí na sebe, ale na ostatní. 10. Buď sama k sobě upřímná. 11. Umí se sám o sebe postarat. 12. Psi na sebe zaútočili. 13. Své dítě mám nejraději u sebe. 14. Na Nový rok jsem si dala předsevzetí. 15. Je na sebe příliš přísná.</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644601339"/>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6F54B9A-F597-4B8B-A4C9-3A23ACC7AE1C}"/>
              </a:ext>
            </a:extLst>
          </p:cNvPr>
          <p:cNvSpPr txBox="1"/>
          <p:nvPr/>
        </p:nvSpPr>
        <p:spPr>
          <a:xfrm>
            <a:off x="396536" y="286512"/>
            <a:ext cx="11398928" cy="6232475"/>
          </a:xfrm>
          <a:prstGeom prst="rect">
            <a:avLst/>
          </a:prstGeom>
          <a:noFill/>
        </p:spPr>
        <p:txBody>
          <a:bodyPr wrap="square">
            <a:spAutoFit/>
          </a:bodyPr>
          <a:lstStyle/>
          <a:p>
            <a:pPr algn="just"/>
            <a:r>
              <a:rPr lang="ru-RU" sz="1900" b="1" kern="50" dirty="0">
                <a:effectLst/>
                <a:latin typeface="Arial" panose="020B0604020202020204" pitchFamily="34" charset="0"/>
                <a:ea typeface="Arial Unicode MS"/>
                <a:cs typeface="Arial" panose="020B0604020202020204" pitchFamily="34" charset="0"/>
              </a:rPr>
              <a:t>1. Переведите на чешский язык.</a:t>
            </a:r>
          </a:p>
          <a:p>
            <a:pPr algn="just"/>
            <a:endParaRPr lang="cs-CZ" sz="1900" kern="50" dirty="0">
              <a:effectLst/>
              <a:latin typeface="Arial" panose="020B0604020202020204" pitchFamily="34" charset="0"/>
              <a:ea typeface="Arial Unicode MS"/>
              <a:cs typeface="Arial" panose="020B0604020202020204" pitchFamily="34" charset="0"/>
            </a:endParaRPr>
          </a:p>
          <a:p>
            <a:pPr algn="just"/>
            <a:r>
              <a:rPr lang="ru-RU" sz="1900" kern="50" dirty="0">
                <a:effectLst/>
                <a:latin typeface="Arial" panose="020B0604020202020204" pitchFamily="34" charset="0"/>
                <a:ea typeface="Arial Unicode MS"/>
                <a:cs typeface="Arial" panose="020B0604020202020204" pitchFamily="34" charset="0"/>
              </a:rPr>
              <a:t>1. Весь мир лежал у ее ног. 2. Моя сестра провела всю зиму в тёплых краях. 3. Тишину нарушили чьи-то шаги, кто-то медленно шёл по коридору. 4. Это мог быть кто угодно. 5. А вдруг это Паша или кто-нибудь из наших друзей? 6. Я напишу о том, как всё это было. 7. Владимир никак не мог уснуть, эта мысль не давала ему покоя. 8. Всё не случайно, за всем этим стоит целая история. 9. Мы всё успеем, перед нами еще целая неделя. 10. Мне было всё равно, что обо мне думают остальные. 11. Мне ничего не нужно взамен. 12. Она мечтала о море, о солнце и пляже. 13. На нашей улице живёт кто-то из его родственников. 14. Что Вы думаете об этом? 15. Во всём есть свои плюсы и минусы. 16. У каждого из нас свои цели и свои средства их достижения. 17. Она была совершенна во всём. 18. Всё возвращается на круги своя. 19. Вдали виднелся мой родной дом. 20. Всё хорошо, что хорошо кончается.</a:t>
            </a:r>
            <a:endParaRPr lang="cs-CZ" sz="1900" kern="50" dirty="0">
              <a:effectLst/>
              <a:latin typeface="Arial" panose="020B0604020202020204" pitchFamily="34" charset="0"/>
              <a:ea typeface="Arial Unicode MS"/>
              <a:cs typeface="Arial" panose="020B0604020202020204" pitchFamily="34" charset="0"/>
            </a:endParaRPr>
          </a:p>
          <a:p>
            <a:pPr algn="just"/>
            <a:r>
              <a:rPr lang="ru-RU" sz="1900" kern="50" dirty="0">
                <a:effectLst/>
                <a:latin typeface="Arial" panose="020B0604020202020204" pitchFamily="34" charset="0"/>
                <a:ea typeface="Arial Unicode MS"/>
                <a:cs typeface="Arial" panose="020B0604020202020204" pitchFamily="34" charset="0"/>
              </a:rPr>
              <a:t> </a:t>
            </a:r>
            <a:endParaRPr lang="cs-CZ" sz="1900" kern="50" dirty="0">
              <a:effectLst/>
              <a:latin typeface="Arial" panose="020B0604020202020204" pitchFamily="34" charset="0"/>
              <a:ea typeface="Arial Unicode MS"/>
              <a:cs typeface="Arial" panose="020B0604020202020204" pitchFamily="34" charset="0"/>
            </a:endParaRPr>
          </a:p>
          <a:p>
            <a:pPr algn="just"/>
            <a:r>
              <a:rPr lang="ru-RU" sz="1900" b="1" kern="50" dirty="0">
                <a:effectLst/>
                <a:latin typeface="Arial" panose="020B0604020202020204" pitchFamily="34" charset="0"/>
                <a:ea typeface="Arial Unicode MS"/>
                <a:cs typeface="Arial" panose="020B0604020202020204" pitchFamily="34" charset="0"/>
              </a:rPr>
              <a:t>2. Переведите на чешский язык.</a:t>
            </a:r>
            <a:endParaRPr lang="cs-CZ" sz="1900" kern="50" dirty="0">
              <a:effectLst/>
              <a:latin typeface="Arial" panose="020B0604020202020204" pitchFamily="34" charset="0"/>
              <a:ea typeface="Arial Unicode MS"/>
              <a:cs typeface="Arial" panose="020B0604020202020204" pitchFamily="34" charset="0"/>
            </a:endParaRPr>
          </a:p>
          <a:p>
            <a:pPr algn="just"/>
            <a:r>
              <a:rPr lang="ru-RU" sz="1900" kern="50" dirty="0">
                <a:effectLst/>
                <a:latin typeface="Arial" panose="020B0604020202020204" pitchFamily="34" charset="0"/>
                <a:ea typeface="Arial Unicode MS"/>
                <a:cs typeface="Arial" panose="020B0604020202020204" pitchFamily="34" charset="0"/>
              </a:rPr>
              <a:t>1. Само собой разумеется. 2. Попал в самую точку. 3. Это самый смешной анекдот, который я слышал. 4. Только позже я узнал, что этот пожилой мужчина был сам генерал Воронов. 5. Наталья написала письмо самому мэру. 6. Это было желание самих учеников. 7. Небольшой старенький домик стоял у самого леса. 8. Сама Нина Тимофеевна посетила наш город. 9. Только один студент был с нами не согласен. 10. А что вы думаете о самом новом открытии учёных? 11. На берегах реки росла самая зеленая трава. 12. Где находится самое глубокое озеро в мире? 13. Лена сама сварила клубничное варенье. 14. Скажи ей это сам.</a:t>
            </a:r>
            <a:endParaRPr lang="cs-CZ" sz="19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420192160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B10453FC-0195-4638-9EFB-35BB0E944C58}"/>
              </a:ext>
            </a:extLst>
          </p:cNvPr>
          <p:cNvSpPr txBox="1"/>
          <p:nvPr/>
        </p:nvSpPr>
        <p:spPr>
          <a:xfrm>
            <a:off x="334393" y="458956"/>
            <a:ext cx="11523214" cy="594008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на чешский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Кто-то стучится в дверь. 2. Кое-кому она об этом сказала. 3. Я не специалист, но кое в чём всё-таки разбираюсь. 4. Вдруг откуда-то появился чёрный кот. 5. Это случилось когда-то давным-давно. 6. На матче было мало зрителей, но кое-кто пришел. 7. Заходите к нам когда-нибудь. 8. Борис с семьей был во время каникул где-то в горах. 9. Дедушка пишет какое-то письмо. 10. Отец только что откуда-то вернулся. 12. Кажется, что его сосед об этом кое-что знает. 13. Вы в чём-либо разбираетесь? 14. Помогите ему кто-нибудь, пожалуйста. 15. Мы пойдем куда-нибудь вечером?</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на чешский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Ничто не могло утешить ребенка. 2. Никакими словами невозможно описать это явление. 3. Ваня ничего никому не сказал и ушёл домой. 4. Ты там тоже никого не видел? 5. Некого даже спросить об этой странной новости. 6. Нам нечего сказать. 7. Никто мне ничего не объяснил. 8. Эти слова ничего не значат. 9. Мы никогда ни у кого не были в гостях. 10. Мне не с кем поговорить о серьёзных проблемах. 11. Я боюсь, нам тут нечего делать. 12. Мы с ним ни о чём не говорили. 13. Нам с ним не о чем говорить. 14. Никакой ошибки здесь не было. 15. У нас не осталось никаких тем для разговора.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90416789"/>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169327BC-9DF6-4A82-8A0D-2169B9C468B1}"/>
              </a:ext>
            </a:extLst>
          </p:cNvPr>
          <p:cNvSpPr txBox="1"/>
          <p:nvPr/>
        </p:nvSpPr>
        <p:spPr>
          <a:xfrm>
            <a:off x="405413" y="302359"/>
            <a:ext cx="11381173" cy="655564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на чешский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Сын обещал вести себя хорошо. 2. Выберите себе любую вещь, которая вам нравится. 3. Представьте себе что-то красивое. 4. Сумасшедший говорил сам с собой. 5. Он сказал что-то про себя. 6. Братья жили сами по себе. 7. Больной не мог сам успокоиться. 8. Ян взял с собой домашний лимонад. 9. Она не хотела брать ответственность на себя. 10</a:t>
            </a:r>
            <a:r>
              <a:rPr lang="cs-CZ" sz="2000" kern="50" dirty="0">
                <a:effectLst/>
                <a:latin typeface="Arial" panose="020B0604020202020204" pitchFamily="34" charset="0"/>
                <a:ea typeface="Arial Unicode MS"/>
                <a:cs typeface="Arial" panose="020B0604020202020204" pitchFamily="34" charset="0"/>
              </a:rPr>
              <a:t>. </a:t>
            </a:r>
            <a:r>
              <a:rPr lang="ru-RU" sz="2000" kern="50" dirty="0">
                <a:effectLst/>
                <a:latin typeface="Arial" panose="020B0604020202020204" pitchFamily="34" charset="0"/>
                <a:ea typeface="Arial Unicode MS"/>
                <a:cs typeface="Arial" panose="020B0604020202020204" pitchFamily="34" charset="0"/>
              </a:rPr>
              <a:t>Он много слышал о себе. 11. Марта поставила перед собой высокие цели. 12. Возьми с собой зонт, на улице идет дождь. 13. Представь себе вишнёвый сад. 14. Она не могла позволить себе купить новый телевизор. 15. Он налил себе кофе и сел за стол. 16. Расскажите несколько слов о себе. 17. Я не хочу привлекать внимание к себе. 18. Он это сам себе обещал. 19. Я сам о себе позабочусь.</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 </a:t>
            </a:r>
          </a:p>
          <a:p>
            <a:pPr algn="just"/>
            <a:r>
              <a:rPr lang="ru-RU" sz="2000" b="1" kern="50" dirty="0">
                <a:effectLst/>
                <a:latin typeface="Arial" panose="020B0604020202020204" pitchFamily="34" charset="0"/>
                <a:ea typeface="Arial Unicode MS"/>
                <a:cs typeface="Arial" panose="020B0604020202020204" pitchFamily="34" charset="0"/>
              </a:rPr>
              <a:t>2. Переведите на чешский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Тебе не надо туда ходить. 2. Зачем ты хочешь это узнать? 3. Я не могу с ним встретиться. 4. У него нет этих книг. 5. Это он тебе сказал? 6. Как ты думаешь, нам нужно это делать? 7. Я не хочу об этом слышать. 8. С ним всё будет в порядке? 9. Мы их не видели. 10. Ты можешь нам доверять. 11. Вы можете полить эти растения? 12. Зачем вы меня обижаете? 13. Мне это показалось. 14. Ты читал эту книгу? 15. Это платье мне не понравилось. 16. Они много про тебя рассказывали. 17. Твоя коробка лежит в том шкафу. 18. На этой картине нарисован Пётр I</a:t>
            </a:r>
            <a:r>
              <a:rPr lang="cs-CZ" sz="2000" kern="50" dirty="0">
                <a:effectLst/>
                <a:latin typeface="Arial" panose="020B0604020202020204" pitchFamily="34" charset="0"/>
                <a:ea typeface="Arial Unicode MS"/>
                <a:cs typeface="Arial" panose="020B0604020202020204" pitchFamily="34" charset="0"/>
              </a:rPr>
              <a:t>. </a:t>
            </a:r>
            <a:r>
              <a:rPr lang="ru-RU" sz="2000" kern="50" dirty="0">
                <a:effectLst/>
                <a:latin typeface="Arial" panose="020B0604020202020204" pitchFamily="34" charset="0"/>
                <a:ea typeface="Arial Unicode MS"/>
                <a:cs typeface="Arial" panose="020B0604020202020204" pitchFamily="34" charset="0"/>
              </a:rPr>
              <a:t>19. На этом мы закончим наш разговор. 20. У меня и без того проблем хватает.</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70157014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C1098F0-386F-49B9-BBA7-65EB6B9EDD31}"/>
              </a:ext>
            </a:extLst>
          </p:cNvPr>
          <p:cNvSpPr txBox="1"/>
          <p:nvPr/>
        </p:nvSpPr>
        <p:spPr>
          <a:xfrm>
            <a:off x="1136341" y="1584560"/>
            <a:ext cx="9747681" cy="347787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pl-PL" sz="2000" kern="50" dirty="0">
                <a:effectLst/>
                <a:latin typeface="Arial" panose="020B0604020202020204" pitchFamily="34" charset="0"/>
                <a:ea typeface="Arial Unicode MS"/>
                <a:cs typeface="Arial" panose="020B0604020202020204" pitchFamily="34" charset="0"/>
              </a:rPr>
              <a:t>1. </a:t>
            </a:r>
            <a:r>
              <a:rPr lang="cs-CZ" sz="2000" kern="50" dirty="0">
                <a:effectLst/>
                <a:latin typeface="Arial" panose="020B0604020202020204" pitchFamily="34" charset="0"/>
                <a:ea typeface="Arial Unicode MS"/>
                <a:cs typeface="Arial" panose="020B0604020202020204" pitchFamily="34" charset="0"/>
              </a:rPr>
              <a:t>Mně jsi nic neříkal. 2. Co si bez tebe počnu! 3. Závidí ti, že můžeš cestovat. 4. Moc si tě neváží. 5. Chci se jí zeptat na jejího otce. 6. O tom si ještě popovídáme. 7. Já mu nedůvěřuji. 8. Pamatuješ si ten film, o kterém jsme diskutovali? Chci ho vidět. 9. Do toho se nepleťte. 10. Co si o sobě myslí? 11. Myslíš, že se nám to povede? 12. Říkal jsem to Petrovi, ale ten mě neposlouchal. 13. To je on. To je ten muž, kterého jsem potkal na nádraží. 14. V této knize naleznete spoustu nových informací. 15. Oni se nemají rádi. 16. Kde jsou? Nevidím je. 17. Jak to o nás mluví? 18. V tomto roce se nám nevede moc dobře. 19. Tuto knihu si musíš určitě přečíst. 20. Viděli nás, jak odcházíme.</a:t>
            </a:r>
          </a:p>
        </p:txBody>
      </p:sp>
    </p:spTree>
    <p:extLst>
      <p:ext uri="{BB962C8B-B14F-4D97-AF65-F5344CB8AC3E}">
        <p14:creationId xmlns:p14="http://schemas.microsoft.com/office/powerpoint/2010/main" val="3337131442"/>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EF1653B-6F5C-4E8C-8C0E-4D618A1F15B1}"/>
              </a:ext>
            </a:extLst>
          </p:cNvPr>
          <p:cNvSpPr txBox="1"/>
          <p:nvPr/>
        </p:nvSpPr>
        <p:spPr>
          <a:xfrm>
            <a:off x="1074198" y="892063"/>
            <a:ext cx="10049522" cy="470898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Oblečení, které jsme neprodali, jsme darovali bezdomovcům. 2. Podle mě tráví dnešní děti příliš mnoho svého volného času na mobilu nebo na počítači. 3. Musel jsem jí zaplatit výměnu displeje na telefonu, který jsem rozbil. 4. Něco se tam stalo, ale já jsem nezjistil co. 5. I slepá slepice někdy zrnko najde. 6. Ta kniha vedle tvé je moje. 7. Už týden mě bolí hlava a žádné prášky nezabírají. 8. Čí je ten mobil na stole vedle té knihy? 9. K jejím desátým narozeninám jí daroval štěňátko. 10. Někdo neslyšel zadání úlohy, a tak došlo k nedorozumění. 11. Každý člověk by měl být milý a hodný, avšak tyto vlastnosti má jen málo lidí. 12. Shořel nám dům a vůbec nic z něj nezbylo. 13. Zdálo se mi, že je něco v nepořádku. 14. Nosí tentýž svetr jako já. 15. Jeho zájem o tento předmět byl až obdivuhodný. 16. Nějaký pán se mě zeptal, kudy se dostane na nádraží. 19. Ukazoval jsem mu svoje nové auto. 20. Půjčil jsem Matějovi svoje pero, ale do teď mi ho nevrátil. 21. Neměl stále hotovou svoji závěrečnou práci, i když ji měl odevzdat již za dva dny.</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431927246"/>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91461D86-3D12-4ABA-8CF7-74E384ACBAC0}"/>
              </a:ext>
            </a:extLst>
          </p:cNvPr>
          <p:cNvSpPr txBox="1"/>
          <p:nvPr/>
        </p:nvSpPr>
        <p:spPr>
          <a:xfrm>
            <a:off x="1342008" y="1074509"/>
            <a:ext cx="9507984" cy="470898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Čísi telefon začal uprostřed filmu zvonit, a to rozčílilo mnoho diváků. 2. Každý by se měl nechat očkovat proti tetanu. 3. Takovou zábavu jsem už dlouho nezažil. 4. Nikdo se k té tašce nepřiblížil. 5. Jeho hlas mi byl ze začátku velmi nepříjemný, ale postupem času jsem si zvykl. 6. Tentýž den, co prodal své staré auto, si koupil nové. 7. Celý život šetří peníze, za které pak zaplatí svým dětem studium na univerzitě. 8. Všichni v týmu se snažili spolupracovat, aby dosáhli společného cíle. 9. Přesně takový dům, jaký jsme si právě pořídili, jsem si od malička představoval. 10. Některé dívky se díky školnímu kurzu naučily dobře vařit. 11. Pošli mi, prosím, ten formulář na uvedený mail. 12. Za týden k nám přijede naše babička. 13. Četl jsem knížku, ve které chybělo několik stránek. 14. Snažil se zjistit, kdo mu vzal tužku, ale stejně se mu to nepodařilo. 15. Maminka nám vyžehlila naše oblečení, které si vezmeme na slavnostní večeři. 16. Čí je to pes? 17. Policie nenašla žádný důkaz, který by vedl k zatčení obžalovaného.</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741392090"/>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58165A98-2FF7-48BC-A612-752A72A1F3D2}"/>
              </a:ext>
            </a:extLst>
          </p:cNvPr>
          <p:cNvSpPr>
            <a:spLocks noGrp="1"/>
          </p:cNvSpPr>
          <p:nvPr>
            <p:ph type="title"/>
          </p:nvPr>
        </p:nvSpPr>
        <p:spPr/>
        <p:txBody>
          <a:bodyPr/>
          <a:lstStyle/>
          <a:p>
            <a:r>
              <a:rPr lang="ru-RU" b="1" dirty="0">
                <a:solidFill>
                  <a:srgbClr val="FF0000"/>
                </a:solidFill>
              </a:rPr>
              <a:t>числительное</a:t>
            </a:r>
            <a:endParaRPr lang="cs-CZ" b="1" dirty="0">
              <a:solidFill>
                <a:srgbClr val="FF0000"/>
              </a:solidFill>
            </a:endParaRPr>
          </a:p>
        </p:txBody>
      </p:sp>
    </p:spTree>
    <p:extLst>
      <p:ext uri="{BB962C8B-B14F-4D97-AF65-F5344CB8AC3E}">
        <p14:creationId xmlns:p14="http://schemas.microsoft.com/office/powerpoint/2010/main" val="475381223"/>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8F39DB5F-581F-48FE-AE71-70C2A14063AE}"/>
              </a:ext>
            </a:extLst>
          </p:cNvPr>
          <p:cNvSpPr txBox="1"/>
          <p:nvPr/>
        </p:nvSpPr>
        <p:spPr>
          <a:xfrm>
            <a:off x="640672" y="1859339"/>
            <a:ext cx="10910655" cy="3139321"/>
          </a:xfrm>
          <a:prstGeom prst="rect">
            <a:avLst/>
          </a:prstGeom>
          <a:noFill/>
        </p:spPr>
        <p:txBody>
          <a:bodyPr wrap="square">
            <a:spAutoFit/>
          </a:bodyPr>
          <a:lstStyle/>
          <a:p>
            <a:pPr algn="just"/>
            <a:r>
              <a:rPr lang="ru-RU" sz="2200" b="1" dirty="0">
                <a:effectLst/>
                <a:latin typeface="Arial" panose="020B0604020202020204" pitchFamily="34" charset="0"/>
                <a:ea typeface="Times New Roman" panose="02020603050405020304" pitchFamily="18" charset="0"/>
                <a:cs typeface="Arial" panose="020B0604020202020204" pitchFamily="34" charset="0"/>
              </a:rPr>
              <a:t>Раскройте скобки.</a:t>
            </a:r>
            <a:endParaRPr lang="cs-CZ" sz="2200" dirty="0">
              <a:effectLst/>
              <a:latin typeface="Arial" panose="020B0604020202020204" pitchFamily="34" charset="0"/>
              <a:ea typeface="Times New Roman" panose="02020603050405020304" pitchFamily="18" charset="0"/>
              <a:cs typeface="Arial" panose="020B0604020202020204" pitchFamily="34" charset="0"/>
            </a:endParaRPr>
          </a:p>
          <a:p>
            <a:pPr algn="just"/>
            <a:r>
              <a:rPr lang="cs-CZ" sz="2200" dirty="0">
                <a:effectLst/>
                <a:latin typeface="Arial" panose="020B0604020202020204" pitchFamily="34" charset="0"/>
                <a:ea typeface="Times New Roman" panose="02020603050405020304" pitchFamily="18" charset="0"/>
                <a:cs typeface="Arial" panose="020B0604020202020204" pitchFamily="34" charset="0"/>
              </a:rPr>
              <a:t>3</a:t>
            </a:r>
            <a:r>
              <a:rPr lang="ru-RU" sz="2200" dirty="0">
                <a:effectLst/>
                <a:latin typeface="Arial" panose="020B0604020202020204" pitchFamily="34" charset="0"/>
                <a:ea typeface="Times New Roman" panose="02020603050405020304" pitchFamily="18" charset="0"/>
                <a:cs typeface="Arial" panose="020B0604020202020204" pitchFamily="34" charset="0"/>
              </a:rPr>
              <a:t> (крупный завод)</a:t>
            </a:r>
            <a:r>
              <a:rPr lang="cs-CZ" sz="2200" dirty="0">
                <a:effectLst/>
                <a:latin typeface="Arial" panose="020B0604020202020204" pitchFamily="34" charset="0"/>
                <a:ea typeface="Times New Roman" panose="02020603050405020304" pitchFamily="18" charset="0"/>
                <a:cs typeface="Arial" panose="020B0604020202020204" pitchFamily="34" charset="0"/>
              </a:rPr>
              <a:t>, 4</a:t>
            </a:r>
            <a:r>
              <a:rPr lang="ru-RU" sz="2200" dirty="0">
                <a:effectLst/>
                <a:latin typeface="Arial" panose="020B0604020202020204" pitchFamily="34" charset="0"/>
                <a:ea typeface="Times New Roman" panose="02020603050405020304" pitchFamily="18" charset="0"/>
                <a:cs typeface="Arial" panose="020B0604020202020204" pitchFamily="34" charset="0"/>
              </a:rPr>
              <a:t> (короткий рассказ)</a:t>
            </a:r>
            <a:r>
              <a:rPr lang="cs-CZ" sz="2200" dirty="0">
                <a:effectLst/>
                <a:latin typeface="Arial" panose="020B0604020202020204" pitchFamily="34" charset="0"/>
                <a:ea typeface="Times New Roman" panose="02020603050405020304" pitchFamily="18" charset="0"/>
                <a:cs typeface="Arial" panose="020B0604020202020204" pitchFamily="34" charset="0"/>
              </a:rPr>
              <a:t>, 2</a:t>
            </a:r>
            <a:r>
              <a:rPr lang="ru-RU" sz="2200" dirty="0">
                <a:effectLst/>
                <a:latin typeface="Arial" panose="020B0604020202020204" pitchFamily="34" charset="0"/>
                <a:ea typeface="Times New Roman" panose="02020603050405020304" pitchFamily="18" charset="0"/>
                <a:cs typeface="Arial" panose="020B0604020202020204" pitchFamily="34" charset="0"/>
              </a:rPr>
              <a:t> (старинное здание)</a:t>
            </a:r>
            <a:r>
              <a:rPr lang="cs-CZ" sz="2200" dirty="0">
                <a:effectLst/>
                <a:latin typeface="Arial" panose="020B0604020202020204" pitchFamily="34" charset="0"/>
                <a:ea typeface="Times New Roman" panose="02020603050405020304" pitchFamily="18" charset="0"/>
                <a:cs typeface="Arial" panose="020B0604020202020204" pitchFamily="34" charset="0"/>
              </a:rPr>
              <a:t>, 3</a:t>
            </a:r>
            <a:r>
              <a:rPr lang="ru-RU" sz="2200" dirty="0">
                <a:effectLst/>
                <a:latin typeface="Arial" panose="020B0604020202020204" pitchFamily="34" charset="0"/>
                <a:ea typeface="Times New Roman" panose="02020603050405020304" pitchFamily="18" charset="0"/>
                <a:cs typeface="Arial" panose="020B0604020202020204" pitchFamily="34" charset="0"/>
              </a:rPr>
              <a:t> (интересный журнал)</a:t>
            </a:r>
            <a:r>
              <a:rPr lang="cs-CZ" sz="2200" dirty="0">
                <a:effectLst/>
                <a:latin typeface="Arial" panose="020B0604020202020204" pitchFamily="34" charset="0"/>
                <a:ea typeface="Times New Roman" panose="02020603050405020304" pitchFamily="18" charset="0"/>
                <a:cs typeface="Arial" panose="020B0604020202020204" pitchFamily="34" charset="0"/>
              </a:rPr>
              <a:t>, 24</a:t>
            </a:r>
            <a:r>
              <a:rPr lang="ru-RU" sz="2200" dirty="0">
                <a:effectLst/>
                <a:latin typeface="Arial" panose="020B0604020202020204" pitchFamily="34" charset="0"/>
                <a:ea typeface="Times New Roman" panose="02020603050405020304" pitchFamily="18" charset="0"/>
                <a:cs typeface="Arial" panose="020B0604020202020204" pitchFamily="34" charset="0"/>
              </a:rPr>
              <a:t> (зарубежный актёр)</a:t>
            </a:r>
            <a:r>
              <a:rPr lang="cs-CZ" sz="2200" dirty="0">
                <a:effectLst/>
                <a:latin typeface="Arial" panose="020B0604020202020204" pitchFamily="34" charset="0"/>
                <a:ea typeface="Times New Roman" panose="02020603050405020304" pitchFamily="18" charset="0"/>
                <a:cs typeface="Arial" panose="020B0604020202020204" pitchFamily="34" charset="0"/>
              </a:rPr>
              <a:t>, 32</a:t>
            </a:r>
            <a:r>
              <a:rPr lang="ru-RU" sz="2200" dirty="0">
                <a:effectLst/>
                <a:latin typeface="Arial" panose="020B0604020202020204" pitchFamily="34" charset="0"/>
                <a:ea typeface="Times New Roman" panose="02020603050405020304" pitchFamily="18" charset="0"/>
                <a:cs typeface="Arial" panose="020B0604020202020204" pitchFamily="34" charset="0"/>
              </a:rPr>
              <a:t> (большое помещение)</a:t>
            </a:r>
            <a:r>
              <a:rPr lang="cs-CZ" sz="2200" dirty="0">
                <a:effectLst/>
                <a:latin typeface="Arial" panose="020B0604020202020204" pitchFamily="34" charset="0"/>
                <a:ea typeface="Times New Roman" panose="02020603050405020304" pitchFamily="18" charset="0"/>
                <a:cs typeface="Arial" panose="020B0604020202020204" pitchFamily="34" charset="0"/>
              </a:rPr>
              <a:t>, 3</a:t>
            </a:r>
            <a:r>
              <a:rPr lang="ru-RU" sz="2200" dirty="0">
                <a:effectLst/>
                <a:latin typeface="Arial" panose="020B0604020202020204" pitchFamily="34" charset="0"/>
                <a:ea typeface="Times New Roman" panose="02020603050405020304" pitchFamily="18" charset="0"/>
                <a:cs typeface="Arial" panose="020B0604020202020204" pitchFamily="34" charset="0"/>
              </a:rPr>
              <a:t> (высокая девушка)</a:t>
            </a:r>
            <a:r>
              <a:rPr lang="cs-CZ" sz="2200" dirty="0">
                <a:effectLst/>
                <a:latin typeface="Arial" panose="020B0604020202020204" pitchFamily="34" charset="0"/>
                <a:ea typeface="Times New Roman" panose="02020603050405020304" pitchFamily="18" charset="0"/>
                <a:cs typeface="Arial" panose="020B0604020202020204" pitchFamily="34" charset="0"/>
              </a:rPr>
              <a:t>, 22</a:t>
            </a:r>
            <a:r>
              <a:rPr lang="ru-RU" sz="2200" dirty="0">
                <a:effectLst/>
                <a:latin typeface="Arial" panose="020B0604020202020204" pitchFamily="34" charset="0"/>
                <a:ea typeface="Times New Roman" panose="02020603050405020304" pitchFamily="18" charset="0"/>
                <a:cs typeface="Arial" panose="020B0604020202020204" pitchFamily="34" charset="0"/>
              </a:rPr>
              <a:t> (свободное место)</a:t>
            </a:r>
            <a:r>
              <a:rPr lang="cs-CZ" sz="2200" dirty="0">
                <a:effectLst/>
                <a:latin typeface="Arial" panose="020B0604020202020204" pitchFamily="34" charset="0"/>
                <a:ea typeface="Times New Roman" panose="02020603050405020304" pitchFamily="18" charset="0"/>
                <a:cs typeface="Arial" panose="020B0604020202020204" pitchFamily="34" charset="0"/>
              </a:rPr>
              <a:t>, 4</a:t>
            </a:r>
            <a:r>
              <a:rPr lang="ru-RU" sz="2200" dirty="0">
                <a:effectLst/>
                <a:latin typeface="Arial" panose="020B0604020202020204" pitchFamily="34" charset="0"/>
                <a:ea typeface="Times New Roman" panose="02020603050405020304" pitchFamily="18" charset="0"/>
                <a:cs typeface="Arial" panose="020B0604020202020204" pitchFamily="34" charset="0"/>
              </a:rPr>
              <a:t> (пушистая кошка)</a:t>
            </a:r>
            <a:r>
              <a:rPr lang="cs-CZ" sz="2200" dirty="0">
                <a:effectLst/>
                <a:latin typeface="Arial" panose="020B0604020202020204" pitchFamily="34" charset="0"/>
                <a:ea typeface="Times New Roman" panose="02020603050405020304" pitchFamily="18" charset="0"/>
                <a:cs typeface="Arial" panose="020B0604020202020204" pitchFamily="34" charset="0"/>
              </a:rPr>
              <a:t>, 2</a:t>
            </a:r>
            <a:r>
              <a:rPr lang="ru-RU" sz="2200" dirty="0">
                <a:effectLst/>
                <a:latin typeface="Arial" panose="020B0604020202020204" pitchFamily="34" charset="0"/>
                <a:ea typeface="Times New Roman" panose="02020603050405020304" pitchFamily="18" charset="0"/>
                <a:cs typeface="Arial" panose="020B0604020202020204" pitchFamily="34" charset="0"/>
              </a:rPr>
              <a:t> (новая учительница)</a:t>
            </a:r>
            <a:r>
              <a:rPr lang="cs-CZ" sz="2200" dirty="0">
                <a:effectLst/>
                <a:latin typeface="Arial" panose="020B0604020202020204" pitchFamily="34" charset="0"/>
                <a:ea typeface="Times New Roman" panose="02020603050405020304" pitchFamily="18" charset="0"/>
                <a:cs typeface="Arial" panose="020B0604020202020204" pitchFamily="34" charset="0"/>
              </a:rPr>
              <a:t>, 3</a:t>
            </a:r>
            <a:r>
              <a:rPr lang="ru-RU" sz="2200" dirty="0">
                <a:effectLst/>
                <a:latin typeface="Arial" panose="020B0604020202020204" pitchFamily="34" charset="0"/>
                <a:ea typeface="Times New Roman" panose="02020603050405020304" pitchFamily="18" charset="0"/>
                <a:cs typeface="Arial" panose="020B0604020202020204" pitchFamily="34" charset="0"/>
              </a:rPr>
              <a:t> (роскошная квартира)</a:t>
            </a:r>
            <a:r>
              <a:rPr lang="cs-CZ" sz="2200" dirty="0">
                <a:effectLst/>
                <a:latin typeface="Arial" panose="020B0604020202020204" pitchFamily="34" charset="0"/>
                <a:ea typeface="Times New Roman" panose="02020603050405020304" pitchFamily="18" charset="0"/>
                <a:cs typeface="Arial" panose="020B0604020202020204" pitchFamily="34" charset="0"/>
              </a:rPr>
              <a:t>, 4</a:t>
            </a:r>
            <a:r>
              <a:rPr lang="ru-RU" sz="2200" dirty="0">
                <a:effectLst/>
                <a:latin typeface="Arial" panose="020B0604020202020204" pitchFamily="34" charset="0"/>
                <a:ea typeface="Times New Roman" panose="02020603050405020304" pitchFamily="18" charset="0"/>
                <a:cs typeface="Arial" panose="020B0604020202020204" pitchFamily="34" charset="0"/>
              </a:rPr>
              <a:t> (известная гимназия)</a:t>
            </a:r>
            <a:endParaRPr lang="cs-CZ" sz="2200" dirty="0">
              <a:effectLst/>
              <a:latin typeface="Arial" panose="020B0604020202020204" pitchFamily="34" charset="0"/>
              <a:ea typeface="Times New Roman" panose="02020603050405020304" pitchFamily="18" charset="0"/>
              <a:cs typeface="Arial" panose="020B0604020202020204" pitchFamily="34" charset="0"/>
            </a:endParaRPr>
          </a:p>
          <a:p>
            <a:pPr algn="just"/>
            <a:r>
              <a:rPr lang="cs-CZ" sz="2200" dirty="0">
                <a:effectLst/>
                <a:latin typeface="Arial" panose="020B0604020202020204" pitchFamily="34" charset="0"/>
                <a:ea typeface="Times New Roman" panose="02020603050405020304" pitchFamily="18" charset="0"/>
                <a:cs typeface="Arial" panose="020B0604020202020204" pitchFamily="34" charset="0"/>
              </a:rPr>
              <a:t>562 </a:t>
            </a:r>
            <a:r>
              <a:rPr lang="ru-RU" sz="2200" dirty="0">
                <a:effectLst/>
                <a:latin typeface="Arial" panose="020B0604020202020204" pitchFamily="34" charset="0"/>
                <a:ea typeface="Times New Roman" panose="02020603050405020304" pitchFamily="18" charset="0"/>
                <a:cs typeface="Arial" panose="020B0604020202020204" pitchFamily="34" charset="0"/>
              </a:rPr>
              <a:t>квартира, </a:t>
            </a:r>
            <a:r>
              <a:rPr lang="cs-CZ" sz="2200" dirty="0">
                <a:effectLst/>
                <a:latin typeface="Arial" panose="020B0604020202020204" pitchFamily="34" charset="0"/>
                <a:ea typeface="Times New Roman" panose="02020603050405020304" pitchFamily="18" charset="0"/>
                <a:cs typeface="Arial" panose="020B0604020202020204" pitchFamily="34" charset="0"/>
              </a:rPr>
              <a:t>358 </a:t>
            </a:r>
            <a:r>
              <a:rPr lang="ru-RU" sz="2200" dirty="0">
                <a:effectLst/>
                <a:latin typeface="Arial" panose="020B0604020202020204" pitchFamily="34" charset="0"/>
                <a:ea typeface="Times New Roman" panose="02020603050405020304" pitchFamily="18" charset="0"/>
                <a:cs typeface="Arial" panose="020B0604020202020204" pitchFamily="34" charset="0"/>
              </a:rPr>
              <a:t>студент, </a:t>
            </a:r>
            <a:r>
              <a:rPr lang="cs-CZ" sz="2200" dirty="0">
                <a:effectLst/>
                <a:latin typeface="Arial" panose="020B0604020202020204" pitchFamily="34" charset="0"/>
                <a:ea typeface="Times New Roman" panose="02020603050405020304" pitchFamily="18" charset="0"/>
                <a:cs typeface="Arial" panose="020B0604020202020204" pitchFamily="34" charset="0"/>
              </a:rPr>
              <a:t>146 </a:t>
            </a:r>
            <a:r>
              <a:rPr lang="ru-RU" sz="2200" dirty="0">
                <a:effectLst/>
                <a:latin typeface="Arial" panose="020B0604020202020204" pitchFamily="34" charset="0"/>
                <a:ea typeface="Times New Roman" panose="02020603050405020304" pitchFamily="18" charset="0"/>
                <a:cs typeface="Arial" panose="020B0604020202020204" pitchFamily="34" charset="0"/>
              </a:rPr>
              <a:t>место, </a:t>
            </a:r>
            <a:r>
              <a:rPr lang="cs-CZ" sz="2200" dirty="0">
                <a:effectLst/>
                <a:latin typeface="Arial" panose="020B0604020202020204" pitchFamily="34" charset="0"/>
                <a:ea typeface="Times New Roman" panose="02020603050405020304" pitchFamily="18" charset="0"/>
                <a:cs typeface="Arial" panose="020B0604020202020204" pitchFamily="34" charset="0"/>
              </a:rPr>
              <a:t>750 </a:t>
            </a:r>
            <a:r>
              <a:rPr lang="ru-RU" sz="2200" dirty="0">
                <a:effectLst/>
                <a:latin typeface="Arial" panose="020B0604020202020204" pitchFamily="34" charset="0"/>
                <a:ea typeface="Times New Roman" panose="02020603050405020304" pitchFamily="18" charset="0"/>
                <a:cs typeface="Arial" panose="020B0604020202020204" pitchFamily="34" charset="0"/>
              </a:rPr>
              <a:t>ученик, </a:t>
            </a:r>
            <a:r>
              <a:rPr lang="cs-CZ" sz="2200" dirty="0">
                <a:effectLst/>
                <a:latin typeface="Arial" panose="020B0604020202020204" pitchFamily="34" charset="0"/>
                <a:ea typeface="Times New Roman" panose="02020603050405020304" pitchFamily="18" charset="0"/>
                <a:cs typeface="Arial" panose="020B0604020202020204" pitchFamily="34" charset="0"/>
              </a:rPr>
              <a:t>5721 </a:t>
            </a:r>
            <a:r>
              <a:rPr lang="ru-RU" sz="2200" dirty="0">
                <a:effectLst/>
                <a:latin typeface="Arial" panose="020B0604020202020204" pitchFamily="34" charset="0"/>
                <a:ea typeface="Times New Roman" panose="02020603050405020304" pitchFamily="18" charset="0"/>
                <a:cs typeface="Arial" panose="020B0604020202020204" pitchFamily="34" charset="0"/>
              </a:rPr>
              <a:t>житель, </a:t>
            </a:r>
            <a:r>
              <a:rPr lang="cs-CZ" sz="2200" dirty="0">
                <a:effectLst/>
                <a:latin typeface="Arial" panose="020B0604020202020204" pitchFamily="34" charset="0"/>
                <a:ea typeface="Times New Roman" panose="02020603050405020304" pitchFamily="18" charset="0"/>
                <a:cs typeface="Arial" panose="020B0604020202020204" pitchFamily="34" charset="0"/>
              </a:rPr>
              <a:t>400 </a:t>
            </a:r>
            <a:r>
              <a:rPr lang="ru-RU" sz="2200" dirty="0">
                <a:effectLst/>
                <a:latin typeface="Arial" panose="020B0604020202020204" pitchFamily="34" charset="0"/>
                <a:ea typeface="Times New Roman" panose="02020603050405020304" pitchFamily="18" charset="0"/>
                <a:cs typeface="Arial" panose="020B0604020202020204" pitchFamily="34" charset="0"/>
              </a:rPr>
              <a:t>рубль, </a:t>
            </a:r>
            <a:r>
              <a:rPr lang="cs-CZ" sz="2200" dirty="0">
                <a:effectLst/>
                <a:latin typeface="Arial" panose="020B0604020202020204" pitchFamily="34" charset="0"/>
                <a:ea typeface="Times New Roman" panose="02020603050405020304" pitchFamily="18" charset="0"/>
                <a:cs typeface="Arial" panose="020B0604020202020204" pitchFamily="34" charset="0"/>
              </a:rPr>
              <a:t>153 </a:t>
            </a:r>
            <a:r>
              <a:rPr lang="ru-RU" sz="2200" dirty="0">
                <a:effectLst/>
                <a:latin typeface="Arial" panose="020B0604020202020204" pitchFamily="34" charset="0"/>
                <a:ea typeface="Times New Roman" panose="02020603050405020304" pitchFamily="18" charset="0"/>
                <a:cs typeface="Arial" panose="020B0604020202020204" pitchFamily="34" charset="0"/>
              </a:rPr>
              <a:t>предприятие, </a:t>
            </a:r>
            <a:r>
              <a:rPr lang="cs-CZ" sz="2200" dirty="0">
                <a:effectLst/>
                <a:latin typeface="Arial" panose="020B0604020202020204" pitchFamily="34" charset="0"/>
                <a:ea typeface="Times New Roman" panose="02020603050405020304" pitchFamily="18" charset="0"/>
                <a:cs typeface="Arial" panose="020B0604020202020204" pitchFamily="34" charset="0"/>
              </a:rPr>
              <a:t>322 </a:t>
            </a:r>
            <a:r>
              <a:rPr lang="ru-RU" sz="2200" dirty="0">
                <a:effectLst/>
                <a:latin typeface="Arial" panose="020B0604020202020204" pitchFamily="34" charset="0"/>
                <a:ea typeface="Times New Roman" panose="02020603050405020304" pitchFamily="18" charset="0"/>
                <a:cs typeface="Arial" panose="020B0604020202020204" pitchFamily="34" charset="0"/>
              </a:rPr>
              <a:t>автомобиль</a:t>
            </a:r>
          </a:p>
          <a:p>
            <a:pPr algn="just"/>
            <a:endParaRPr lang="ru-RU" sz="2200" dirty="0">
              <a:latin typeface="Arial" panose="020B0604020202020204" pitchFamily="34" charset="0"/>
              <a:ea typeface="Times New Roman" panose="02020603050405020304" pitchFamily="18" charset="0"/>
              <a:cs typeface="Arial" panose="020B0604020202020204" pitchFamily="34" charset="0"/>
            </a:endParaRPr>
          </a:p>
          <a:p>
            <a:pPr algn="just"/>
            <a:endParaRPr lang="cs-CZ" sz="22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19023691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57B1D771-4667-4E7A-97CF-C7E91A1C9E87}"/>
              </a:ext>
            </a:extLst>
          </p:cNvPr>
          <p:cNvSpPr txBox="1"/>
          <p:nvPr/>
        </p:nvSpPr>
        <p:spPr>
          <a:xfrm>
            <a:off x="1652726" y="1192191"/>
            <a:ext cx="8886547" cy="3970318"/>
          </a:xfrm>
          <a:prstGeom prst="rect">
            <a:avLst/>
          </a:prstGeom>
          <a:noFill/>
        </p:spPr>
        <p:txBody>
          <a:bodyPr wrap="square">
            <a:spAutoFit/>
          </a:bodyPr>
          <a:lstStyle/>
          <a:p>
            <a:pPr algn="just"/>
            <a:r>
              <a:rPr lang="ru-RU" sz="2100" b="1" dirty="0">
                <a:effectLst/>
                <a:latin typeface="Arial" panose="020B0604020202020204" pitchFamily="34" charset="0"/>
                <a:ea typeface="Times New Roman" panose="02020603050405020304" pitchFamily="18" charset="0"/>
                <a:cs typeface="Arial" panose="020B0604020202020204" pitchFamily="34" charset="0"/>
              </a:rPr>
              <a:t>1. Переведите и дополните прилагательное по смыслу</a:t>
            </a:r>
            <a:r>
              <a:rPr lang="cs-CZ" sz="2100" b="1" dirty="0">
                <a:effectLst/>
                <a:latin typeface="Arial" panose="020B0604020202020204" pitchFamily="34" charset="0"/>
                <a:ea typeface="Times New Roman" panose="02020603050405020304" pitchFamily="18" charset="0"/>
                <a:cs typeface="Arial" panose="020B0604020202020204" pitchFamily="34" charset="0"/>
              </a:rPr>
              <a:t>.</a:t>
            </a:r>
            <a:endParaRPr lang="ru-RU" sz="2100" b="1" dirty="0">
              <a:effectLst/>
              <a:latin typeface="Arial" panose="020B0604020202020204" pitchFamily="34" charset="0"/>
              <a:ea typeface="Times New Roman" panose="02020603050405020304" pitchFamily="18" charset="0"/>
              <a:cs typeface="Arial" panose="020B0604020202020204" pitchFamily="34" charset="0"/>
            </a:endParaRPr>
          </a:p>
          <a:p>
            <a:pPr algn="just"/>
            <a:endParaRPr lang="cs-CZ" sz="2100" dirty="0">
              <a:effectLst/>
              <a:latin typeface="Arial" panose="020B0604020202020204" pitchFamily="34" charset="0"/>
              <a:ea typeface="Times New Roman" panose="02020603050405020304" pitchFamily="18" charset="0"/>
              <a:cs typeface="Arial" panose="020B0604020202020204" pitchFamily="34" charset="0"/>
            </a:endParaRPr>
          </a:p>
          <a:p>
            <a:pPr algn="just"/>
            <a:r>
              <a:rPr lang="cs-CZ" sz="2100" dirty="0">
                <a:effectLst/>
                <a:latin typeface="Arial" panose="020B0604020202020204" pitchFamily="34" charset="0"/>
                <a:ea typeface="Times New Roman" panose="02020603050405020304" pitchFamily="18" charset="0"/>
                <a:cs typeface="Arial" panose="020B0604020202020204" pitchFamily="34" charset="0"/>
              </a:rPr>
              <a:t>2 kamarádi, 3 synové, 3 dcery, 4 bratři, 2 muži, 4 housle, 5 dětí, 3 kluci, 5 nemocných, 4 jídelny, 6 kamarádek, 3 hodiny, 7 vojáků, 2 dny, 3 koťata, 9 knih, 3 kleště, 4 lidé, 4 ženy</a:t>
            </a:r>
          </a:p>
          <a:p>
            <a:pPr algn="just"/>
            <a:endParaRPr lang="ru-RU" sz="2100" dirty="0">
              <a:effectLst/>
              <a:latin typeface="Arial" panose="020B0604020202020204" pitchFamily="34" charset="0"/>
              <a:ea typeface="Times New Roman" panose="02020603050405020304" pitchFamily="18" charset="0"/>
              <a:cs typeface="Arial" panose="020B0604020202020204" pitchFamily="34" charset="0"/>
            </a:endParaRPr>
          </a:p>
          <a:p>
            <a:pPr algn="just"/>
            <a:r>
              <a:rPr lang="ru-RU" sz="2100" b="1" dirty="0">
                <a:latin typeface="Arial" panose="020B0604020202020204" pitchFamily="34" charset="0"/>
                <a:ea typeface="Times New Roman" panose="02020603050405020304" pitchFamily="18" charset="0"/>
                <a:cs typeface="Arial" panose="020B0604020202020204" pitchFamily="34" charset="0"/>
              </a:rPr>
              <a:t>2. Переведите.</a:t>
            </a:r>
          </a:p>
          <a:p>
            <a:pPr algn="just"/>
            <a:r>
              <a:rPr lang="cs-CZ" sz="2100" dirty="0">
                <a:effectLst/>
                <a:latin typeface="Arial" panose="020B0604020202020204" pitchFamily="34" charset="0"/>
                <a:ea typeface="Times New Roman" panose="02020603050405020304" pitchFamily="18" charset="0"/>
                <a:cs typeface="Arial" panose="020B0604020202020204" pitchFamily="34" charset="0"/>
              </a:rPr>
              <a:t>Nehoda se stala asi 3 kilometry od zatáčky. V minulém roce jsem byl nemocný jen 3 týdny. Odcházím z domova okolo 8 a vracím se 5. O svém životě za války vyprávěl asi pětaosmdesátiletý muž. Závody budou asi za 3 týdny. Byl jsem v Moskvě před pěti, šesti lety. Zámek, o kterém jsem ti vyprávěl, je asi 30 kilometrů od našeho města.</a:t>
            </a:r>
          </a:p>
        </p:txBody>
      </p:sp>
    </p:spTree>
    <p:extLst>
      <p:ext uri="{BB962C8B-B14F-4D97-AF65-F5344CB8AC3E}">
        <p14:creationId xmlns:p14="http://schemas.microsoft.com/office/powerpoint/2010/main" val="1682712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6EA3098F-0192-4AA6-B961-0519668B2DF1}"/>
              </a:ext>
            </a:extLst>
          </p:cNvPr>
          <p:cNvSpPr txBox="1"/>
          <p:nvPr/>
        </p:nvSpPr>
        <p:spPr>
          <a:xfrm>
            <a:off x="921428" y="1074509"/>
            <a:ext cx="10349144" cy="470898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на чешский язык. Употребите словосочетания в предложениях на русском языке.</a:t>
            </a:r>
          </a:p>
          <a:p>
            <a:pPr algn="just"/>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а) ягода смородины, изюмина, песчинка, снежинка, росинка, картофелина, горошина, ягода брусники, ягода земляники, ягода малины, ягода черники;</a:t>
            </a:r>
          </a:p>
          <a:p>
            <a:pPr algn="just"/>
            <a:r>
              <a:rPr lang="ru-RU" sz="2000" kern="50" dirty="0">
                <a:effectLst/>
                <a:latin typeface="Arial" panose="020B0604020202020204" pitchFamily="34" charset="0"/>
                <a:ea typeface="Arial Unicode MS"/>
                <a:cs typeface="Arial" panose="020B0604020202020204" pitchFamily="34" charset="0"/>
              </a:rPr>
              <a:t>б) новые брюки, круглые сутки, новые часы, закрытая дверь, скачки, играть в шахматы, играть на гитаре, Рождество, деревянные санки, модное платье, Пасха, кукурузные хлопья, дорогая скрипка, старый орган, открытые ворота, вчерашняя газета, недавние похороны, день рождения, именины, летние каникулы.</a:t>
            </a:r>
          </a:p>
          <a:p>
            <a:pPr algn="just"/>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словосочетания на русский язык и запишите их в родительном падеже.</a:t>
            </a:r>
            <a:endParaRPr lang="ru-RU"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Bohatá úroda, nové lepidlo, přísné kritérium, technické muzeum, horká čokoláda, pedagogická fakulta, hluboká analýza, vysoká úroveň, bílá husa, nové akvárium.</a:t>
            </a:r>
          </a:p>
          <a:p>
            <a:pPr algn="just"/>
            <a:endParaRPr lang="ru-RU"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542136323"/>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0AE764DA-2481-45AE-AEE4-447710E1FFDD}"/>
              </a:ext>
            </a:extLst>
          </p:cNvPr>
          <p:cNvSpPr txBox="1"/>
          <p:nvPr/>
        </p:nvSpPr>
        <p:spPr>
          <a:xfrm>
            <a:off x="978024" y="1009264"/>
            <a:ext cx="10235952" cy="4493538"/>
          </a:xfrm>
          <a:prstGeom prst="rect">
            <a:avLst/>
          </a:prstGeom>
          <a:noFill/>
        </p:spPr>
        <p:txBody>
          <a:bodyPr wrap="square">
            <a:spAutoFit/>
          </a:bodyPr>
          <a:lstStyle/>
          <a:p>
            <a:pPr algn="just"/>
            <a:r>
              <a:rPr lang="ru-RU" sz="2200" b="1" kern="50" dirty="0">
                <a:effectLst/>
                <a:latin typeface="Arial" panose="020B0604020202020204" pitchFamily="34" charset="0"/>
                <a:ea typeface="Arial Unicode MS"/>
                <a:cs typeface="Arial" panose="020B0604020202020204" pitchFamily="34" charset="0"/>
              </a:rPr>
              <a:t>Используйте числительное </a:t>
            </a:r>
            <a:r>
              <a:rPr lang="ru-RU" sz="2200" b="1" i="1" kern="50" dirty="0">
                <a:effectLst/>
                <a:latin typeface="Arial" panose="020B0604020202020204" pitchFamily="34" charset="0"/>
                <a:ea typeface="Arial Unicode MS"/>
                <a:cs typeface="Arial" panose="020B0604020202020204" pitchFamily="34" charset="0"/>
              </a:rPr>
              <a:t>оба</a:t>
            </a:r>
            <a:r>
              <a:rPr lang="ru-RU" sz="2200" b="1" kern="50" dirty="0">
                <a:effectLst/>
                <a:latin typeface="Arial" panose="020B0604020202020204" pitchFamily="34" charset="0"/>
                <a:ea typeface="Arial Unicode MS"/>
                <a:cs typeface="Arial" panose="020B0604020202020204" pitchFamily="34" charset="0"/>
              </a:rPr>
              <a:t> и </a:t>
            </a:r>
            <a:r>
              <a:rPr lang="ru-RU" sz="2200" b="1" i="1" kern="50" dirty="0">
                <a:effectLst/>
                <a:latin typeface="Arial" panose="020B0604020202020204" pitchFamily="34" charset="0"/>
                <a:ea typeface="Arial Unicode MS"/>
                <a:cs typeface="Arial" panose="020B0604020202020204" pitchFamily="34" charset="0"/>
              </a:rPr>
              <a:t>обе </a:t>
            </a:r>
            <a:r>
              <a:rPr lang="ru-RU" sz="2200" b="1" kern="50" dirty="0">
                <a:effectLst/>
                <a:latin typeface="Arial" panose="020B0604020202020204" pitchFamily="34" charset="0"/>
                <a:ea typeface="Arial Unicode MS"/>
                <a:cs typeface="Arial" panose="020B0604020202020204" pitchFamily="34" charset="0"/>
              </a:rPr>
              <a:t>в правильной форме.</a:t>
            </a:r>
          </a:p>
          <a:p>
            <a:pPr algn="just"/>
            <a:endParaRPr lang="cs-CZ" sz="2200" kern="50" dirty="0">
              <a:effectLst/>
              <a:latin typeface="Arial" panose="020B0604020202020204" pitchFamily="34" charset="0"/>
              <a:ea typeface="Arial Unicode MS"/>
              <a:cs typeface="Arial" panose="020B0604020202020204" pitchFamily="34" charset="0"/>
            </a:endParaRPr>
          </a:p>
          <a:p>
            <a:pPr algn="just"/>
            <a:r>
              <a:rPr lang="ru-RU" sz="2200" kern="50" dirty="0">
                <a:effectLst/>
                <a:latin typeface="Arial" panose="020B0604020202020204" pitchFamily="34" charset="0"/>
                <a:ea typeface="Arial Unicode MS"/>
                <a:cs typeface="Arial" panose="020B0604020202020204" pitchFamily="34" charset="0"/>
              </a:rPr>
              <a:t>1. (оба) вопроса были одинаково глупы. 2. Мы (оба / обе) это знаем. 3. Мы хотим найти решение для (оба / обе). 4. Нам (оба / обе) придется написать домашнее задание. 5. Он относился хорошо к (обе) девушкам. 6. Держите его (обе) руками. 7. Следите за ними (оба / обе). 8. Она не видит (оба) глазами. 9. Я очень хотел их (оба / обе) познакомить. 10. У (оба / обе) были каштановые волосы. 11. (оба / обе) об этом подумали. 12. Вы (оба / обе) правы. 13. Я сегодня видела их (оба / обе). 14. По (обе) сторонам дороги кукуруза. 15. Нам (оба / обе) надо это сделать. 16. Он почесал (обе) руками затылок. 17. Я сыт по горло ими (оба / обе)! 18. Учительница хочет поговорить с вами (оба / обе). 19. Ты за ними (оба / обе) присматриваешь? 20. Я не смогу достичь (обе) целей.</a:t>
            </a:r>
            <a:endParaRPr lang="cs-CZ" sz="22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606584226"/>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B9B445F-180C-45BA-80BE-505E53D6E7F8}"/>
              </a:ext>
            </a:extLst>
          </p:cNvPr>
          <p:cNvSpPr txBox="1"/>
          <p:nvPr/>
        </p:nvSpPr>
        <p:spPr>
          <a:xfrm>
            <a:off x="1546194" y="695763"/>
            <a:ext cx="9099612" cy="570925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К словам или словосочетаниям дополните числительные </a:t>
            </a:r>
            <a:r>
              <a:rPr lang="ru-RU" sz="2000" b="1" i="1" kern="50" dirty="0">
                <a:effectLst/>
                <a:latin typeface="Arial" panose="020B0604020202020204" pitchFamily="34" charset="0"/>
                <a:ea typeface="Arial Unicode MS"/>
                <a:cs typeface="Arial" panose="020B0604020202020204" pitchFamily="34" charset="0"/>
              </a:rPr>
              <a:t>полтора </a:t>
            </a:r>
            <a:r>
              <a:rPr lang="ru-RU" sz="2000" b="1" kern="50" dirty="0">
                <a:effectLst/>
                <a:latin typeface="Arial" panose="020B0604020202020204" pitchFamily="34" charset="0"/>
                <a:ea typeface="Arial Unicode MS"/>
                <a:cs typeface="Arial" panose="020B0604020202020204" pitchFamily="34" charset="0"/>
              </a:rPr>
              <a:t>или </a:t>
            </a:r>
            <a:r>
              <a:rPr lang="ru-RU" sz="2000" b="1" i="1" kern="50" dirty="0">
                <a:effectLst/>
                <a:latin typeface="Arial" panose="020B0604020202020204" pitchFamily="34" charset="0"/>
                <a:ea typeface="Arial Unicode MS"/>
                <a:cs typeface="Arial" panose="020B0604020202020204" pitchFamily="34" charset="0"/>
              </a:rPr>
              <a:t>полторы</a:t>
            </a:r>
            <a:r>
              <a:rPr lang="ru-RU" sz="2000" b="1" kern="50" dirty="0">
                <a:effectLst/>
                <a:latin typeface="Arial" panose="020B0604020202020204" pitchFamily="34" charset="0"/>
                <a:ea typeface="Arial Unicode MS"/>
                <a:cs typeface="Arial" panose="020B0604020202020204" pitchFamily="34" charset="0"/>
              </a:rPr>
              <a:t>. Употребите в предложениях.</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Час, чашка чаю, литр молока, ложка сахара, минута, километр, месяц, килограмм картошки, год, кружка.</a:t>
            </a:r>
          </a:p>
          <a:p>
            <a:pPr algn="just"/>
            <a:endParaRPr lang="ru-RU" sz="2000" kern="50" dirty="0">
              <a:latin typeface="Arial" panose="020B0604020202020204" pitchFamily="34" charset="0"/>
              <a:ea typeface="Arial Unicode MS"/>
              <a:cs typeface="Arial" panose="020B0604020202020204" pitchFamily="34" charset="0"/>
            </a:endParaRPr>
          </a:p>
          <a:p>
            <a:pPr algn="just"/>
            <a:r>
              <a:rPr lang="ru-RU" sz="2100" b="1" kern="50" dirty="0">
                <a:effectLst/>
                <a:latin typeface="Arial" panose="020B0604020202020204" pitchFamily="34" charset="0"/>
                <a:ea typeface="Arial Unicode MS"/>
                <a:cs typeface="Arial" panose="020B0604020202020204" pitchFamily="34" charset="0"/>
              </a:rPr>
              <a:t>2. Словосочетания употребите по образцу с предлогом </a:t>
            </a:r>
            <a:r>
              <a:rPr lang="ru-RU" sz="2100" b="1" i="1" kern="50" dirty="0">
                <a:effectLst/>
                <a:latin typeface="Arial" panose="020B0604020202020204" pitchFamily="34" charset="0"/>
                <a:ea typeface="Arial Unicode MS"/>
                <a:cs typeface="Arial" panose="020B0604020202020204" pitchFamily="34" charset="0"/>
              </a:rPr>
              <a:t>без</a:t>
            </a:r>
            <a:r>
              <a:rPr lang="ru-RU" sz="2100" b="1" kern="50" dirty="0">
                <a:effectLst/>
                <a:latin typeface="Arial" panose="020B0604020202020204" pitchFamily="34" charset="0"/>
                <a:ea typeface="Arial Unicode MS"/>
                <a:cs typeface="Arial" panose="020B0604020202020204" pitchFamily="34" charset="0"/>
              </a:rPr>
              <a:t>. </a:t>
            </a:r>
            <a:r>
              <a:rPr lang="ru-RU" sz="2100" i="1" kern="50" dirty="0">
                <a:effectLst/>
                <a:latin typeface="Arial" panose="020B0604020202020204" pitchFamily="34" charset="0"/>
                <a:ea typeface="Arial Unicode MS"/>
                <a:cs typeface="Arial" panose="020B0604020202020204" pitchFamily="34" charset="0"/>
              </a:rPr>
              <a:t>Образец: Полтора часа – без полутора часов.</a:t>
            </a:r>
            <a:endParaRPr lang="cs-CZ" sz="2100" kern="50" dirty="0">
              <a:effectLst/>
              <a:latin typeface="Arial" panose="020B0604020202020204" pitchFamily="34" charset="0"/>
              <a:ea typeface="Arial Unicode MS"/>
              <a:cs typeface="Arial" panose="020B0604020202020204" pitchFamily="34" charset="0"/>
            </a:endParaRPr>
          </a:p>
          <a:p>
            <a:pPr algn="just"/>
            <a:r>
              <a:rPr lang="ru-RU" sz="2100" kern="50" dirty="0">
                <a:effectLst/>
                <a:latin typeface="Arial" panose="020B0604020202020204" pitchFamily="34" charset="0"/>
                <a:ea typeface="Arial Unicode MS"/>
                <a:cs typeface="Arial" panose="020B0604020202020204" pitchFamily="34" charset="0"/>
              </a:rPr>
              <a:t>Полторы чашки чаю, полтора литра молока, полторы ложки сахара, полторы минуты, полтора километра, полтора месяца, полтора килограмма картошки, полтора года, полторы кружки.</a:t>
            </a:r>
            <a:endParaRPr lang="cs-CZ" sz="2100" kern="50" dirty="0">
              <a:effectLst/>
              <a:latin typeface="Arial" panose="020B0604020202020204" pitchFamily="34" charset="0"/>
              <a:ea typeface="Arial Unicode MS"/>
              <a:cs typeface="Arial" panose="020B0604020202020204" pitchFamily="34" charset="0"/>
            </a:endParaRPr>
          </a:p>
          <a:p>
            <a:pPr algn="just"/>
            <a:endParaRPr lang="ru-RU" sz="2000" kern="50" dirty="0">
              <a:effectLst/>
              <a:latin typeface="Arial" panose="020B0604020202020204" pitchFamily="34" charset="0"/>
              <a:ea typeface="Arial Unicode MS"/>
              <a:cs typeface="Arial" panose="020B0604020202020204" pitchFamily="34" charset="0"/>
            </a:endParaRPr>
          </a:p>
          <a:p>
            <a:pPr algn="just"/>
            <a:endParaRPr lang="ru-RU"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3. Напишите словами даты. Придумайте или вспомните, что вы могли делать в эти дни в прошлом году.</a:t>
            </a:r>
          </a:p>
          <a:p>
            <a:pPr algn="just"/>
            <a:r>
              <a:rPr lang="ru-RU" sz="2000" kern="50" dirty="0">
                <a:effectLst/>
                <a:latin typeface="Arial" panose="020B0604020202020204" pitchFamily="34" charset="0"/>
                <a:ea typeface="Arial Unicode MS"/>
                <a:cs typeface="Arial" panose="020B0604020202020204" pitchFamily="34" charset="0"/>
              </a:rPr>
              <a:t>12.02., 24.04., 15.11., 30.01., 22.06., 14.03., 06.10., 29.05., 04.08., 23.12., 13.07., 19.09.</a:t>
            </a: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875515870"/>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DCB5E75-CFBF-4869-90BD-14E5F380B3F6}"/>
              </a:ext>
            </a:extLst>
          </p:cNvPr>
          <p:cNvSpPr txBox="1"/>
          <p:nvPr/>
        </p:nvSpPr>
        <p:spPr>
          <a:xfrm>
            <a:off x="1484050" y="1518380"/>
            <a:ext cx="9223899" cy="3477875"/>
          </a:xfrm>
          <a:prstGeom prst="rect">
            <a:avLst/>
          </a:prstGeom>
          <a:noFill/>
        </p:spPr>
        <p:txBody>
          <a:bodyPr wrap="square">
            <a:spAutoFit/>
          </a:bodyPr>
          <a:lstStyle/>
          <a:p>
            <a:pPr algn="just"/>
            <a:r>
              <a:rPr lang="ru-RU" sz="2200" b="1" kern="50" dirty="0">
                <a:effectLst/>
                <a:latin typeface="Arial" panose="020B0604020202020204" pitchFamily="34" charset="0"/>
                <a:ea typeface="Arial Unicode MS"/>
                <a:cs typeface="Arial" panose="020B0604020202020204" pitchFamily="34" charset="0"/>
              </a:rPr>
              <a:t>Дополните слово </a:t>
            </a:r>
            <a:r>
              <a:rPr lang="ru-RU" sz="2200" b="1" i="1" kern="50" dirty="0">
                <a:effectLst/>
                <a:latin typeface="Arial" panose="020B0604020202020204" pitchFamily="34" charset="0"/>
                <a:ea typeface="Arial Unicode MS"/>
                <a:cs typeface="Arial" panose="020B0604020202020204" pitchFamily="34" charset="0"/>
              </a:rPr>
              <a:t>полтораста</a:t>
            </a:r>
            <a:r>
              <a:rPr lang="ru-RU" sz="2200" b="1" kern="50" dirty="0">
                <a:effectLst/>
                <a:latin typeface="Arial" panose="020B0604020202020204" pitchFamily="34" charset="0"/>
                <a:ea typeface="Arial Unicode MS"/>
                <a:cs typeface="Arial" panose="020B0604020202020204" pitchFamily="34" charset="0"/>
              </a:rPr>
              <a:t> в правильной форме.</a:t>
            </a:r>
          </a:p>
          <a:p>
            <a:pPr algn="just"/>
            <a:endParaRPr lang="cs-CZ" sz="2200" kern="50" dirty="0">
              <a:effectLst/>
              <a:latin typeface="Arial" panose="020B0604020202020204" pitchFamily="34" charset="0"/>
              <a:ea typeface="Arial Unicode MS"/>
              <a:cs typeface="Arial" panose="020B0604020202020204" pitchFamily="34" charset="0"/>
            </a:endParaRPr>
          </a:p>
          <a:p>
            <a:pPr algn="just"/>
            <a:r>
              <a:rPr lang="ru-RU" sz="2200" kern="50" dirty="0">
                <a:effectLst/>
                <a:latin typeface="Arial" panose="020B0604020202020204" pitchFamily="34" charset="0"/>
                <a:ea typeface="Arial Unicode MS"/>
                <a:cs typeface="Arial" panose="020B0604020202020204" pitchFamily="34" charset="0"/>
              </a:rPr>
              <a:t>1. За продукты отдам рублей сто, максимум ___. 2. Начало конференции состоялось, но только без ___ участников. 3. Мы опрашивали ___ новых студенток. 4. В путеводителе было написано о ___ городах России. 5. Он разговаривал со всеми ___ школьниками. 6. Купи мне, пожалуйста, сразу ___ упаковок. 7. К ___ прибавим еще двести. 8. На окраине города находилась церковь с ___ иконами. 9. Дайте мне, пожалуйста, ___ штук. 10. На стоянке машин мы видели более ___ машин.</a:t>
            </a:r>
            <a:endParaRPr lang="cs-CZ" sz="22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4240014577"/>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8E709D2B-4D1F-46D2-A94F-4F67F634631C}"/>
              </a:ext>
            </a:extLst>
          </p:cNvPr>
          <p:cNvSpPr txBox="1"/>
          <p:nvPr/>
        </p:nvSpPr>
        <p:spPr>
          <a:xfrm>
            <a:off x="1479611" y="1485153"/>
            <a:ext cx="9232777" cy="3139321"/>
          </a:xfrm>
          <a:prstGeom prst="rect">
            <a:avLst/>
          </a:prstGeom>
          <a:noFill/>
        </p:spPr>
        <p:txBody>
          <a:bodyPr wrap="square">
            <a:spAutoFit/>
          </a:bodyPr>
          <a:lstStyle/>
          <a:p>
            <a:pPr algn="just"/>
            <a:r>
              <a:rPr lang="ru-RU" sz="2200" b="1" kern="50" dirty="0">
                <a:effectLst/>
                <a:latin typeface="Arial" panose="020B0604020202020204" pitchFamily="34" charset="0"/>
                <a:ea typeface="Arial Unicode MS"/>
                <a:cs typeface="Arial" panose="020B0604020202020204" pitchFamily="34" charset="0"/>
              </a:rPr>
              <a:t>Вставьте порядковые числительный </a:t>
            </a:r>
            <a:r>
              <a:rPr lang="ru-RU" sz="2200" b="1" i="1" kern="50" dirty="0">
                <a:effectLst/>
                <a:latin typeface="Arial" panose="020B0604020202020204" pitchFamily="34" charset="0"/>
                <a:ea typeface="Arial Unicode MS"/>
                <a:cs typeface="Arial" panose="020B0604020202020204" pitchFamily="34" charset="0"/>
              </a:rPr>
              <a:t>третий</a:t>
            </a:r>
            <a:r>
              <a:rPr lang="ru-RU" sz="2200" b="1" kern="50" dirty="0">
                <a:effectLst/>
                <a:latin typeface="Arial" panose="020B0604020202020204" pitchFamily="34" charset="0"/>
                <a:ea typeface="Arial Unicode MS"/>
                <a:cs typeface="Arial" panose="020B0604020202020204" pitchFamily="34" charset="0"/>
              </a:rPr>
              <a:t> или </a:t>
            </a:r>
            <a:r>
              <a:rPr lang="ru-RU" sz="2200" b="1" i="1" kern="50" dirty="0">
                <a:effectLst/>
                <a:latin typeface="Arial" panose="020B0604020202020204" pitchFamily="34" charset="0"/>
                <a:ea typeface="Arial Unicode MS"/>
                <a:cs typeface="Arial" panose="020B0604020202020204" pitchFamily="34" charset="0"/>
              </a:rPr>
              <a:t>третья</a:t>
            </a:r>
            <a:r>
              <a:rPr lang="ru-RU" sz="2200" b="1" kern="50" dirty="0">
                <a:effectLst/>
                <a:latin typeface="Arial" panose="020B0604020202020204" pitchFamily="34" charset="0"/>
                <a:ea typeface="Arial Unicode MS"/>
                <a:cs typeface="Arial" panose="020B0604020202020204" pitchFamily="34" charset="0"/>
              </a:rPr>
              <a:t>.</a:t>
            </a:r>
            <a:endParaRPr lang="cs-CZ" sz="2200" kern="50" dirty="0">
              <a:effectLst/>
              <a:latin typeface="Arial" panose="020B0604020202020204" pitchFamily="34" charset="0"/>
              <a:ea typeface="Arial Unicode MS"/>
              <a:cs typeface="Arial" panose="020B0604020202020204" pitchFamily="34" charset="0"/>
            </a:endParaRPr>
          </a:p>
          <a:p>
            <a:pPr algn="just"/>
            <a:r>
              <a:rPr lang="ru-RU" sz="2200" b="1" kern="50" dirty="0">
                <a:effectLst/>
                <a:latin typeface="Arial" panose="020B0604020202020204" pitchFamily="34" charset="0"/>
                <a:ea typeface="Arial Unicode MS"/>
                <a:cs typeface="Arial" panose="020B0604020202020204" pitchFamily="34" charset="0"/>
              </a:rPr>
              <a:t>Дополните слово </a:t>
            </a:r>
            <a:r>
              <a:rPr lang="ru-RU" sz="2200" b="1" i="1" kern="50" dirty="0">
                <a:effectLst/>
                <a:latin typeface="Arial" panose="020B0604020202020204" pitchFamily="34" charset="0"/>
                <a:ea typeface="Arial Unicode MS"/>
                <a:cs typeface="Arial" panose="020B0604020202020204" pitchFamily="34" charset="0"/>
              </a:rPr>
              <a:t>третий</a:t>
            </a:r>
            <a:r>
              <a:rPr lang="ru-RU" sz="2200" b="1" kern="50" dirty="0">
                <a:effectLst/>
                <a:latin typeface="Arial" panose="020B0604020202020204" pitchFamily="34" charset="0"/>
                <a:ea typeface="Arial Unicode MS"/>
                <a:cs typeface="Arial" panose="020B0604020202020204" pitchFamily="34" charset="0"/>
              </a:rPr>
              <a:t> в правильной форме.</a:t>
            </a:r>
          </a:p>
          <a:p>
            <a:pPr algn="just"/>
            <a:endParaRPr lang="cs-CZ" sz="2200" kern="50" dirty="0">
              <a:effectLst/>
              <a:latin typeface="Arial" panose="020B0604020202020204" pitchFamily="34" charset="0"/>
              <a:ea typeface="Arial Unicode MS"/>
              <a:cs typeface="Arial" panose="020B0604020202020204" pitchFamily="34" charset="0"/>
            </a:endParaRPr>
          </a:p>
          <a:p>
            <a:pPr algn="just"/>
            <a:r>
              <a:rPr lang="ru-RU" sz="2200" kern="50" dirty="0">
                <a:effectLst/>
                <a:latin typeface="Arial" panose="020B0604020202020204" pitchFamily="34" charset="0"/>
                <a:ea typeface="Arial Unicode MS"/>
                <a:cs typeface="Arial" panose="020B0604020202020204" pitchFamily="34" charset="0"/>
              </a:rPr>
              <a:t>1. Сегодня ___ декабря. 2. В ___ раз точно получится. 3. Без ___ друга было очень грустно. 4. Надеюсь, об этом не узнают ___ лица. 5. Было уже пол ___. 6. Он прибежал ___. 7. Во-первых, мне страшно, во-вторых, грустно, а в-___, мне очень стыдно. 8. Мы долго разговаривали о ее ___ муже. 9. Я бы хотел поговорить с его ___ сыном. 10 А мне больше всего понравился ___ рассказ!</a:t>
            </a:r>
            <a:endParaRPr lang="cs-CZ" sz="22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692318621"/>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8F4FFC9-8332-4F07-B7F6-7ED70EE6CAB4}"/>
              </a:ext>
            </a:extLst>
          </p:cNvPr>
          <p:cNvSpPr txBox="1"/>
          <p:nvPr/>
        </p:nvSpPr>
        <p:spPr>
          <a:xfrm>
            <a:off x="609600" y="635927"/>
            <a:ext cx="10972800" cy="5586145"/>
          </a:xfrm>
          <a:prstGeom prst="rect">
            <a:avLst/>
          </a:prstGeom>
          <a:noFill/>
        </p:spPr>
        <p:txBody>
          <a:bodyPr wrap="square">
            <a:spAutoFit/>
          </a:bodyPr>
          <a:lstStyle/>
          <a:p>
            <a:pPr algn="just"/>
            <a:r>
              <a:rPr lang="ru-RU" sz="2100" b="1" kern="50" dirty="0">
                <a:effectLst/>
                <a:latin typeface="Arial" panose="020B0604020202020204" pitchFamily="34" charset="0"/>
                <a:ea typeface="Arial Unicode MS"/>
                <a:cs typeface="Arial" panose="020B0604020202020204" pitchFamily="34" charset="0"/>
              </a:rPr>
              <a:t>1. Прочитайте числительные.</a:t>
            </a:r>
          </a:p>
          <a:p>
            <a:pPr algn="just"/>
            <a:endParaRPr lang="cs-CZ" sz="2100" kern="50" dirty="0">
              <a:effectLst/>
              <a:latin typeface="Arial" panose="020B0604020202020204" pitchFamily="34" charset="0"/>
              <a:ea typeface="Arial Unicode MS"/>
              <a:cs typeface="Arial" panose="020B0604020202020204" pitchFamily="34" charset="0"/>
            </a:endParaRPr>
          </a:p>
          <a:p>
            <a:pPr algn="just"/>
            <a:r>
              <a:rPr lang="ru-RU" sz="2100" kern="50" dirty="0">
                <a:effectLst/>
                <a:latin typeface="Arial" panose="020B0604020202020204" pitchFamily="34" charset="0"/>
                <a:ea typeface="Arial Unicode MS"/>
                <a:cs typeface="Arial" panose="020B0604020202020204" pitchFamily="34" charset="0"/>
              </a:rPr>
              <a:t>1. 22-го августа все началось. 2. Длина первой ветки трамвая была 1,6 километра. 3. Первая станция метро была открыта 15-го мая. 4. Ольга за 3 года овладела английским языком. 5. Ей было 6 лет, когда ее мать умерла. 6. Дом находится в 36 километрах от столицы. 7. Она пошла в библиотеку с 12 книгами. 8. Она встретилась с 32 друзьями. 9. Мне придется поговорить с 55 учениками. 10. Наш учитель говорил о 68 произведениях.</a:t>
            </a:r>
          </a:p>
          <a:p>
            <a:pPr marL="342900" indent="-342900" algn="just">
              <a:buAutoNum type="arabicPeriod"/>
            </a:pPr>
            <a:endParaRPr lang="cs-CZ" sz="2100" kern="50" dirty="0">
              <a:effectLst/>
              <a:latin typeface="Arial" panose="020B0604020202020204" pitchFamily="34" charset="0"/>
              <a:ea typeface="Arial Unicode MS"/>
              <a:cs typeface="Arial" panose="020B0604020202020204" pitchFamily="34" charset="0"/>
            </a:endParaRPr>
          </a:p>
          <a:p>
            <a:pPr algn="just"/>
            <a:r>
              <a:rPr lang="ru-RU" sz="2100" b="1" kern="50" dirty="0">
                <a:effectLst/>
                <a:latin typeface="Arial" panose="020B0604020202020204" pitchFamily="34" charset="0"/>
                <a:ea typeface="Arial Unicode MS"/>
                <a:cs typeface="Arial" panose="020B0604020202020204" pitchFamily="34" charset="0"/>
              </a:rPr>
              <a:t>2. Раскройте скобки. Употребите числительные и существительные в творительном падеже.</a:t>
            </a:r>
          </a:p>
          <a:p>
            <a:pPr algn="just"/>
            <a:endParaRPr lang="ru-RU" sz="2100" b="1" kern="50" dirty="0">
              <a:effectLst/>
              <a:latin typeface="Arial" panose="020B0604020202020204" pitchFamily="34" charset="0"/>
              <a:ea typeface="Arial Unicode MS"/>
              <a:cs typeface="Arial" panose="020B0604020202020204" pitchFamily="34" charset="0"/>
            </a:endParaRPr>
          </a:p>
          <a:p>
            <a:pPr algn="just"/>
            <a:r>
              <a:rPr lang="ru-RU" sz="2100" kern="50" dirty="0">
                <a:effectLst/>
                <a:latin typeface="Arial" panose="020B0604020202020204" pitchFamily="34" charset="0"/>
                <a:ea typeface="Arial Unicode MS"/>
                <a:cs typeface="Arial" panose="020B0604020202020204" pitchFamily="34" charset="0"/>
              </a:rPr>
              <a:t>1. Учиться с (40 ученики). 2. Увидеться с (40 старые друзья). 3. Переписываться с (90 девушки). 4. Работать с (40 профессионалы). 5. Разговаривать с (40 журналисты). 6. Познакомиться с (90 молодые люди). 7. Ознакомиться с (40 новые работы) 8. Пользоваться (40 словари). 9. Беседовать с (90 пожилые люди). 10. Ухаживать за (90 бездомные кошки).</a:t>
            </a:r>
            <a:endParaRPr lang="cs-CZ" sz="21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468308805"/>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58E61DB6-0525-4B1B-8FC8-7BE277AEB49D}"/>
              </a:ext>
            </a:extLst>
          </p:cNvPr>
          <p:cNvSpPr txBox="1"/>
          <p:nvPr/>
        </p:nvSpPr>
        <p:spPr>
          <a:xfrm>
            <a:off x="1766657" y="1749732"/>
            <a:ext cx="8318376" cy="2354491"/>
          </a:xfrm>
          <a:prstGeom prst="rect">
            <a:avLst/>
          </a:prstGeom>
          <a:noFill/>
        </p:spPr>
        <p:txBody>
          <a:bodyPr wrap="square">
            <a:spAutoFit/>
          </a:bodyPr>
          <a:lstStyle/>
          <a:p>
            <a:pPr marL="457200" algn="just"/>
            <a:r>
              <a:rPr lang="ru-RU" sz="2100" b="1" kern="50" dirty="0">
                <a:effectLst/>
                <a:latin typeface="Arial" panose="020B0604020202020204" pitchFamily="34" charset="0"/>
                <a:ea typeface="Arial Unicode MS"/>
                <a:cs typeface="Arial" panose="020B0604020202020204" pitchFamily="34" charset="0"/>
              </a:rPr>
              <a:t>Со словосочетаниями придумайте распространенные предложения.</a:t>
            </a:r>
          </a:p>
          <a:p>
            <a:pPr marL="457200" algn="just"/>
            <a:endParaRPr lang="cs-CZ" sz="2100" kern="50" dirty="0">
              <a:effectLst/>
              <a:latin typeface="Arial" panose="020B0604020202020204" pitchFamily="34" charset="0"/>
              <a:ea typeface="Arial Unicode MS"/>
              <a:cs typeface="Arial" panose="020B0604020202020204" pitchFamily="34" charset="0"/>
            </a:endParaRPr>
          </a:p>
          <a:p>
            <a:pPr algn="just"/>
            <a:r>
              <a:rPr lang="ru-RU" sz="2100" kern="50" dirty="0">
                <a:effectLst/>
                <a:latin typeface="Arial" panose="020B0604020202020204" pitchFamily="34" charset="0"/>
                <a:ea typeface="Arial Unicode MS"/>
                <a:cs typeface="Arial" panose="020B0604020202020204" pitchFamily="34" charset="0"/>
              </a:rPr>
              <a:t>В 1997 году, двести пятьдесят лет назад, состоит из восьмисот сорока пяти страниц, около трехсот восьмидесяти километров, от трехсот отнять сорок, с восьмьюдесятью пятью, из девяноста студентов, в шестидесяти пяти городах, в четырёхстах метрах.</a:t>
            </a:r>
            <a:endParaRPr lang="cs-CZ" sz="21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132313239"/>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CB2E0921-C2D1-44CD-9ABF-34B29ED6A0CF}"/>
              </a:ext>
            </a:extLst>
          </p:cNvPr>
          <p:cNvSpPr txBox="1"/>
          <p:nvPr/>
        </p:nvSpPr>
        <p:spPr>
          <a:xfrm>
            <a:off x="818225" y="966787"/>
            <a:ext cx="10555549" cy="2462213"/>
          </a:xfrm>
          <a:prstGeom prst="rect">
            <a:avLst/>
          </a:prstGeom>
          <a:noFill/>
        </p:spPr>
        <p:txBody>
          <a:bodyPr wrap="square">
            <a:spAutoFit/>
          </a:bodyPr>
          <a:lstStyle/>
          <a:p>
            <a:pPr algn="just"/>
            <a:r>
              <a:rPr lang="ru-RU" sz="2200" b="1" kern="50" dirty="0">
                <a:effectLst/>
                <a:latin typeface="Arial" panose="020B0604020202020204" pitchFamily="34" charset="0"/>
                <a:ea typeface="Arial Unicode MS"/>
                <a:cs typeface="Arial" panose="020B0604020202020204" pitchFamily="34" charset="0"/>
              </a:rPr>
              <a:t>Раскройте скобки.</a:t>
            </a:r>
          </a:p>
          <a:p>
            <a:pPr algn="just"/>
            <a:endParaRPr lang="cs-CZ" sz="2200" kern="50" dirty="0">
              <a:effectLst/>
              <a:latin typeface="Arial" panose="020B0604020202020204" pitchFamily="34" charset="0"/>
              <a:ea typeface="Arial Unicode MS"/>
              <a:cs typeface="Arial" panose="020B0604020202020204" pitchFamily="34" charset="0"/>
            </a:endParaRPr>
          </a:p>
          <a:p>
            <a:pPr algn="just"/>
            <a:r>
              <a:rPr lang="ru-RU" sz="2200" kern="50" dirty="0">
                <a:effectLst/>
                <a:latin typeface="Arial" panose="020B0604020202020204" pitchFamily="34" charset="0"/>
                <a:ea typeface="Arial Unicode MS"/>
                <a:cs typeface="Arial" panose="020B0604020202020204" pitchFamily="34" charset="0"/>
              </a:rPr>
              <a:t>1.  Сегодня (2 сентябрь). 2. Мы увидимся (2 сентября). 3. Я купил билет на (3 май). 4. Бабушка приедет (3 май). 5. Моя сестра родилась в (1998 год). 6. Книга была издана в (2005 год). 7. Я приехал в Прагу в (2015 год). 8. Я был в России с (1996) по (1998 год). 9. Эта книга будет готова к (2021 год). 10. Это было в (2000 год).</a:t>
            </a:r>
            <a:endParaRPr lang="cs-CZ" sz="22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431279360"/>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7E759C-7FA8-4C21-B510-64CC9546762D}"/>
              </a:ext>
            </a:extLst>
          </p:cNvPr>
          <p:cNvSpPr>
            <a:spLocks noGrp="1"/>
          </p:cNvSpPr>
          <p:nvPr>
            <p:ph type="title"/>
          </p:nvPr>
        </p:nvSpPr>
        <p:spPr/>
        <p:txBody>
          <a:bodyPr/>
          <a:lstStyle/>
          <a:p>
            <a:r>
              <a:rPr lang="ru-RU" dirty="0"/>
              <a:t>фразеологизмы</a:t>
            </a:r>
            <a:endParaRPr lang="cs-CZ" dirty="0"/>
          </a:p>
        </p:txBody>
      </p:sp>
    </p:spTree>
    <p:extLst>
      <p:ext uri="{BB962C8B-B14F-4D97-AF65-F5344CB8AC3E}">
        <p14:creationId xmlns:p14="http://schemas.microsoft.com/office/powerpoint/2010/main" val="3521985829"/>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6A0602CB-F76B-4F74-8D9D-E56CF04E30D5}"/>
              </a:ext>
            </a:extLst>
          </p:cNvPr>
          <p:cNvSpPr txBox="1"/>
          <p:nvPr/>
        </p:nvSpPr>
        <p:spPr>
          <a:xfrm>
            <a:off x="1199965" y="878890"/>
            <a:ext cx="9792070" cy="4154984"/>
          </a:xfrm>
          <a:prstGeom prst="rect">
            <a:avLst/>
          </a:prstGeom>
          <a:noFill/>
        </p:spPr>
        <p:txBody>
          <a:bodyPr wrap="square">
            <a:spAutoFit/>
          </a:bodyPr>
          <a:lstStyle/>
          <a:p>
            <a:r>
              <a:rPr lang="ru-RU" sz="2200" b="1" kern="50" dirty="0">
                <a:effectLst/>
                <a:latin typeface="Arial" panose="020B0604020202020204" pitchFamily="34" charset="0"/>
                <a:ea typeface="Arial Unicode MS"/>
                <a:cs typeface="Arial" panose="020B0604020202020204" pitchFamily="34" charset="0"/>
              </a:rPr>
              <a:t>1. Объясните значение пословиц и поговорок. Употребите их в контексте.</a:t>
            </a:r>
          </a:p>
          <a:p>
            <a:endParaRPr lang="cs-CZ" sz="2200" kern="50" dirty="0">
              <a:effectLst/>
              <a:latin typeface="Arial" panose="020B0604020202020204" pitchFamily="34" charset="0"/>
              <a:ea typeface="Arial Unicode MS"/>
              <a:cs typeface="Arial" panose="020B0604020202020204" pitchFamily="34" charset="0"/>
            </a:endParaRPr>
          </a:p>
          <a:p>
            <a:pPr algn="just"/>
            <a:r>
              <a:rPr lang="ru-RU" sz="2200" kern="50" dirty="0">
                <a:effectLst/>
                <a:latin typeface="Arial" panose="020B0604020202020204" pitchFamily="34" charset="0"/>
                <a:ea typeface="Arial Unicode MS"/>
                <a:cs typeface="Arial" panose="020B0604020202020204" pitchFamily="34" charset="0"/>
              </a:rPr>
              <a:t>Муж и жена </a:t>
            </a:r>
            <a:r>
              <a:rPr lang="cs-CZ" sz="2200" kern="50" dirty="0">
                <a:effectLst/>
                <a:latin typeface="Arial" panose="020B0604020202020204" pitchFamily="34" charset="0"/>
                <a:ea typeface="Arial Unicode MS"/>
                <a:cs typeface="Arial" panose="020B0604020202020204" pitchFamily="34" charset="0"/>
              </a:rPr>
              <a:t>– </a:t>
            </a:r>
            <a:r>
              <a:rPr lang="ru-RU" sz="2200" kern="50" dirty="0">
                <a:effectLst/>
                <a:latin typeface="Arial" panose="020B0604020202020204" pitchFamily="34" charset="0"/>
                <a:ea typeface="Arial Unicode MS"/>
                <a:cs typeface="Arial" panose="020B0604020202020204" pitchFamily="34" charset="0"/>
              </a:rPr>
              <a:t>одна сатана</a:t>
            </a:r>
            <a:r>
              <a:rPr lang="cs-CZ" sz="2200" kern="50" dirty="0">
                <a:effectLst/>
                <a:latin typeface="Arial" panose="020B0604020202020204" pitchFamily="34" charset="0"/>
                <a:ea typeface="Arial Unicode MS"/>
                <a:cs typeface="Arial" panose="020B0604020202020204" pitchFamily="34" charset="0"/>
              </a:rPr>
              <a:t>;</a:t>
            </a:r>
            <a:r>
              <a:rPr lang="ru-RU" sz="2200" kern="50" dirty="0">
                <a:effectLst/>
                <a:latin typeface="Arial" panose="020B0604020202020204" pitchFamily="34" charset="0"/>
                <a:ea typeface="Arial Unicode MS"/>
                <a:cs typeface="Arial" panose="020B0604020202020204" pitchFamily="34" charset="0"/>
              </a:rPr>
              <a:t> один в поле не воин</a:t>
            </a:r>
            <a:r>
              <a:rPr lang="cs-CZ" sz="2200" kern="50" dirty="0">
                <a:effectLst/>
                <a:latin typeface="Arial" panose="020B0604020202020204" pitchFamily="34" charset="0"/>
                <a:ea typeface="Arial Unicode MS"/>
                <a:cs typeface="Arial" panose="020B0604020202020204" pitchFamily="34" charset="0"/>
              </a:rPr>
              <a:t>;</a:t>
            </a:r>
            <a:r>
              <a:rPr lang="ru-RU" sz="2200" kern="50" dirty="0">
                <a:effectLst/>
                <a:latin typeface="Arial" panose="020B0604020202020204" pitchFamily="34" charset="0"/>
                <a:ea typeface="Arial Unicode MS"/>
                <a:cs typeface="Arial" panose="020B0604020202020204" pitchFamily="34" charset="0"/>
              </a:rPr>
              <a:t> один за всех и все за одного</a:t>
            </a:r>
            <a:r>
              <a:rPr lang="cs-CZ" sz="2200" kern="50" dirty="0">
                <a:effectLst/>
                <a:latin typeface="Arial" panose="020B0604020202020204" pitchFamily="34" charset="0"/>
                <a:ea typeface="Arial Unicode MS"/>
                <a:cs typeface="Arial" panose="020B0604020202020204" pitchFamily="34" charset="0"/>
              </a:rPr>
              <a:t>;</a:t>
            </a:r>
            <a:r>
              <a:rPr lang="ru-RU" sz="2200" kern="50" dirty="0">
                <a:effectLst/>
                <a:latin typeface="Arial" panose="020B0604020202020204" pitchFamily="34" charset="0"/>
                <a:ea typeface="Arial Unicode MS"/>
                <a:cs typeface="Arial" panose="020B0604020202020204" pitchFamily="34" charset="0"/>
              </a:rPr>
              <a:t> семеро одного не ждут.</a:t>
            </a:r>
          </a:p>
          <a:p>
            <a:pPr algn="just"/>
            <a:endParaRPr lang="ru-RU" sz="2200" kern="50" dirty="0">
              <a:latin typeface="Arial" panose="020B0604020202020204" pitchFamily="34" charset="0"/>
              <a:ea typeface="Arial Unicode MS"/>
              <a:cs typeface="Arial" panose="020B0604020202020204" pitchFamily="34" charset="0"/>
            </a:endParaRPr>
          </a:p>
          <a:p>
            <a:pPr algn="just"/>
            <a:r>
              <a:rPr lang="ru-RU" sz="2200" b="1" kern="50" dirty="0">
                <a:effectLst/>
                <a:latin typeface="Arial" panose="020B0604020202020204" pitchFamily="34" charset="0"/>
                <a:ea typeface="Arial Unicode MS"/>
                <a:cs typeface="Arial" panose="020B0604020202020204" pitchFamily="34" charset="0"/>
              </a:rPr>
              <a:t>2. Переведите на чешский язык следующие устойчивые сочетания. </a:t>
            </a:r>
            <a:endParaRPr lang="ru-RU" sz="2200" kern="50" dirty="0">
              <a:latin typeface="Arial" panose="020B0604020202020204" pitchFamily="34" charset="0"/>
              <a:ea typeface="Arial Unicode MS"/>
              <a:cs typeface="Arial" panose="020B0604020202020204" pitchFamily="34" charset="0"/>
            </a:endParaRPr>
          </a:p>
          <a:p>
            <a:pPr algn="just"/>
            <a:r>
              <a:rPr lang="ru-RU" sz="2200" kern="50" dirty="0">
                <a:effectLst/>
                <a:latin typeface="Arial" panose="020B0604020202020204" pitchFamily="34" charset="0"/>
                <a:ea typeface="Arial Unicode MS"/>
                <a:cs typeface="Arial" panose="020B0604020202020204" pitchFamily="34" charset="0"/>
              </a:rPr>
              <a:t>Двух слов связать не умеет; на два слова; в двух шагах; раз, два и обчелся; в два счета; как дважды два; как две капли воды; два сапога – пара; двум смертям не бывать, а одной не миновать; за двумя зайцами погонишься – ни одного не поймаешь; на своих двоих; смотри в оба; обеими руками; заблудиться в трех соснах.4</a:t>
            </a:r>
            <a:endParaRPr lang="cs-CZ" sz="22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988522942"/>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B21F5E12-AF29-4036-8034-00D6D3E165B6}"/>
              </a:ext>
            </a:extLst>
          </p:cNvPr>
          <p:cNvSpPr txBox="1"/>
          <p:nvPr/>
        </p:nvSpPr>
        <p:spPr>
          <a:xfrm>
            <a:off x="1346446" y="1673375"/>
            <a:ext cx="9499107" cy="2800767"/>
          </a:xfrm>
          <a:prstGeom prst="rect">
            <a:avLst/>
          </a:prstGeom>
          <a:noFill/>
        </p:spPr>
        <p:txBody>
          <a:bodyPr wrap="square">
            <a:spAutoFit/>
          </a:bodyPr>
          <a:lstStyle/>
          <a:p>
            <a:r>
              <a:rPr lang="ru-RU" sz="2200" b="1" kern="50" dirty="0">
                <a:effectLst/>
                <a:latin typeface="Arial" panose="020B0604020202020204" pitchFamily="34" charset="0"/>
                <a:ea typeface="Arial Unicode MS"/>
                <a:cs typeface="Arial" panose="020B0604020202020204" pitchFamily="34" charset="0"/>
              </a:rPr>
              <a:t>Объясните значение поговорок с собирательными числительными. Употребите их в контексте.</a:t>
            </a:r>
          </a:p>
          <a:p>
            <a:pPr algn="just"/>
            <a:endParaRPr lang="cs-CZ" sz="2200" kern="50" dirty="0">
              <a:effectLst/>
              <a:latin typeface="Arial" panose="020B0604020202020204" pitchFamily="34" charset="0"/>
              <a:ea typeface="Arial Unicode MS"/>
              <a:cs typeface="Arial" panose="020B0604020202020204" pitchFamily="34" charset="0"/>
            </a:endParaRPr>
          </a:p>
          <a:p>
            <a:pPr algn="just"/>
            <a:r>
              <a:rPr lang="ru-RU" sz="2200" kern="50" dirty="0">
                <a:effectLst/>
                <a:latin typeface="Arial" panose="020B0604020202020204" pitchFamily="34" charset="0"/>
                <a:ea typeface="Arial Unicode MS"/>
                <a:cs typeface="Arial" panose="020B0604020202020204" pitchFamily="34" charset="0"/>
              </a:rPr>
              <a:t>1. Семеро одного не ждут. 2. Лучше десятерых виновных простить, чем одного невиновного казнить. 3. Двое пашут, а семеро руками машут. 4. Семеро одну соломинку поднимают. 5. Лиса семерых волков проведёт. 6. Двое дерутся - третий не мешай.</a:t>
            </a:r>
            <a:endParaRPr lang="cs-CZ" sz="2200" kern="50" dirty="0">
              <a:effectLst/>
              <a:latin typeface="Arial" panose="020B0604020202020204" pitchFamily="34" charset="0"/>
              <a:ea typeface="Arial Unicode MS"/>
              <a:cs typeface="Arial" panose="020B0604020202020204" pitchFamily="34" charset="0"/>
            </a:endParaRPr>
          </a:p>
          <a:p>
            <a:pPr algn="just"/>
            <a:r>
              <a:rPr lang="ru-RU" sz="2200" kern="50" dirty="0">
                <a:effectLst/>
                <a:latin typeface="Arial" panose="020B0604020202020204" pitchFamily="34" charset="0"/>
                <a:ea typeface="Arial Unicode MS"/>
                <a:cs typeface="Arial" panose="020B0604020202020204" pitchFamily="34" charset="0"/>
              </a:rPr>
              <a:t> </a:t>
            </a:r>
            <a:endParaRPr lang="cs-CZ" sz="22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5846486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C1DA67BA-BD36-46C6-B273-D619A4A06109}"/>
              </a:ext>
            </a:extLst>
          </p:cNvPr>
          <p:cNvSpPr txBox="1"/>
          <p:nvPr/>
        </p:nvSpPr>
        <p:spPr>
          <a:xfrm>
            <a:off x="435005" y="432349"/>
            <a:ext cx="11321989" cy="6247864"/>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на русский язык. Употребите словосочетания в предложениях на русском языке.</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Technické muzeum, nová garáž, taneční pár, dlouhá cesta, palčivá otázka, vážný problém, filozofická fakulta, Univerzita Karlova, další etapa, bohatá úroda obilí, mléčná čokoláda, hospodářská krize, telefonní číslo, adresa trvalého bydliště, pokroková metoda, nenadálá událost, mozol na ruce, operace hrtanu, nabouraná tramvaj, nesplněný cíl, obdivuhodný vynález, bílá labuť, splňovat kritérium, přečíst letopis, horské klima, hlavní město, kvetoucí šeřík, oblíbená kavárna, vysoký stupeň nebezpečí, základní rysy, státní kontrola, česká hymna, téma referátu</a:t>
            </a:r>
            <a:endParaRPr lang="ru-RU" sz="2000" kern="50" dirty="0">
              <a:effectLst/>
              <a:latin typeface="Arial" panose="020B0604020202020204" pitchFamily="34" charset="0"/>
              <a:ea typeface="Arial Unicode MS"/>
              <a:cs typeface="Arial" panose="020B0604020202020204" pitchFamily="34" charset="0"/>
            </a:endParaRPr>
          </a:p>
          <a:p>
            <a:pPr algn="just"/>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на русский язык. Употребите словосочетания в предложениях на русском языке.</a:t>
            </a:r>
          </a:p>
          <a:p>
            <a:pPr algn="just"/>
            <a:endParaRPr lang="ru-RU" sz="2000" b="1"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Divadelní hra, pozorné publikum, včerejší datum, zasněžená krajina, zkouškové období, nenávistný komentář, pádový systém, rajčatová polévka, nesplnitelný úkol, bouřkový mrak, zrekonstruovaná budova, moderní gymnázium, opěrka židle, drahé auto, jehličnatý strom, trest smrti, jít na potrat, zajímavý osud, obrazovka počítače, kancelářský papír, dopravní letadlo, životní zkouška, hrnek s čajem, káva s cukrem, pracovní vízum, nově otevřená kavárna, opravna obuvi, pruhované tričko, šatní skříň, ohavný zločin, spravedlivý trest.</a:t>
            </a: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2745915"/>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BB2644-2833-41F0-AEE7-0B62630E64F4}"/>
              </a:ext>
            </a:extLst>
          </p:cNvPr>
          <p:cNvSpPr>
            <a:spLocks noGrp="1"/>
          </p:cNvSpPr>
          <p:nvPr>
            <p:ph type="title"/>
          </p:nvPr>
        </p:nvSpPr>
        <p:spPr/>
        <p:txBody>
          <a:bodyPr/>
          <a:lstStyle/>
          <a:p>
            <a:r>
              <a:rPr lang="ru-RU" dirty="0"/>
              <a:t>числительное -перевод</a:t>
            </a:r>
            <a:endParaRPr lang="cs-CZ" dirty="0"/>
          </a:p>
        </p:txBody>
      </p:sp>
    </p:spTree>
    <p:extLst>
      <p:ext uri="{BB962C8B-B14F-4D97-AF65-F5344CB8AC3E}">
        <p14:creationId xmlns:p14="http://schemas.microsoft.com/office/powerpoint/2010/main" val="2289411179"/>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290095D-1E5F-42AE-A5B8-E9A73D173826}"/>
              </a:ext>
            </a:extLst>
          </p:cNvPr>
          <p:cNvSpPr txBox="1"/>
          <p:nvPr/>
        </p:nvSpPr>
        <p:spPr>
          <a:xfrm>
            <a:off x="506027" y="615064"/>
            <a:ext cx="11079332" cy="5509200"/>
          </a:xfrm>
          <a:prstGeom prst="rect">
            <a:avLst/>
          </a:prstGeom>
          <a:noFill/>
        </p:spPr>
        <p:txBody>
          <a:bodyPr wrap="square">
            <a:spAutoFit/>
          </a:bodyPr>
          <a:lstStyle/>
          <a:p>
            <a:pPr algn="just"/>
            <a:r>
              <a:rPr lang="ru-RU" sz="2200" b="1" kern="50" dirty="0">
                <a:effectLst/>
                <a:latin typeface="Arial" panose="020B0604020202020204" pitchFamily="34" charset="0"/>
                <a:ea typeface="Arial Unicode MS"/>
                <a:cs typeface="Arial" panose="020B0604020202020204" pitchFamily="34" charset="0"/>
              </a:rPr>
              <a:t>Переведите на русский язык.</a:t>
            </a:r>
          </a:p>
          <a:p>
            <a:pPr algn="just"/>
            <a:endParaRPr lang="cs-CZ" sz="2200" kern="50" dirty="0">
              <a:effectLst/>
              <a:latin typeface="Arial" panose="020B0604020202020204" pitchFamily="34" charset="0"/>
              <a:ea typeface="Arial Unicode MS"/>
              <a:cs typeface="Arial" panose="020B0604020202020204" pitchFamily="34" charset="0"/>
            </a:endParaRPr>
          </a:p>
          <a:p>
            <a:pPr algn="just"/>
            <a:r>
              <a:rPr lang="cs-CZ" sz="2200" kern="50" dirty="0">
                <a:solidFill>
                  <a:srgbClr val="000000"/>
                </a:solidFill>
                <a:effectLst/>
                <a:latin typeface="Arial" panose="020B0604020202020204" pitchFamily="34" charset="0"/>
                <a:ea typeface="Arial Unicode MS"/>
                <a:cs typeface="Arial" panose="020B0604020202020204" pitchFamily="34" charset="0"/>
              </a:rPr>
              <a:t>1. Nejraději bych zvolila obě možnosti, a ne jenom jednu z nich. 2. Oba dva se usmívali od ucha k uchu. 3. Bohužel jsem nemohla pomoct oběma, nebylo to v mých silách. 4. Byl jsem u obou na návštěvě, mám vám co vyprávět. 5. Hravě jsem si poradila s oběma příklady z matematiky a test jsem odevzdala jako první. 6. Chytne míč oběma rukama. 7. S oběma se znám už celá léta, ani nevím, kde jsme se potkali poprvé. 8. Dal oběma za vyučenou. 9. Pavel byl o víkendu na horách a teď má zlomené obě dvě ruce. 10. V obchodě jsem se nemohla rozhodnout, a tak jsem si koupila obě dvě sukně. 11. Mé neteři jsou nyní dva roky. 12. O víkendu jsme byli na třech výstavách, jedna byla zajímavější než druhá. 13. Ve škole jsme měli rozhovor se dvěma učiteli. 14. Na výlet nejeli tři žáci, protože onemocněli. 15. Moji dva kamarádi bydlí nedaleko od našeho domu. 16. V místnosti byly čtyři velké dubové stoly a šest lavic. 17. Strávil jsem tři týdny u moře v Itálii a potom jsem odjel na dva týdny do Francie. 18. Koupil jsem si tři známky a deset obálek. 19. V čekárně seděli jenom dva pacienti, kteří čekali na ošetření. 20. V knihovně jsem si půjčila tři bestselery.</a:t>
            </a:r>
            <a:endParaRPr lang="cs-CZ" sz="22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954970120"/>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26F860E-0298-4049-AFFE-36FE19CA2FA4}"/>
              </a:ext>
            </a:extLst>
          </p:cNvPr>
          <p:cNvSpPr txBox="1"/>
          <p:nvPr/>
        </p:nvSpPr>
        <p:spPr>
          <a:xfrm>
            <a:off x="1145219" y="1185064"/>
            <a:ext cx="10120544" cy="4154984"/>
          </a:xfrm>
          <a:prstGeom prst="rect">
            <a:avLst/>
          </a:prstGeom>
          <a:noFill/>
        </p:spPr>
        <p:txBody>
          <a:bodyPr wrap="square">
            <a:spAutoFit/>
          </a:bodyPr>
          <a:lstStyle/>
          <a:p>
            <a:pPr algn="just"/>
            <a:r>
              <a:rPr lang="ru-RU" sz="2200" b="1" kern="50" dirty="0">
                <a:effectLst/>
                <a:latin typeface="Arial" panose="020B0604020202020204" pitchFamily="34" charset="0"/>
                <a:ea typeface="Arial Unicode MS"/>
                <a:cs typeface="Arial" panose="020B0604020202020204" pitchFamily="34" charset="0"/>
              </a:rPr>
              <a:t>Переведите на русский язык.</a:t>
            </a:r>
          </a:p>
          <a:p>
            <a:pPr algn="just"/>
            <a:endParaRPr lang="cs-CZ" sz="2200" kern="50" dirty="0">
              <a:effectLst/>
              <a:latin typeface="Arial" panose="020B0604020202020204" pitchFamily="34" charset="0"/>
              <a:ea typeface="Arial Unicode MS"/>
              <a:cs typeface="Arial" panose="020B0604020202020204" pitchFamily="34" charset="0"/>
            </a:endParaRPr>
          </a:p>
          <a:p>
            <a:pPr algn="just"/>
            <a:r>
              <a:rPr lang="cs-CZ" sz="2200" kern="50" dirty="0">
                <a:solidFill>
                  <a:srgbClr val="000000"/>
                </a:solidFill>
                <a:effectLst/>
                <a:latin typeface="Arial" panose="020B0604020202020204" pitchFamily="34" charset="0"/>
                <a:ea typeface="Arial Unicode MS"/>
                <a:cs typeface="Arial" panose="020B0604020202020204" pitchFamily="34" charset="0"/>
              </a:rPr>
              <a:t>1. Sešli jsme se se sedmi sty žáky středních škol. 2. Byla tam měsíc a půl. 3. Článek byl o dvou stech tisících obětech tohoto neštěstí. 4. Přidáme lžíci a půl cukru. 5. Petr byl v závodu třetí. 6. Pojedeme pětkou nebo devítkou. 7. Trvalo to celou hodinu a půl. 8. Bylo tam okolo pěti set účastníků. 9. Co se stalo 15. června? 10. Už se nebavme o těch sedmi stech korunách. 11. Sejdeme se tam kolem páté hodiny. 12. Dnes je 16. května. 13. Zaměřte se na 286. příklad. 14. Toto je můj první pracovní pohovor. 15. Už hodinu a půl tu na vás čekám. 16. Říkám ti to už po desáté. 17. Stálo to asi sto padesát korun. 18. Čekám tu už půl druhé hodiny. 19. Dvanáctá hodina odbila, lampa ještě svítila. 20. Slavíme sté výročí naší školy</a:t>
            </a:r>
            <a:r>
              <a:rPr lang="cs-CZ" sz="2200" kern="50" dirty="0">
                <a:effectLst/>
                <a:latin typeface="Arial" panose="020B0604020202020204" pitchFamily="34" charset="0"/>
                <a:ea typeface="Arial Unicode MS"/>
                <a:cs typeface="Arial" panose="020B0604020202020204" pitchFamily="34" charset="0"/>
              </a:rPr>
              <a:t>.</a:t>
            </a:r>
          </a:p>
        </p:txBody>
      </p:sp>
    </p:spTree>
    <p:extLst>
      <p:ext uri="{BB962C8B-B14F-4D97-AF65-F5344CB8AC3E}">
        <p14:creationId xmlns:p14="http://schemas.microsoft.com/office/powerpoint/2010/main" val="2076971732"/>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81D5662-A744-4D4C-9343-0DBC4FD1312B}"/>
              </a:ext>
            </a:extLst>
          </p:cNvPr>
          <p:cNvSpPr txBox="1"/>
          <p:nvPr/>
        </p:nvSpPr>
        <p:spPr>
          <a:xfrm>
            <a:off x="685060" y="1182231"/>
            <a:ext cx="10821880" cy="4493538"/>
          </a:xfrm>
          <a:prstGeom prst="rect">
            <a:avLst/>
          </a:prstGeom>
          <a:noFill/>
        </p:spPr>
        <p:txBody>
          <a:bodyPr wrap="square">
            <a:spAutoFit/>
          </a:bodyPr>
          <a:lstStyle/>
          <a:p>
            <a:pPr algn="just"/>
            <a:r>
              <a:rPr lang="ru-RU" sz="2200" b="1" kern="50" dirty="0">
                <a:effectLst/>
                <a:latin typeface="Arial" panose="020B0604020202020204" pitchFamily="34" charset="0"/>
                <a:ea typeface="Arial Unicode MS"/>
                <a:cs typeface="Arial" panose="020B0604020202020204" pitchFamily="34" charset="0"/>
              </a:rPr>
              <a:t>Переведите на русский язык.</a:t>
            </a:r>
          </a:p>
          <a:p>
            <a:pPr algn="just"/>
            <a:endParaRPr lang="cs-CZ" sz="2200" kern="50" dirty="0">
              <a:effectLst/>
              <a:latin typeface="Arial" panose="020B0604020202020204" pitchFamily="34" charset="0"/>
              <a:ea typeface="Arial Unicode MS"/>
              <a:cs typeface="Arial" panose="020B0604020202020204" pitchFamily="34" charset="0"/>
            </a:endParaRPr>
          </a:p>
          <a:p>
            <a:pPr algn="just"/>
            <a:r>
              <a:rPr lang="cs-CZ" sz="2200" kern="50" dirty="0">
                <a:solidFill>
                  <a:srgbClr val="000000"/>
                </a:solidFill>
                <a:effectLst/>
                <a:latin typeface="Arial" panose="020B0604020202020204" pitchFamily="34" charset="0"/>
                <a:ea typeface="Arial Unicode MS"/>
                <a:cs typeface="Arial" panose="020B0604020202020204" pitchFamily="34" charset="0"/>
              </a:rPr>
              <a:t>1. Nemohl si vybrat ze čtyř set druhů látek. 2. Vlak jel stopadesátikilometrovou rychlostí. 3. Už stokrát jsem tě o to žádala. 4. Bylo vydáno již osmisté číslo tohoto časopisu. 5. Narodila se 5. října ve znamení vah. 6. Začal největší závod sezóny s neuvěřitelnými šesti sty vozidly na startu. 7. Ve zkumavce bylo jeden a půl mililitru roztoku. 8. Chlubil se svou osmou publikací. 9. Čekali jsme tu do druhého dne. 10. Vyhrává každý 40. los. 11. Domluvili jsme si schůzku na dvanáctou hodinu. 12. Včera napadl první sníh. 13. Firma vyrobila svůj již pětistý výrobek. 14. Náš dům je asi 150 metrů od náměstí. 15. Smícháme těsto s dvěma sty mililitry mléka. 16. Oslavila šestnácté narozeniny. 17. Jel do Prahy den a půl. 18. Dnes vypil již čtvrtý šálek kávy. 19. V soutěži bylo možné získat až 300 bodů. 20. Sestra je ve dvanáctém týdnu těhotenství.</a:t>
            </a:r>
            <a:endParaRPr lang="cs-CZ" sz="22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953053000"/>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3018148-D6AC-418E-9201-6F0C5D74F93F}"/>
              </a:ext>
            </a:extLst>
          </p:cNvPr>
          <p:cNvSpPr txBox="1"/>
          <p:nvPr/>
        </p:nvSpPr>
        <p:spPr>
          <a:xfrm>
            <a:off x="337350" y="352237"/>
            <a:ext cx="11159231" cy="5909310"/>
          </a:xfrm>
          <a:prstGeom prst="rect">
            <a:avLst/>
          </a:prstGeom>
          <a:noFill/>
        </p:spPr>
        <p:txBody>
          <a:bodyPr wrap="square">
            <a:spAutoFit/>
          </a:bodyPr>
          <a:lstStyle/>
          <a:p>
            <a:pPr marL="457200" algn="just"/>
            <a:r>
              <a:rPr lang="ru-RU" sz="2100" b="1" kern="50" dirty="0">
                <a:effectLst/>
                <a:latin typeface="Arial" panose="020B0604020202020204" pitchFamily="34" charset="0"/>
                <a:ea typeface="Arial Unicode MS"/>
                <a:cs typeface="Arial" panose="020B0604020202020204" pitchFamily="34" charset="0"/>
              </a:rPr>
              <a:t>Переведите на русский язык.</a:t>
            </a:r>
          </a:p>
          <a:p>
            <a:pPr marL="457200" algn="just"/>
            <a:endParaRPr lang="cs-CZ" sz="2100" kern="50" dirty="0">
              <a:effectLst/>
              <a:latin typeface="Arial" panose="020B0604020202020204" pitchFamily="34" charset="0"/>
              <a:ea typeface="Arial Unicode MS"/>
              <a:cs typeface="Arial" panose="020B0604020202020204" pitchFamily="34" charset="0"/>
            </a:endParaRPr>
          </a:p>
          <a:p>
            <a:pPr marL="457200" algn="just"/>
            <a:r>
              <a:rPr lang="cs-CZ" sz="2100" kern="50" dirty="0">
                <a:solidFill>
                  <a:srgbClr val="000000"/>
                </a:solidFill>
                <a:effectLst/>
                <a:latin typeface="Arial" panose="020B0604020202020204" pitchFamily="34" charset="0"/>
                <a:ea typeface="Calibri" panose="020F0502020204030204" pitchFamily="34" charset="0"/>
                <a:cs typeface="Arial" panose="020B0604020202020204" pitchFamily="34" charset="0"/>
              </a:rPr>
              <a:t>1. Dlouho jsem se rozhodoval, jaké kalhoty si mám koupit. </a:t>
            </a:r>
            <a:r>
              <a:rPr lang="pl-PL" sz="2100" kern="50" dirty="0">
                <a:solidFill>
                  <a:srgbClr val="000000"/>
                </a:solidFill>
                <a:effectLst/>
                <a:latin typeface="Arial" panose="020B0604020202020204" pitchFamily="34" charset="0"/>
                <a:ea typeface="Calibri" panose="020F0502020204030204" pitchFamily="34" charset="0"/>
                <a:cs typeface="Arial" panose="020B0604020202020204" pitchFamily="34" charset="0"/>
              </a:rPr>
              <a:t>Nakonec jsem si koupil oboje. 2. Téměř všechny zkoušky jsem zvládla na poprvé. 3. Neil Armstrong vstoupil jako první člověk na Měsíc dne 20. července 1969. 4. Masopustní období končí přesně čtyřicet dnů před Květnou nedělí. 5. Na mistrovství České republiky ve fotbale jsme skončili třetí. 6. O prázdninách jsme jeli na čtrnáct dní do Itálie. 7. Po operaci jsem musel ležet dalších deset dní v nemocnici. 8. Včera jsem strávil v čekárně téměř dvě hodiny, než jsem se dostal na řadu. 9. Ráno mi ujel autobus, a tak jsem musel čekat až pojede druhý. 10. Měl jsi z toho testu osmdesát bodů? 11. Z celého týdne mi zbylo přesně pět set šedesát osm korun. 12. Bydlíme v jedenáctém patře z celkových třinácti. 13. Karel IV. byl jedenáctý český král a vládl od roku třináct set čtyřicet šest do roku třináct set sedmdesát osm. 14. V roce 2009 prohrál jeden Američan v kasinu sto dvacet sedm miliónů dolarů. 15. Po osmnáctihodinové operaci si všichni oddychli. 16. V knihovně jsme měli přes sto knih, ale jen necelou čtvrtinu z nich jsme přečetli. 17. Napoprvé nebyl připraven, a tak musel dělat zkoušku napodruhé. 18. Lidské tělo je v dospělosti tvořeno z padesáti pěti procent vodou. 19. Dohodli jsme si sraz s dalšími třemi lidmi. 20. Dvacátého osmého října dva tisíce osmnáct jsme slavili sté výročí vzniku Československa.</a:t>
            </a:r>
            <a:endParaRPr lang="cs-CZ" sz="2100" kern="5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49210116"/>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E403902-87BE-46FD-9341-D9E05D3B9EA1}"/>
              </a:ext>
            </a:extLst>
          </p:cNvPr>
          <p:cNvSpPr txBox="1"/>
          <p:nvPr/>
        </p:nvSpPr>
        <p:spPr>
          <a:xfrm>
            <a:off x="667304" y="545794"/>
            <a:ext cx="10857391" cy="5586145"/>
          </a:xfrm>
          <a:prstGeom prst="rect">
            <a:avLst/>
          </a:prstGeom>
          <a:noFill/>
        </p:spPr>
        <p:txBody>
          <a:bodyPr wrap="square">
            <a:spAutoFit/>
          </a:bodyPr>
          <a:lstStyle/>
          <a:p>
            <a:pPr marL="457200"/>
            <a:r>
              <a:rPr lang="ru-RU" sz="2100" b="1" kern="50" dirty="0">
                <a:effectLst/>
                <a:latin typeface="Arial" panose="020B0604020202020204" pitchFamily="34" charset="0"/>
                <a:ea typeface="Arial Unicode MS"/>
                <a:cs typeface="Arial" panose="020B0604020202020204" pitchFamily="34" charset="0"/>
              </a:rPr>
              <a:t>Переведите на русский язык</a:t>
            </a:r>
            <a:r>
              <a:rPr lang="pl-PL" sz="2100" b="1" kern="50" dirty="0">
                <a:effectLst/>
                <a:latin typeface="Arial" panose="020B0604020202020204" pitchFamily="34" charset="0"/>
                <a:ea typeface="Arial Unicode MS"/>
                <a:cs typeface="Arial" panose="020B0604020202020204" pitchFamily="34" charset="0"/>
              </a:rPr>
              <a:t>.</a:t>
            </a:r>
            <a:endParaRPr lang="ru-RU" sz="2100" b="1" kern="50" dirty="0">
              <a:effectLst/>
              <a:latin typeface="Arial" panose="020B0604020202020204" pitchFamily="34" charset="0"/>
              <a:ea typeface="Arial Unicode MS"/>
              <a:cs typeface="Arial" panose="020B0604020202020204" pitchFamily="34" charset="0"/>
            </a:endParaRPr>
          </a:p>
          <a:p>
            <a:pPr marL="457200"/>
            <a:endParaRPr lang="cs-CZ" sz="2100" kern="50" dirty="0">
              <a:effectLst/>
              <a:latin typeface="Arial" panose="020B0604020202020204" pitchFamily="34" charset="0"/>
              <a:ea typeface="Arial Unicode MS"/>
              <a:cs typeface="Arial" panose="020B0604020202020204" pitchFamily="34" charset="0"/>
            </a:endParaRPr>
          </a:p>
          <a:p>
            <a:pPr algn="just"/>
            <a:r>
              <a:rPr lang="cs-CZ" sz="2100" kern="50" dirty="0">
                <a:solidFill>
                  <a:srgbClr val="000000"/>
                </a:solidFill>
                <a:effectLst/>
                <a:latin typeface="Arial" panose="020B0604020202020204" pitchFamily="34" charset="0"/>
                <a:ea typeface="Arial Unicode MS"/>
                <a:cs typeface="Arial" panose="020B0604020202020204" pitchFamily="34" charset="0"/>
              </a:rPr>
              <a:t>1. Donald Trump byl čtyřicátým pátým prezidentem Spojených států amerických. 2. Na naší farmě máme přes padesát kusů skotu a šedesát kusů ovcí. 3. Naše třída skončila šestá ve sběru papíru. 4. Na svoji svatbu objednali celkem třicet šest dortů. 5. K narozeninám jí přinesl kytici z třiceti pěti růží. 6. Při záchranné operaci se podařilo zachránit celkem padesát šest lidí. 7. Porota hodnotící krasobruslaře se skládala z pěti porotců. 8. Vyjeli jsme do čtyřicátého sedmého patra mrakodrapu, odkud byl krásný výhled na město. 9. Na průzkum lesa jsem se vydal s dalšími třinácti lidmi. 10. Dokument pojednával o dvacetičlenné skupině indiánů. 11. Desatero přikázání má zásadní význam pro křesťanství a židovství. 12. Ve svých 15 letech se stal trojnásobným mistrem České republiky v karate. 13. Už dvakrát jsem se snažil vypočítat tento příklad, ale ani napotřetí se mi to nepodařilo. 14. S třetím dnem nemoci na mě přicházela čím dál tím větší únava. 15. Vědecké soutěže se účastnilo padesát čtyři týmů z celého světa. 16. Objednal pět nejnovějších vydání časopisu pro sebe i své přátele. 17. Podepsal první vydání své knihy. 18. Rodiče s úsměvem pozorovali první krůčky jejich ratolesti. 19. Říká se, že kočky padají vždy na všechny čtyři. 20. Ihned vyrazil se svým prvním automobilem na dlouhou cestu.</a:t>
            </a:r>
            <a:endParaRPr lang="cs-CZ" sz="21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68208098"/>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8E09B4E2-682D-4DC1-9BA2-8C52ADE77B02}"/>
              </a:ext>
            </a:extLst>
          </p:cNvPr>
          <p:cNvSpPr txBox="1"/>
          <p:nvPr/>
        </p:nvSpPr>
        <p:spPr>
          <a:xfrm>
            <a:off x="568171" y="474345"/>
            <a:ext cx="10919534" cy="5909310"/>
          </a:xfrm>
          <a:prstGeom prst="rect">
            <a:avLst/>
          </a:prstGeom>
          <a:noFill/>
        </p:spPr>
        <p:txBody>
          <a:bodyPr wrap="square">
            <a:spAutoFit/>
          </a:bodyPr>
          <a:lstStyle/>
          <a:p>
            <a:pPr marL="457200"/>
            <a:r>
              <a:rPr lang="ru-RU" sz="2100" b="1" kern="50" dirty="0">
                <a:effectLst/>
                <a:latin typeface="Arial" panose="020B0604020202020204" pitchFamily="34" charset="0"/>
                <a:ea typeface="Arial Unicode MS"/>
                <a:cs typeface="Arial" panose="020B0604020202020204" pitchFamily="34" charset="0"/>
              </a:rPr>
              <a:t>Переведите на русский язык.</a:t>
            </a:r>
          </a:p>
          <a:p>
            <a:pPr marL="457200"/>
            <a:endParaRPr lang="cs-CZ" sz="2100" kern="50" dirty="0">
              <a:effectLst/>
              <a:latin typeface="Arial" panose="020B0604020202020204" pitchFamily="34" charset="0"/>
              <a:ea typeface="Arial Unicode MS"/>
              <a:cs typeface="Arial" panose="020B0604020202020204" pitchFamily="34" charset="0"/>
            </a:endParaRPr>
          </a:p>
          <a:p>
            <a:pPr marL="457200" algn="just"/>
            <a:r>
              <a:rPr lang="cs-CZ" sz="2100" kern="50" dirty="0">
                <a:solidFill>
                  <a:srgbClr val="000000"/>
                </a:solidFill>
                <a:effectLst/>
                <a:latin typeface="Arial" panose="020B0604020202020204" pitchFamily="34" charset="0"/>
                <a:ea typeface="Calibri" panose="020F0502020204030204" pitchFamily="34" charset="0"/>
                <a:cs typeface="Arial" panose="020B0604020202020204" pitchFamily="34" charset="0"/>
              </a:rPr>
              <a:t>1. S dvaceti šesti body z celkových třiceti jsme byli nadmíru spokojeni. 2. V muzeu jsme si všimli sekery z devátého století před naším letopočtem. 3. Říká se, že čtyřlístek přináší štěstí. 4. Sněhurka se v pohádce starala o sedm trpaslíků. 5. Můj dosavadní rekord ve skoku o tyči je tři sta padesát dva centimetrů. 6. Při příležitosti desátého výročí od otevření parku byl vstup zdarma. 7. Po deváté se mě dnes zeptal, kdy začíná ta matematická soutěž. 8. Již třetím rokem pracuji ve stejné firmě a jsem velmi spokojen. 9. Ze třídy jsme vycházeli jeden za druhým. 10. Vlny dosahovaly až deseti metrů a kvůli tomu museli všichni z vody ven. 11. K padesátým narozeninám jsem své manželce koupil prsten vykládaný diamanty. 12. Naposledy jsme se viděli před necelými pěti lety. 13. Ten film jsem už viděl třikrát. 14. V nemocnici mi museli dvakrát denně píchat injekci. 15. K mým dvanáctým narozeninám jsem dostal první vydání mého oblíbeného komiksu. 16. Dvakrát měř, jednou řež. 17. Zbývalo mi přečíst deset stránek Malostranských povídek. 18. Naše firma se stala šestou nejvýznamnější v produkci kovových součástek aut v naší zemi. 19. Šest rybářů soutěžilo, kdo bude mít na konci dne víc ryb. 20. Výstava v Plzni trvala pět dnů a navštívilo ji přes padesát tisíc návštěvníků.</a:t>
            </a:r>
            <a:endParaRPr lang="cs-CZ" sz="2100" kern="5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45058084"/>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93D3C549-2C88-405F-A71F-D10DD84B056C}"/>
              </a:ext>
            </a:extLst>
          </p:cNvPr>
          <p:cNvSpPr txBox="1"/>
          <p:nvPr/>
        </p:nvSpPr>
        <p:spPr>
          <a:xfrm>
            <a:off x="1180731" y="890311"/>
            <a:ext cx="10164932" cy="4832092"/>
          </a:xfrm>
          <a:prstGeom prst="rect">
            <a:avLst/>
          </a:prstGeom>
          <a:noFill/>
        </p:spPr>
        <p:txBody>
          <a:bodyPr wrap="square">
            <a:spAutoFit/>
          </a:bodyPr>
          <a:lstStyle/>
          <a:p>
            <a:pPr algn="just"/>
            <a:r>
              <a:rPr lang="ru-RU" sz="2200" b="1" kern="50" dirty="0">
                <a:effectLst/>
                <a:latin typeface="Arial" panose="020B0604020202020204" pitchFamily="34" charset="0"/>
                <a:ea typeface="Arial Unicode MS"/>
                <a:cs typeface="Arial" panose="020B0604020202020204" pitchFamily="34" charset="0"/>
              </a:rPr>
              <a:t>Переведите на чешский язык.</a:t>
            </a:r>
          </a:p>
          <a:p>
            <a:pPr algn="just"/>
            <a:endParaRPr lang="cs-CZ" sz="2200" kern="50" dirty="0">
              <a:effectLst/>
              <a:latin typeface="Arial" panose="020B0604020202020204" pitchFamily="34" charset="0"/>
              <a:ea typeface="Arial Unicode MS"/>
              <a:cs typeface="Arial" panose="020B0604020202020204" pitchFamily="34" charset="0"/>
            </a:endParaRPr>
          </a:p>
          <a:p>
            <a:pPr algn="just"/>
            <a:r>
              <a:rPr lang="ru-RU" sz="2200" kern="50" dirty="0">
                <a:effectLst/>
                <a:latin typeface="Arial" panose="020B0604020202020204" pitchFamily="34" charset="0"/>
                <a:ea typeface="Arial Unicode MS"/>
                <a:cs typeface="Arial" panose="020B0604020202020204" pitchFamily="34" charset="0"/>
              </a:rPr>
              <a:t>а) 1. Я не знал ни одного спортсмена. 2. У меня не было ни одного домашнего задания. 3. У меня плохие отношения с одним одноклассником. 4. Мы туда пойдем без одной подруги. 5. С одной стороны, он прав. 6. Я хотела бы поехать в гости к одной знакомой. 7. Я не справился с одной задачей. 8. У одного предмета не хватает условий для аттестации. 9. Он привел только один конкретный пример. 10. Я волновался из-за одного предмета.</a:t>
            </a:r>
            <a:endParaRPr lang="cs-CZ" sz="2200" kern="50" dirty="0">
              <a:effectLst/>
              <a:latin typeface="Arial" panose="020B0604020202020204" pitchFamily="34" charset="0"/>
              <a:ea typeface="Arial Unicode MS"/>
              <a:cs typeface="Arial" panose="020B0604020202020204" pitchFamily="34" charset="0"/>
            </a:endParaRPr>
          </a:p>
          <a:p>
            <a:r>
              <a:rPr lang="ru-RU" sz="2200" kern="50" dirty="0">
                <a:effectLst/>
                <a:latin typeface="Arial" panose="020B0604020202020204" pitchFamily="34" charset="0"/>
                <a:ea typeface="Arial Unicode MS"/>
                <a:cs typeface="Arial" panose="020B0604020202020204" pitchFamily="34" charset="0"/>
              </a:rPr>
              <a:t>б) 1. три пятых, 2. одна целая пять десятых, 3. ноль целых пятьдесят пять сотых, 4. ноль целых восемь тысячных, 5. семь целых восемнадцать тысячных, 6. восемь двенадцатых, 7. девять целых одна пятая, 8. ноль целых девяносто семь тысячных, 9. семь девятых, 10. пять целых одна десятая.</a:t>
            </a:r>
            <a:endParaRPr lang="cs-CZ"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8247047"/>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E3FE229E-017A-4799-816B-D36DAAE305E1}"/>
              </a:ext>
            </a:extLst>
          </p:cNvPr>
          <p:cNvSpPr txBox="1"/>
          <p:nvPr/>
        </p:nvSpPr>
        <p:spPr>
          <a:xfrm>
            <a:off x="168676" y="312762"/>
            <a:ext cx="11603115" cy="6232475"/>
          </a:xfrm>
          <a:prstGeom prst="rect">
            <a:avLst/>
          </a:prstGeom>
          <a:noFill/>
        </p:spPr>
        <p:txBody>
          <a:bodyPr wrap="square">
            <a:spAutoFit/>
          </a:bodyPr>
          <a:lstStyle/>
          <a:p>
            <a:pPr marL="457200"/>
            <a:r>
              <a:rPr lang="ru-RU" sz="2100" b="1" kern="50" dirty="0">
                <a:effectLst/>
                <a:latin typeface="Arial" panose="020B0604020202020204" pitchFamily="34" charset="0"/>
                <a:ea typeface="Arial Unicode MS"/>
                <a:cs typeface="Arial" panose="020B0604020202020204" pitchFamily="34" charset="0"/>
              </a:rPr>
              <a:t>Переведите на чешский язык.</a:t>
            </a:r>
          </a:p>
          <a:p>
            <a:pPr marL="457200"/>
            <a:endParaRPr lang="cs-CZ" sz="2100" kern="50" dirty="0">
              <a:effectLst/>
              <a:latin typeface="Arial" panose="020B0604020202020204" pitchFamily="34" charset="0"/>
              <a:ea typeface="Arial Unicode MS"/>
              <a:cs typeface="Arial" panose="020B0604020202020204" pitchFamily="34" charset="0"/>
            </a:endParaRPr>
          </a:p>
          <a:p>
            <a:pPr marL="457200" algn="just"/>
            <a:r>
              <a:rPr lang="ru-RU" sz="2100" kern="50" dirty="0">
                <a:effectLst/>
                <a:latin typeface="Arial" panose="020B0604020202020204" pitchFamily="34" charset="0"/>
                <a:ea typeface="Arial Unicode MS"/>
                <a:cs typeface="Arial" panose="020B0604020202020204" pitchFamily="34" charset="0"/>
              </a:rPr>
              <a:t>1. Школа находилась на расстоянии четырехсот метров от нашего дома. 2. На вечеринку пришло около двадцати пяти студентов. 3. Завтра мы летим на три недели в Грецию. 4. Наша гостиница была расположена на расстоянии двухсот метров от пляжа. 5. За десять дней галерея продала около пятидесяти картин известного художника. 6. В конференции приняли участие сто пятьдесят восемь учёных. 7. Дети младше пяти лет могут посмотреть представление бесплатно. 8. Маша пришла за покупками с восьмьюстами восьмьюдесятью рублями. </a:t>
            </a:r>
            <a:r>
              <a:rPr lang="ru-RU" sz="2100" kern="50" dirty="0">
                <a:solidFill>
                  <a:srgbClr val="000000"/>
                </a:solidFill>
                <a:effectLst/>
                <a:latin typeface="Arial" panose="020B0604020202020204" pitchFamily="34" charset="0"/>
                <a:ea typeface="Arial Unicode MS"/>
                <a:cs typeface="Arial" panose="020B0604020202020204" pitchFamily="34" charset="0"/>
              </a:rPr>
              <a:t>9. </a:t>
            </a:r>
            <a:r>
              <a:rPr lang="ru-RU" sz="2100" kern="50" dirty="0">
                <a:effectLst/>
                <a:latin typeface="Arial" panose="020B0604020202020204" pitchFamily="34" charset="0"/>
                <a:ea typeface="Arial Unicode MS"/>
                <a:cs typeface="Arial" panose="020B0604020202020204" pitchFamily="34" charset="0"/>
              </a:rPr>
              <a:t>Сколько ты заплатил за курсы изучения чешского языка, пять тысяч крон? 10. Наше кафе открывается в девять часов утра. 11. По техническим причинам мы вынуждены перенести заседание на пятнадцатое марта. 12. Группа туристов уже третьи сутки не выходила на связь. 13. Коллекция растений Ботанического сада в данное время насчитывает около тысячи восьмисот видов. 14. В больнице было около пятидесяти больных гриппом. 15. Напишите эссе объёмом двести шестьдесят слов. 16. До конца недели мне нужно прочитать три книги. 17. Первый роман я прочитала до трехсотой страницы. 18. Малоизвестный писатель написал более сорока рассказов. 19. В сегодняшнем соревновании приняло участие всего десять человек. 20. Количество нарушений на территории школы сократилось в десять раз. </a:t>
            </a:r>
            <a:endParaRPr lang="cs-CZ" sz="21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807191150"/>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0B490826-3104-4120-9893-F61477F6E509}"/>
              </a:ext>
            </a:extLst>
          </p:cNvPr>
          <p:cNvSpPr txBox="1"/>
          <p:nvPr/>
        </p:nvSpPr>
        <p:spPr>
          <a:xfrm>
            <a:off x="369903" y="348693"/>
            <a:ext cx="11452193" cy="5909310"/>
          </a:xfrm>
          <a:prstGeom prst="rect">
            <a:avLst/>
          </a:prstGeom>
          <a:noFill/>
        </p:spPr>
        <p:txBody>
          <a:bodyPr wrap="square">
            <a:spAutoFit/>
          </a:bodyPr>
          <a:lstStyle/>
          <a:p>
            <a:pPr marL="457200" algn="just"/>
            <a:r>
              <a:rPr lang="ru-RU" sz="2100" b="1" kern="50" dirty="0">
                <a:effectLst/>
                <a:latin typeface="Arial" panose="020B0604020202020204" pitchFamily="34" charset="0"/>
                <a:ea typeface="Arial Unicode MS"/>
                <a:cs typeface="Arial" panose="020B0604020202020204" pitchFamily="34" charset="0"/>
              </a:rPr>
              <a:t>Переведите на чешский язык.</a:t>
            </a:r>
          </a:p>
          <a:p>
            <a:pPr marL="457200" algn="just"/>
            <a:endParaRPr lang="cs-CZ" sz="2100" kern="50" dirty="0">
              <a:effectLst/>
              <a:latin typeface="Arial" panose="020B0604020202020204" pitchFamily="34" charset="0"/>
              <a:ea typeface="Arial Unicode MS"/>
              <a:cs typeface="Arial" panose="020B0604020202020204" pitchFamily="34" charset="0"/>
            </a:endParaRPr>
          </a:p>
          <a:p>
            <a:pPr algn="just"/>
            <a:r>
              <a:rPr lang="ru-RU" sz="2100" kern="50" dirty="0">
                <a:effectLst/>
                <a:latin typeface="Arial" panose="020B0604020202020204" pitchFamily="34" charset="0"/>
                <a:ea typeface="Arial Unicode MS"/>
                <a:cs typeface="Arial" panose="020B0604020202020204" pitchFamily="34" charset="0"/>
              </a:rPr>
              <a:t>1. Завод выпустил тридцать легковых машин. 2. Билет в музей стоит восемьдесят пять крон. 3. Мой компьютер стоил двадцать тысяч крон. 4. Моей бабушке уже семьдесят два года. 5. Я запомнил только три правила из десяти. 6. На беседу к нам пришли трое молодых полицейских. 7. В Москве мы видели три памятника. 8. У моей бабушки пять кроликов, две курицы и семь овец. 9. У хозяина около тридцати пяти коров. 10. На встрече присутствовало более трехсот человек. 11. В нашем городе построили три новые школы. 12. В этой книге пятьсот восемьдесят страниц. 13. Около сорока студентов не сдали первый экзамен. 14. На полке стояли четыре фотографии. 15. Делегация состояла из восьмидесяти человек. 16. У вас есть первое издание этой книги? 17. На часах было без пяти девять. 18. Это произошло тридцать лет назад. 19. Ольге было около сорока лет. 20. Мой брат моложе меня на восемь лет. 21. Студенты участвовали на трех конференциях. 22. Александр Иванович написал более девяноста рассказов для детей. 23. Нина Николаевна прожила до девяноста трех лет. 24. Сегодня было всего на пять градусов теплее, чем вчера. 25. Сторона треугольника равна восьми сантиметрам. 26. До начала сессии осталось ровно двадцать дней. 27. Собор освещается восьмьюдесятью окнами. 28. В этом году Мише исполнится пятнадцать лет.</a:t>
            </a:r>
            <a:endParaRPr lang="cs-CZ" sz="21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619452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F76BA4C-AC9F-454A-B582-69BFD7FDE0AD}"/>
              </a:ext>
            </a:extLst>
          </p:cNvPr>
          <p:cNvSpPr>
            <a:spLocks noGrp="1"/>
          </p:cNvSpPr>
          <p:nvPr>
            <p:ph type="title"/>
          </p:nvPr>
        </p:nvSpPr>
        <p:spPr/>
        <p:txBody>
          <a:bodyPr>
            <a:normAutofit fontScale="90000"/>
          </a:bodyPr>
          <a:lstStyle/>
          <a:p>
            <a:r>
              <a:rPr lang="ru-RU" dirty="0"/>
              <a:t>склонение имен существительных мужского рода</a:t>
            </a:r>
            <a:endParaRPr lang="cs-CZ" dirty="0"/>
          </a:p>
        </p:txBody>
      </p:sp>
    </p:spTree>
    <p:extLst>
      <p:ext uri="{BB962C8B-B14F-4D97-AF65-F5344CB8AC3E}">
        <p14:creationId xmlns:p14="http://schemas.microsoft.com/office/powerpoint/2010/main" val="35442760"/>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0C61034D-23A3-4FA0-89CC-8DF40CE2B917}"/>
              </a:ext>
            </a:extLst>
          </p:cNvPr>
          <p:cNvSpPr txBox="1"/>
          <p:nvPr/>
        </p:nvSpPr>
        <p:spPr>
          <a:xfrm>
            <a:off x="1177771" y="766732"/>
            <a:ext cx="9836458"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Přeložila jsem osmdesát pět vět z češtiny do ruštiny. 2. Můj dotazník vyplnilo čtyřicet pět respondentů. 3. Čtrnáct dní jsem byla nemocná, vůbec nic jsem nestihla udělat. 4. Před sedmdesáti lety zemřel můj oblíbený spisovatel. 5. Bavila jsem se o tom s třiceti lidmi a nikdo nic nenamítal. 6. Pro svoji práci jsem musela přečíst více než šedesát osm knih. 7. Do těsta mám přidat osmdesát gramů cukru. 8. V obchodě prodávají devadesátigramové balení oříšků. 9. Věřím tomu jen na osmdesát procent. 10. Auto jelo v obci více než 70 km/h. 11. Mám jen třináct procent baterie, snad se mi nevybije mobil. 12. Maruška šla ke dvanácti měsíčkům. 13. Chtěla bych mluvit alespoň dvanácti jazyky. 13. Na letním táboře jsem se poznala s dvaceti novými lidmi. 14. Mluvila asi o deseti věcech najednou. 15. Pravidelně se setkáváme s osmnácti kamarády. 16. Přeplavala bazén za sedmdesát osm sekund. 17. Maminka se účastní běžeckého závodu již osmnáctým rokem. 18. Můj kufr vážil na letišti dvacet kilogramů. 19. Za jeden rok jsem zhubla čtrnáct kilogramů. 20. Dnes jsme dělali pokus s dvacetiprocentním roztokem kyseliny sírové.</a:t>
            </a:r>
            <a:endParaRPr lang="cs-CZ" sz="2000" kern="50" dirty="0">
              <a:effectLst/>
              <a:latin typeface="Arial" panose="020B0604020202020204" pitchFamily="34" charset="0"/>
              <a:ea typeface="Arial Unicode MS"/>
              <a:cs typeface="Arial" panose="020B0604020202020204" pitchFamily="34" charset="0"/>
            </a:endParaRPr>
          </a:p>
          <a:p>
            <a:r>
              <a:rPr lang="cs-CZ" sz="2000" b="1"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735235191"/>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6F156EF-97B7-427B-AC7E-A956DFAEAAFD}"/>
              </a:ext>
            </a:extLst>
          </p:cNvPr>
          <p:cNvSpPr txBox="1"/>
          <p:nvPr/>
        </p:nvSpPr>
        <p:spPr>
          <a:xfrm>
            <a:off x="470517" y="635927"/>
            <a:ext cx="10963922" cy="5586145"/>
          </a:xfrm>
          <a:prstGeom prst="rect">
            <a:avLst/>
          </a:prstGeom>
          <a:noFill/>
        </p:spPr>
        <p:txBody>
          <a:bodyPr wrap="square">
            <a:spAutoFit/>
          </a:bodyPr>
          <a:lstStyle/>
          <a:p>
            <a:pPr marL="457200"/>
            <a:r>
              <a:rPr lang="ru-RU" sz="2100" b="1" kern="50" dirty="0">
                <a:effectLst/>
                <a:latin typeface="Arial" panose="020B0604020202020204" pitchFamily="34" charset="0"/>
                <a:ea typeface="Arial Unicode MS"/>
                <a:cs typeface="Arial" panose="020B0604020202020204" pitchFamily="34" charset="0"/>
              </a:rPr>
              <a:t>Переведите на русский язык.</a:t>
            </a:r>
          </a:p>
          <a:p>
            <a:pPr marL="457200"/>
            <a:endParaRPr lang="cs-CZ" sz="2100" kern="50" dirty="0">
              <a:effectLst/>
              <a:latin typeface="Arial" panose="020B0604020202020204" pitchFamily="34" charset="0"/>
              <a:ea typeface="Arial Unicode MS"/>
              <a:cs typeface="Arial" panose="020B0604020202020204" pitchFamily="34" charset="0"/>
            </a:endParaRPr>
          </a:p>
          <a:p>
            <a:pPr marL="457200" algn="just"/>
            <a:r>
              <a:rPr lang="cs-CZ" sz="2100" kern="50" dirty="0">
                <a:solidFill>
                  <a:srgbClr val="000000"/>
                </a:solidFill>
                <a:effectLst/>
                <a:latin typeface="Arial" panose="020B0604020202020204" pitchFamily="34" charset="0"/>
                <a:ea typeface="Calibri" panose="020F0502020204030204" pitchFamily="34" charset="0"/>
                <a:cs typeface="Arial" panose="020B0604020202020204" pitchFamily="34" charset="0"/>
              </a:rPr>
              <a:t>1. Na aukci jsme vydražili pět šperků z babiččiny sbírky. </a:t>
            </a:r>
            <a:r>
              <a:rPr lang="pl-PL" sz="2100" kern="50" dirty="0">
                <a:solidFill>
                  <a:srgbClr val="000000"/>
                </a:solidFill>
                <a:effectLst/>
                <a:latin typeface="Arial" panose="020B0604020202020204" pitchFamily="34" charset="0"/>
                <a:ea typeface="Calibri" panose="020F0502020204030204" pitchFamily="34" charset="0"/>
                <a:cs typeface="Arial" panose="020B0604020202020204" pitchFamily="34" charset="0"/>
              </a:rPr>
              <a:t>2. Objednal tři lístky na koncert v Praze. 3. Doktorka mu předepsala dvoje antibiotika. 4. Závod se konal mezi třemi motorkáři. 5. V kinosále jsme byli ještě s jednou rodinou sami. 6. Ve starožitné knize byla vytrhnuta čtyřicátá druhá stránka, čímž rapidně klesla její cena. 7. Jeho bakalářská práce se skládala ze čtyřiceti dvou stránek. 8. V bývalé práci míval desetihodinové směny, nyní má jen osmihodinové. 9. Ten kurz golfu pro začátečníky stál deset tisíc korun. 10. Navigace nám radila, abychom odbočili čtvrtým výjezdem, ale kruhový objezd měl jen tři. 11. Na letošní sraz fanoušků závodních aut v Brně se sešlo přes tisíc lidí a padesát závodních aut. 12. Golfový míček má od tří set do čtyř set důlků. 13. Letos jsme oslavili dědečkovy osmdesáté páté narozeniny. 14. V Londýně pršelo celé tři dny, a to nám zkomplikovalo náš čtyřdenní výlet. 15. Za celý svůj život jsem dostal jedinou pokutu. 16. Černá nemoc je název pro morovou epidemii, která vypukla ve čtrnáctém století. 17. Dítě zná ve svých třech letech až sto slov. 18. V Dubaji stojí benzín pouhých devět korun za litr. 19. Spolupráce mezi našimi firmami trvá už třetím rokem. 20. V horách jsme sledovali skupinku pěti vlků.</a:t>
            </a:r>
            <a:endParaRPr lang="cs-CZ" sz="2100" kern="5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51429824"/>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00B107E4-8FB4-4A56-827A-878BE348BCD3}"/>
              </a:ext>
            </a:extLst>
          </p:cNvPr>
          <p:cNvSpPr txBox="1"/>
          <p:nvPr/>
        </p:nvSpPr>
        <p:spPr>
          <a:xfrm>
            <a:off x="1358283" y="1430096"/>
            <a:ext cx="9632272" cy="3647152"/>
          </a:xfrm>
          <a:prstGeom prst="rect">
            <a:avLst/>
          </a:prstGeom>
          <a:noFill/>
        </p:spPr>
        <p:txBody>
          <a:bodyPr wrap="square">
            <a:spAutoFit/>
          </a:bodyPr>
          <a:lstStyle/>
          <a:p>
            <a:pPr algn="just"/>
            <a:r>
              <a:rPr lang="ru-RU" sz="2100" b="1" kern="50" dirty="0">
                <a:effectLst/>
                <a:latin typeface="Arial" panose="020B0604020202020204" pitchFamily="34" charset="0"/>
                <a:ea typeface="Arial Unicode MS"/>
                <a:cs typeface="Arial" panose="020B0604020202020204" pitchFamily="34" charset="0"/>
              </a:rPr>
              <a:t>Переведите на русский язык.</a:t>
            </a:r>
          </a:p>
          <a:p>
            <a:pPr algn="just"/>
            <a:endParaRPr lang="cs-CZ" sz="2100" kern="50" dirty="0">
              <a:effectLst/>
              <a:latin typeface="Arial" panose="020B0604020202020204" pitchFamily="34" charset="0"/>
              <a:ea typeface="Arial Unicode MS"/>
              <a:cs typeface="Arial" panose="020B0604020202020204" pitchFamily="34" charset="0"/>
            </a:endParaRPr>
          </a:p>
          <a:p>
            <a:pPr algn="just"/>
            <a:r>
              <a:rPr lang="cs-CZ" sz="2100" kern="50" dirty="0">
                <a:effectLst/>
                <a:latin typeface="Arial" panose="020B0604020202020204" pitchFamily="34" charset="0"/>
                <a:ea typeface="Arial Unicode MS"/>
                <a:cs typeface="Arial" panose="020B0604020202020204" pitchFamily="34" charset="0"/>
              </a:rPr>
              <a:t>a) 1. Mám na tebe jeden dotaz. 2. Chtěla bych tak mít alespoň jeden den volna. 3. Mluvila jsem s jedním uchazečem o studium psychologie. 4. Mohl jsem přijít jen na jednu hodinu ze třech. 5. O jednom tématu vím málo a o ostatním nevím nic. 6. Řekla jsem si, že nebudu jíst sladké, ale dnes jsem snědla jeden čokoládový bonbon. 7. Mezi soutěžícími byl rozdíl jedné sekundy. 8. Do kapely sháníme jednoho kytaristu. 9. Babička má doma jednoho králíka.</a:t>
            </a:r>
          </a:p>
          <a:p>
            <a:pPr algn="just"/>
            <a:r>
              <a:rPr lang="cs-CZ" sz="2100" kern="50" dirty="0">
                <a:effectLst/>
                <a:latin typeface="Arial" panose="020B0604020202020204" pitchFamily="34" charset="0"/>
                <a:ea typeface="Arial Unicode MS"/>
                <a:cs typeface="Arial" panose="020B0604020202020204" pitchFamily="34" charset="0"/>
              </a:rPr>
              <a:t>b) 1. dvacet osm celých dvě desetiny, 2. sto padesát šest celých dvacet šest setin, 3. žádná celá dvě stě devadesát pět tisícin, 4. polovina plus třetina, 5. dvě celé osm desetin krát nula celá šest.</a:t>
            </a:r>
          </a:p>
        </p:txBody>
      </p:sp>
    </p:spTree>
    <p:extLst>
      <p:ext uri="{BB962C8B-B14F-4D97-AF65-F5344CB8AC3E}">
        <p14:creationId xmlns:p14="http://schemas.microsoft.com/office/powerpoint/2010/main" val="2942728933"/>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4ACC3F2-FD13-464E-8A4A-ED1C27B1EF5A}"/>
              </a:ext>
            </a:extLst>
          </p:cNvPr>
          <p:cNvSpPr txBox="1"/>
          <p:nvPr/>
        </p:nvSpPr>
        <p:spPr>
          <a:xfrm>
            <a:off x="1026850" y="888520"/>
            <a:ext cx="10138299" cy="4616648"/>
          </a:xfrm>
          <a:prstGeom prst="rect">
            <a:avLst/>
          </a:prstGeom>
          <a:noFill/>
        </p:spPr>
        <p:txBody>
          <a:bodyPr wrap="square">
            <a:spAutoFit/>
          </a:bodyPr>
          <a:lstStyle/>
          <a:p>
            <a:pPr algn="just"/>
            <a:r>
              <a:rPr lang="ru-RU" sz="2100" b="1" kern="50" dirty="0">
                <a:effectLst/>
                <a:latin typeface="Arial" panose="020B0604020202020204" pitchFamily="34" charset="0"/>
                <a:ea typeface="Arial Unicode MS"/>
                <a:cs typeface="Arial" panose="020B0604020202020204" pitchFamily="34" charset="0"/>
              </a:rPr>
              <a:t>Переведите на чешский язык.</a:t>
            </a:r>
          </a:p>
          <a:p>
            <a:pPr algn="just"/>
            <a:endParaRPr lang="cs-CZ" sz="2100" kern="50" dirty="0">
              <a:effectLst/>
              <a:latin typeface="Arial" panose="020B0604020202020204" pitchFamily="34" charset="0"/>
              <a:ea typeface="Arial Unicode MS"/>
              <a:cs typeface="Arial" panose="020B0604020202020204" pitchFamily="34" charset="0"/>
            </a:endParaRPr>
          </a:p>
          <a:p>
            <a:pPr algn="just"/>
            <a:r>
              <a:rPr lang="cs-CZ" sz="2100" kern="50" dirty="0">
                <a:effectLst/>
                <a:latin typeface="Arial" panose="020B0604020202020204" pitchFamily="34" charset="0"/>
                <a:ea typeface="Arial Unicode MS"/>
                <a:cs typeface="Arial" panose="020B0604020202020204" pitchFamily="34" charset="0"/>
              </a:rPr>
              <a:t>1. </a:t>
            </a:r>
            <a:r>
              <a:rPr lang="ru-RU" sz="2100" kern="50" dirty="0">
                <a:effectLst/>
                <a:latin typeface="Arial" panose="020B0604020202020204" pitchFamily="34" charset="0"/>
                <a:ea typeface="Arial Unicode MS"/>
                <a:cs typeface="Arial" panose="020B0604020202020204" pitchFamily="34" charset="0"/>
              </a:rPr>
              <a:t>Мы встретимся 19-ого августа. 2. Завтра мы встретимся с тремястами учениками нашей школы. 3. Он съел полтора куска торта. 4. Мы поедем на 15-том трамвае. 5. Это будет стоить полторы сотни рублей. 6. Давайте встретимся в полшестого. 7. Зачем ты себе купила восьмую сумку? 8. Она ушла из дома без своего кошелька с семьюстами рублями. 9. Мы разговаривали о пятистах участниках демонстрации. 10. Я уже потеряла третьи очки. 11. Добавьте полторы кружки муки. 12. В этом году проходили двадцать восьмые президентские выборы. 13. Анна прочитала трехсотую книгу. 14. Она на девятом месяце беременности. 15. Телефон заряжен на сто процентов. 16. Двадцать восьмого января у моей мамы день рождения. 17. Мы провели там двое суток. 18. Я уже четвертый раз катаюсь на коньках. 19. Он посадил в лесу полторы сотни берез. 20. Мы обычно ужинаем в шестом часу.</a:t>
            </a:r>
            <a:endParaRPr lang="cs-CZ" sz="21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408150535"/>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6F1343C-436A-4C9A-82C6-8FDE0C251CD1}"/>
              </a:ext>
            </a:extLst>
          </p:cNvPr>
          <p:cNvSpPr txBox="1"/>
          <p:nvPr/>
        </p:nvSpPr>
        <p:spPr>
          <a:xfrm>
            <a:off x="1029810" y="753563"/>
            <a:ext cx="9942989" cy="5262979"/>
          </a:xfrm>
          <a:prstGeom prst="rect">
            <a:avLst/>
          </a:prstGeom>
          <a:noFill/>
        </p:spPr>
        <p:txBody>
          <a:bodyPr wrap="square">
            <a:spAutoFit/>
          </a:bodyPr>
          <a:lstStyle/>
          <a:p>
            <a:pPr algn="just"/>
            <a:r>
              <a:rPr lang="ru-RU" sz="2100" b="1" kern="50" dirty="0">
                <a:effectLst/>
                <a:latin typeface="Arial" panose="020B0604020202020204" pitchFamily="34" charset="0"/>
                <a:ea typeface="Arial Unicode MS"/>
                <a:cs typeface="Arial" panose="020B0604020202020204" pitchFamily="34" charset="0"/>
              </a:rPr>
              <a:t>Переведите на чешский язык.</a:t>
            </a:r>
          </a:p>
          <a:p>
            <a:pPr algn="just"/>
            <a:endParaRPr lang="cs-CZ" sz="2100" kern="50" dirty="0">
              <a:effectLst/>
              <a:latin typeface="Arial" panose="020B0604020202020204" pitchFamily="34" charset="0"/>
              <a:ea typeface="Arial Unicode MS"/>
              <a:cs typeface="Arial" panose="020B0604020202020204" pitchFamily="34" charset="0"/>
            </a:endParaRPr>
          </a:p>
          <a:p>
            <a:pPr algn="just"/>
            <a:r>
              <a:rPr lang="ru-RU" sz="2100" kern="50" dirty="0">
                <a:effectLst/>
                <a:latin typeface="Arial" panose="020B0604020202020204" pitchFamily="34" charset="0"/>
                <a:ea typeface="Arial Unicode MS"/>
                <a:cs typeface="Arial" panose="020B0604020202020204" pitchFamily="34" charset="0"/>
              </a:rPr>
              <a:t>1. Моей собаке полтора года. 2. 8 марта – праздник всех женщин. 3. Из-за эпидемии гриппа в нашем университете не было двухсот студентов. 4. Мы всегда работаем на двести процентов. 5. На третьем этаже будет проходить ремонт. 6. На платье мне не хватило восьмисот рублей. 7. Ты слушаешь эту песню в двухсотый раз! 8. Салат в холодильнике</a:t>
            </a:r>
            <a:r>
              <a:rPr lang="cs-CZ" sz="2100" kern="50" dirty="0">
                <a:effectLst/>
                <a:latin typeface="Arial" panose="020B0604020202020204" pitchFamily="34" charset="0"/>
                <a:ea typeface="Arial Unicode MS"/>
                <a:cs typeface="Arial" panose="020B0604020202020204" pitchFamily="34" charset="0"/>
              </a:rPr>
              <a:t> </a:t>
            </a:r>
            <a:r>
              <a:rPr lang="cs-CZ" sz="2100" kern="50" dirty="0" err="1">
                <a:effectLst/>
                <a:latin typeface="Arial" panose="020B0604020202020204" pitchFamily="34" charset="0"/>
                <a:ea typeface="Arial Unicode MS"/>
                <a:cs typeface="Arial" panose="020B0604020202020204" pitchFamily="34" charset="0"/>
              </a:rPr>
              <a:t>стоит</a:t>
            </a:r>
            <a:r>
              <a:rPr lang="cs-CZ" sz="2100" kern="50" dirty="0">
                <a:effectLst/>
                <a:latin typeface="Arial" panose="020B0604020202020204" pitchFamily="34" charset="0"/>
                <a:ea typeface="Arial Unicode MS"/>
                <a:cs typeface="Arial" panose="020B0604020202020204" pitchFamily="34" charset="0"/>
              </a:rPr>
              <a:t> </a:t>
            </a:r>
            <a:r>
              <a:rPr lang="ru-RU" sz="2100" kern="50" dirty="0">
                <a:effectLst/>
                <a:latin typeface="Arial" panose="020B0604020202020204" pitchFamily="34" charset="0"/>
                <a:ea typeface="Arial Unicode MS"/>
                <a:cs typeface="Arial" panose="020B0604020202020204" pitchFamily="34" charset="0"/>
              </a:rPr>
              <a:t>уже пятый день. 9. На эту работу ушло около полутора часов. 10. Они разговаривали о девятистах примерах в учебнике. 11. Мне надо совсем немного, полторы сотни рублей. 12. Он выпил почти полторы чашки чаю. 13. Я это слышу в первый раз. 14. Мы уезжаем на море 31-го июля. 15. В мероприятии участвовало около пятисот человек. 16. Мой третий сын сейчас учится в начальной школе. 17. Когда у нас родится ребенок, нам непременно будет нужна вторая комната. 18. Какое сегодня число? 9-е сентября. 19. Он принес из колодца полтора ведра чистой воды. 20. Как вы думаете, на пятый раз у нас уже точно получится?</a:t>
            </a:r>
            <a:endParaRPr lang="cs-CZ" sz="21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390500296"/>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6AF75626-0391-4DF7-AC32-47B079A0D56A}"/>
              </a:ext>
            </a:extLst>
          </p:cNvPr>
          <p:cNvSpPr txBox="1"/>
          <p:nvPr/>
        </p:nvSpPr>
        <p:spPr>
          <a:xfrm>
            <a:off x="840419" y="797510"/>
            <a:ext cx="10511161" cy="5262979"/>
          </a:xfrm>
          <a:prstGeom prst="rect">
            <a:avLst/>
          </a:prstGeom>
          <a:noFill/>
        </p:spPr>
        <p:txBody>
          <a:bodyPr wrap="square">
            <a:spAutoFit/>
          </a:bodyPr>
          <a:lstStyle/>
          <a:p>
            <a:pPr algn="just"/>
            <a:r>
              <a:rPr lang="ru-RU" sz="2100" b="1" kern="50" dirty="0">
                <a:effectLst/>
                <a:latin typeface="Arial" panose="020B0604020202020204" pitchFamily="34" charset="0"/>
                <a:ea typeface="Arial Unicode MS"/>
                <a:cs typeface="Arial" panose="020B0604020202020204" pitchFamily="34" charset="0"/>
              </a:rPr>
              <a:t>Переведите на чешский язык.</a:t>
            </a:r>
          </a:p>
          <a:p>
            <a:pPr algn="just"/>
            <a:endParaRPr lang="cs-CZ" sz="2100" kern="50" dirty="0">
              <a:effectLst/>
              <a:latin typeface="Arial" panose="020B0604020202020204" pitchFamily="34" charset="0"/>
              <a:ea typeface="Arial Unicode MS"/>
              <a:cs typeface="Arial" panose="020B0604020202020204" pitchFamily="34" charset="0"/>
            </a:endParaRPr>
          </a:p>
          <a:p>
            <a:pPr algn="just"/>
            <a:r>
              <a:rPr lang="ru-RU" sz="2100" kern="50" dirty="0">
                <a:effectLst/>
                <a:latin typeface="Arial" panose="020B0604020202020204" pitchFamily="34" charset="0"/>
                <a:ea typeface="Arial Unicode MS"/>
                <a:cs typeface="Arial" panose="020B0604020202020204" pitchFamily="34" charset="0"/>
              </a:rPr>
              <a:t>1. В театре я встретил обеих одноклассниц. 2. В обеих гимназиях, где я учился, я познакомился с хорошими людьми. 3. На кинофестивале зрителям понравились оба фильма. 4. Я занимаюсь по обоим учебникам, потому что хочу улучшить свой уровень русского языка. 5. У меня были заняты обе руки. 6. По обеим сторонам реки росли высокие липы. 7. В обоих произведениях автор описывает жизнь дворянской семьи. 8. К нашему дому можно подъехать с обеих сторон улицы. 9. Он участвовал в обеих конференциях. 10. Она дружит с обеими сестрами. 11. Я ошибся в последних двух словах. 12. Операция продолжалась четыре часа. 13. В Польшу мы летели только три часа. 14. В нашей гимназии работают три милые учительницы. 15. Наш преподаватель задал этот вопрос двум ученикам, но никто не знал правильного ответа. 16. Сейчас без шести минут пять. 17. Он вернулся домой около двух часов ночи. 18. Мы решили идти по трём разным дорогам. 19. Я познакомилась с тремя студентками Карлова университета. 20. Её отец владеет тремя языками.</a:t>
            </a:r>
            <a:endParaRPr lang="cs-CZ" sz="21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280354147"/>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6630CB6D-81E3-47E4-825D-2D714A728599}"/>
              </a:ext>
            </a:extLst>
          </p:cNvPr>
          <p:cNvSpPr txBox="1"/>
          <p:nvPr/>
        </p:nvSpPr>
        <p:spPr>
          <a:xfrm>
            <a:off x="560773" y="389539"/>
            <a:ext cx="11070454" cy="5909310"/>
          </a:xfrm>
          <a:prstGeom prst="rect">
            <a:avLst/>
          </a:prstGeom>
          <a:noFill/>
        </p:spPr>
        <p:txBody>
          <a:bodyPr wrap="square">
            <a:spAutoFit/>
          </a:bodyPr>
          <a:lstStyle/>
          <a:p>
            <a:pPr algn="just"/>
            <a:r>
              <a:rPr lang="ru-RU" sz="2100" b="1" kern="50" dirty="0">
                <a:effectLst/>
                <a:latin typeface="Arial" panose="020B0604020202020204" pitchFamily="34" charset="0"/>
                <a:ea typeface="Arial Unicode MS"/>
                <a:cs typeface="Arial" panose="020B0604020202020204" pitchFamily="34" charset="0"/>
              </a:rPr>
              <a:t>Переведите на чешский язык.</a:t>
            </a:r>
          </a:p>
          <a:p>
            <a:pPr algn="just"/>
            <a:endParaRPr lang="cs-CZ" sz="2100" kern="50" dirty="0">
              <a:effectLst/>
              <a:latin typeface="Arial" panose="020B0604020202020204" pitchFamily="34" charset="0"/>
              <a:ea typeface="Arial Unicode MS"/>
              <a:cs typeface="Arial" panose="020B0604020202020204" pitchFamily="34" charset="0"/>
            </a:endParaRPr>
          </a:p>
          <a:p>
            <a:pPr algn="just"/>
            <a:r>
              <a:rPr lang="ru-RU" sz="2100" kern="50" dirty="0">
                <a:effectLst/>
                <a:latin typeface="Arial" panose="020B0604020202020204" pitchFamily="34" charset="0"/>
                <a:ea typeface="Arial Unicode MS"/>
                <a:cs typeface="Arial" panose="020B0604020202020204" pitchFamily="34" charset="0"/>
              </a:rPr>
              <a:t>1. Три недели назад мы вернулись из отпуска. 2. Новая модель конструктора состоит из восьмисот шестидесяти деталей. 3. Мой список дел на сегодняшний день состоит из сорока восьми пунктов. 4. На пресс-конференции присутствовало более шестидесяти журналистов. 5. Они должны покинуть город в течение сорока восьми часов. 6. Вы видели фильм „Пятый элемент“? 7. Вот уже пятнадцать лет я храню эту книгу как самый дорогой моему сердцу подарок. 8. Уже без пяти двенадцать, пора открывать шампанское. 9. В нашем зоологическом саду впервые после двадцатилетнего перерыва родились белые медвежата. 10. Ответьте, пожалуйста, на второй и третий вопрос. 11. Мне хотелось развернуться на сто восемьдесят градусов и уйти. 12. Я спросила продавца об этом три раза, но так и не получила ответа. 13. Вдали раздалось шесть выстрелов. 14. Маша держала в руках огромный букет из двадцати пяти роз. 15. Через три с половиной недели к нам в гости приедет мой друг детства. 16. Эту книгу мне подарил Павел пятнадцать лет тому назад. 17. На рабочем столе лежало пять непрочитанных писем. 18. Сколько будет стоить квартира в центре города через десять лет? 19. Маша смотрела в окно и думала о том, что уже более трёх лет она не видела свою сестру.</a:t>
            </a:r>
            <a:endParaRPr lang="cs-CZ" sz="21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22162406"/>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103A180-7F67-48BC-A879-B3EFF2FCFE39}"/>
              </a:ext>
            </a:extLst>
          </p:cNvPr>
          <p:cNvSpPr txBox="1"/>
          <p:nvPr/>
        </p:nvSpPr>
        <p:spPr>
          <a:xfrm>
            <a:off x="736846" y="684294"/>
            <a:ext cx="10377997" cy="5909310"/>
          </a:xfrm>
          <a:prstGeom prst="rect">
            <a:avLst/>
          </a:prstGeom>
          <a:noFill/>
        </p:spPr>
        <p:txBody>
          <a:bodyPr wrap="square">
            <a:spAutoFit/>
          </a:bodyPr>
          <a:lstStyle/>
          <a:p>
            <a:pPr marL="457200" algn="just"/>
            <a:r>
              <a:rPr lang="ru-RU" sz="2100" b="1" kern="50" dirty="0">
                <a:effectLst/>
                <a:latin typeface="Arial" panose="020B0604020202020204" pitchFamily="34" charset="0"/>
                <a:ea typeface="Arial Unicode MS"/>
                <a:cs typeface="Arial" panose="020B0604020202020204" pitchFamily="34" charset="0"/>
              </a:rPr>
              <a:t>Переведите на чешский язык.</a:t>
            </a:r>
          </a:p>
          <a:p>
            <a:pPr marL="457200" algn="just"/>
            <a:endParaRPr lang="cs-CZ" sz="2100" kern="50" dirty="0">
              <a:effectLst/>
              <a:latin typeface="Arial" panose="020B0604020202020204" pitchFamily="34" charset="0"/>
              <a:ea typeface="Arial Unicode MS"/>
              <a:cs typeface="Arial" panose="020B0604020202020204" pitchFamily="34" charset="0"/>
            </a:endParaRPr>
          </a:p>
          <a:p>
            <a:pPr marL="457200" algn="just">
              <a:tabLst>
                <a:tab pos="228600" algn="l"/>
              </a:tabLst>
            </a:pPr>
            <a:r>
              <a:rPr lang="ru-RU" sz="2100" kern="50" dirty="0">
                <a:effectLst/>
                <a:latin typeface="Arial" panose="020B0604020202020204" pitchFamily="34" charset="0"/>
                <a:ea typeface="Arial Unicode MS"/>
                <a:cs typeface="Arial" panose="020B0604020202020204" pitchFamily="34" charset="0"/>
              </a:rPr>
              <a:t>1. В первый раз я встретил Машу лет пять назад. 2. На часах уже пятнадцать минут шестого. 3. Через две недели начнутся соревнования. 5. В нашей группе двенадцать девочек и пять мальчиков. 6. Машина ехала со скоростью сто сорок километров в час. 7. На конференцию приехало около восьмидесяти иностранных студентов. 8. До ближайшего района было километров пятнадцать. 9. Футбольный матч окончился со счетом 3:2. 10. Ты приехала на сорок первом автобусе? 11. Попробуйте представить, каким будет мир через двести лет. 12. Мы очень устали, до цели оставалось уже метров семьсот. 13. На столе вместо двух чашек, стояло пять. 14. Я заплатила за новое платье восемьсот крон. 15. Мартин уже двадцать три года живет в Париже. 16. Сегодня Нине исполнилось шестнадцать лет. 17. На митинг пришло около пятисот человек. 18. В нашем доме около сорока жителей. 19. Перед нашим домом растут две старые яблони. 20. Я купил четыре билета в театр. </a:t>
            </a:r>
            <a:endParaRPr lang="cs-CZ" sz="2100" kern="50" dirty="0">
              <a:effectLst/>
              <a:latin typeface="Arial" panose="020B0604020202020204" pitchFamily="34" charset="0"/>
              <a:ea typeface="Arial Unicode MS"/>
              <a:cs typeface="Arial" panose="020B0604020202020204" pitchFamily="34" charset="0"/>
            </a:endParaRPr>
          </a:p>
          <a:p>
            <a:br>
              <a:rPr lang="ru-RU" sz="2100" b="1" kern="50" dirty="0">
                <a:effectLst/>
                <a:latin typeface="Arial" panose="020B0604020202020204" pitchFamily="34" charset="0"/>
                <a:ea typeface="Arial Unicode MS"/>
                <a:cs typeface="Arial" panose="020B0604020202020204" pitchFamily="34" charset="0"/>
              </a:rPr>
            </a:br>
            <a:endParaRPr lang="cs-CZ" sz="2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5634341"/>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C46411-14CF-4AE7-B794-4833511A1D1E}"/>
              </a:ext>
            </a:extLst>
          </p:cNvPr>
          <p:cNvSpPr>
            <a:spLocks noGrp="1"/>
          </p:cNvSpPr>
          <p:nvPr>
            <p:ph type="title"/>
          </p:nvPr>
        </p:nvSpPr>
        <p:spPr/>
        <p:txBody>
          <a:bodyPr/>
          <a:lstStyle/>
          <a:p>
            <a:r>
              <a:rPr lang="ru-RU" dirty="0">
                <a:solidFill>
                  <a:srgbClr val="FF0000"/>
                </a:solidFill>
              </a:rPr>
              <a:t>глагол</a:t>
            </a:r>
            <a:endParaRPr lang="cs-CZ" dirty="0">
              <a:solidFill>
                <a:srgbClr val="FF0000"/>
              </a:solidFill>
            </a:endParaRPr>
          </a:p>
        </p:txBody>
      </p:sp>
    </p:spTree>
    <p:extLst>
      <p:ext uri="{BB962C8B-B14F-4D97-AF65-F5344CB8AC3E}">
        <p14:creationId xmlns:p14="http://schemas.microsoft.com/office/powerpoint/2010/main" val="647367826"/>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B611FD02-0E95-46C6-8667-473FE2735FA1}"/>
              </a:ext>
            </a:extLst>
          </p:cNvPr>
          <p:cNvSpPr>
            <a:spLocks noGrp="1"/>
          </p:cNvSpPr>
          <p:nvPr>
            <p:ph type="title"/>
          </p:nvPr>
        </p:nvSpPr>
        <p:spPr/>
        <p:txBody>
          <a:bodyPr/>
          <a:lstStyle/>
          <a:p>
            <a:r>
              <a:rPr lang="ru-RU" dirty="0"/>
              <a:t>вид глагола</a:t>
            </a:r>
            <a:endParaRPr lang="cs-CZ" dirty="0"/>
          </a:p>
        </p:txBody>
      </p:sp>
    </p:spTree>
    <p:extLst>
      <p:ext uri="{BB962C8B-B14F-4D97-AF65-F5344CB8AC3E}">
        <p14:creationId xmlns:p14="http://schemas.microsoft.com/office/powerpoint/2010/main" val="23657128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C0EBE700-DA2D-4035-AF60-A37D628FE4FB}"/>
              </a:ext>
            </a:extLst>
          </p:cNvPr>
          <p:cNvSpPr txBox="1"/>
          <p:nvPr/>
        </p:nvSpPr>
        <p:spPr>
          <a:xfrm>
            <a:off x="858175" y="766732"/>
            <a:ext cx="10475649"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Существительные в скобках употребите в правильной форме.</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Я закажу тарелку куриного (бульон). 2. Купите пачку мятного (чай). 3. Ольга утром пьет стакан (кефир). 4. В магазине надо купить кило (рис). 5. Саша, купи головку (чеснок). 6. Добавьте еще одну ложку (уксус). 7. В рецепте написан килограмм (творог). 8. Вчера я съела плитку (шоколад). 9. Налейте, пожалуйста, стакан (сок). 10. В штрудель добавьте 100 грамм (изюм). 11. Сколько здесь собралось (народ)! 12. Можно в салат прибавить (перец). 13. Я обычно кладу в чай ложку (сахар). 14. Коля в ресторане заказал рюмочку (коньяк). 15. Бабушка нам привезла банку (мёд).</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Существительное в скобках поставьте в форме именительного падежа множественного числа.</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Пионерские (лагерь), богатые (мех), кузнечные (мех), заслуженные (орден), рыцарские (орден), (пропуск) в тексте, покажите ваши (пропуск), музыкальные (тон), разноцветные (тон), школьные (учитель), (учитель) народа, испеченные (хлеб), уродились нынче (хлеб), осенние (лист), чистые (лист), белые (зуб), ржавеющие (зуб), полевые (цвет), (цвет) радуги.</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545991"/>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86387453-15D9-43D6-8CC2-E75C4488FA54}"/>
              </a:ext>
            </a:extLst>
          </p:cNvPr>
          <p:cNvSpPr txBox="1"/>
          <p:nvPr/>
        </p:nvSpPr>
        <p:spPr>
          <a:xfrm>
            <a:off x="1124504" y="989718"/>
            <a:ext cx="9942991" cy="470898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К глаголам несовершенного вида дополните видовую пару с помощью приставок </a:t>
            </a:r>
            <a:r>
              <a:rPr lang="ru-RU" sz="2000" b="1" i="1" kern="50" dirty="0">
                <a:effectLst/>
                <a:latin typeface="Arial" panose="020B0604020202020204" pitchFamily="34" charset="0"/>
                <a:ea typeface="Arial Unicode MS"/>
                <a:cs typeface="Arial" panose="020B0604020202020204" pitchFamily="34" charset="0"/>
              </a:rPr>
              <a:t>с-, у-, на-, по-, о (об-, обо-) при-</a:t>
            </a:r>
            <a:r>
              <a:rPr lang="ru-RU" sz="2000" b="1" kern="50" dirty="0">
                <a:effectLst/>
                <a:latin typeface="Arial" panose="020B0604020202020204" pitchFamily="34" charset="0"/>
                <a:ea typeface="Arial Unicode MS"/>
                <a:cs typeface="Arial" panose="020B0604020202020204" pitchFamily="34" charset="0"/>
              </a:rPr>
              <a:t>. Придумайте другие видовые пары с таким же способом образования НСВ.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Делать, слышать, обедать, есть, готовить, учиться, радовать, позорить, лгать, жалить, строить, хвалить, думать.</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К глаголам несовершенного вида дополните видовую пару с помощью приставок </a:t>
            </a:r>
            <a:r>
              <a:rPr lang="ru-RU" sz="2000" b="1" i="1" kern="50" dirty="0" err="1">
                <a:effectLst/>
                <a:latin typeface="Arial" panose="020B0604020202020204" pitchFamily="34" charset="0"/>
                <a:ea typeface="Arial Unicode MS"/>
                <a:cs typeface="Arial" panose="020B0604020202020204" pitchFamily="34" charset="0"/>
              </a:rPr>
              <a:t>вз</a:t>
            </a:r>
            <a:r>
              <a:rPr lang="ru-RU" sz="2000" b="1" i="1" kern="50" dirty="0">
                <a:effectLst/>
                <a:latin typeface="Arial" panose="020B0604020202020204" pitchFamily="34" charset="0"/>
                <a:ea typeface="Arial Unicode MS"/>
                <a:cs typeface="Arial" panose="020B0604020202020204" pitchFamily="34" charset="0"/>
              </a:rPr>
              <a:t>-, из-, за-, раз-, вы-.</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Пугать, потеть, богатеть, волновать, расти, мельчить, душить, портить, будить, злить, учить.</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3. К глаголам несовершенного вида дополните видовую пару с помощью изменения в корне или использования суффикса -</a:t>
            </a:r>
            <a:r>
              <a:rPr lang="ru-RU" sz="2000" b="1" i="1" kern="50" dirty="0">
                <a:effectLst/>
                <a:latin typeface="Arial" panose="020B0604020202020204" pitchFamily="34" charset="0"/>
                <a:ea typeface="Arial Unicode MS"/>
                <a:cs typeface="Arial" panose="020B0604020202020204" pitchFamily="34" charset="0"/>
              </a:rPr>
              <a:t>ну-</a:t>
            </a:r>
            <a:r>
              <a:rPr lang="ru-RU" sz="2000" b="1"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Понимать, достигать, помогать, украшать, ложиться, исчезать, садиться, пропадать, привыкать, начинать, выбирать, решать, устраивать.</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131943819"/>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247C79F-ACB2-463F-81EE-6D1BFE7DCF4F}"/>
              </a:ext>
            </a:extLst>
          </p:cNvPr>
          <p:cNvSpPr txBox="1"/>
          <p:nvPr/>
        </p:nvSpPr>
        <p:spPr>
          <a:xfrm>
            <a:off x="889247" y="612844"/>
            <a:ext cx="10413506" cy="563231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К глаголам совершенного вида дополните видовую пару с помощью суффикса -</a:t>
            </a:r>
            <a:r>
              <a:rPr lang="ru-RU" sz="2000" b="1" kern="50" dirty="0" err="1">
                <a:effectLst/>
                <a:latin typeface="Arial" panose="020B0604020202020204" pitchFamily="34" charset="0"/>
                <a:ea typeface="Arial Unicode MS"/>
                <a:cs typeface="Arial" panose="020B0604020202020204" pitchFamily="34" charset="0"/>
              </a:rPr>
              <a:t>в</a:t>
            </a:r>
            <a:r>
              <a:rPr lang="ru-RU" sz="2000" b="1" i="1" kern="50" dirty="0" err="1">
                <a:effectLst/>
                <a:latin typeface="Arial" panose="020B0604020202020204" pitchFamily="34" charset="0"/>
                <a:ea typeface="Arial Unicode MS"/>
                <a:cs typeface="Arial" panose="020B0604020202020204" pitchFamily="34" charset="0"/>
              </a:rPr>
              <a:t>а</a:t>
            </a:r>
            <a:r>
              <a:rPr lang="ru-RU" sz="2000" b="1" i="1" kern="50" dirty="0">
                <a:effectLst/>
                <a:latin typeface="Arial" panose="020B0604020202020204" pitchFamily="34" charset="0"/>
                <a:ea typeface="Arial Unicode MS"/>
                <a:cs typeface="Arial" panose="020B0604020202020204" pitchFamily="34" charset="0"/>
              </a:rPr>
              <a:t>-, -</a:t>
            </a:r>
            <a:r>
              <a:rPr lang="ru-RU" sz="2000" b="1" i="1" kern="50" dirty="0" err="1">
                <a:effectLst/>
                <a:latin typeface="Arial" panose="020B0604020202020204" pitchFamily="34" charset="0"/>
                <a:ea typeface="Arial Unicode MS"/>
                <a:cs typeface="Arial" panose="020B0604020202020204" pitchFamily="34" charset="0"/>
              </a:rPr>
              <a:t>ыва</a:t>
            </a:r>
            <a:r>
              <a:rPr lang="ru-RU" sz="2000" b="1" i="1"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Спросить, дать, устать, признать, вспахать, придумать, усвоить, увеличить, рассмотреть, рассказать.</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К глаголам совершенного вида дополните видовую пару с помощью чередования гласных или смещения ударения.</a:t>
            </a:r>
            <a:endParaRPr lang="cs-CZ" sz="2000" kern="50" dirty="0">
              <a:effectLst/>
              <a:latin typeface="Arial" panose="020B0604020202020204" pitchFamily="34" charset="0"/>
              <a:ea typeface="Arial Unicode MS"/>
              <a:cs typeface="Arial" panose="020B0604020202020204" pitchFamily="34" charset="0"/>
            </a:endParaRPr>
          </a:p>
          <a:p>
            <a:r>
              <a:rPr lang="ru-RU" sz="2000" kern="50" dirty="0">
                <a:effectLst/>
                <a:latin typeface="Arial" panose="020B0604020202020204" pitchFamily="34" charset="0"/>
                <a:ea typeface="Arial Unicode MS"/>
                <a:cs typeface="Arial" panose="020B0604020202020204" pitchFamily="34" charset="0"/>
              </a:rPr>
              <a:t>Отрезать, изучить, решить, встретить, рассыпать, прекратить, срезать, соорудить, окружить, осветить.</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3. К глаголам совершенного вида дополните видовую пару с помощью супплетивной основы или изменения корня.</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Взять, помочь, сказать, поймать, выбрать, положить, найти, сесть, лечь, принести.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4. К глаголам совершенного вида дополните видовую пару. У каких глаголов возможно образование нескольких вариантов?</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Выпечь, привыкнуть, толкнуть, слезть, измельчить, подготовить, отомстить, смыть, переночевать, вырасти.</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4274695081"/>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34F8726-DE9D-4E52-BEF9-4DD5A8453FD5}"/>
              </a:ext>
            </a:extLst>
          </p:cNvPr>
          <p:cNvSpPr txBox="1"/>
          <p:nvPr/>
        </p:nvSpPr>
        <p:spPr>
          <a:xfrm>
            <a:off x="1199965" y="1935332"/>
            <a:ext cx="9792069" cy="255454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Р</a:t>
            </a:r>
            <a:r>
              <a:rPr lang="ru-RU" sz="2000" b="1" kern="50" dirty="0">
                <a:solidFill>
                  <a:srgbClr val="000000"/>
                </a:solidFill>
                <a:effectLst/>
                <a:latin typeface="Arial" panose="020B0604020202020204" pitchFamily="34" charset="0"/>
                <a:ea typeface="Arial Unicode MS"/>
                <a:cs typeface="Arial" panose="020B0604020202020204" pitchFamily="34" charset="0"/>
              </a:rPr>
              <a:t>азделите глаголы на двувидовые и те, у которых нет видовой пары. Употребите двувидовые глаголы в предложениях в будущем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solidFill>
                  <a:srgbClr val="000000"/>
                </a:solidFill>
                <a:effectLst/>
                <a:latin typeface="Arial" panose="020B0604020202020204" pitchFamily="34" charset="0"/>
                <a:ea typeface="Arial Unicode MS"/>
                <a:cs typeface="Arial" panose="020B0604020202020204" pitchFamily="34" charset="0"/>
              </a:rPr>
              <a:t>Сожалеть, организовать, обещать, понадобиться, жениться, побежать, казнить, очутиться, понадобиться, велет</a:t>
            </a:r>
            <a:r>
              <a:rPr lang="ru-RU" sz="2000" kern="50" dirty="0">
                <a:effectLst/>
                <a:latin typeface="Arial" panose="020B0604020202020204" pitchFamily="34" charset="0"/>
                <a:ea typeface="Arial Unicode MS"/>
                <a:cs typeface="Arial" panose="020B0604020202020204" pitchFamily="34" charset="0"/>
              </a:rPr>
              <a:t>ь.</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Определите вид глагола и дополните, где возможно, видовую пару.</a:t>
            </a:r>
            <a:endParaRPr lang="cs-CZ" sz="2000" kern="50" dirty="0">
              <a:effectLst/>
              <a:latin typeface="Arial" panose="020B0604020202020204" pitchFamily="34" charset="0"/>
              <a:ea typeface="Arial Unicode MS"/>
              <a:cs typeface="Arial" panose="020B0604020202020204" pitchFamily="34" charset="0"/>
            </a:endParaRPr>
          </a:p>
          <a:p>
            <a:r>
              <a:rPr lang="ru-RU" sz="2000" kern="50" dirty="0">
                <a:effectLst/>
                <a:latin typeface="Arial" panose="020B0604020202020204" pitchFamily="34" charset="0"/>
                <a:ea typeface="Arial Unicode MS"/>
                <a:cs typeface="Arial" panose="020B0604020202020204" pitchFamily="34" charset="0"/>
              </a:rPr>
              <a:t>Разделить, спеть, уронить, обещать, собирать, посидеть, разрезать, переписывать, купить, организовать.</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8783849"/>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FBB9613-2D92-4A55-A4E4-76651E152E75}"/>
              </a:ext>
            </a:extLst>
          </p:cNvPr>
          <p:cNvSpPr txBox="1"/>
          <p:nvPr/>
        </p:nvSpPr>
        <p:spPr>
          <a:xfrm>
            <a:off x="946952" y="698506"/>
            <a:ext cx="10298096"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Дополняйте слова по смыслу в правильной форме.</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i="1" kern="50" dirty="0">
                <a:effectLst/>
                <a:latin typeface="Arial" panose="020B0604020202020204" pitchFamily="34" charset="0"/>
                <a:ea typeface="Arial Unicode MS"/>
                <a:cs typeface="Arial" panose="020B0604020202020204" pitchFamily="34" charset="0"/>
              </a:rPr>
              <a:t>Ужинать/поужинать, остаться/оставаться, говорить/сказать, лгать/солгать, спросить/спрашивать, устать/уставать, строить/построить, помочь/помогать, привыкнуть/привыкать, рассказать/рассказывать.</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Ты ___ завтра с нами? 2. Мы обычно ___ в шесть часов. 3. Почему ты всегда ___ на работе последним? 4. Вчера он ___ на работе до девяти часов вечера. 5. Я не знаю, что тебе ___ . 6. Я тебе уже тысячу раз ___ , чтобы ты туда не ходил. 7. Я не знала, что он мне все это время ___ . 8. Как ты посмел ___ матери? 9. Какой был отпуск? – Даже не ___ ! 10. Я хочу у вас ___ , сколько стоят эти баклажаны. 11. Сегодня у нас был пятичасовой поход, я очень ___ . 12. При тусклом свете глаза очень быстро ___ . 13. Этот дом ___ мой дед  в 1965 году. 14. В нашем районе сейчас ___ уже третий торговый центр. 15. Тебе надо чем-нибудь ___ ? 16. У меня болит горло и никакие лекарства мне не ___ . 17. Я очень долго не могла ___ к жизни в городе. 18. Я очень долго ___ к жизни в городе. 19. А сейчас я вам ___ сказку о Дюймовочке. 20. В детстве мне моя мама каждый вечер ___ разные рассказы.</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3329857"/>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49A747F8-3668-47C8-ADC6-2976538BADF6}"/>
              </a:ext>
            </a:extLst>
          </p:cNvPr>
          <p:cNvSpPr txBox="1"/>
          <p:nvPr/>
        </p:nvSpPr>
        <p:spPr>
          <a:xfrm>
            <a:off x="370643" y="421285"/>
            <a:ext cx="11450714" cy="6015429"/>
          </a:xfrm>
          <a:prstGeom prst="rect">
            <a:avLst/>
          </a:prstGeom>
          <a:noFill/>
        </p:spPr>
        <p:txBody>
          <a:bodyPr wrap="square">
            <a:spAutoFit/>
          </a:bodyPr>
          <a:lstStyle/>
          <a:p>
            <a:pPr algn="just">
              <a:lnSpc>
                <a:spcPct val="107000"/>
              </a:lnSpc>
              <a:spcAft>
                <a:spcPts val="800"/>
              </a:spcAft>
            </a:pPr>
            <a:r>
              <a:rPr lang="ru-RU" sz="2000" b="1" dirty="0">
                <a:effectLst/>
                <a:latin typeface="Arial" panose="020B0604020202020204" pitchFamily="34" charset="0"/>
                <a:ea typeface="Calibri" panose="020F0502020204030204" pitchFamily="34" charset="0"/>
                <a:cs typeface="Arial" panose="020B0604020202020204" pitchFamily="34" charset="0"/>
              </a:rPr>
              <a:t>Замените, где это возможно, выделенные глаголы несовершенного вида на глаголы совершенного вида и переведите получившиеся предложения на чешский язык.</a:t>
            </a:r>
            <a:endParaRPr lang="cs-CZ" sz="2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ru-RU" sz="2100" dirty="0">
                <a:effectLst/>
                <a:latin typeface="Arial" panose="020B0604020202020204" pitchFamily="34" charset="0"/>
                <a:ea typeface="Calibri" panose="020F0502020204030204" pitchFamily="34" charset="0"/>
                <a:cs typeface="Arial" panose="020B0604020202020204" pitchFamily="34" charset="0"/>
              </a:rPr>
              <a:t>1. Никакие обстоятельства не </a:t>
            </a:r>
            <a:r>
              <a:rPr lang="ru-RU" sz="2100" i="1" dirty="0">
                <a:effectLst/>
                <a:latin typeface="Arial" panose="020B0604020202020204" pitchFamily="34" charset="0"/>
                <a:ea typeface="Calibri" panose="020F0502020204030204" pitchFamily="34" charset="0"/>
                <a:cs typeface="Arial" panose="020B0604020202020204" pitchFamily="34" charset="0"/>
              </a:rPr>
              <a:t>могут</a:t>
            </a:r>
            <a:r>
              <a:rPr lang="ru-RU" sz="2100" dirty="0">
                <a:effectLst/>
                <a:latin typeface="Arial" panose="020B0604020202020204" pitchFamily="34" charset="0"/>
                <a:ea typeface="Calibri" panose="020F0502020204030204" pitchFamily="34" charset="0"/>
                <a:cs typeface="Arial" panose="020B0604020202020204" pitchFamily="34" charset="0"/>
              </a:rPr>
              <a:t> помешать мне уехать в деревню. 2. Пока он </a:t>
            </a:r>
            <a:r>
              <a:rPr lang="ru-RU" sz="2100" i="1" dirty="0">
                <a:effectLst/>
                <a:latin typeface="Arial" panose="020B0604020202020204" pitchFamily="34" charset="0"/>
                <a:ea typeface="Calibri" panose="020F0502020204030204" pitchFamily="34" charset="0"/>
                <a:cs typeface="Arial" panose="020B0604020202020204" pitchFamily="34" charset="0"/>
              </a:rPr>
              <a:t>отсутствовал</a:t>
            </a:r>
            <a:r>
              <a:rPr lang="ru-RU" sz="2100" dirty="0">
                <a:effectLst/>
                <a:latin typeface="Arial" panose="020B0604020202020204" pitchFamily="34" charset="0"/>
                <a:ea typeface="Calibri" panose="020F0502020204030204" pitchFamily="34" charset="0"/>
                <a:cs typeface="Arial" panose="020B0604020202020204" pitchFamily="34" charset="0"/>
              </a:rPr>
              <a:t>, человек с портфелем скрылся. 3. Правительство не </a:t>
            </a:r>
            <a:r>
              <a:rPr lang="ru-RU" sz="2100" i="1" dirty="0">
                <a:effectLst/>
                <a:latin typeface="Arial" panose="020B0604020202020204" pitchFamily="34" charset="0"/>
                <a:ea typeface="Calibri" panose="020F0502020204030204" pitchFamily="34" charset="0"/>
                <a:cs typeface="Arial" panose="020B0604020202020204" pitchFamily="34" charset="0"/>
              </a:rPr>
              <a:t>хочет</a:t>
            </a:r>
            <a:r>
              <a:rPr lang="ru-RU" sz="2100" dirty="0">
                <a:effectLst/>
                <a:latin typeface="Arial" panose="020B0604020202020204" pitchFamily="34" charset="0"/>
                <a:ea typeface="Calibri" panose="020F0502020204030204" pitchFamily="34" charset="0"/>
                <a:cs typeface="Arial" panose="020B0604020202020204" pitchFamily="34" charset="0"/>
              </a:rPr>
              <a:t> ничего менять до президентских выборов. 4. Неужели полиция опять </a:t>
            </a:r>
            <a:r>
              <a:rPr lang="ru-RU" sz="2100" i="1" dirty="0">
                <a:effectLst/>
                <a:latin typeface="Arial" panose="020B0604020202020204" pitchFamily="34" charset="0"/>
                <a:ea typeface="Calibri" panose="020F0502020204030204" pitchFamily="34" charset="0"/>
                <a:cs typeface="Arial" panose="020B0604020202020204" pitchFamily="34" charset="0"/>
              </a:rPr>
              <a:t>бездействует</a:t>
            </a:r>
            <a:r>
              <a:rPr lang="ru-RU" sz="2100" dirty="0">
                <a:effectLst/>
                <a:latin typeface="Arial" panose="020B0604020202020204" pitchFamily="34" charset="0"/>
                <a:ea typeface="Calibri" panose="020F0502020204030204" pitchFamily="34" charset="0"/>
                <a:cs typeface="Arial" panose="020B0604020202020204" pitchFamily="34" charset="0"/>
              </a:rPr>
              <a:t>? 5. Неясно, </a:t>
            </a:r>
            <a:r>
              <a:rPr lang="ru-RU" sz="2100" i="1" dirty="0">
                <a:effectLst/>
                <a:latin typeface="Arial" panose="020B0604020202020204" pitchFamily="34" charset="0"/>
                <a:ea typeface="Calibri" panose="020F0502020204030204" pitchFamily="34" charset="0"/>
                <a:cs typeface="Arial" panose="020B0604020202020204" pitchFamily="34" charset="0"/>
              </a:rPr>
              <a:t>хотят</a:t>
            </a:r>
            <a:r>
              <a:rPr lang="ru-RU" sz="2100" dirty="0">
                <a:effectLst/>
                <a:latin typeface="Arial" panose="020B0604020202020204" pitchFamily="34" charset="0"/>
                <a:ea typeface="Calibri" panose="020F0502020204030204" pitchFamily="34" charset="0"/>
                <a:cs typeface="Arial" panose="020B0604020202020204" pitchFamily="34" charset="0"/>
              </a:rPr>
              <a:t> ли пользователи платить за данную услугу. 6. Они </a:t>
            </a:r>
            <a:r>
              <a:rPr lang="ru-RU" sz="2100" i="1" dirty="0">
                <a:effectLst/>
                <a:latin typeface="Arial" panose="020B0604020202020204" pitchFamily="34" charset="0"/>
                <a:ea typeface="Calibri" panose="020F0502020204030204" pitchFamily="34" charset="0"/>
                <a:cs typeface="Arial" panose="020B0604020202020204" pitchFamily="34" charset="0"/>
              </a:rPr>
              <a:t>умеют</a:t>
            </a:r>
            <a:r>
              <a:rPr lang="ru-RU" sz="2100" dirty="0">
                <a:effectLst/>
                <a:latin typeface="Arial" panose="020B0604020202020204" pitchFamily="34" charset="0"/>
                <a:ea typeface="Calibri" panose="020F0502020204030204" pitchFamily="34" charset="0"/>
                <a:cs typeface="Arial" panose="020B0604020202020204" pitchFamily="34" charset="0"/>
              </a:rPr>
              <a:t> профессионально позаботиться о клиенте. 7. Если цвет не </a:t>
            </a:r>
            <a:r>
              <a:rPr lang="ru-RU" sz="2100" i="1" dirty="0">
                <a:effectLst/>
                <a:latin typeface="Arial" panose="020B0604020202020204" pitchFamily="34" charset="0"/>
                <a:ea typeface="Calibri" panose="020F0502020204030204" pitchFamily="34" charset="0"/>
                <a:cs typeface="Arial" panose="020B0604020202020204" pitchFamily="34" charset="0"/>
              </a:rPr>
              <a:t>нравится</a:t>
            </a:r>
            <a:r>
              <a:rPr lang="ru-RU" sz="2100" dirty="0">
                <a:effectLst/>
                <a:latin typeface="Arial" panose="020B0604020202020204" pitchFamily="34" charset="0"/>
                <a:ea typeface="Calibri" panose="020F0502020204030204" pitchFamily="34" charset="0"/>
                <a:cs typeface="Arial" panose="020B0604020202020204" pitchFamily="34" charset="0"/>
              </a:rPr>
              <a:t>, можно вернуть покупку в течение месяца. 8. Издательство старается искать на западном рынке книги, которые </a:t>
            </a:r>
            <a:r>
              <a:rPr lang="ru-RU" sz="2100" i="1" dirty="0">
                <a:effectLst/>
                <a:latin typeface="Arial" panose="020B0604020202020204" pitchFamily="34" charset="0"/>
                <a:ea typeface="Calibri" panose="020F0502020204030204" pitchFamily="34" charset="0"/>
                <a:cs typeface="Arial" panose="020B0604020202020204" pitchFamily="34" charset="0"/>
              </a:rPr>
              <a:t>нравятся</a:t>
            </a:r>
            <a:r>
              <a:rPr lang="ru-RU" sz="2100" dirty="0">
                <a:effectLst/>
                <a:latin typeface="Arial" panose="020B0604020202020204" pitchFamily="34" charset="0"/>
                <a:ea typeface="Calibri" panose="020F0502020204030204" pitchFamily="34" charset="0"/>
                <a:cs typeface="Arial" panose="020B0604020202020204" pitchFamily="34" charset="0"/>
              </a:rPr>
              <a:t> российским читателям. 9. Это лекарство я </a:t>
            </a:r>
            <a:r>
              <a:rPr lang="ru-RU" sz="2100" i="1" dirty="0">
                <a:effectLst/>
                <a:latin typeface="Arial" panose="020B0604020202020204" pitchFamily="34" charset="0"/>
                <a:ea typeface="Calibri" panose="020F0502020204030204" pitchFamily="34" charset="0"/>
                <a:cs typeface="Arial" panose="020B0604020202020204" pitchFamily="34" charset="0"/>
              </a:rPr>
              <a:t>кладу</a:t>
            </a:r>
            <a:r>
              <a:rPr lang="ru-RU" sz="2100" dirty="0">
                <a:effectLst/>
                <a:latin typeface="Arial" panose="020B0604020202020204" pitchFamily="34" charset="0"/>
                <a:ea typeface="Calibri" panose="020F0502020204030204" pitchFamily="34" charset="0"/>
                <a:cs typeface="Arial" panose="020B0604020202020204" pitchFamily="34" charset="0"/>
              </a:rPr>
              <a:t> на верхнюю полку. 10. Ты </a:t>
            </a:r>
            <a:r>
              <a:rPr lang="ru-RU" sz="2100" i="1" dirty="0">
                <a:effectLst/>
                <a:latin typeface="Arial" panose="020B0604020202020204" pitchFamily="34" charset="0"/>
                <a:ea typeface="Calibri" panose="020F0502020204030204" pitchFamily="34" charset="0"/>
                <a:cs typeface="Arial" panose="020B0604020202020204" pitchFamily="34" charset="0"/>
              </a:rPr>
              <a:t>брал</a:t>
            </a:r>
            <a:r>
              <a:rPr lang="ru-RU" sz="2100" dirty="0">
                <a:effectLst/>
                <a:latin typeface="Arial" panose="020B0604020202020204" pitchFamily="34" charset="0"/>
                <a:ea typeface="Calibri" panose="020F0502020204030204" pitchFamily="34" charset="0"/>
                <a:cs typeface="Arial" panose="020B0604020202020204" pitchFamily="34" charset="0"/>
              </a:rPr>
              <a:t> собачий корм в больших мешках в магазине за углом? 11. Мальчик </a:t>
            </a:r>
            <a:r>
              <a:rPr lang="ru-RU" sz="2100" i="1" dirty="0">
                <a:effectLst/>
                <a:latin typeface="Arial" panose="020B0604020202020204" pitchFamily="34" charset="0"/>
                <a:ea typeface="Calibri" panose="020F0502020204030204" pitchFamily="34" charset="0"/>
                <a:cs typeface="Arial" panose="020B0604020202020204" pitchFamily="34" charset="0"/>
              </a:rPr>
              <a:t>ловил</a:t>
            </a:r>
            <a:r>
              <a:rPr lang="ru-RU" sz="2100" dirty="0">
                <a:effectLst/>
                <a:latin typeface="Arial" panose="020B0604020202020204" pitchFamily="34" charset="0"/>
                <a:ea typeface="Calibri" panose="020F0502020204030204" pitchFamily="34" charset="0"/>
                <a:cs typeface="Arial" panose="020B0604020202020204" pitchFamily="34" charset="0"/>
              </a:rPr>
              <a:t> рыбу прямо у пристани. 12. Режиссер </a:t>
            </a:r>
            <a:r>
              <a:rPr lang="ru-RU" sz="2100" i="1" dirty="0">
                <a:effectLst/>
                <a:latin typeface="Arial" panose="020B0604020202020204" pitchFamily="34" charset="0"/>
                <a:ea typeface="Calibri" panose="020F0502020204030204" pitchFamily="34" charset="0"/>
                <a:cs typeface="Arial" panose="020B0604020202020204" pitchFamily="34" charset="0"/>
              </a:rPr>
              <a:t>говорил</a:t>
            </a:r>
            <a:r>
              <a:rPr lang="ru-RU" sz="2100" dirty="0">
                <a:effectLst/>
                <a:latin typeface="Arial" panose="020B0604020202020204" pitchFamily="34" charset="0"/>
                <a:ea typeface="Calibri" panose="020F0502020204030204" pitchFamily="34" charset="0"/>
                <a:cs typeface="Arial" panose="020B0604020202020204" pitchFamily="34" charset="0"/>
              </a:rPr>
              <a:t>, что эти кадры были сняты в павильоне. 13. Я не хочу </a:t>
            </a:r>
            <a:r>
              <a:rPr lang="ru-RU" sz="2100" i="1" dirty="0">
                <a:effectLst/>
                <a:latin typeface="Arial" panose="020B0604020202020204" pitchFamily="34" charset="0"/>
                <a:ea typeface="Calibri" panose="020F0502020204030204" pitchFamily="34" charset="0"/>
                <a:cs typeface="Arial" panose="020B0604020202020204" pitchFamily="34" charset="0"/>
              </a:rPr>
              <a:t>вырезать</a:t>
            </a:r>
            <a:r>
              <a:rPr lang="ru-RU" sz="2100" dirty="0">
                <a:effectLst/>
                <a:latin typeface="Arial" panose="020B0604020202020204" pitchFamily="34" charset="0"/>
                <a:ea typeface="Calibri" panose="020F0502020204030204" pitchFamily="34" charset="0"/>
                <a:cs typeface="Arial" panose="020B0604020202020204" pitchFamily="34" charset="0"/>
              </a:rPr>
              <a:t> эти сцены. 14. Песок и щебень необходимо </a:t>
            </a:r>
            <a:r>
              <a:rPr lang="ru-RU" sz="2100" i="1" dirty="0">
                <a:effectLst/>
                <a:latin typeface="Arial" panose="020B0604020202020204" pitchFamily="34" charset="0"/>
                <a:ea typeface="Calibri" panose="020F0502020204030204" pitchFamily="34" charset="0"/>
                <a:cs typeface="Arial" panose="020B0604020202020204" pitchFamily="34" charset="0"/>
              </a:rPr>
              <a:t>насыпать</a:t>
            </a:r>
            <a:r>
              <a:rPr lang="ru-RU" sz="2100" dirty="0">
                <a:effectLst/>
                <a:latin typeface="Arial" panose="020B0604020202020204" pitchFamily="34" charset="0"/>
                <a:ea typeface="Calibri" panose="020F0502020204030204" pitchFamily="34" charset="0"/>
                <a:cs typeface="Arial" panose="020B0604020202020204" pitchFamily="34" charset="0"/>
              </a:rPr>
              <a:t> медленно и осторожно. 15. Бесконечные войны ничего не </a:t>
            </a:r>
            <a:r>
              <a:rPr lang="ru-RU" sz="2100" i="1" dirty="0">
                <a:effectLst/>
                <a:latin typeface="Arial" panose="020B0604020202020204" pitchFamily="34" charset="0"/>
                <a:ea typeface="Calibri" panose="020F0502020204030204" pitchFamily="34" charset="0"/>
                <a:cs typeface="Arial" panose="020B0604020202020204" pitchFamily="34" charset="0"/>
              </a:rPr>
              <a:t>решали</a:t>
            </a:r>
            <a:r>
              <a:rPr lang="ru-RU" sz="2100" dirty="0">
                <a:effectLst/>
                <a:latin typeface="Arial" panose="020B0604020202020204" pitchFamily="34" charset="0"/>
                <a:ea typeface="Calibri" panose="020F0502020204030204" pitchFamily="34" charset="0"/>
                <a:cs typeface="Arial" panose="020B0604020202020204" pitchFamily="34" charset="0"/>
              </a:rPr>
              <a:t>. 16. Я поступлю так, как обязан, как мне </a:t>
            </a:r>
            <a:r>
              <a:rPr lang="ru-RU" sz="2100" i="1" dirty="0">
                <a:effectLst/>
                <a:latin typeface="Arial" panose="020B0604020202020204" pitchFamily="34" charset="0"/>
                <a:ea typeface="Calibri" panose="020F0502020204030204" pitchFamily="34" charset="0"/>
                <a:cs typeface="Arial" panose="020B0604020202020204" pitchFamily="34" charset="0"/>
              </a:rPr>
              <a:t>велит</a:t>
            </a:r>
            <a:r>
              <a:rPr lang="ru-RU" sz="2100" dirty="0">
                <a:effectLst/>
                <a:latin typeface="Arial" panose="020B0604020202020204" pitchFamily="34" charset="0"/>
                <a:ea typeface="Calibri" panose="020F0502020204030204" pitchFamily="34" charset="0"/>
                <a:cs typeface="Arial" panose="020B0604020202020204" pitchFamily="34" charset="0"/>
              </a:rPr>
              <a:t> сердце. 17. За причиненный вред их </a:t>
            </a:r>
            <a:r>
              <a:rPr lang="ru-RU" sz="2100" i="1" dirty="0">
                <a:effectLst/>
                <a:latin typeface="Arial" panose="020B0604020202020204" pitchFamily="34" charset="0"/>
                <a:ea typeface="Calibri" panose="020F0502020204030204" pitchFamily="34" charset="0"/>
                <a:cs typeface="Arial" panose="020B0604020202020204" pitchFamily="34" charset="0"/>
              </a:rPr>
              <a:t>казнят</a:t>
            </a:r>
            <a:r>
              <a:rPr lang="ru-RU" sz="2100" dirty="0">
                <a:effectLst/>
                <a:latin typeface="Arial" panose="020B0604020202020204" pitchFamily="34" charset="0"/>
                <a:ea typeface="Calibri" panose="020F0502020204030204" pitchFamily="34" charset="0"/>
                <a:cs typeface="Arial" panose="020B0604020202020204" pitchFamily="34" charset="0"/>
              </a:rPr>
              <a:t> без суда и следствия. 18. Здесь </a:t>
            </a:r>
            <a:r>
              <a:rPr lang="ru-RU" sz="2100" i="1" dirty="0">
                <a:effectLst/>
                <a:latin typeface="Arial" panose="020B0604020202020204" pitchFamily="34" charset="0"/>
                <a:ea typeface="Calibri" panose="020F0502020204030204" pitchFamily="34" charset="0"/>
                <a:cs typeface="Arial" panose="020B0604020202020204" pitchFamily="34" charset="0"/>
              </a:rPr>
              <a:t>обитают</a:t>
            </a:r>
            <a:r>
              <a:rPr lang="ru-RU" sz="2100" dirty="0">
                <a:effectLst/>
                <a:latin typeface="Arial" panose="020B0604020202020204" pitchFamily="34" charset="0"/>
                <a:ea typeface="Calibri" panose="020F0502020204030204" pitchFamily="34" charset="0"/>
                <a:cs typeface="Arial" panose="020B0604020202020204" pitchFamily="34" charset="0"/>
              </a:rPr>
              <a:t> такие редкие животные, как тигр и питон. 18. Я не думаю, что </a:t>
            </a:r>
            <a:r>
              <a:rPr lang="ru-RU" sz="2100" i="1" dirty="0">
                <a:effectLst/>
                <a:latin typeface="Arial" panose="020B0604020202020204" pitchFamily="34" charset="0"/>
                <a:ea typeface="Calibri" panose="020F0502020204030204" pitchFamily="34" charset="0"/>
                <a:cs typeface="Arial" panose="020B0604020202020204" pitchFamily="34" charset="0"/>
              </a:rPr>
              <a:t>могу</a:t>
            </a:r>
            <a:r>
              <a:rPr lang="ru-RU" sz="2100" dirty="0">
                <a:effectLst/>
                <a:latin typeface="Arial" panose="020B0604020202020204" pitchFamily="34" charset="0"/>
                <a:ea typeface="Calibri" panose="020F0502020204030204" pitchFamily="34" charset="0"/>
                <a:cs typeface="Arial" panose="020B0604020202020204" pitchFamily="34" charset="0"/>
              </a:rPr>
              <a:t> мгновенно переключаться с одного задания на другое. 19. Не волнуйтесь, я </a:t>
            </a:r>
            <a:r>
              <a:rPr lang="ru-RU" sz="2100" i="1" dirty="0">
                <a:effectLst/>
                <a:latin typeface="Arial" panose="020B0604020202020204" pitchFamily="34" charset="0"/>
                <a:ea typeface="Calibri" panose="020F0502020204030204" pitchFamily="34" charset="0"/>
                <a:cs typeface="Arial" panose="020B0604020202020204" pitchFamily="34" charset="0"/>
              </a:rPr>
              <a:t>умею</a:t>
            </a:r>
            <a:r>
              <a:rPr lang="ru-RU" sz="2100" dirty="0">
                <a:effectLst/>
                <a:latin typeface="Arial" panose="020B0604020202020204" pitchFamily="34" charset="0"/>
                <a:ea typeface="Calibri" panose="020F0502020204030204" pitchFamily="34" charset="0"/>
                <a:cs typeface="Arial" panose="020B0604020202020204" pitchFamily="34" charset="0"/>
              </a:rPr>
              <a:t> отличить обманщика от честного человека. 20. Четверых </a:t>
            </a:r>
            <a:r>
              <a:rPr lang="ru-RU" sz="2100" i="1" dirty="0">
                <a:effectLst/>
                <a:latin typeface="Arial" panose="020B0604020202020204" pitchFamily="34" charset="0"/>
                <a:ea typeface="Calibri" panose="020F0502020204030204" pitchFamily="34" charset="0"/>
                <a:cs typeface="Arial" panose="020B0604020202020204" pitchFamily="34" charset="0"/>
              </a:rPr>
              <a:t>ищут</a:t>
            </a:r>
            <a:r>
              <a:rPr lang="ru-RU" sz="2100" dirty="0">
                <a:effectLst/>
                <a:latin typeface="Arial" panose="020B0604020202020204" pitchFamily="34" charset="0"/>
                <a:ea typeface="Calibri" panose="020F0502020204030204" pitchFamily="34" charset="0"/>
                <a:cs typeface="Arial" panose="020B0604020202020204" pitchFamily="34" charset="0"/>
              </a:rPr>
              <a:t> турецкие корабли и вертолёты.</a:t>
            </a:r>
            <a:endParaRPr lang="cs-CZ" sz="2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37775300"/>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B4CBBBA3-4395-4733-94DF-5EBC39A951FE}"/>
              </a:ext>
            </a:extLst>
          </p:cNvPr>
          <p:cNvSpPr txBox="1"/>
          <p:nvPr/>
        </p:nvSpPr>
        <p:spPr>
          <a:xfrm>
            <a:off x="543017" y="344526"/>
            <a:ext cx="11105965" cy="6034537"/>
          </a:xfrm>
          <a:prstGeom prst="rect">
            <a:avLst/>
          </a:prstGeom>
          <a:noFill/>
        </p:spPr>
        <p:txBody>
          <a:bodyPr wrap="square">
            <a:spAutoFit/>
          </a:bodyPr>
          <a:lstStyle/>
          <a:p>
            <a:pPr algn="just">
              <a:lnSpc>
                <a:spcPct val="107000"/>
              </a:lnSpc>
              <a:spcAft>
                <a:spcPts val="800"/>
              </a:spcAft>
            </a:pPr>
            <a:r>
              <a:rPr lang="ru-RU" sz="2100" b="1" dirty="0">
                <a:effectLst/>
                <a:latin typeface="Arial" panose="020B0604020202020204" pitchFamily="34" charset="0"/>
                <a:ea typeface="Calibri" panose="020F0502020204030204" pitchFamily="34" charset="0"/>
                <a:cs typeface="Arial" panose="020B0604020202020204" pitchFamily="34" charset="0"/>
              </a:rPr>
              <a:t>Переведите на русский язык.</a:t>
            </a:r>
            <a:endParaRPr lang="cs-CZ" sz="2100" dirty="0">
              <a:effectLst/>
              <a:latin typeface="Arial" panose="020B0604020202020204" pitchFamily="34" charset="0"/>
              <a:ea typeface="Calibri" panose="020F0502020204030204" pitchFamily="34" charset="0"/>
              <a:cs typeface="Arial" panose="020B0604020202020204" pitchFamily="34" charset="0"/>
            </a:endParaRPr>
          </a:p>
          <a:p>
            <a:pPr algn="just"/>
            <a:r>
              <a:rPr lang="cs-CZ" sz="2100" dirty="0">
                <a:effectLst/>
                <a:latin typeface="Arial" panose="020B0604020202020204" pitchFamily="34" charset="0"/>
                <a:ea typeface="Calibri" panose="020F0502020204030204" pitchFamily="34" charset="0"/>
                <a:cs typeface="Arial" panose="020B0604020202020204" pitchFamily="34" charset="0"/>
              </a:rPr>
              <a:t>1. Planeta oběhne svou modrou hvězdu za necelé tři dny. 2. Vždy udělá to, co mu řeknete, a ještě s úsměvem. 3. Kolik každý Čech vyprodukuje ročně odpadu? 4. Podle </a:t>
            </a:r>
            <a:r>
              <a:rPr lang="cs-CZ" sz="2100" dirty="0" err="1">
                <a:effectLst/>
                <a:latin typeface="Arial" panose="020B0604020202020204" pitchFamily="34" charset="0"/>
                <a:ea typeface="Calibri" panose="020F0502020204030204" pitchFamily="34" charset="0"/>
                <a:cs typeface="Arial" panose="020B0604020202020204" pitchFamily="34" charset="0"/>
              </a:rPr>
              <a:t>Pareta</a:t>
            </a:r>
            <a:r>
              <a:rPr lang="cs-CZ" sz="2100" dirty="0">
                <a:effectLst/>
                <a:latin typeface="Arial" panose="020B0604020202020204" pitchFamily="34" charset="0"/>
                <a:ea typeface="Calibri" panose="020F0502020204030204" pitchFamily="34" charset="0"/>
                <a:cs typeface="Arial" panose="020B0604020202020204" pitchFamily="34" charset="0"/>
              </a:rPr>
              <a:t> jedna pětina zákazníků vygeneruje přibližně čtyři pětiny zisku. 5. Pokaždé když zavřu dveře, připadá mi, že už ty lidi nikdy v životě neuvidím. 6. Najednou přestane sněžit a zvedne se vítr. 7. Na území České republiky dopadne za rok asi tisíckrát více sluneční energie, než je naše roční spotřeba elektřiny. 8. Při odlivu v izolovaných jezírkách vždy zůstane mnoho drobných živočichů. 9. Řidiče často neodradí ani zákaz vjezdu. 10. Protíná-li přímka jednu ze dvou rovnoběžek, protne i druhou. 11. Peníze z brigády vždy hned utratí za značkové oblečení. 12. Vykoukne z předního okna a říká, abych si pospíšil. 13. Po desáté hodině vyjde z kavárny na ulici, cestou přemítá o slovech kněze. 14. Druhou část žádosti vyplní žadatel. 15. Prosím, pojďte dál, odložte si. 16. Přisunula talíř k Albertovi. „Vezměte si, jsou čerstvé.“ 17. Kolegyně mě nikdy nenechají domluvit. 18. Už dobrou půlhodinu mluví, ale do očí se jí nepodívá. 19. Část A vyplní přímo školka, část B pak vyplní sám rodič. 20. On tě má taky rád, vždycky, když se setkáme, říká, jaké mám štěstí, že tě mám. 21. Čas od času se něco o domově dozvím, vlastně pokaždé to samé. 22. Každé jaro se tento vyschlý potok změní v dravou řeku. 23. Kůže je velmi citlivá na slunce, vždy se spálí a nikdy se neopálí. 24. Pokaždé, když se ocitne venku, zakouší slabý úlek.</a:t>
            </a:r>
            <a:endParaRPr lang="cs-CZ" sz="2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0505763"/>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B31D7654-626F-426B-A01A-3109B22793C3}"/>
              </a:ext>
            </a:extLst>
          </p:cNvPr>
          <p:cNvSpPr txBox="1"/>
          <p:nvPr/>
        </p:nvSpPr>
        <p:spPr>
          <a:xfrm>
            <a:off x="387658" y="242999"/>
            <a:ext cx="11416683" cy="6372001"/>
          </a:xfrm>
          <a:prstGeom prst="rect">
            <a:avLst/>
          </a:prstGeom>
          <a:noFill/>
        </p:spPr>
        <p:txBody>
          <a:bodyPr wrap="square">
            <a:spAutoFit/>
          </a:bodyPr>
          <a:lstStyle/>
          <a:p>
            <a:pPr algn="just">
              <a:lnSpc>
                <a:spcPct val="107000"/>
              </a:lnSpc>
              <a:spcAft>
                <a:spcPts val="800"/>
              </a:spcAft>
            </a:pPr>
            <a:r>
              <a:rPr lang="ru-RU" sz="2000" b="1" dirty="0">
                <a:effectLst/>
                <a:latin typeface="Arial" panose="020B0604020202020204" pitchFamily="34" charset="0"/>
                <a:ea typeface="Calibri" panose="020F0502020204030204" pitchFamily="34" charset="0"/>
                <a:cs typeface="Arial" panose="020B0604020202020204" pitchFamily="34" charset="0"/>
              </a:rPr>
              <a:t>Переведите на чешский язык.</a:t>
            </a:r>
            <a:endParaRPr lang="cs-CZ" sz="2000" dirty="0">
              <a:effectLst/>
              <a:latin typeface="Arial" panose="020B0604020202020204" pitchFamily="34" charset="0"/>
              <a:ea typeface="Calibri" panose="020F0502020204030204" pitchFamily="34" charset="0"/>
              <a:cs typeface="Arial" panose="020B0604020202020204" pitchFamily="34" charset="0"/>
            </a:endParaRPr>
          </a:p>
          <a:p>
            <a:pPr algn="just"/>
            <a:r>
              <a:rPr lang="ru-RU" sz="2000" dirty="0">
                <a:effectLst/>
                <a:latin typeface="Arial" panose="020B0604020202020204" pitchFamily="34" charset="0"/>
                <a:ea typeface="Calibri" panose="020F0502020204030204" pitchFamily="34" charset="0"/>
                <a:cs typeface="Arial" panose="020B0604020202020204" pitchFamily="34" charset="0"/>
              </a:rPr>
              <a:t>1. Думаю, что мы сможем вам помочь. 2. На фильм, если захочешь, можно будет сходить вместе, с удовольствием посмотрю его ещё раз. 3. Несколько дней спустя я поняла: дело не в том, сумею я или нет освоить компьютер. 4. Когда я слишком долго не могу заснуть, я принимаю снотворное. 5. Идет человек по лесу, вдруг видит ― впереди медведь. 6. Родители пожертвовали ради них многим, быть может, всеми сбережениями. 7. Ермаков бросает гитару на пол и выбегает на балкон. 8. Одним словом, он женился на принцессе и, когда пришёл срок, стал королём. 9. Я не понимаю людей, которые покупают путёвки, не лучше ли отправиться в поход с палаткой? 10. Пожалуй, лучше куплю всё по отдельности: и телефон, и плейер. 11. К счастью, газета не заискивает перед властями. 12. Какими словарями вы пользовались? 13. Он редко получал письма, друзья разъехались, у всех семьи. 14. Во время богослужения они много раз становились на колени. 15. Он проглотил первую ложку, широко открыл глаза и посинел. 16. Девушка обещала ждать его возвращения, тем более, что ждать надо было не так уж и долго. 17. Если есть малейшая возможность сэкономить, каждый бизнесмен это сделает, не моргнув глазом. 18. Алле не хотелось тратить время, заниматься, и она аккуратно все списала у подружек. 19. Преступник выстрелил в гориллу и ранил её. 20. Федино предложение мне показалось весьма заманчивым и легко осуществимым. 21. Адрес она помнила приблизительно, но понадеялась, что найдет дом. 22. Но сил для этого у старого человека не хватило, он скончался от полученных травм. 23. Наконец хозяин не выдерживает и бросается помогать. 24. Я просто предположила, что вы человек занятой.</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29890068"/>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CDE97508-98DC-46E0-A648-B363A73F9238}"/>
              </a:ext>
            </a:extLst>
          </p:cNvPr>
          <p:cNvSpPr txBox="1"/>
          <p:nvPr/>
        </p:nvSpPr>
        <p:spPr>
          <a:xfrm>
            <a:off x="82119" y="793206"/>
            <a:ext cx="6094520" cy="438582"/>
          </a:xfrm>
          <a:prstGeom prst="rect">
            <a:avLst/>
          </a:prstGeom>
          <a:noFill/>
        </p:spPr>
        <p:txBody>
          <a:bodyPr wrap="square">
            <a:spAutoFit/>
          </a:bodyPr>
          <a:lstStyle/>
          <a:p>
            <a:pPr algn="ctr">
              <a:lnSpc>
                <a:spcPct val="107000"/>
              </a:lnSpc>
              <a:spcAft>
                <a:spcPts val="800"/>
              </a:spcAft>
            </a:pPr>
            <a:r>
              <a:rPr lang="ru-RU" sz="2200" b="1" dirty="0">
                <a:effectLst/>
                <a:latin typeface="Calibri" panose="020F0502020204030204" pitchFamily="34" charset="0"/>
                <a:ea typeface="Calibri" panose="020F0502020204030204" pitchFamily="34" charset="0"/>
                <a:cs typeface="Times New Roman" panose="02020603050405020304" pitchFamily="18" charset="0"/>
              </a:rPr>
              <a:t>СПОСОБЫ ГЛАГОЛЬНОГО ДЕЙСТВИЯ</a:t>
            </a:r>
            <a:endParaRPr lang="cs-CZ"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60572245"/>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0671BDF-CAB6-455D-8D9B-0A80F1C65405}"/>
              </a:ext>
            </a:extLst>
          </p:cNvPr>
          <p:cNvSpPr txBox="1"/>
          <p:nvPr/>
        </p:nvSpPr>
        <p:spPr>
          <a:xfrm>
            <a:off x="485313" y="471599"/>
            <a:ext cx="11221374" cy="5769465"/>
          </a:xfrm>
          <a:prstGeom prst="rect">
            <a:avLst/>
          </a:prstGeom>
          <a:noFill/>
        </p:spPr>
        <p:txBody>
          <a:bodyPr wrap="square">
            <a:spAutoFit/>
          </a:bodyPr>
          <a:lstStyle/>
          <a:p>
            <a:pPr algn="just">
              <a:lnSpc>
                <a:spcPct val="107000"/>
              </a:lnSpc>
              <a:spcAft>
                <a:spcPts val="800"/>
              </a:spcAft>
            </a:pPr>
            <a:r>
              <a:rPr lang="ru-RU" sz="2000" b="1" dirty="0">
                <a:effectLst/>
                <a:latin typeface="Arial" panose="020B0604020202020204" pitchFamily="34" charset="0"/>
                <a:ea typeface="Calibri" panose="020F0502020204030204" pitchFamily="34" charset="0"/>
                <a:cs typeface="Arial" panose="020B0604020202020204" pitchFamily="34" charset="0"/>
              </a:rPr>
              <a:t>Переведите на русский язык глаголы в скобках и употребите их в правильной форме.</a:t>
            </a:r>
            <a:endParaRPr lang="cs-CZ" sz="2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ru-RU" sz="2000" dirty="0">
                <a:effectLst/>
                <a:latin typeface="Arial" panose="020B0604020202020204" pitchFamily="34" charset="0"/>
                <a:ea typeface="Calibri" panose="020F0502020204030204" pitchFamily="34" charset="0"/>
                <a:cs typeface="Arial" panose="020B0604020202020204" pitchFamily="34" charset="0"/>
              </a:rPr>
              <a:t>1. </a:t>
            </a:r>
            <a:r>
              <a:rPr lang="cs-CZ" sz="2000" dirty="0">
                <a:effectLst/>
                <a:latin typeface="Arial" panose="020B0604020202020204" pitchFamily="34" charset="0"/>
                <a:ea typeface="Calibri" panose="020F0502020204030204" pitchFamily="34" charset="0"/>
                <a:cs typeface="Arial" panose="020B0604020202020204" pitchFamily="34" charset="0"/>
              </a:rPr>
              <a:t>"</a:t>
            </a:r>
            <a:r>
              <a:rPr lang="cs-CZ" sz="2000" dirty="0" err="1">
                <a:effectLst/>
                <a:latin typeface="Arial" panose="020B0604020202020204" pitchFamily="34" charset="0"/>
                <a:ea typeface="Calibri" panose="020F0502020204030204" pitchFamily="34" charset="0"/>
                <a:cs typeface="Arial" panose="020B0604020202020204" pitchFamily="34" charset="0"/>
              </a:rPr>
              <a:t>Ты</a:t>
            </a:r>
            <a:r>
              <a:rPr lang="cs-CZ" sz="2000" dirty="0">
                <a:effectLst/>
                <a:latin typeface="Arial" panose="020B0604020202020204" pitchFamily="34" charset="0"/>
                <a:ea typeface="Calibri" panose="020F0502020204030204" pitchFamily="34" charset="0"/>
                <a:cs typeface="Arial" panose="020B0604020202020204" pitchFamily="34" charset="0"/>
              </a:rPr>
              <a:t> </a:t>
            </a:r>
            <a:r>
              <a:rPr lang="cs-CZ" sz="2000" dirty="0" err="1">
                <a:effectLst/>
                <a:latin typeface="Arial" panose="020B0604020202020204" pitchFamily="34" charset="0"/>
                <a:ea typeface="Calibri" panose="020F0502020204030204" pitchFamily="34" charset="0"/>
                <a:cs typeface="Arial" panose="020B0604020202020204" pitchFamily="34" charset="0"/>
              </a:rPr>
              <a:t>что</a:t>
            </a:r>
            <a:r>
              <a:rPr lang="cs-CZ" sz="2000" dirty="0">
                <a:effectLst/>
                <a:latin typeface="Arial" panose="020B0604020202020204" pitchFamily="34" charset="0"/>
                <a:ea typeface="Calibri" panose="020F0502020204030204" pitchFamily="34" charset="0"/>
                <a:cs typeface="Arial" panose="020B0604020202020204" pitchFamily="34" charset="0"/>
              </a:rPr>
              <a:t>, с </a:t>
            </a:r>
            <a:r>
              <a:rPr lang="cs-CZ" sz="2000" dirty="0" err="1">
                <a:effectLst/>
                <a:latin typeface="Arial" panose="020B0604020202020204" pitchFamily="34" charset="0"/>
                <a:ea typeface="Calibri" panose="020F0502020204030204" pitchFamily="34" charset="0"/>
                <a:cs typeface="Arial" panose="020B0604020202020204" pitchFamily="34" charset="0"/>
              </a:rPr>
              <a:t>ума</a:t>
            </a:r>
            <a:r>
              <a:rPr lang="cs-CZ" sz="2000" dirty="0">
                <a:effectLst/>
                <a:latin typeface="Arial" panose="020B0604020202020204" pitchFamily="34" charset="0"/>
                <a:ea typeface="Calibri" panose="020F0502020204030204" pitchFamily="34" charset="0"/>
                <a:cs typeface="Arial" panose="020B0604020202020204" pitchFamily="34" charset="0"/>
              </a:rPr>
              <a:t> </a:t>
            </a:r>
            <a:r>
              <a:rPr lang="cs-CZ" sz="2000" dirty="0" err="1">
                <a:effectLst/>
                <a:latin typeface="Arial" panose="020B0604020202020204" pitchFamily="34" charset="0"/>
                <a:ea typeface="Calibri" panose="020F0502020204030204" pitchFamily="34" charset="0"/>
                <a:cs typeface="Arial" panose="020B0604020202020204" pitchFamily="34" charset="0"/>
              </a:rPr>
              <a:t>сошёл</a:t>
            </a:r>
            <a:r>
              <a:rPr lang="cs-CZ" sz="2000" dirty="0">
                <a:effectLst/>
                <a:latin typeface="Arial" panose="020B0604020202020204" pitchFamily="34" charset="0"/>
                <a:ea typeface="Calibri" panose="020F0502020204030204" pitchFamily="34" charset="0"/>
                <a:cs typeface="Arial" panose="020B0604020202020204" pitchFamily="34" charset="0"/>
              </a:rPr>
              <a:t>! ― </a:t>
            </a:r>
            <a:r>
              <a:rPr lang="cs-CZ" sz="2000" dirty="0" err="1">
                <a:effectLst/>
                <a:latin typeface="Arial" panose="020B0604020202020204" pitchFamily="34" charset="0"/>
                <a:ea typeface="Calibri" panose="020F0502020204030204" pitchFamily="34" charset="0"/>
                <a:cs typeface="Arial" panose="020B0604020202020204" pitchFamily="34" charset="0"/>
              </a:rPr>
              <a:t>вдруг</a:t>
            </a:r>
            <a:r>
              <a:rPr lang="cs-CZ"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a:effectLst/>
                <a:latin typeface="Arial" panose="020B0604020202020204" pitchFamily="34" charset="0"/>
                <a:ea typeface="Calibri" panose="020F0502020204030204" pitchFamily="34" charset="0"/>
                <a:cs typeface="Arial" panose="020B0604020202020204" pitchFamily="34" charset="0"/>
              </a:rPr>
              <a:t>(</a:t>
            </a:r>
            <a:r>
              <a:rPr lang="ru-RU" sz="2000" dirty="0" err="1">
                <a:effectLst/>
                <a:latin typeface="Arial" panose="020B0604020202020204" pitchFamily="34" charset="0"/>
                <a:ea typeface="Calibri" panose="020F0502020204030204" pitchFamily="34" charset="0"/>
                <a:cs typeface="Arial" panose="020B0604020202020204" pitchFamily="34" charset="0"/>
              </a:rPr>
              <a:t>začít</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křičet</a:t>
            </a:r>
            <a:r>
              <a:rPr lang="ru-RU" sz="2000" dirty="0">
                <a:effectLst/>
                <a:latin typeface="Arial" panose="020B0604020202020204" pitchFamily="34" charset="0"/>
                <a:ea typeface="Calibri" panose="020F0502020204030204" pitchFamily="34" charset="0"/>
                <a:cs typeface="Arial" panose="020B0604020202020204" pitchFamily="34" charset="0"/>
              </a:rPr>
              <a:t> / </a:t>
            </a:r>
            <a:r>
              <a:rPr lang="ru-RU" sz="2000" dirty="0" err="1">
                <a:effectLst/>
                <a:latin typeface="Arial" panose="020B0604020202020204" pitchFamily="34" charset="0"/>
                <a:ea typeface="Calibri" panose="020F0502020204030204" pitchFamily="34" charset="0"/>
                <a:cs typeface="Arial" panose="020B0604020202020204" pitchFamily="34" charset="0"/>
              </a:rPr>
              <a:t>dát</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se</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do</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křiku</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cs-CZ" sz="2000" dirty="0" err="1">
                <a:effectLst/>
                <a:latin typeface="Arial" panose="020B0604020202020204" pitchFamily="34" charset="0"/>
                <a:ea typeface="Calibri" panose="020F0502020204030204" pitchFamily="34" charset="0"/>
                <a:cs typeface="Arial" panose="020B0604020202020204" pitchFamily="34" charset="0"/>
              </a:rPr>
              <a:t>он</a:t>
            </a:r>
            <a:r>
              <a:rPr lang="cs-CZ" sz="2000" dirty="0">
                <a:effectLst/>
                <a:latin typeface="Arial" panose="020B0604020202020204" pitchFamily="34" charset="0"/>
                <a:ea typeface="Calibri" panose="020F0502020204030204" pitchFamily="34" charset="0"/>
                <a:cs typeface="Arial" panose="020B0604020202020204" pitchFamily="34" charset="0"/>
              </a:rPr>
              <a:t>.</a:t>
            </a:r>
            <a:r>
              <a:rPr lang="ru-RU" sz="2000" dirty="0">
                <a:effectLst/>
                <a:latin typeface="Arial" panose="020B0604020202020204" pitchFamily="34" charset="0"/>
                <a:ea typeface="Calibri" panose="020F0502020204030204" pitchFamily="34" charset="0"/>
                <a:cs typeface="Arial" panose="020B0604020202020204" pitchFamily="34" charset="0"/>
              </a:rPr>
              <a:t> 2. (</a:t>
            </a:r>
            <a:r>
              <a:rPr lang="ru-RU" sz="2000" dirty="0" err="1">
                <a:effectLst/>
                <a:latin typeface="Arial" panose="020B0604020202020204" pitchFamily="34" charset="0"/>
                <a:ea typeface="Calibri" panose="020F0502020204030204" pitchFamily="34" charset="0"/>
                <a:cs typeface="Arial" panose="020B0604020202020204" pitchFamily="34" charset="0"/>
              </a:rPr>
              <a:t>popsat</a:t>
            </a:r>
            <a:r>
              <a:rPr lang="ru-RU" sz="2000" dirty="0">
                <a:effectLst/>
                <a:latin typeface="Arial" panose="020B0604020202020204" pitchFamily="34" charset="0"/>
                <a:ea typeface="Calibri" panose="020F0502020204030204" pitchFamily="34" charset="0"/>
                <a:cs typeface="Arial" panose="020B0604020202020204" pitchFamily="34" charset="0"/>
              </a:rPr>
              <a:t>) всю эту бумагу и стану писателем!  3. От верного выбора зависит, наберемся ли мы за отпуск сил или (</a:t>
            </a:r>
            <a:r>
              <a:rPr lang="ru-RU" sz="2000" dirty="0" err="1">
                <a:effectLst/>
                <a:latin typeface="Arial" panose="020B0604020202020204" pitchFamily="34" charset="0"/>
                <a:ea typeface="Calibri" panose="020F0502020204030204" pitchFamily="34" charset="0"/>
                <a:cs typeface="Arial" panose="020B0604020202020204" pitchFamily="34" charset="0"/>
              </a:rPr>
              <a:t>být</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unaven</a:t>
            </a:r>
            <a:r>
              <a:rPr lang="ru-RU" sz="2000" dirty="0">
                <a:effectLst/>
                <a:latin typeface="Arial" panose="020B0604020202020204" pitchFamily="34" charset="0"/>
                <a:ea typeface="Calibri" panose="020F0502020204030204" pitchFamily="34" charset="0"/>
                <a:cs typeface="Arial" panose="020B0604020202020204" pitchFamily="34" charset="0"/>
              </a:rPr>
              <a:t>) еще больше. 4. В 1910 году был проведен большой ремонт храма, на который они (</a:t>
            </a:r>
            <a:r>
              <a:rPr lang="ru-RU" sz="2000" dirty="0" err="1">
                <a:effectLst/>
                <a:latin typeface="Arial" panose="020B0604020202020204" pitchFamily="34" charset="0"/>
                <a:ea typeface="Calibri" panose="020F0502020204030204" pitchFamily="34" charset="0"/>
                <a:cs typeface="Arial" panose="020B0604020202020204" pitchFamily="34" charset="0"/>
              </a:rPr>
              <a:t>utratit</a:t>
            </a:r>
            <a:r>
              <a:rPr lang="ru-RU" sz="2000" dirty="0">
                <a:effectLst/>
                <a:latin typeface="Arial" panose="020B0604020202020204" pitchFamily="34" charset="0"/>
                <a:ea typeface="Calibri" panose="020F0502020204030204" pitchFamily="34" charset="0"/>
                <a:cs typeface="Arial" panose="020B0604020202020204" pitchFamily="34" charset="0"/>
              </a:rPr>
              <a:t>) все пожертвования. 5. К ночи были найдены, развешаны и включены разноцветные гирлянды, и веранда (</a:t>
            </a:r>
            <a:r>
              <a:rPr lang="ru-RU" sz="2000" dirty="0" err="1">
                <a:effectLst/>
                <a:latin typeface="Arial" panose="020B0604020202020204" pitchFamily="34" charset="0"/>
                <a:ea typeface="Calibri" panose="020F0502020204030204" pitchFamily="34" charset="0"/>
                <a:cs typeface="Arial" panose="020B0604020202020204" pitchFamily="34" charset="0"/>
              </a:rPr>
              <a:t>rozzářit</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se</a:t>
            </a:r>
            <a:r>
              <a:rPr lang="ru-RU" sz="2000" dirty="0">
                <a:effectLst/>
                <a:latin typeface="Arial" panose="020B0604020202020204" pitchFamily="34" charset="0"/>
                <a:ea typeface="Calibri" panose="020F0502020204030204" pitchFamily="34" charset="0"/>
                <a:cs typeface="Arial" panose="020B0604020202020204" pitchFamily="34" charset="0"/>
              </a:rPr>
              <a:t>). 6. Я (</a:t>
            </a:r>
            <a:r>
              <a:rPr lang="ru-RU" sz="2000" dirty="0" err="1">
                <a:effectLst/>
                <a:latin typeface="Arial" panose="020B0604020202020204" pitchFamily="34" charset="0"/>
                <a:ea typeface="Calibri" panose="020F0502020204030204" pitchFamily="34" charset="0"/>
                <a:cs typeface="Arial" panose="020B0604020202020204" pitchFamily="34" charset="0"/>
              </a:rPr>
              <a:t>chvíli</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sedět</a:t>
            </a:r>
            <a:r>
              <a:rPr lang="ru-RU" sz="2000" dirty="0">
                <a:effectLst/>
                <a:latin typeface="Arial" panose="020B0604020202020204" pitchFamily="34" charset="0"/>
                <a:ea typeface="Calibri" panose="020F0502020204030204" pitchFamily="34" charset="0"/>
                <a:cs typeface="Arial" panose="020B0604020202020204" pitchFamily="34" charset="0"/>
              </a:rPr>
              <a:t>) минутку позевывая, затем встал и отправился в ванную. 7.  Кира прибрала в столовой, (</a:t>
            </a:r>
            <a:r>
              <a:rPr lang="ru-RU" sz="2000" dirty="0" err="1">
                <a:effectLst/>
                <a:latin typeface="Arial" panose="020B0604020202020204" pitchFamily="34" charset="0"/>
                <a:ea typeface="Calibri" panose="020F0502020204030204" pitchFamily="34" charset="0"/>
                <a:cs typeface="Arial" panose="020B0604020202020204" pitchFamily="34" charset="0"/>
              </a:rPr>
              <a:t>umýt</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všechno</a:t>
            </a:r>
            <a:r>
              <a:rPr lang="ru-RU" sz="2000" dirty="0">
                <a:effectLst/>
                <a:latin typeface="Arial" panose="020B0604020202020204" pitchFamily="34" charset="0"/>
                <a:ea typeface="Calibri" panose="020F0502020204030204" pitchFamily="34" charset="0"/>
                <a:cs typeface="Arial" panose="020B0604020202020204" pitchFamily="34" charset="0"/>
              </a:rPr>
              <a:t>) всю посуду и только потом пошла спать. 8. Той же ночью открылись шлюзы, и (</a:t>
            </a:r>
            <a:r>
              <a:rPr lang="ru-RU" sz="2000" dirty="0" err="1">
                <a:effectLst/>
                <a:latin typeface="Arial" panose="020B0604020202020204" pitchFamily="34" charset="0"/>
                <a:ea typeface="Calibri" panose="020F0502020204030204" pitchFamily="34" charset="0"/>
                <a:cs typeface="Arial" panose="020B0604020202020204" pitchFamily="34" charset="0"/>
              </a:rPr>
              <a:t>začít</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proudit</a:t>
            </a:r>
            <a:r>
              <a:rPr lang="ru-RU" sz="2000" dirty="0">
                <a:effectLst/>
                <a:latin typeface="Arial" panose="020B0604020202020204" pitchFamily="34" charset="0"/>
                <a:ea typeface="Calibri" panose="020F0502020204030204" pitchFamily="34" charset="0"/>
                <a:cs typeface="Arial" panose="020B0604020202020204" pitchFamily="34" charset="0"/>
              </a:rPr>
              <a:t>) вода, затопляя улицы прекрасного города. 9. Лесничий не соглашается, озадаченно (</a:t>
            </a:r>
            <a:r>
              <a:rPr lang="ru-RU" sz="2000" dirty="0" err="1">
                <a:effectLst/>
                <a:latin typeface="Arial" panose="020B0604020202020204" pitchFamily="34" charset="0"/>
                <a:ea typeface="Calibri" panose="020F0502020204030204" pitchFamily="34" charset="0"/>
                <a:cs typeface="Arial" panose="020B0604020202020204" pitchFamily="34" charset="0"/>
              </a:rPr>
              <a:t>vrtět</a:t>
            </a:r>
            <a:r>
              <a:rPr lang="ru-RU" sz="2000" dirty="0">
                <a:effectLst/>
                <a:latin typeface="Arial" panose="020B0604020202020204" pitchFamily="34" charset="0"/>
                <a:ea typeface="Calibri" panose="020F0502020204030204" pitchFamily="34" charset="0"/>
                <a:cs typeface="Arial" panose="020B0604020202020204" pitchFamily="34" charset="0"/>
              </a:rPr>
              <a:t>) головой. 10. Девушка, ухмыляется, (</a:t>
            </a:r>
            <a:r>
              <a:rPr lang="ru-RU" sz="2000" dirty="0" err="1">
                <a:effectLst/>
                <a:latin typeface="Arial" panose="020B0604020202020204" pitchFamily="34" charset="0"/>
                <a:ea typeface="Calibri" panose="020F0502020204030204" pitchFamily="34" charset="0"/>
                <a:cs typeface="Arial" panose="020B0604020202020204" pitchFamily="34" charset="0"/>
              </a:rPr>
              <a:t>mrkat</a:t>
            </a:r>
            <a:r>
              <a:rPr lang="ru-RU" sz="2000" dirty="0">
                <a:effectLst/>
                <a:latin typeface="Arial" panose="020B0604020202020204" pitchFamily="34" charset="0"/>
                <a:ea typeface="Calibri" panose="020F0502020204030204" pitchFamily="34" charset="0"/>
                <a:cs typeface="Arial" panose="020B0604020202020204" pitchFamily="34" charset="0"/>
              </a:rPr>
              <a:t>) Алексею Петровичу. 11. А (</a:t>
            </a:r>
            <a:r>
              <a:rPr lang="ru-RU" sz="2000" dirty="0" err="1">
                <a:effectLst/>
                <a:latin typeface="Arial" panose="020B0604020202020204" pitchFamily="34" charset="0"/>
                <a:ea typeface="Calibri" panose="020F0502020204030204" pitchFamily="34" charset="0"/>
                <a:cs typeface="Arial" panose="020B0604020202020204" pitchFamily="34" charset="0"/>
              </a:rPr>
              <a:t>málo</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spát</a:t>
            </a:r>
            <a:r>
              <a:rPr lang="ru-RU" sz="2000" dirty="0">
                <a:effectLst/>
                <a:latin typeface="Arial" panose="020B0604020202020204" pitchFamily="34" charset="0"/>
                <a:ea typeface="Calibri" panose="020F0502020204030204" pitchFamily="34" charset="0"/>
                <a:cs typeface="Arial" panose="020B0604020202020204" pitchFamily="34" charset="0"/>
              </a:rPr>
              <a:t> / </a:t>
            </a:r>
            <a:r>
              <a:rPr lang="ru-RU" sz="2000" dirty="0" err="1">
                <a:effectLst/>
                <a:latin typeface="Arial" panose="020B0604020202020204" pitchFamily="34" charset="0"/>
                <a:ea typeface="Calibri" panose="020F0502020204030204" pitchFamily="34" charset="0"/>
                <a:cs typeface="Arial" panose="020B0604020202020204" pitchFamily="34" charset="0"/>
              </a:rPr>
              <a:t>nespat</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pořádně</a:t>
            </a:r>
            <a:r>
              <a:rPr lang="ru-RU" sz="2000" dirty="0">
                <a:effectLst/>
                <a:latin typeface="Arial" panose="020B0604020202020204" pitchFamily="34" charset="0"/>
                <a:ea typeface="Calibri" panose="020F0502020204030204" pitchFamily="34" charset="0"/>
                <a:cs typeface="Arial" panose="020B0604020202020204" pitchFamily="34" charset="0"/>
              </a:rPr>
              <a:t>) он изо дня в день, и все из-за суеты, из-за долгов. 15. Пусть домой идёт, хоть суп на ужин семье (</a:t>
            </a:r>
            <a:r>
              <a:rPr lang="ru-RU" sz="2000" dirty="0" err="1">
                <a:effectLst/>
                <a:latin typeface="Arial" panose="020B0604020202020204" pitchFamily="34" charset="0"/>
                <a:ea typeface="Calibri" panose="020F0502020204030204" pitchFamily="34" charset="0"/>
                <a:cs typeface="Arial" panose="020B0604020202020204" pitchFamily="34" charset="0"/>
              </a:rPr>
              <a:t>uvařit</a:t>
            </a:r>
            <a:r>
              <a:rPr lang="ru-RU" sz="2000" dirty="0">
                <a:effectLst/>
                <a:latin typeface="Arial" panose="020B0604020202020204" pitchFamily="34" charset="0"/>
                <a:ea typeface="Calibri" panose="020F0502020204030204" pitchFamily="34" charset="0"/>
                <a:cs typeface="Arial" panose="020B0604020202020204" pitchFamily="34" charset="0"/>
              </a:rPr>
              <a:t>)! 16. Вскоре его перевели в тюремную больницу, (</a:t>
            </a:r>
            <a:r>
              <a:rPr lang="ru-RU" sz="2000" dirty="0" err="1">
                <a:effectLst/>
                <a:latin typeface="Arial" panose="020B0604020202020204" pitchFamily="34" charset="0"/>
                <a:ea typeface="Calibri" panose="020F0502020204030204" pitchFamily="34" charset="0"/>
                <a:cs typeface="Arial" panose="020B0604020202020204" pitchFamily="34" charset="0"/>
              </a:rPr>
              <a:t>dát</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trochu</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do</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pořádku</a:t>
            </a:r>
            <a:r>
              <a:rPr lang="ru-RU" sz="2000" dirty="0">
                <a:effectLst/>
                <a:latin typeface="Arial" panose="020B0604020202020204" pitchFamily="34" charset="0"/>
                <a:ea typeface="Calibri" panose="020F0502020204030204" pitchFamily="34" charset="0"/>
                <a:cs typeface="Arial" panose="020B0604020202020204" pitchFamily="34" charset="0"/>
              </a:rPr>
              <a:t> / </a:t>
            </a:r>
            <a:r>
              <a:rPr lang="ru-RU" sz="2000" dirty="0" err="1">
                <a:effectLst/>
                <a:latin typeface="Arial" panose="020B0604020202020204" pitchFamily="34" charset="0"/>
                <a:ea typeface="Calibri" panose="020F0502020204030204" pitchFamily="34" charset="0"/>
                <a:cs typeface="Arial" panose="020B0604020202020204" pitchFamily="34" charset="0"/>
              </a:rPr>
              <a:t>trochu</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vykurýrovat</a:t>
            </a:r>
            <a:r>
              <a:rPr lang="ru-RU" sz="2000" dirty="0">
                <a:effectLst/>
                <a:latin typeface="Arial" panose="020B0604020202020204" pitchFamily="34" charset="0"/>
                <a:ea typeface="Calibri" panose="020F0502020204030204" pitchFamily="34" charset="0"/>
                <a:cs typeface="Arial" panose="020B0604020202020204" pitchFamily="34" charset="0"/>
              </a:rPr>
              <a:t>) и отпустили. 17. Это исследование уже в пух и прах (</a:t>
            </a:r>
            <a:r>
              <a:rPr lang="ru-RU" sz="2000" dirty="0" err="1">
                <a:effectLst/>
                <a:latin typeface="Arial" panose="020B0604020202020204" pitchFamily="34" charset="0"/>
                <a:ea typeface="Calibri" panose="020F0502020204030204" pitchFamily="34" charset="0"/>
                <a:cs typeface="Arial" panose="020B0604020202020204" pitchFamily="34" charset="0"/>
              </a:rPr>
              <a:t>ostře</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zkritizovat</a:t>
            </a:r>
            <a:r>
              <a:rPr lang="ru-RU" sz="2000" dirty="0">
                <a:effectLst/>
                <a:latin typeface="Arial" panose="020B0604020202020204" pitchFamily="34" charset="0"/>
                <a:ea typeface="Calibri" panose="020F0502020204030204" pitchFamily="34" charset="0"/>
                <a:cs typeface="Arial" panose="020B0604020202020204" pitchFamily="34" charset="0"/>
              </a:rPr>
              <a:t> / </a:t>
            </a:r>
            <a:r>
              <a:rPr lang="ru-RU" sz="2000" dirty="0" err="1">
                <a:effectLst/>
                <a:latin typeface="Arial" panose="020B0604020202020204" pitchFamily="34" charset="0"/>
                <a:ea typeface="Calibri" panose="020F0502020204030204" pitchFamily="34" charset="0"/>
                <a:cs typeface="Arial" panose="020B0604020202020204" pitchFamily="34" charset="0"/>
              </a:rPr>
              <a:t>odsoudit</a:t>
            </a:r>
            <a:r>
              <a:rPr lang="ru-RU" sz="2000" dirty="0">
                <a:effectLst/>
                <a:latin typeface="Arial" panose="020B0604020202020204" pitchFamily="34" charset="0"/>
                <a:ea typeface="Calibri" panose="020F0502020204030204" pitchFamily="34" charset="0"/>
                <a:cs typeface="Arial" panose="020B0604020202020204" pitchFamily="34" charset="0"/>
              </a:rPr>
              <a:t>) коллеги, которым не посчастливилось сделать подобного открытия. 18. Мне душно, я немного (</a:t>
            </a:r>
            <a:r>
              <a:rPr lang="ru-RU" sz="2000" dirty="0" err="1">
                <a:effectLst/>
                <a:latin typeface="Arial" panose="020B0604020202020204" pitchFamily="34" charset="0"/>
                <a:ea typeface="Calibri" panose="020F0502020204030204" pitchFamily="34" charset="0"/>
                <a:cs typeface="Arial" panose="020B0604020202020204" pitchFamily="34" charset="0"/>
              </a:rPr>
              <a:t>pootevřít</a:t>
            </a:r>
            <a:r>
              <a:rPr lang="ru-RU" sz="2000" dirty="0">
                <a:effectLst/>
                <a:latin typeface="Arial" panose="020B0604020202020204" pitchFamily="34" charset="0"/>
                <a:ea typeface="Calibri" panose="020F0502020204030204" pitchFamily="34" charset="0"/>
                <a:cs typeface="Arial" panose="020B0604020202020204" pitchFamily="34" charset="0"/>
              </a:rPr>
              <a:t>) дверь. 19. Публикации лишь слегка (</a:t>
            </a:r>
            <a:r>
              <a:rPr lang="ru-RU" sz="2000" dirty="0" err="1">
                <a:effectLst/>
                <a:latin typeface="Arial" panose="020B0604020202020204" pitchFamily="34" charset="0"/>
                <a:ea typeface="Calibri" panose="020F0502020204030204" pitchFamily="34" charset="0"/>
                <a:cs typeface="Arial" panose="020B0604020202020204" pitchFamily="34" charset="0"/>
              </a:rPr>
              <a:t>poodhalit</a:t>
            </a:r>
            <a:r>
              <a:rPr lang="ru-RU" sz="2000" dirty="0">
                <a:effectLst/>
                <a:latin typeface="Arial" panose="020B0604020202020204" pitchFamily="34" charset="0"/>
                <a:ea typeface="Calibri" panose="020F0502020204030204" pitchFamily="34" charset="0"/>
                <a:cs typeface="Arial" panose="020B0604020202020204" pitchFamily="34" charset="0"/>
              </a:rPr>
              <a:t>) завесу тайны. 20. Он (</a:t>
            </a:r>
            <a:r>
              <a:rPr lang="ru-RU" sz="2000" dirty="0" err="1">
                <a:effectLst/>
                <a:latin typeface="Arial" panose="020B0604020202020204" pitchFamily="34" charset="0"/>
                <a:ea typeface="Calibri" panose="020F0502020204030204" pitchFamily="34" charset="0"/>
                <a:cs typeface="Arial" panose="020B0604020202020204" pitchFamily="34" charset="0"/>
              </a:rPr>
              <a:t>odkašlat</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si</a:t>
            </a:r>
            <a:r>
              <a:rPr lang="ru-RU" sz="2000">
                <a:effectLst/>
                <a:latin typeface="Arial" panose="020B0604020202020204" pitchFamily="34" charset="0"/>
                <a:ea typeface="Calibri" panose="020F0502020204030204" pitchFamily="34" charset="0"/>
                <a:cs typeface="Arial" panose="020B0604020202020204" pitchFamily="34" charset="0"/>
              </a:rPr>
              <a:t>) и </a:t>
            </a:r>
            <a:r>
              <a:rPr lang="ru-RU" sz="2000" dirty="0">
                <a:effectLst/>
                <a:latin typeface="Arial" panose="020B0604020202020204" pitchFamily="34" charset="0"/>
                <a:ea typeface="Calibri" panose="020F0502020204030204" pitchFamily="34" charset="0"/>
                <a:cs typeface="Arial" panose="020B0604020202020204" pitchFamily="34" charset="0"/>
              </a:rPr>
              <a:t>посмотрел на меня исподлобья. 21. Пойдем, Валера, нас дома (</a:t>
            </a:r>
            <a:r>
              <a:rPr lang="ru-RU" sz="2000" dirty="0" err="1">
                <a:effectLst/>
                <a:latin typeface="Arial" panose="020B0604020202020204" pitchFamily="34" charset="0"/>
                <a:ea typeface="Calibri" panose="020F0502020204030204" pitchFamily="34" charset="0"/>
                <a:cs typeface="Arial" panose="020B0604020202020204" pitchFamily="34" charset="0"/>
              </a:rPr>
              <a:t>netrpělivě</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čekat</a:t>
            </a:r>
            <a:r>
              <a:rPr lang="ru-RU" sz="2000" dirty="0">
                <a:effectLst/>
                <a:latin typeface="Arial" panose="020B0604020202020204" pitchFamily="34" charset="0"/>
                <a:ea typeface="Calibri" panose="020F0502020204030204" pitchFamily="34" charset="0"/>
                <a:cs typeface="Arial" panose="020B0604020202020204" pitchFamily="34" charset="0"/>
              </a:rPr>
              <a:t> / </a:t>
            </a:r>
            <a:r>
              <a:rPr lang="ru-RU" sz="2000" dirty="0" err="1">
                <a:effectLst/>
                <a:latin typeface="Arial" panose="020B0604020202020204" pitchFamily="34" charset="0"/>
                <a:ea typeface="Calibri" panose="020F0502020204030204" pitchFamily="34" charset="0"/>
                <a:cs typeface="Arial" panose="020B0604020202020204" pitchFamily="34" charset="0"/>
              </a:rPr>
              <a:t>nemoct</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se</a:t>
            </a:r>
            <a:r>
              <a:rPr lang="ru-RU" sz="2000" dirty="0">
                <a:effectLst/>
                <a:latin typeface="Arial" panose="020B0604020202020204" pitchFamily="34" charset="0"/>
                <a:ea typeface="Calibri" panose="020F0502020204030204" pitchFamily="34" charset="0"/>
                <a:cs typeface="Arial" panose="020B0604020202020204" pitchFamily="34" charset="0"/>
              </a:rPr>
              <a:t> </a:t>
            </a:r>
            <a:r>
              <a:rPr lang="ru-RU" sz="2000" dirty="0" err="1">
                <a:effectLst/>
                <a:latin typeface="Arial" panose="020B0604020202020204" pitchFamily="34" charset="0"/>
                <a:ea typeface="Calibri" panose="020F0502020204030204" pitchFamily="34" charset="0"/>
                <a:cs typeface="Arial" panose="020B0604020202020204" pitchFamily="34" charset="0"/>
              </a:rPr>
              <a:t>dočkat</a:t>
            </a:r>
            <a:r>
              <a:rPr lang="ru-RU" sz="2000" dirty="0">
                <a:effectLst/>
                <a:latin typeface="Arial" panose="020B0604020202020204" pitchFamily="34" charset="0"/>
                <a:ea typeface="Calibri" panose="020F0502020204030204" pitchFamily="34" charset="0"/>
                <a:cs typeface="Arial" panose="020B0604020202020204" pitchFamily="34" charset="0"/>
              </a:rPr>
              <a:t>). 22. Сейчас (</a:t>
            </a:r>
            <a:r>
              <a:rPr lang="ru-RU" sz="2000" dirty="0" err="1">
                <a:effectLst/>
                <a:latin typeface="Arial" panose="020B0604020202020204" pitchFamily="34" charset="0"/>
                <a:ea typeface="Calibri" panose="020F0502020204030204" pitchFamily="34" charset="0"/>
                <a:cs typeface="Arial" panose="020B0604020202020204" pitchFamily="34" charset="0"/>
              </a:rPr>
              <a:t>strčit</a:t>
            </a:r>
            <a:r>
              <a:rPr lang="ru-RU" sz="2000" dirty="0">
                <a:effectLst/>
                <a:latin typeface="Arial" panose="020B0604020202020204" pitchFamily="34" charset="0"/>
                <a:ea typeface="Calibri" panose="020F0502020204030204" pitchFamily="34" charset="0"/>
                <a:cs typeface="Arial" panose="020B0604020202020204" pitchFamily="34" charset="0"/>
              </a:rPr>
              <a:t>) дверь и выйду в шумный мир.</a:t>
            </a:r>
            <a:endParaRPr lang="cs-CZ"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57347425"/>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6BFFD69-E0BD-42A5-84BC-E88AD38E968F}"/>
              </a:ext>
            </a:extLst>
          </p:cNvPr>
          <p:cNvSpPr txBox="1"/>
          <p:nvPr/>
        </p:nvSpPr>
        <p:spPr>
          <a:xfrm>
            <a:off x="618478" y="748897"/>
            <a:ext cx="10955044" cy="5110823"/>
          </a:xfrm>
          <a:prstGeom prst="rect">
            <a:avLst/>
          </a:prstGeom>
          <a:noFill/>
        </p:spPr>
        <p:txBody>
          <a:bodyPr wrap="square">
            <a:spAutoFit/>
          </a:bodyPr>
          <a:lstStyle/>
          <a:p>
            <a:pPr algn="just">
              <a:lnSpc>
                <a:spcPct val="107000"/>
              </a:lnSpc>
              <a:spcAft>
                <a:spcPts val="800"/>
              </a:spcAft>
            </a:pPr>
            <a:r>
              <a:rPr lang="ru-RU" sz="2000" b="1" dirty="0">
                <a:effectLst/>
                <a:latin typeface="Arial" panose="020B0604020202020204" pitchFamily="34" charset="0"/>
                <a:ea typeface="Calibri" panose="020F0502020204030204" pitchFamily="34" charset="0"/>
                <a:cs typeface="Arial" panose="020B0604020202020204" pitchFamily="34" charset="0"/>
              </a:rPr>
              <a:t>Переведите на русский язык.</a:t>
            </a:r>
            <a:endParaRPr lang="ru-RU" sz="2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cs-CZ" sz="2000" dirty="0">
                <a:effectLst/>
                <a:latin typeface="Arial" panose="020B0604020202020204" pitchFamily="34" charset="0"/>
                <a:ea typeface="Calibri" panose="020F0502020204030204" pitchFamily="34" charset="0"/>
                <a:cs typeface="Arial" panose="020B0604020202020204" pitchFamily="34" charset="0"/>
              </a:rPr>
              <a:t>1. Chlapec opět povyrostl ale postavu měl pořad hubenou. 2. Teprve když pozamykala dveře a začala s večeří, zděsila se. 3. Určitě na ni vybafne, jako už tolikrát, za těmihle malinkatými dvířky! 4. Když se jim to hodí, klidně člověku bodnou nůž do zad. 5. Jeho dva černí labradoři pospávali v kulatých koších u sporáku. 6. Rozespale seděla na stoličce a pozpěvovala. 7. Nemohl se vynadívat na její úžasná tetování. 8. Když to majitel uviděl, rozkřičel se na celé kolo. 9. Nedaleko cíle mu dýmka dohořela, zastavil se tedy, aby ji vyklepal. 10. K nám do internátu měla přijít exkurze, honem nám sem navěšeli záclony, natáhli koberce. 11. Asistent nakoukl do místnosti a dolil nám kávu. 12. Teď, když stojí auto na zemi, dotáhnete šrouby ještě jednou. 13. Tam ho zahřáli a nakrmili. 14. Byl často nemocný, prodělal několik zápalů plic. 15. Lehce zakašlal, aby na sebe upozornil, ale nikdo mu neodpověděl. 16. Vím, že jsem	 udělala hloupost, ale vrátit zpět už to nejde. 17. Navečeřeli se, pak si došli pro kabát a společně odjeli domů. 18. Bezděky lehce pokulhávala. 19. Přikývl a zabručel si pod nos něco nepříliš vlídného. 20. Úmyslně utýrali k smrti několik zadržených. 21. Pes zavyl, nechtěl se vzdát svého úlovku. 22. Zahřměly dva výstřely, zarachotily kroky a poté znovu vše utichlo.</a:t>
            </a:r>
          </a:p>
        </p:txBody>
      </p:sp>
    </p:spTree>
    <p:extLst>
      <p:ext uri="{BB962C8B-B14F-4D97-AF65-F5344CB8AC3E}">
        <p14:creationId xmlns:p14="http://schemas.microsoft.com/office/powerpoint/2010/main" val="14989970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06277555-234B-4092-988C-F8F16143482E}"/>
              </a:ext>
            </a:extLst>
          </p:cNvPr>
          <p:cNvSpPr txBox="1"/>
          <p:nvPr/>
        </p:nvSpPr>
        <p:spPr>
          <a:xfrm>
            <a:off x="392097" y="612844"/>
            <a:ext cx="11407806" cy="563231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Поставьте существительное в скобках в правильную форму.</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Отец встретил меня в (аэропорт). 2. Солдат стоит в (строй). 3. В (мох) росли маленькие грибочки. 4. Сегодня самый лучший день в (год). 5. Прошлым летом мы отдыхали на (Дон) в селе Донском. 6. На (комод) стояла фарфоровая ваза. 7. На (пол) лежал большой рыжий кот. 8. Я никогда не был в (Нью-Йорк). 9. Он стал на (край) пропасти. 10. В каком (кабинет) будет лекция?</a:t>
            </a:r>
          </a:p>
          <a:p>
            <a:pPr marL="342900" indent="-342900" algn="just">
              <a:buAutoNum type="arabicPeriod"/>
            </a:pPr>
            <a:endParaRPr lang="ru-RU" sz="2000" b="1" kern="50" dirty="0">
              <a:latin typeface="Arial" panose="020B0604020202020204" pitchFamily="34" charset="0"/>
              <a:cs typeface="Arial" panose="020B0604020202020204" pitchFamily="34" charset="0"/>
            </a:endParaRPr>
          </a:p>
          <a:p>
            <a:pPr algn="just"/>
            <a:r>
              <a:rPr lang="ru-RU" sz="2000" b="1" dirty="0">
                <a:latin typeface="Arial" panose="020B0604020202020204" pitchFamily="34" charset="0"/>
                <a:cs typeface="Arial" panose="020B0604020202020204" pitchFamily="34" charset="0"/>
              </a:rPr>
              <a:t>2. Существительное в скобках поставьте в правильную форму.</a:t>
            </a:r>
          </a:p>
          <a:p>
            <a:pPr algn="just"/>
            <a:r>
              <a:rPr lang="ru-RU" sz="2000" dirty="0">
                <a:latin typeface="Arial" panose="020B0604020202020204" pitchFamily="34" charset="0"/>
                <a:cs typeface="Arial" panose="020B0604020202020204" pitchFamily="34" charset="0"/>
              </a:rPr>
              <a:t>1. Вчера мы были в (Большой театр). 2. На (корабль) играла музыка. 3. В (коктейль) плавала муха. 4. В (кошелек) было пусто. 5. В (музей) открылась новая выставка. 6. Михаил Петрович отдыхал в (санаторий), недалеко Уфы. 7. Мы седели в восьмом (ряд). 8. Они сидели на (берег) реки и варили уху. 9. В (дом) было тепло и уютно. 10. На (мост) было много туристов.</a:t>
            </a:r>
          </a:p>
          <a:p>
            <a:pPr algn="just"/>
            <a:endParaRPr lang="ru-RU" sz="2000" dirty="0">
              <a:latin typeface="Arial" panose="020B0604020202020204" pitchFamily="34" charset="0"/>
              <a:cs typeface="Arial" panose="020B0604020202020204" pitchFamily="34" charset="0"/>
            </a:endParaRPr>
          </a:p>
          <a:p>
            <a:pPr algn="just"/>
            <a:r>
              <a:rPr lang="ru-RU" sz="2000" b="1" dirty="0">
                <a:latin typeface="Arial" panose="020B0604020202020204" pitchFamily="34" charset="0"/>
                <a:cs typeface="Arial" panose="020B0604020202020204" pitchFamily="34" charset="0"/>
              </a:rPr>
              <a:t>3. Переведите словосочетания на чешский язык.</a:t>
            </a:r>
          </a:p>
          <a:p>
            <a:pPr algn="just"/>
            <a:r>
              <a:rPr lang="ru-RU" sz="2000" dirty="0">
                <a:latin typeface="Arial" panose="020B0604020202020204" pitchFamily="34" charset="0"/>
                <a:cs typeface="Arial" panose="020B0604020202020204" pitchFamily="34" charset="0"/>
              </a:rPr>
              <a:t>1. Делать что-то на лету. 2. Капли дождя замерзали на лету. 3. На носу осень. 4. На носу лодки стоял моряк. 5. На носу у него были золотые очки. 6. Истребить на корню. 7. Это в корне меняет ситуацию. 8. Безударные гласные в корне слова. </a:t>
            </a:r>
          </a:p>
          <a:p>
            <a:pPr algn="just"/>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7864772"/>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7822B52-3E1F-4B2B-A8FC-A08D0B4F9014}"/>
              </a:ext>
            </a:extLst>
          </p:cNvPr>
          <p:cNvSpPr txBox="1"/>
          <p:nvPr/>
        </p:nvSpPr>
        <p:spPr>
          <a:xfrm>
            <a:off x="328474" y="309831"/>
            <a:ext cx="11523215" cy="6098785"/>
          </a:xfrm>
          <a:prstGeom prst="rect">
            <a:avLst/>
          </a:prstGeom>
          <a:noFill/>
        </p:spPr>
        <p:txBody>
          <a:bodyPr wrap="square">
            <a:spAutoFit/>
          </a:bodyPr>
          <a:lstStyle/>
          <a:p>
            <a:pPr algn="just">
              <a:lnSpc>
                <a:spcPct val="107000"/>
              </a:lnSpc>
              <a:spcAft>
                <a:spcPts val="800"/>
              </a:spcAft>
            </a:pPr>
            <a:r>
              <a:rPr lang="ru-RU" sz="2000" b="1" dirty="0">
                <a:effectLst/>
                <a:latin typeface="Arial" panose="020B0604020202020204" pitchFamily="34" charset="0"/>
                <a:ea typeface="Calibri" panose="020F0502020204030204" pitchFamily="34" charset="0"/>
                <a:cs typeface="Arial" panose="020B0604020202020204" pitchFamily="34" charset="0"/>
              </a:rPr>
              <a:t>Переведите на чешский язык.</a:t>
            </a:r>
            <a:endParaRPr lang="cs-CZ" sz="2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ru-RU" sz="2000" dirty="0">
                <a:effectLst/>
                <a:latin typeface="Arial" panose="020B0604020202020204" pitchFamily="34" charset="0"/>
                <a:ea typeface="Calibri" panose="020F0502020204030204" pitchFamily="34" charset="0"/>
                <a:cs typeface="Arial" panose="020B0604020202020204" pitchFamily="34" charset="0"/>
              </a:rPr>
              <a:t>1. Давно </a:t>
            </a:r>
            <a:r>
              <a:rPr lang="ru-RU" sz="2000" dirty="0" err="1">
                <a:effectLst/>
                <a:latin typeface="Arial" panose="020B0604020202020204" pitchFamily="34" charset="0"/>
                <a:ea typeface="Calibri" panose="020F0502020204030204" pitchFamily="34" charset="0"/>
                <a:cs typeface="Arial" panose="020B0604020202020204" pitchFamily="34" charset="0"/>
              </a:rPr>
              <a:t>повылетали</a:t>
            </a:r>
            <a:r>
              <a:rPr lang="ru-RU" sz="2000" dirty="0">
                <a:effectLst/>
                <a:latin typeface="Arial" panose="020B0604020202020204" pitchFamily="34" charset="0"/>
                <a:ea typeface="Calibri" panose="020F0502020204030204" pitchFamily="34" charset="0"/>
                <a:cs typeface="Arial" panose="020B0604020202020204" pitchFamily="34" charset="0"/>
              </a:rPr>
              <a:t> из гнезд ставшие теперь уже взрослыми птенцы. 2. После болезни она похудела, кожа на лице пожелтела. 3. Всякий раз, когда у мамы бывают деньги, я чувствую себя важной персоной. 4. Три года его не видала, взрослый стал, с усами ходит. 5. Кажется, напротив сидела бабушка с внуком и всё приговаривала: "Артём, не балуйся!». 6. Мария и Павел разожгли дрова в камине, сидели и медленно попивали красное вино. 7. Ты еще намучаешься со своей молодой женой, заранее тебе говорю. 8. Соседи тоже избегали старика, потому что побаивались его сыновей. 9. Но Маруси все не было, и бабушка разволновалась не на шутку. 10. Я даже немного поплакала после просмотра фильма. 11. Огурцов икнул и поморщился. 12. За две недели отпуска Юра переделал все мелкие хозяйственные дела. 13. ― Точно не знаю, ― проскрипел босс. 14. Он наигрывает на скрипке мелодию, которая через двадцать лет станет знаменитой на весь мир. 15. Я не отказался бы от более мощных буксиров, капитан, если ветер усилится. 16. Леня забросил в багажник чемодан и инвалидное кресло и уехал в аэропорт. 17. Он решил не отпускать её от себя, пока в дело не вмешается полиция. 18. Впервые робот напал на человека ― причём не какой-нибудь, а робот-няня. 19. В кабинете он включил прибор в сеть и отправился домой. 20. Мы с ней поиграли в настольный футбол. 21. Она от кого-то услышала, что семья Геннадия собирается в Америку. 22. Я бы не смог сыграть эту роль, если бы не пережил в жизни ничего подобного.</a:t>
            </a:r>
            <a:endParaRPr lang="cs-CZ"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67026137"/>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a:extLst>
              <a:ext uri="{FF2B5EF4-FFF2-40B4-BE49-F238E27FC236}">
                <a16:creationId xmlns:a16="http://schemas.microsoft.com/office/drawing/2014/main" id="{B183E726-8326-4783-9BAB-9DE11071AE0F}"/>
              </a:ext>
            </a:extLst>
          </p:cNvPr>
          <p:cNvSpPr txBox="1"/>
          <p:nvPr/>
        </p:nvSpPr>
        <p:spPr>
          <a:xfrm>
            <a:off x="1482571" y="1012054"/>
            <a:ext cx="7244179" cy="646331"/>
          </a:xfrm>
          <a:prstGeom prst="rect">
            <a:avLst/>
          </a:prstGeom>
          <a:noFill/>
        </p:spPr>
        <p:txBody>
          <a:bodyPr wrap="square" rtlCol="0">
            <a:spAutoFit/>
          </a:bodyPr>
          <a:lstStyle/>
          <a:p>
            <a:r>
              <a:rPr lang="ru-RU" sz="3200" b="1" dirty="0"/>
              <a:t>Глаголы</a:t>
            </a:r>
            <a:r>
              <a:rPr lang="ru-RU" sz="3600" b="1" dirty="0"/>
              <a:t> движения</a:t>
            </a:r>
            <a:endParaRPr lang="cs-CZ" sz="3600" b="1" dirty="0"/>
          </a:p>
        </p:txBody>
      </p:sp>
    </p:spTree>
    <p:extLst>
      <p:ext uri="{BB962C8B-B14F-4D97-AF65-F5344CB8AC3E}">
        <p14:creationId xmlns:p14="http://schemas.microsoft.com/office/powerpoint/2010/main" val="3999482328"/>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32DA9DB-DCA0-4355-8084-9A37829DC089}"/>
              </a:ext>
            </a:extLst>
          </p:cNvPr>
          <p:cNvSpPr txBox="1"/>
          <p:nvPr/>
        </p:nvSpPr>
        <p:spPr>
          <a:xfrm>
            <a:off x="387658" y="305068"/>
            <a:ext cx="11416684" cy="6247864"/>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Глаголы движения</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Вставьте глаголы движения </a:t>
            </a:r>
            <a:r>
              <a:rPr lang="ru-RU" sz="2000" b="1" i="1" kern="50" dirty="0">
                <a:effectLst/>
                <a:latin typeface="Arial" panose="020B0604020202020204" pitchFamily="34" charset="0"/>
                <a:ea typeface="Arial Unicode MS"/>
                <a:cs typeface="Arial" panose="020B0604020202020204" pitchFamily="34" charset="0"/>
              </a:rPr>
              <a:t>идти, пойти, ходить, ехать, поехать, ездить</a:t>
            </a:r>
            <a:r>
              <a:rPr lang="ru-RU" sz="2000" b="1" kern="50" dirty="0">
                <a:effectLst/>
                <a:latin typeface="Arial" panose="020B0604020202020204" pitchFamily="34" charset="0"/>
                <a:ea typeface="Arial Unicode MS"/>
                <a:cs typeface="Arial" panose="020B0604020202020204" pitchFamily="34" charset="0"/>
              </a:rPr>
              <a:t> по смыслу (возможны варианты).</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Куда ты ___ летом в отпуск? 2. Отец всегда ___ на футбол по пятницам. 3. Почему этот трамвай ___ так медленно? 4. Часы ____ неправильно. 5. Завтра я ___ на работу в новом платье. 6. Ты регулярно ___ к стоматологу? 7. В кино мы ___ на метро, а обратно мы ___ пешком.  8. Осторожно, ___ поезд! 9. Ты ___ на каникулы к морю каждый год? 10. На чём ты сейчас ___ в университет? 11. Куда они обычно ___ на ужин? 12. Мой друг ___ на работу пешком, а я ___ на автобусе. 13. Мы ___ по улице и говорим обо всем на свете. 14. Мои родители часто ___ на дачу летом. 15. Она ___ с тобой на свидание сегодня вечером? 16. - Как ты доберешься до соседнего города? - Сначала я ___ на метро, потом ____ пешком до вокзала, а потом ___ на электричке, а обратно я ___ на такси. 17. Каждую зиму мы с друзьями ___ в Альпы кататься на лыжах, а летом я обычно ____ к родственникам в Италию. 18. Ира ___ на пилатес, Маша ___ на теннис, Андрей и Максим ___ на хоккей, а я ___ на йогу. 19. Этот автобус ___ до станции метро? 20. Новый фильм ___ в кинотеатре уже несколько дней. 21. Тебе очень ___ это пальто! 22. Дни ___, за днями ___ недели, месяцы, а она все не звонит. 23. - Посмотри! За окном ___ снег! - Нет, это не снег, ___ дождь. 24. Я учусь ___ на велосипеде. 25. Я обычно советую туристам ___ по Праге пешком. Но если на улице ___ дождь, можно ___ на трамвае, который ___ через центр города.</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0948260"/>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a:extLst>
              <a:ext uri="{FF2B5EF4-FFF2-40B4-BE49-F238E27FC236}">
                <a16:creationId xmlns:a16="http://schemas.microsoft.com/office/drawing/2014/main" id="{68DE48C9-E771-400B-99EF-EFF525376390}"/>
              </a:ext>
            </a:extLst>
          </p:cNvPr>
          <p:cNvPicPr>
            <a:picLocks noChangeAspect="1"/>
          </p:cNvPicPr>
          <p:nvPr/>
        </p:nvPicPr>
        <p:blipFill>
          <a:blip r:embed="rId2"/>
          <a:stretch>
            <a:fillRect/>
          </a:stretch>
        </p:blipFill>
        <p:spPr>
          <a:xfrm>
            <a:off x="845459" y="867792"/>
            <a:ext cx="10501082" cy="5122415"/>
          </a:xfrm>
          <a:prstGeom prst="rect">
            <a:avLst/>
          </a:prstGeom>
        </p:spPr>
      </p:pic>
    </p:spTree>
    <p:extLst>
      <p:ext uri="{BB962C8B-B14F-4D97-AF65-F5344CB8AC3E}">
        <p14:creationId xmlns:p14="http://schemas.microsoft.com/office/powerpoint/2010/main" val="2061328244"/>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ka 1">
            <a:extLst>
              <a:ext uri="{FF2B5EF4-FFF2-40B4-BE49-F238E27FC236}">
                <a16:creationId xmlns:a16="http://schemas.microsoft.com/office/drawing/2014/main" id="{213A29F8-360A-476E-8912-8FB10C21EF8D}"/>
              </a:ext>
            </a:extLst>
          </p:cNvPr>
          <p:cNvGraphicFramePr>
            <a:graphicFrameLocks noGrp="1"/>
          </p:cNvGraphicFramePr>
          <p:nvPr>
            <p:extLst>
              <p:ext uri="{D42A27DB-BD31-4B8C-83A1-F6EECF244321}">
                <p14:modId xmlns:p14="http://schemas.microsoft.com/office/powerpoint/2010/main" val="3707476644"/>
              </p:ext>
            </p:extLst>
          </p:nvPr>
        </p:nvGraphicFramePr>
        <p:xfrm>
          <a:off x="2237172" y="1500326"/>
          <a:ext cx="6995604" cy="4083732"/>
        </p:xfrm>
        <a:graphic>
          <a:graphicData uri="http://schemas.openxmlformats.org/drawingml/2006/table">
            <a:tbl>
              <a:tblPr firstRow="1" firstCol="1" bandRow="1">
                <a:tableStyleId>{5C22544A-7EE6-4342-B048-85BDC9FD1C3A}</a:tableStyleId>
              </a:tblPr>
              <a:tblGrid>
                <a:gridCol w="1847576">
                  <a:extLst>
                    <a:ext uri="{9D8B030D-6E8A-4147-A177-3AD203B41FA5}">
                      <a16:colId xmlns:a16="http://schemas.microsoft.com/office/drawing/2014/main" val="2707876513"/>
                    </a:ext>
                  </a:extLst>
                </a:gridCol>
                <a:gridCol w="5148028">
                  <a:extLst>
                    <a:ext uri="{9D8B030D-6E8A-4147-A177-3AD203B41FA5}">
                      <a16:colId xmlns:a16="http://schemas.microsoft.com/office/drawing/2014/main" val="3076704612"/>
                    </a:ext>
                  </a:extLst>
                </a:gridCol>
              </a:tblGrid>
              <a:tr h="453748">
                <a:tc>
                  <a:txBody>
                    <a:bodyPr/>
                    <a:lstStyle/>
                    <a:p>
                      <a:pPr algn="just"/>
                      <a:r>
                        <a:rPr lang="ru-RU" sz="2000" b="1" kern="50">
                          <a:effectLst/>
                        </a:rPr>
                        <a:t>уйти</a:t>
                      </a:r>
                      <a:endParaRPr lang="cs-CZ" sz="2000" b="1" kern="50">
                        <a:effectLst/>
                        <a:latin typeface="Times New Roman" panose="02020603050405020304" pitchFamily="18" charset="0"/>
                        <a:ea typeface="Arial Unicode MS"/>
                        <a:cs typeface="Arial Unicode MS"/>
                      </a:endParaRPr>
                    </a:p>
                  </a:txBody>
                  <a:tcPr marL="68580" marR="68580" marT="0" marB="0"/>
                </a:tc>
                <a:tc>
                  <a:txBody>
                    <a:bodyPr/>
                    <a:lstStyle/>
                    <a:p>
                      <a:pPr algn="just"/>
                      <a:r>
                        <a:rPr lang="cs-CZ" sz="2000" b="1" kern="50">
                          <a:effectLst/>
                        </a:rPr>
                        <a:t>odejít, odjet, vydat se</a:t>
                      </a:r>
                      <a:endParaRPr lang="cs-CZ" sz="2000" b="1" kern="50">
                        <a:effectLst/>
                        <a:latin typeface="Times New Roman" panose="02020603050405020304" pitchFamily="18" charset="0"/>
                        <a:ea typeface="Arial Unicode MS"/>
                        <a:cs typeface="Arial Unicode MS"/>
                      </a:endParaRPr>
                    </a:p>
                  </a:txBody>
                  <a:tcPr marL="68580" marR="68580" marT="0" marB="0"/>
                </a:tc>
                <a:extLst>
                  <a:ext uri="{0D108BD9-81ED-4DB2-BD59-A6C34878D82A}">
                    <a16:rowId xmlns:a16="http://schemas.microsoft.com/office/drawing/2014/main" val="189412146"/>
                  </a:ext>
                </a:extLst>
              </a:tr>
              <a:tr h="453748">
                <a:tc>
                  <a:txBody>
                    <a:bodyPr/>
                    <a:lstStyle/>
                    <a:p>
                      <a:pPr algn="just"/>
                      <a:r>
                        <a:rPr lang="ru-RU" sz="2000" b="1" kern="50">
                          <a:effectLst/>
                        </a:rPr>
                        <a:t>пойти</a:t>
                      </a:r>
                      <a:endParaRPr lang="cs-CZ" sz="2000" b="1" kern="50">
                        <a:effectLst/>
                        <a:latin typeface="Times New Roman" panose="02020603050405020304" pitchFamily="18" charset="0"/>
                        <a:ea typeface="Arial Unicode MS"/>
                        <a:cs typeface="Arial Unicode MS"/>
                      </a:endParaRPr>
                    </a:p>
                  </a:txBody>
                  <a:tcPr marL="68580" marR="68580" marT="0" marB="0"/>
                </a:tc>
                <a:tc>
                  <a:txBody>
                    <a:bodyPr/>
                    <a:lstStyle/>
                    <a:p>
                      <a:pPr algn="just"/>
                      <a:r>
                        <a:rPr lang="cs-CZ" sz="2000" b="1" kern="50">
                          <a:effectLst/>
                        </a:rPr>
                        <a:t>jít, odejít, vyrazit</a:t>
                      </a:r>
                      <a:endParaRPr lang="cs-CZ" sz="2000" b="1" kern="50">
                        <a:effectLst/>
                        <a:latin typeface="Times New Roman" panose="02020603050405020304" pitchFamily="18" charset="0"/>
                        <a:ea typeface="Arial Unicode MS"/>
                        <a:cs typeface="Arial Unicode MS"/>
                      </a:endParaRPr>
                    </a:p>
                  </a:txBody>
                  <a:tcPr marL="68580" marR="68580" marT="0" marB="0"/>
                </a:tc>
                <a:extLst>
                  <a:ext uri="{0D108BD9-81ED-4DB2-BD59-A6C34878D82A}">
                    <a16:rowId xmlns:a16="http://schemas.microsoft.com/office/drawing/2014/main" val="3727787410"/>
                  </a:ext>
                </a:extLst>
              </a:tr>
              <a:tr h="453748">
                <a:tc>
                  <a:txBody>
                    <a:bodyPr/>
                    <a:lstStyle/>
                    <a:p>
                      <a:pPr algn="just"/>
                      <a:r>
                        <a:rPr lang="ru-RU" sz="2000" b="1" kern="50">
                          <a:effectLst/>
                        </a:rPr>
                        <a:t>отойти</a:t>
                      </a:r>
                      <a:endParaRPr lang="cs-CZ" sz="2000" b="1" kern="50">
                        <a:effectLst/>
                        <a:latin typeface="Times New Roman" panose="02020603050405020304" pitchFamily="18" charset="0"/>
                        <a:ea typeface="Arial Unicode MS"/>
                        <a:cs typeface="Arial Unicode MS"/>
                      </a:endParaRPr>
                    </a:p>
                  </a:txBody>
                  <a:tcPr marL="68580" marR="68580" marT="0" marB="0"/>
                </a:tc>
                <a:tc>
                  <a:txBody>
                    <a:bodyPr/>
                    <a:lstStyle/>
                    <a:p>
                      <a:pPr algn="just"/>
                      <a:r>
                        <a:rPr lang="cs-CZ" sz="2000" b="1" kern="50" dirty="0">
                          <a:effectLst/>
                        </a:rPr>
                        <a:t>odejít, ustoupit, poodejít</a:t>
                      </a:r>
                      <a:endParaRPr lang="cs-CZ" sz="2000" b="1" kern="50" dirty="0">
                        <a:effectLst/>
                        <a:latin typeface="Times New Roman" panose="02020603050405020304" pitchFamily="18" charset="0"/>
                        <a:ea typeface="Arial Unicode MS"/>
                        <a:cs typeface="Arial Unicode MS"/>
                      </a:endParaRPr>
                    </a:p>
                  </a:txBody>
                  <a:tcPr marL="68580" marR="68580" marT="0" marB="0"/>
                </a:tc>
                <a:extLst>
                  <a:ext uri="{0D108BD9-81ED-4DB2-BD59-A6C34878D82A}">
                    <a16:rowId xmlns:a16="http://schemas.microsoft.com/office/drawing/2014/main" val="2695306186"/>
                  </a:ext>
                </a:extLst>
              </a:tr>
              <a:tr h="453748">
                <a:tc>
                  <a:txBody>
                    <a:bodyPr/>
                    <a:lstStyle/>
                    <a:p>
                      <a:pPr algn="just"/>
                      <a:r>
                        <a:rPr lang="ru-RU" sz="2000" b="1" kern="50">
                          <a:effectLst/>
                        </a:rPr>
                        <a:t>подойти</a:t>
                      </a:r>
                      <a:endParaRPr lang="cs-CZ" sz="2000" b="1" kern="50">
                        <a:effectLst/>
                        <a:latin typeface="Times New Roman" panose="02020603050405020304" pitchFamily="18" charset="0"/>
                        <a:ea typeface="Arial Unicode MS"/>
                        <a:cs typeface="Arial Unicode MS"/>
                      </a:endParaRPr>
                    </a:p>
                  </a:txBody>
                  <a:tcPr marL="68580" marR="68580" marT="0" marB="0"/>
                </a:tc>
                <a:tc>
                  <a:txBody>
                    <a:bodyPr/>
                    <a:lstStyle/>
                    <a:p>
                      <a:pPr algn="just"/>
                      <a:r>
                        <a:rPr lang="cs-CZ" sz="2000" b="1" kern="50">
                          <a:effectLst/>
                        </a:rPr>
                        <a:t>přijít, přistoupit, přikročit</a:t>
                      </a:r>
                      <a:endParaRPr lang="cs-CZ" sz="2000" b="1" kern="50">
                        <a:effectLst/>
                        <a:latin typeface="Times New Roman" panose="02020603050405020304" pitchFamily="18" charset="0"/>
                        <a:ea typeface="Arial Unicode MS"/>
                        <a:cs typeface="Arial Unicode MS"/>
                      </a:endParaRPr>
                    </a:p>
                  </a:txBody>
                  <a:tcPr marL="68580" marR="68580" marT="0" marB="0"/>
                </a:tc>
                <a:extLst>
                  <a:ext uri="{0D108BD9-81ED-4DB2-BD59-A6C34878D82A}">
                    <a16:rowId xmlns:a16="http://schemas.microsoft.com/office/drawing/2014/main" val="2174509502"/>
                  </a:ext>
                </a:extLst>
              </a:tr>
              <a:tr h="453748">
                <a:tc>
                  <a:txBody>
                    <a:bodyPr/>
                    <a:lstStyle/>
                    <a:p>
                      <a:pPr algn="just"/>
                      <a:r>
                        <a:rPr lang="ru-RU" sz="2000" b="1" kern="50">
                          <a:effectLst/>
                        </a:rPr>
                        <a:t>прийти</a:t>
                      </a:r>
                      <a:endParaRPr lang="cs-CZ" sz="2000" b="1" kern="50">
                        <a:effectLst/>
                        <a:latin typeface="Times New Roman" panose="02020603050405020304" pitchFamily="18" charset="0"/>
                        <a:ea typeface="Arial Unicode MS"/>
                        <a:cs typeface="Arial Unicode MS"/>
                      </a:endParaRPr>
                    </a:p>
                  </a:txBody>
                  <a:tcPr marL="68580" marR="68580" marT="0" marB="0"/>
                </a:tc>
                <a:tc>
                  <a:txBody>
                    <a:bodyPr/>
                    <a:lstStyle/>
                    <a:p>
                      <a:pPr algn="just"/>
                      <a:r>
                        <a:rPr lang="cs-CZ" sz="2000" b="1" kern="50">
                          <a:effectLst/>
                        </a:rPr>
                        <a:t>přijít, přijet, připlout, přiletět, dostavit se</a:t>
                      </a:r>
                      <a:endParaRPr lang="cs-CZ" sz="2000" b="1" kern="50">
                        <a:effectLst/>
                        <a:latin typeface="Times New Roman" panose="02020603050405020304" pitchFamily="18" charset="0"/>
                        <a:ea typeface="Arial Unicode MS"/>
                        <a:cs typeface="Arial Unicode MS"/>
                      </a:endParaRPr>
                    </a:p>
                  </a:txBody>
                  <a:tcPr marL="68580" marR="68580" marT="0" marB="0"/>
                </a:tc>
                <a:extLst>
                  <a:ext uri="{0D108BD9-81ED-4DB2-BD59-A6C34878D82A}">
                    <a16:rowId xmlns:a16="http://schemas.microsoft.com/office/drawing/2014/main" val="529694606"/>
                  </a:ext>
                </a:extLst>
              </a:tr>
              <a:tr h="453748">
                <a:tc>
                  <a:txBody>
                    <a:bodyPr/>
                    <a:lstStyle/>
                    <a:p>
                      <a:pPr algn="just"/>
                      <a:r>
                        <a:rPr lang="ru-RU" sz="2000" b="1" kern="50">
                          <a:effectLst/>
                        </a:rPr>
                        <a:t>зайти</a:t>
                      </a:r>
                      <a:endParaRPr lang="cs-CZ" sz="2000" b="1" kern="50">
                        <a:effectLst/>
                        <a:latin typeface="Times New Roman" panose="02020603050405020304" pitchFamily="18" charset="0"/>
                        <a:ea typeface="Arial Unicode MS"/>
                        <a:cs typeface="Arial Unicode MS"/>
                      </a:endParaRPr>
                    </a:p>
                  </a:txBody>
                  <a:tcPr marL="68580" marR="68580" marT="0" marB="0"/>
                </a:tc>
                <a:tc>
                  <a:txBody>
                    <a:bodyPr/>
                    <a:lstStyle/>
                    <a:p>
                      <a:pPr algn="just"/>
                      <a:r>
                        <a:rPr lang="cs-CZ" sz="2000" b="1" kern="50">
                          <a:effectLst/>
                        </a:rPr>
                        <a:t>(za)stavit se, zajít, zaskočit, dojít</a:t>
                      </a:r>
                      <a:endParaRPr lang="cs-CZ" sz="2000" b="1" kern="50">
                        <a:effectLst/>
                        <a:latin typeface="Times New Roman" panose="02020603050405020304" pitchFamily="18" charset="0"/>
                        <a:ea typeface="Arial Unicode MS"/>
                        <a:cs typeface="Arial Unicode MS"/>
                      </a:endParaRPr>
                    </a:p>
                  </a:txBody>
                  <a:tcPr marL="68580" marR="68580" marT="0" marB="0"/>
                </a:tc>
                <a:extLst>
                  <a:ext uri="{0D108BD9-81ED-4DB2-BD59-A6C34878D82A}">
                    <a16:rowId xmlns:a16="http://schemas.microsoft.com/office/drawing/2014/main" val="3061857973"/>
                  </a:ext>
                </a:extLst>
              </a:tr>
              <a:tr h="453748">
                <a:tc>
                  <a:txBody>
                    <a:bodyPr/>
                    <a:lstStyle/>
                    <a:p>
                      <a:pPr algn="just"/>
                      <a:r>
                        <a:rPr lang="ru-RU" sz="2000" b="1" kern="50">
                          <a:effectLst/>
                        </a:rPr>
                        <a:t>пройти</a:t>
                      </a:r>
                      <a:endParaRPr lang="cs-CZ" sz="2000" b="1" kern="50">
                        <a:effectLst/>
                        <a:latin typeface="Times New Roman" panose="02020603050405020304" pitchFamily="18" charset="0"/>
                        <a:ea typeface="Arial Unicode MS"/>
                        <a:cs typeface="Arial Unicode MS"/>
                      </a:endParaRPr>
                    </a:p>
                  </a:txBody>
                  <a:tcPr marL="68580" marR="68580" marT="0" marB="0"/>
                </a:tc>
                <a:tc>
                  <a:txBody>
                    <a:bodyPr/>
                    <a:lstStyle/>
                    <a:p>
                      <a:pPr algn="just"/>
                      <a:r>
                        <a:rPr lang="cs-CZ" sz="2000" b="1" kern="50">
                          <a:effectLst/>
                        </a:rPr>
                        <a:t>ujít, projít, urazit</a:t>
                      </a:r>
                      <a:endParaRPr lang="cs-CZ" sz="2000" b="1" kern="50">
                        <a:effectLst/>
                        <a:latin typeface="Times New Roman" panose="02020603050405020304" pitchFamily="18" charset="0"/>
                        <a:ea typeface="Arial Unicode MS"/>
                        <a:cs typeface="Arial Unicode MS"/>
                      </a:endParaRPr>
                    </a:p>
                  </a:txBody>
                  <a:tcPr marL="68580" marR="68580" marT="0" marB="0"/>
                </a:tc>
                <a:extLst>
                  <a:ext uri="{0D108BD9-81ED-4DB2-BD59-A6C34878D82A}">
                    <a16:rowId xmlns:a16="http://schemas.microsoft.com/office/drawing/2014/main" val="1927369364"/>
                  </a:ext>
                </a:extLst>
              </a:tr>
              <a:tr h="453748">
                <a:tc>
                  <a:txBody>
                    <a:bodyPr/>
                    <a:lstStyle/>
                    <a:p>
                      <a:pPr algn="just"/>
                      <a:r>
                        <a:rPr lang="ru-RU" sz="2000" b="1" kern="50">
                          <a:effectLst/>
                        </a:rPr>
                        <a:t>перейти</a:t>
                      </a:r>
                      <a:endParaRPr lang="cs-CZ" sz="2000" b="1" kern="50">
                        <a:effectLst/>
                        <a:latin typeface="Times New Roman" panose="02020603050405020304" pitchFamily="18" charset="0"/>
                        <a:ea typeface="Arial Unicode MS"/>
                        <a:cs typeface="Arial Unicode MS"/>
                      </a:endParaRPr>
                    </a:p>
                  </a:txBody>
                  <a:tcPr marL="68580" marR="68580" marT="0" marB="0"/>
                </a:tc>
                <a:tc>
                  <a:txBody>
                    <a:bodyPr/>
                    <a:lstStyle/>
                    <a:p>
                      <a:pPr algn="just"/>
                      <a:r>
                        <a:rPr lang="cs-CZ" sz="2000" b="1" kern="50">
                          <a:effectLst/>
                        </a:rPr>
                        <a:t>přejít, překročit</a:t>
                      </a:r>
                      <a:endParaRPr lang="cs-CZ" sz="2000" b="1" kern="50">
                        <a:effectLst/>
                        <a:latin typeface="Times New Roman" panose="02020603050405020304" pitchFamily="18" charset="0"/>
                        <a:ea typeface="Arial Unicode MS"/>
                        <a:cs typeface="Arial Unicode MS"/>
                      </a:endParaRPr>
                    </a:p>
                  </a:txBody>
                  <a:tcPr marL="68580" marR="68580" marT="0" marB="0"/>
                </a:tc>
                <a:extLst>
                  <a:ext uri="{0D108BD9-81ED-4DB2-BD59-A6C34878D82A}">
                    <a16:rowId xmlns:a16="http://schemas.microsoft.com/office/drawing/2014/main" val="1323565329"/>
                  </a:ext>
                </a:extLst>
              </a:tr>
              <a:tr h="453748">
                <a:tc>
                  <a:txBody>
                    <a:bodyPr/>
                    <a:lstStyle/>
                    <a:p>
                      <a:pPr algn="just"/>
                      <a:r>
                        <a:rPr lang="ru-RU" sz="2000" b="1" kern="50" dirty="0">
                          <a:effectLst/>
                        </a:rPr>
                        <a:t>дойти</a:t>
                      </a:r>
                      <a:endParaRPr lang="cs-CZ" sz="2000" b="1" kern="50" dirty="0">
                        <a:effectLst/>
                        <a:latin typeface="Times New Roman" panose="02020603050405020304" pitchFamily="18" charset="0"/>
                        <a:ea typeface="Arial Unicode MS"/>
                        <a:cs typeface="Arial Unicode MS"/>
                      </a:endParaRPr>
                    </a:p>
                  </a:txBody>
                  <a:tcPr marL="68580" marR="68580" marT="0" marB="0"/>
                </a:tc>
                <a:tc>
                  <a:txBody>
                    <a:bodyPr/>
                    <a:lstStyle/>
                    <a:p>
                      <a:pPr algn="just"/>
                      <a:r>
                        <a:rPr lang="cs-CZ" sz="2000" b="1" kern="50" dirty="0">
                          <a:effectLst/>
                        </a:rPr>
                        <a:t>přijít, dojít, dorazit</a:t>
                      </a:r>
                      <a:endParaRPr lang="cs-CZ" sz="2000" b="1" kern="50" dirty="0">
                        <a:effectLst/>
                        <a:latin typeface="Times New Roman" panose="02020603050405020304" pitchFamily="18" charset="0"/>
                        <a:ea typeface="Arial Unicode MS"/>
                        <a:cs typeface="Arial Unicode MS"/>
                      </a:endParaRPr>
                    </a:p>
                  </a:txBody>
                  <a:tcPr marL="68580" marR="68580" marT="0" marB="0"/>
                </a:tc>
                <a:extLst>
                  <a:ext uri="{0D108BD9-81ED-4DB2-BD59-A6C34878D82A}">
                    <a16:rowId xmlns:a16="http://schemas.microsoft.com/office/drawing/2014/main" val="1538451316"/>
                  </a:ext>
                </a:extLst>
              </a:tr>
            </a:tbl>
          </a:graphicData>
        </a:graphic>
      </p:graphicFrame>
    </p:spTree>
    <p:extLst>
      <p:ext uri="{BB962C8B-B14F-4D97-AF65-F5344CB8AC3E}">
        <p14:creationId xmlns:p14="http://schemas.microsoft.com/office/powerpoint/2010/main" val="901111336"/>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ka 1">
            <a:extLst>
              <a:ext uri="{FF2B5EF4-FFF2-40B4-BE49-F238E27FC236}">
                <a16:creationId xmlns:a16="http://schemas.microsoft.com/office/drawing/2014/main" id="{5A28A2ED-06D6-4BE2-8D08-3862F9091526}"/>
              </a:ext>
            </a:extLst>
          </p:cNvPr>
          <p:cNvGraphicFramePr>
            <a:graphicFrameLocks noGrp="1"/>
          </p:cNvGraphicFramePr>
          <p:nvPr>
            <p:extLst>
              <p:ext uri="{D42A27DB-BD31-4B8C-83A1-F6EECF244321}">
                <p14:modId xmlns:p14="http://schemas.microsoft.com/office/powerpoint/2010/main" val="3829001780"/>
              </p:ext>
            </p:extLst>
          </p:nvPr>
        </p:nvGraphicFramePr>
        <p:xfrm>
          <a:off x="2433961" y="1588541"/>
          <a:ext cx="7324078" cy="4117581"/>
        </p:xfrm>
        <a:graphic>
          <a:graphicData uri="http://schemas.openxmlformats.org/drawingml/2006/table">
            <a:tbl>
              <a:tblPr firstRow="1" firstCol="1" bandRow="1">
                <a:tableStyleId>{5C22544A-7EE6-4342-B048-85BDC9FD1C3A}</a:tableStyleId>
              </a:tblPr>
              <a:tblGrid>
                <a:gridCol w="1934326">
                  <a:extLst>
                    <a:ext uri="{9D8B030D-6E8A-4147-A177-3AD203B41FA5}">
                      <a16:colId xmlns:a16="http://schemas.microsoft.com/office/drawing/2014/main" val="2049682627"/>
                    </a:ext>
                  </a:extLst>
                </a:gridCol>
                <a:gridCol w="5389752">
                  <a:extLst>
                    <a:ext uri="{9D8B030D-6E8A-4147-A177-3AD203B41FA5}">
                      <a16:colId xmlns:a16="http://schemas.microsoft.com/office/drawing/2014/main" val="3576544356"/>
                    </a:ext>
                  </a:extLst>
                </a:gridCol>
              </a:tblGrid>
              <a:tr h="457509">
                <a:tc>
                  <a:txBody>
                    <a:bodyPr/>
                    <a:lstStyle/>
                    <a:p>
                      <a:pPr algn="just"/>
                      <a:r>
                        <a:rPr lang="ru-RU" sz="2000" kern="50" dirty="0">
                          <a:effectLst/>
                          <a:latin typeface="Arial" panose="020B0604020202020204" pitchFamily="34" charset="0"/>
                          <a:cs typeface="Arial" panose="020B0604020202020204" pitchFamily="34" charset="0"/>
                        </a:rPr>
                        <a:t>уйти</a:t>
                      </a:r>
                      <a:endParaRPr lang="cs-CZ" sz="2000" kern="50" dirty="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odejít, odjet, vydat se</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1688556345"/>
                  </a:ext>
                </a:extLst>
              </a:tr>
              <a:tr h="457509">
                <a:tc>
                  <a:txBody>
                    <a:bodyPr/>
                    <a:lstStyle/>
                    <a:p>
                      <a:pPr algn="just"/>
                      <a:r>
                        <a:rPr lang="ru-RU" sz="2000" kern="50">
                          <a:effectLst/>
                          <a:latin typeface="Arial" panose="020B0604020202020204" pitchFamily="34" charset="0"/>
                          <a:cs typeface="Arial" panose="020B0604020202020204" pitchFamily="34" charset="0"/>
                        </a:rPr>
                        <a:t>пойти</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jít, odejít, vyrazit</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1894678607"/>
                  </a:ext>
                </a:extLst>
              </a:tr>
              <a:tr h="457509">
                <a:tc>
                  <a:txBody>
                    <a:bodyPr/>
                    <a:lstStyle/>
                    <a:p>
                      <a:pPr algn="just"/>
                      <a:r>
                        <a:rPr lang="ru-RU" sz="2000" kern="50">
                          <a:effectLst/>
                          <a:latin typeface="Arial" panose="020B0604020202020204" pitchFamily="34" charset="0"/>
                          <a:cs typeface="Arial" panose="020B0604020202020204" pitchFamily="34" charset="0"/>
                        </a:rPr>
                        <a:t>отойти</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dirty="0">
                          <a:effectLst/>
                          <a:latin typeface="Arial" panose="020B0604020202020204" pitchFamily="34" charset="0"/>
                          <a:cs typeface="Arial" panose="020B0604020202020204" pitchFamily="34" charset="0"/>
                        </a:rPr>
                        <a:t>odejít, ustoupit, poodejít</a:t>
                      </a:r>
                      <a:endParaRPr lang="cs-CZ" sz="2000" kern="50" dirty="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36089613"/>
                  </a:ext>
                </a:extLst>
              </a:tr>
              <a:tr h="457509">
                <a:tc>
                  <a:txBody>
                    <a:bodyPr/>
                    <a:lstStyle/>
                    <a:p>
                      <a:pPr algn="just"/>
                      <a:r>
                        <a:rPr lang="ru-RU" sz="2000" kern="50">
                          <a:effectLst/>
                          <a:latin typeface="Arial" panose="020B0604020202020204" pitchFamily="34" charset="0"/>
                          <a:cs typeface="Arial" panose="020B0604020202020204" pitchFamily="34" charset="0"/>
                        </a:rPr>
                        <a:t>подойти</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dirty="0">
                          <a:effectLst/>
                          <a:latin typeface="Arial" panose="020B0604020202020204" pitchFamily="34" charset="0"/>
                          <a:cs typeface="Arial" panose="020B0604020202020204" pitchFamily="34" charset="0"/>
                        </a:rPr>
                        <a:t>přijít, přistoupit, přikročit</a:t>
                      </a:r>
                      <a:endParaRPr lang="cs-CZ" sz="2000" kern="50" dirty="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213078782"/>
                  </a:ext>
                </a:extLst>
              </a:tr>
              <a:tr h="457509">
                <a:tc>
                  <a:txBody>
                    <a:bodyPr/>
                    <a:lstStyle/>
                    <a:p>
                      <a:pPr algn="just"/>
                      <a:r>
                        <a:rPr lang="ru-RU" sz="2000" kern="50">
                          <a:effectLst/>
                          <a:latin typeface="Arial" panose="020B0604020202020204" pitchFamily="34" charset="0"/>
                          <a:cs typeface="Arial" panose="020B0604020202020204" pitchFamily="34" charset="0"/>
                        </a:rPr>
                        <a:t>прийти</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dirty="0">
                          <a:effectLst/>
                          <a:latin typeface="Arial" panose="020B0604020202020204" pitchFamily="34" charset="0"/>
                          <a:cs typeface="Arial" panose="020B0604020202020204" pitchFamily="34" charset="0"/>
                        </a:rPr>
                        <a:t>přijít, přijet, připlout, přiletět, dostavit se</a:t>
                      </a:r>
                      <a:endParaRPr lang="cs-CZ" sz="2000" kern="50" dirty="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2288149922"/>
                  </a:ext>
                </a:extLst>
              </a:tr>
              <a:tr h="457509">
                <a:tc>
                  <a:txBody>
                    <a:bodyPr/>
                    <a:lstStyle/>
                    <a:p>
                      <a:pPr algn="just"/>
                      <a:r>
                        <a:rPr lang="ru-RU" sz="2000" kern="50">
                          <a:effectLst/>
                          <a:latin typeface="Arial" panose="020B0604020202020204" pitchFamily="34" charset="0"/>
                          <a:cs typeface="Arial" panose="020B0604020202020204" pitchFamily="34" charset="0"/>
                        </a:rPr>
                        <a:t>зайти</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dirty="0">
                          <a:effectLst/>
                          <a:latin typeface="Arial" panose="020B0604020202020204" pitchFamily="34" charset="0"/>
                          <a:cs typeface="Arial" panose="020B0604020202020204" pitchFamily="34" charset="0"/>
                        </a:rPr>
                        <a:t>(za)stavit se, zajít, zaskočit, dojít</a:t>
                      </a:r>
                      <a:endParaRPr lang="cs-CZ" sz="2000" kern="50" dirty="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3985006843"/>
                  </a:ext>
                </a:extLst>
              </a:tr>
              <a:tr h="457509">
                <a:tc>
                  <a:txBody>
                    <a:bodyPr/>
                    <a:lstStyle/>
                    <a:p>
                      <a:pPr algn="just"/>
                      <a:r>
                        <a:rPr lang="ru-RU" sz="2000" kern="50">
                          <a:effectLst/>
                          <a:latin typeface="Arial" panose="020B0604020202020204" pitchFamily="34" charset="0"/>
                          <a:cs typeface="Arial" panose="020B0604020202020204" pitchFamily="34" charset="0"/>
                        </a:rPr>
                        <a:t>пройти</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ujít, projít, urazit</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3495623995"/>
                  </a:ext>
                </a:extLst>
              </a:tr>
              <a:tr h="457509">
                <a:tc>
                  <a:txBody>
                    <a:bodyPr/>
                    <a:lstStyle/>
                    <a:p>
                      <a:pPr algn="just"/>
                      <a:r>
                        <a:rPr lang="ru-RU" sz="2000" kern="50">
                          <a:effectLst/>
                          <a:latin typeface="Arial" panose="020B0604020202020204" pitchFamily="34" charset="0"/>
                          <a:cs typeface="Arial" panose="020B0604020202020204" pitchFamily="34" charset="0"/>
                        </a:rPr>
                        <a:t>перейти</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přejít, překročit</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579688840"/>
                  </a:ext>
                </a:extLst>
              </a:tr>
              <a:tr h="457509">
                <a:tc>
                  <a:txBody>
                    <a:bodyPr/>
                    <a:lstStyle/>
                    <a:p>
                      <a:pPr algn="just"/>
                      <a:r>
                        <a:rPr lang="ru-RU" sz="2000" kern="50">
                          <a:effectLst/>
                          <a:latin typeface="Arial" panose="020B0604020202020204" pitchFamily="34" charset="0"/>
                          <a:cs typeface="Arial" panose="020B0604020202020204" pitchFamily="34" charset="0"/>
                        </a:rPr>
                        <a:t>дойти</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dirty="0">
                          <a:effectLst/>
                          <a:latin typeface="Arial" panose="020B0604020202020204" pitchFamily="34" charset="0"/>
                          <a:cs typeface="Arial" panose="020B0604020202020204" pitchFamily="34" charset="0"/>
                        </a:rPr>
                        <a:t>přijít, dojít, dorazit</a:t>
                      </a:r>
                      <a:endParaRPr lang="cs-CZ" sz="2000" kern="50" dirty="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2810404869"/>
                  </a:ext>
                </a:extLst>
              </a:tr>
            </a:tbl>
          </a:graphicData>
        </a:graphic>
      </p:graphicFrame>
      <p:sp>
        <p:nvSpPr>
          <p:cNvPr id="3" name="TextovéPole 2">
            <a:extLst>
              <a:ext uri="{FF2B5EF4-FFF2-40B4-BE49-F238E27FC236}">
                <a16:creationId xmlns:a16="http://schemas.microsoft.com/office/drawing/2014/main" id="{11775F20-7394-4085-AFB9-E38798626204}"/>
              </a:ext>
            </a:extLst>
          </p:cNvPr>
          <p:cNvSpPr txBox="1"/>
          <p:nvPr/>
        </p:nvSpPr>
        <p:spPr>
          <a:xfrm>
            <a:off x="4900474" y="692458"/>
            <a:ext cx="1686758" cy="523220"/>
          </a:xfrm>
          <a:prstGeom prst="rect">
            <a:avLst/>
          </a:prstGeom>
          <a:noFill/>
        </p:spPr>
        <p:txBody>
          <a:bodyPr wrap="square" rtlCol="0">
            <a:spAutoFit/>
          </a:bodyPr>
          <a:lstStyle/>
          <a:p>
            <a:r>
              <a:rPr lang="ru-RU" sz="2800" b="1" dirty="0"/>
              <a:t>Решение</a:t>
            </a:r>
            <a:endParaRPr lang="cs-CZ" sz="2800" b="1" dirty="0"/>
          </a:p>
        </p:txBody>
      </p:sp>
    </p:spTree>
    <p:extLst>
      <p:ext uri="{BB962C8B-B14F-4D97-AF65-F5344CB8AC3E}">
        <p14:creationId xmlns:p14="http://schemas.microsoft.com/office/powerpoint/2010/main" val="1559290034"/>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ka 1">
            <a:extLst>
              <a:ext uri="{FF2B5EF4-FFF2-40B4-BE49-F238E27FC236}">
                <a16:creationId xmlns:a16="http://schemas.microsoft.com/office/drawing/2014/main" id="{7AE7B37C-46D7-4818-BF05-6C17AE0A7ACC}"/>
              </a:ext>
            </a:extLst>
          </p:cNvPr>
          <p:cNvGraphicFramePr>
            <a:graphicFrameLocks noGrp="1"/>
          </p:cNvGraphicFramePr>
          <p:nvPr>
            <p:extLst>
              <p:ext uri="{D42A27DB-BD31-4B8C-83A1-F6EECF244321}">
                <p14:modId xmlns:p14="http://schemas.microsoft.com/office/powerpoint/2010/main" val="499533264"/>
              </p:ext>
            </p:extLst>
          </p:nvPr>
        </p:nvGraphicFramePr>
        <p:xfrm>
          <a:off x="2530135" y="1376039"/>
          <a:ext cx="6800296" cy="4276820"/>
        </p:xfrm>
        <a:graphic>
          <a:graphicData uri="http://schemas.openxmlformats.org/drawingml/2006/table">
            <a:tbl>
              <a:tblPr firstRow="1" firstCol="1" bandRow="1">
                <a:tableStyleId>{5C22544A-7EE6-4342-B048-85BDC9FD1C3A}</a:tableStyleId>
              </a:tblPr>
              <a:tblGrid>
                <a:gridCol w="2304520">
                  <a:extLst>
                    <a:ext uri="{9D8B030D-6E8A-4147-A177-3AD203B41FA5}">
                      <a16:colId xmlns:a16="http://schemas.microsoft.com/office/drawing/2014/main" val="935851279"/>
                    </a:ext>
                  </a:extLst>
                </a:gridCol>
                <a:gridCol w="4495776">
                  <a:extLst>
                    <a:ext uri="{9D8B030D-6E8A-4147-A177-3AD203B41FA5}">
                      <a16:colId xmlns:a16="http://schemas.microsoft.com/office/drawing/2014/main" val="2478541472"/>
                    </a:ext>
                  </a:extLst>
                </a:gridCol>
              </a:tblGrid>
              <a:tr h="855364">
                <a:tc>
                  <a:txBody>
                    <a:bodyPr/>
                    <a:lstStyle/>
                    <a:p>
                      <a:pPr algn="just"/>
                      <a:r>
                        <a:rPr lang="ru-RU" sz="2000" kern="50">
                          <a:effectLst/>
                          <a:latin typeface="Arial" panose="020B0604020202020204" pitchFamily="34" charset="0"/>
                          <a:cs typeface="Arial" panose="020B0604020202020204" pitchFamily="34" charset="0"/>
                        </a:rPr>
                        <a:t>выехать</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přijet, dostat se, podjet, vjet</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507068391"/>
                  </a:ext>
                </a:extLst>
              </a:tr>
              <a:tr h="427682">
                <a:tc>
                  <a:txBody>
                    <a:bodyPr/>
                    <a:lstStyle/>
                    <a:p>
                      <a:pPr algn="just"/>
                      <a:r>
                        <a:rPr lang="ru-RU" sz="2000" kern="50">
                          <a:effectLst/>
                          <a:latin typeface="Arial" panose="020B0604020202020204" pitchFamily="34" charset="0"/>
                          <a:cs typeface="Arial" panose="020B0604020202020204" pitchFamily="34" charset="0"/>
                        </a:rPr>
                        <a:t>переехать</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přijet, dojet, dostat se</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3885435273"/>
                  </a:ext>
                </a:extLst>
              </a:tr>
              <a:tr h="427682">
                <a:tc>
                  <a:txBody>
                    <a:bodyPr/>
                    <a:lstStyle/>
                    <a:p>
                      <a:pPr algn="just"/>
                      <a:r>
                        <a:rPr lang="ru-RU" sz="2000" kern="50">
                          <a:effectLst/>
                          <a:latin typeface="Arial" panose="020B0604020202020204" pitchFamily="34" charset="0"/>
                          <a:cs typeface="Arial" panose="020B0604020202020204" pitchFamily="34" charset="0"/>
                        </a:rPr>
                        <a:t>поехать</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odjet, ujet, poodjet</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1442008039"/>
                  </a:ext>
                </a:extLst>
              </a:tr>
              <a:tr h="427682">
                <a:tc>
                  <a:txBody>
                    <a:bodyPr/>
                    <a:lstStyle/>
                    <a:p>
                      <a:pPr algn="just"/>
                      <a:r>
                        <a:rPr lang="ru-RU" sz="2000" kern="50">
                          <a:effectLst/>
                          <a:latin typeface="Arial" panose="020B0604020202020204" pitchFamily="34" charset="0"/>
                          <a:cs typeface="Arial" panose="020B0604020202020204" pitchFamily="34" charset="0"/>
                        </a:rPr>
                        <a:t>уехать</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projet, přejet, ujet, urazit</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1937455400"/>
                  </a:ext>
                </a:extLst>
              </a:tr>
              <a:tr h="427682">
                <a:tc>
                  <a:txBody>
                    <a:bodyPr/>
                    <a:lstStyle/>
                    <a:p>
                      <a:pPr algn="just"/>
                      <a:r>
                        <a:rPr lang="ru-RU" sz="2000" kern="50">
                          <a:effectLst/>
                          <a:latin typeface="Arial" panose="020B0604020202020204" pitchFamily="34" charset="0"/>
                          <a:cs typeface="Arial" panose="020B0604020202020204" pitchFamily="34" charset="0"/>
                        </a:rPr>
                        <a:t>отъехать</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odjet, vyjet</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667938154"/>
                  </a:ext>
                </a:extLst>
              </a:tr>
              <a:tr h="427682">
                <a:tc>
                  <a:txBody>
                    <a:bodyPr/>
                    <a:lstStyle/>
                    <a:p>
                      <a:pPr algn="just"/>
                      <a:r>
                        <a:rPr lang="ru-RU" sz="2000" kern="50">
                          <a:effectLst/>
                          <a:latin typeface="Arial" panose="020B0604020202020204" pitchFamily="34" charset="0"/>
                          <a:cs typeface="Arial" panose="020B0604020202020204" pitchFamily="34" charset="0"/>
                        </a:rPr>
                        <a:t>проехать</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přejet, zajet, přestěhovat se</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1609688829"/>
                  </a:ext>
                </a:extLst>
              </a:tr>
              <a:tr h="427682">
                <a:tc>
                  <a:txBody>
                    <a:bodyPr/>
                    <a:lstStyle/>
                    <a:p>
                      <a:pPr algn="just"/>
                      <a:r>
                        <a:rPr lang="ru-RU" sz="2000" kern="50">
                          <a:effectLst/>
                          <a:latin typeface="Arial" panose="020B0604020202020204" pitchFamily="34" charset="0"/>
                          <a:cs typeface="Arial" panose="020B0604020202020204" pitchFamily="34" charset="0"/>
                        </a:rPr>
                        <a:t>доехать</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odjet, jet</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3441428097"/>
                  </a:ext>
                </a:extLst>
              </a:tr>
              <a:tr h="427682">
                <a:tc>
                  <a:txBody>
                    <a:bodyPr/>
                    <a:lstStyle/>
                    <a:p>
                      <a:pPr algn="just"/>
                      <a:r>
                        <a:rPr lang="ru-RU" sz="2000" kern="50">
                          <a:effectLst/>
                          <a:latin typeface="Arial" panose="020B0604020202020204" pitchFamily="34" charset="0"/>
                          <a:cs typeface="Arial" panose="020B0604020202020204" pitchFamily="34" charset="0"/>
                        </a:rPr>
                        <a:t>заехать</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odjet, odcestovat</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316998062"/>
                  </a:ext>
                </a:extLst>
              </a:tr>
              <a:tr h="427682">
                <a:tc>
                  <a:txBody>
                    <a:bodyPr/>
                    <a:lstStyle/>
                    <a:p>
                      <a:pPr algn="just"/>
                      <a:r>
                        <a:rPr lang="ru-RU" sz="2000" kern="50">
                          <a:effectLst/>
                          <a:latin typeface="Arial" panose="020B0604020202020204" pitchFamily="34" charset="0"/>
                          <a:cs typeface="Arial" panose="020B0604020202020204" pitchFamily="34" charset="0"/>
                        </a:rPr>
                        <a:t>подъехать</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dirty="0">
                          <a:effectLst/>
                          <a:latin typeface="Arial" panose="020B0604020202020204" pitchFamily="34" charset="0"/>
                          <a:cs typeface="Arial" panose="020B0604020202020204" pitchFamily="34" charset="0"/>
                        </a:rPr>
                        <a:t>(za)stavit se, zajet</a:t>
                      </a:r>
                      <a:endParaRPr lang="cs-CZ" sz="2000" kern="50" dirty="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415742235"/>
                  </a:ext>
                </a:extLst>
              </a:tr>
            </a:tbl>
          </a:graphicData>
        </a:graphic>
      </p:graphicFrame>
    </p:spTree>
    <p:extLst>
      <p:ext uri="{BB962C8B-B14F-4D97-AF65-F5344CB8AC3E}">
        <p14:creationId xmlns:p14="http://schemas.microsoft.com/office/powerpoint/2010/main" val="40575739"/>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a:extLst>
              <a:ext uri="{FF2B5EF4-FFF2-40B4-BE49-F238E27FC236}">
                <a16:creationId xmlns:a16="http://schemas.microsoft.com/office/drawing/2014/main" id="{8AE7D294-49F6-4D61-ADD6-3FF54946C62F}"/>
              </a:ext>
            </a:extLst>
          </p:cNvPr>
          <p:cNvSpPr txBox="1"/>
          <p:nvPr/>
        </p:nvSpPr>
        <p:spPr>
          <a:xfrm>
            <a:off x="4900474" y="692458"/>
            <a:ext cx="1686758" cy="523220"/>
          </a:xfrm>
          <a:prstGeom prst="rect">
            <a:avLst/>
          </a:prstGeom>
          <a:noFill/>
        </p:spPr>
        <p:txBody>
          <a:bodyPr wrap="square" rtlCol="0">
            <a:spAutoFit/>
          </a:bodyPr>
          <a:lstStyle/>
          <a:p>
            <a:r>
              <a:rPr lang="ru-RU" sz="2800" b="1" dirty="0"/>
              <a:t>Решение</a:t>
            </a:r>
            <a:endParaRPr lang="cs-CZ" sz="2800" b="1" dirty="0"/>
          </a:p>
        </p:txBody>
      </p:sp>
      <p:graphicFrame>
        <p:nvGraphicFramePr>
          <p:cNvPr id="3" name="Tabulka 2">
            <a:extLst>
              <a:ext uri="{FF2B5EF4-FFF2-40B4-BE49-F238E27FC236}">
                <a16:creationId xmlns:a16="http://schemas.microsoft.com/office/drawing/2014/main" id="{1C796688-1C52-478B-84FC-C8BC963A1915}"/>
              </a:ext>
            </a:extLst>
          </p:cNvPr>
          <p:cNvGraphicFramePr>
            <a:graphicFrameLocks noGrp="1"/>
          </p:cNvGraphicFramePr>
          <p:nvPr>
            <p:extLst>
              <p:ext uri="{D42A27DB-BD31-4B8C-83A1-F6EECF244321}">
                <p14:modId xmlns:p14="http://schemas.microsoft.com/office/powerpoint/2010/main" val="2146960752"/>
              </p:ext>
            </p:extLst>
          </p:nvPr>
        </p:nvGraphicFramePr>
        <p:xfrm>
          <a:off x="2271943" y="1535274"/>
          <a:ext cx="7310761" cy="4199139"/>
        </p:xfrm>
        <a:graphic>
          <a:graphicData uri="http://schemas.openxmlformats.org/drawingml/2006/table">
            <a:tbl>
              <a:tblPr firstRow="1" firstCol="1" bandRow="1">
                <a:tableStyleId>{5C22544A-7EE6-4342-B048-85BDC9FD1C3A}</a:tableStyleId>
              </a:tblPr>
              <a:tblGrid>
                <a:gridCol w="2477508">
                  <a:extLst>
                    <a:ext uri="{9D8B030D-6E8A-4147-A177-3AD203B41FA5}">
                      <a16:colId xmlns:a16="http://schemas.microsoft.com/office/drawing/2014/main" val="2023199852"/>
                    </a:ext>
                  </a:extLst>
                </a:gridCol>
                <a:gridCol w="4833253">
                  <a:extLst>
                    <a:ext uri="{9D8B030D-6E8A-4147-A177-3AD203B41FA5}">
                      <a16:colId xmlns:a16="http://schemas.microsoft.com/office/drawing/2014/main" val="3091949549"/>
                    </a:ext>
                  </a:extLst>
                </a:gridCol>
              </a:tblGrid>
              <a:tr h="466571">
                <a:tc>
                  <a:txBody>
                    <a:bodyPr/>
                    <a:lstStyle/>
                    <a:p>
                      <a:pPr algn="just"/>
                      <a:r>
                        <a:rPr lang="ru-RU" sz="2000" kern="50" dirty="0">
                          <a:effectLst/>
                          <a:latin typeface="Arial" panose="020B0604020202020204" pitchFamily="34" charset="0"/>
                          <a:cs typeface="Arial" panose="020B0604020202020204" pitchFamily="34" charset="0"/>
                        </a:rPr>
                        <a:t>выехать</a:t>
                      </a:r>
                      <a:endParaRPr lang="cs-CZ" sz="2000" kern="50" dirty="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odjet, vyjet </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553163055"/>
                  </a:ext>
                </a:extLst>
              </a:tr>
              <a:tr h="466571">
                <a:tc>
                  <a:txBody>
                    <a:bodyPr/>
                    <a:lstStyle/>
                    <a:p>
                      <a:pPr algn="just"/>
                      <a:r>
                        <a:rPr lang="ru-RU" sz="2000" kern="50">
                          <a:effectLst/>
                          <a:latin typeface="Arial" panose="020B0604020202020204" pitchFamily="34" charset="0"/>
                          <a:cs typeface="Arial" panose="020B0604020202020204" pitchFamily="34" charset="0"/>
                        </a:rPr>
                        <a:t>переехать</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přejet, zajet, přestěhovat se</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3256134299"/>
                  </a:ext>
                </a:extLst>
              </a:tr>
              <a:tr h="466571">
                <a:tc>
                  <a:txBody>
                    <a:bodyPr/>
                    <a:lstStyle/>
                    <a:p>
                      <a:pPr algn="just"/>
                      <a:r>
                        <a:rPr lang="ru-RU" sz="2000" kern="50">
                          <a:effectLst/>
                          <a:latin typeface="Arial" panose="020B0604020202020204" pitchFamily="34" charset="0"/>
                          <a:cs typeface="Arial" panose="020B0604020202020204" pitchFamily="34" charset="0"/>
                        </a:rPr>
                        <a:t>поехать</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dirty="0">
                          <a:effectLst/>
                          <a:latin typeface="Arial" panose="020B0604020202020204" pitchFamily="34" charset="0"/>
                          <a:cs typeface="Arial" panose="020B0604020202020204" pitchFamily="34" charset="0"/>
                        </a:rPr>
                        <a:t>odjet, jet</a:t>
                      </a:r>
                      <a:endParaRPr lang="cs-CZ" sz="2000" kern="50" dirty="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1446626937"/>
                  </a:ext>
                </a:extLst>
              </a:tr>
              <a:tr h="466571">
                <a:tc>
                  <a:txBody>
                    <a:bodyPr/>
                    <a:lstStyle/>
                    <a:p>
                      <a:pPr algn="just"/>
                      <a:r>
                        <a:rPr lang="ru-RU" sz="2000" kern="50">
                          <a:effectLst/>
                          <a:latin typeface="Arial" panose="020B0604020202020204" pitchFamily="34" charset="0"/>
                          <a:cs typeface="Arial" panose="020B0604020202020204" pitchFamily="34" charset="0"/>
                        </a:rPr>
                        <a:t>уехать</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odjet, odcestovat</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2779864421"/>
                  </a:ext>
                </a:extLst>
              </a:tr>
              <a:tr h="466571">
                <a:tc>
                  <a:txBody>
                    <a:bodyPr/>
                    <a:lstStyle/>
                    <a:p>
                      <a:pPr algn="just"/>
                      <a:r>
                        <a:rPr lang="ru-RU" sz="2000" kern="50">
                          <a:effectLst/>
                          <a:latin typeface="Arial" panose="020B0604020202020204" pitchFamily="34" charset="0"/>
                          <a:cs typeface="Arial" panose="020B0604020202020204" pitchFamily="34" charset="0"/>
                        </a:rPr>
                        <a:t>отъехать</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odjet, ujet, poodjet</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3455422423"/>
                  </a:ext>
                </a:extLst>
              </a:tr>
              <a:tr h="466571">
                <a:tc>
                  <a:txBody>
                    <a:bodyPr/>
                    <a:lstStyle/>
                    <a:p>
                      <a:pPr algn="just"/>
                      <a:r>
                        <a:rPr lang="ru-RU" sz="2000" kern="50">
                          <a:effectLst/>
                          <a:latin typeface="Arial" panose="020B0604020202020204" pitchFamily="34" charset="0"/>
                          <a:cs typeface="Arial" panose="020B0604020202020204" pitchFamily="34" charset="0"/>
                        </a:rPr>
                        <a:t>проехать</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projet, přejet, ujet, urazit</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2591374197"/>
                  </a:ext>
                </a:extLst>
              </a:tr>
              <a:tr h="466571">
                <a:tc>
                  <a:txBody>
                    <a:bodyPr/>
                    <a:lstStyle/>
                    <a:p>
                      <a:pPr algn="just"/>
                      <a:r>
                        <a:rPr lang="ru-RU" sz="2000" kern="50">
                          <a:effectLst/>
                          <a:latin typeface="Arial" panose="020B0604020202020204" pitchFamily="34" charset="0"/>
                          <a:cs typeface="Arial" panose="020B0604020202020204" pitchFamily="34" charset="0"/>
                        </a:rPr>
                        <a:t>доехать</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přijet, dojet, dostat se</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3615042074"/>
                  </a:ext>
                </a:extLst>
              </a:tr>
              <a:tr h="466571">
                <a:tc>
                  <a:txBody>
                    <a:bodyPr/>
                    <a:lstStyle/>
                    <a:p>
                      <a:pPr algn="just"/>
                      <a:r>
                        <a:rPr lang="ru-RU" sz="2000" kern="50">
                          <a:effectLst/>
                          <a:latin typeface="Arial" panose="020B0604020202020204" pitchFamily="34" charset="0"/>
                          <a:cs typeface="Arial" panose="020B0604020202020204" pitchFamily="34" charset="0"/>
                        </a:rPr>
                        <a:t>заехать</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a:effectLst/>
                          <a:latin typeface="Arial" panose="020B0604020202020204" pitchFamily="34" charset="0"/>
                          <a:cs typeface="Arial" panose="020B0604020202020204" pitchFamily="34" charset="0"/>
                        </a:rPr>
                        <a:t>(za)stavit se, zajet</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153643737"/>
                  </a:ext>
                </a:extLst>
              </a:tr>
              <a:tr h="466571">
                <a:tc>
                  <a:txBody>
                    <a:bodyPr/>
                    <a:lstStyle/>
                    <a:p>
                      <a:pPr algn="just"/>
                      <a:r>
                        <a:rPr lang="ru-RU" sz="2000" kern="50">
                          <a:effectLst/>
                          <a:latin typeface="Arial" panose="020B0604020202020204" pitchFamily="34" charset="0"/>
                          <a:cs typeface="Arial" panose="020B0604020202020204" pitchFamily="34" charset="0"/>
                        </a:rPr>
                        <a:t>подъехать</a:t>
                      </a:r>
                      <a:endParaRPr lang="cs-CZ" sz="2000" kern="50">
                        <a:effectLst/>
                        <a:latin typeface="Arial" panose="020B0604020202020204" pitchFamily="34" charset="0"/>
                        <a:ea typeface="Arial Unicode MS"/>
                        <a:cs typeface="Arial" panose="020B0604020202020204" pitchFamily="34" charset="0"/>
                      </a:endParaRPr>
                    </a:p>
                  </a:txBody>
                  <a:tcPr marL="68580" marR="68580" marT="0" marB="0"/>
                </a:tc>
                <a:tc>
                  <a:txBody>
                    <a:bodyPr/>
                    <a:lstStyle/>
                    <a:p>
                      <a:pPr algn="just"/>
                      <a:r>
                        <a:rPr lang="cs-CZ" sz="2000" kern="50" dirty="0">
                          <a:effectLst/>
                          <a:latin typeface="Arial" panose="020B0604020202020204" pitchFamily="34" charset="0"/>
                          <a:cs typeface="Arial" panose="020B0604020202020204" pitchFamily="34" charset="0"/>
                        </a:rPr>
                        <a:t>přijet, dostat se, podjet, vjet</a:t>
                      </a:r>
                      <a:endParaRPr lang="cs-CZ" sz="2000" kern="50" dirty="0">
                        <a:effectLst/>
                        <a:latin typeface="Arial" panose="020B0604020202020204" pitchFamily="34" charset="0"/>
                        <a:ea typeface="Arial Unicode MS"/>
                        <a:cs typeface="Arial" panose="020B0604020202020204" pitchFamily="34" charset="0"/>
                      </a:endParaRPr>
                    </a:p>
                  </a:txBody>
                  <a:tcPr marL="68580" marR="68580" marT="0" marB="0"/>
                </a:tc>
                <a:extLst>
                  <a:ext uri="{0D108BD9-81ED-4DB2-BD59-A6C34878D82A}">
                    <a16:rowId xmlns:a16="http://schemas.microsoft.com/office/drawing/2014/main" val="3492942399"/>
                  </a:ext>
                </a:extLst>
              </a:tr>
            </a:tbl>
          </a:graphicData>
        </a:graphic>
      </p:graphicFrame>
    </p:spTree>
    <p:extLst>
      <p:ext uri="{BB962C8B-B14F-4D97-AF65-F5344CB8AC3E}">
        <p14:creationId xmlns:p14="http://schemas.microsoft.com/office/powerpoint/2010/main" val="3697665733"/>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3BDD2BA4-4C4B-49C2-B25B-0AEB651CC7D6}"/>
              </a:ext>
            </a:extLst>
          </p:cNvPr>
          <p:cNvSpPr txBox="1"/>
          <p:nvPr/>
        </p:nvSpPr>
        <p:spPr>
          <a:xfrm>
            <a:off x="905522" y="1169062"/>
            <a:ext cx="10218198" cy="3785652"/>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1. Jede tam vůbec nějaký autobus? 2. Vlak tam nejede, trať vede do Sankt-Petěrburgu a tahle oblast je severně od Moskvy. 3. Jsme na palubě parníčku, který pomalu pluje po řece v divoké skalnaté krajině. 4. Pak plavou ještě kousek od břehu. 5. Než vůz dopadl do vody, Petr už plaval směrem k jejímu otevřenému okénku. 6. Zařval na ni, ať plave ke břehu, nasál do sebe co nejvíc vzduchu a ponořil se podruhé. 7. Minulý týden jsme byli s rodiči na procházce v parku. 8. Před dvěma lety jsem byl v New Yorku, potřeboval jsem změnu. 9. Před půlrokem jsem byla v Japonsku, lidé byli většinou zdvořilí a laskaví. 10. Už se byl podívat v centru Prahy v mešitě a zašel si i na gyros. 11. 12. Už jste se byli podívat, kde budete bydlet? 13. Před 14 dní byl v Maďarsku lovit jeleny. 14. Byli jsme se koupat u rybníka nedaleko Brna. 15. Chci jet pětkou, čím pojedeš ty? 16. Musel jsem jít na vzduch. 17. Chtěl bych jít s panem Šimkem na pivo.</a:t>
            </a:r>
          </a:p>
        </p:txBody>
      </p:sp>
    </p:spTree>
    <p:extLst>
      <p:ext uri="{BB962C8B-B14F-4D97-AF65-F5344CB8AC3E}">
        <p14:creationId xmlns:p14="http://schemas.microsoft.com/office/powerpoint/2010/main" val="3253290655"/>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A34DE10-1B22-417F-BA86-DA9F7B522798}"/>
              </a:ext>
            </a:extLst>
          </p:cNvPr>
          <p:cNvSpPr txBox="1"/>
          <p:nvPr/>
        </p:nvSpPr>
        <p:spPr>
          <a:xfrm>
            <a:off x="1009095" y="1087372"/>
            <a:ext cx="10173810" cy="409342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Я вдруг заметил, что недалеко от нас плывет еще одна лодка. 2. Зоя бесшумно заходит в воду и плывет к другому берегу, в сгущающихся сумерках видно, как сильно ее сносит течением. 3. От воды идёт пар, а в воде медленно туда и обратно плавают люди. 4. Эти суда всегда плавают под своими национальными флагами. 5. Я постоял несколько секунд, зевнул и пошел домой. 6. Отец распахнул калитку, и мы пошли вдоль забора. 7. Мы полетели самолетом Министерства обороны, который вез туда еще семьдесят человек. 8. С городом сообщение хорошее — два раза в день ходит автобус. 9. Он, как всегда, опоздал, задержавшись по делам, и поезд ушел в Кисловодск с нами одними. 10. Извините, мне пора, мой трамвай идет. 11. К тебе заходил Василий Иванович, просил передать вот этот пакет. 12. Недели две назад они ходили в театр, незабываемый вечер. 13. В июле прошлого года мы ездили в деревню к друзьям на свадьбу.</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4023045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BE0193A6-38F2-4C72-A97A-A37940BFF4ED}"/>
              </a:ext>
            </a:extLst>
          </p:cNvPr>
          <p:cNvSpPr txBox="1"/>
          <p:nvPr/>
        </p:nvSpPr>
        <p:spPr>
          <a:xfrm>
            <a:off x="1287261" y="1169062"/>
            <a:ext cx="9552373" cy="409342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Употребите следующие устойчивые сочетания в предложениях.</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Потерять из виду; не подать виду; упустить из виду; сбиться с толку; прибавить шагу; раз от разу; с боку на бок; без умолку; до упаду; ни складу, ни ладу.</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Поставьте существительное в скобках в правильной форме.</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Мне кажется, что ты в (ряд) случаев ошибаешься. 2. Ни за что на (свет) я туда не пойду. 3. Он заболел и находился на (край) гибели. 4. Он себя хорошо чувствует в (круг) своих друзей. 5. Используйте существительные в женском (род). 6. Солдаты стояли в (строй). 7. В (час) шест минут. 8. В прошлом (год) 9. Он родился в Краснодарском (край). 10. Он хотел изменит правила в (ход) игры.</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054473734"/>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209F5F-11AA-48F4-963A-1AC12A1B73A5}"/>
              </a:ext>
            </a:extLst>
          </p:cNvPr>
          <p:cNvSpPr>
            <a:spLocks noGrp="1"/>
          </p:cNvSpPr>
          <p:nvPr>
            <p:ph type="title"/>
          </p:nvPr>
        </p:nvSpPr>
        <p:spPr/>
        <p:txBody>
          <a:bodyPr/>
          <a:lstStyle/>
          <a:p>
            <a:r>
              <a:rPr lang="ru-RU" dirty="0"/>
              <a:t>время</a:t>
            </a:r>
            <a:endParaRPr lang="cs-CZ" dirty="0"/>
          </a:p>
        </p:txBody>
      </p:sp>
    </p:spTree>
    <p:extLst>
      <p:ext uri="{BB962C8B-B14F-4D97-AF65-F5344CB8AC3E}">
        <p14:creationId xmlns:p14="http://schemas.microsoft.com/office/powerpoint/2010/main" val="1392952109"/>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57D87AF-F464-4148-8ACF-66666E62E3D5}"/>
              </a:ext>
            </a:extLst>
          </p:cNvPr>
          <p:cNvSpPr txBox="1"/>
          <p:nvPr/>
        </p:nvSpPr>
        <p:spPr>
          <a:xfrm>
            <a:off x="396535" y="458956"/>
            <a:ext cx="11398929" cy="594008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Измените время глагола на прошедшее.</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Петр прочитает весь роман. 2. Вечером они играют на гитаре. 3. Анна нарисует мамин портрет. 4. Мы выпьем кофе. 5. Ты польешь растения в комнате? 6. Ты все время включаешь свет. 7. Почему ты используешь именно это словосочетание? 8. Ты выучишь эти новые слова? 9. Петр входит в столовую и медленно садится за стол. 10. Я прочитаю весь роман. 11. Что вы закажете на десерт? 12. Он сделает так, как вы скажете. 13. Петр готовит на ужин картофель с мясом. 14. О чем вы беседуете? 15. Эту книгу отредактируют в этом году. 16. Мой дедушка жалуется на острую боль в спине. 17. Чем вы так интересуетесь? 18. Ты попробуешь этот пирог с капустой? 19. Как хорошо, что его вылечат. 20. Куда вы путешествуете этим летом?</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Измените время глагола на будущее.</a:t>
            </a:r>
            <a:endParaRPr lang="cs-CZ" sz="2000" kern="50" dirty="0">
              <a:effectLst/>
              <a:latin typeface="Arial" panose="020B0604020202020204" pitchFamily="34" charset="0"/>
              <a:ea typeface="Arial Unicode MS"/>
              <a:cs typeface="Arial" panose="020B0604020202020204" pitchFamily="34" charset="0"/>
            </a:endParaRPr>
          </a:p>
          <a:p>
            <a:r>
              <a:rPr lang="ru-RU" sz="2000" kern="50" dirty="0">
                <a:effectLst/>
                <a:latin typeface="Arial" panose="020B0604020202020204" pitchFamily="34" charset="0"/>
                <a:ea typeface="Arial Unicode MS"/>
                <a:cs typeface="Arial" panose="020B0604020202020204" pitchFamily="34" charset="0"/>
              </a:rPr>
              <a:t>1. Преступник во всем сознался. 2. Мы боролись с усталостью. 3. Учитель нам задал задачу. 4. Сергей просто исчез куда-то. 5. У тебя остывает суп. 6. Он весь замерз. 7. Он достиг своей цели. 8. Врач измерил мою температуру. 9. Я подарил маме цветы. 10. Вы на меня сердитесь? 11. Он все время на нас кричал. 12. Кто-то постучался в дверь. 13. Он спросил твой номер телефона? 14. Преподаватель ее похвалил. 15. Я оказался в затруднительном положении. 16. Мама причесывала Веру. 17. Сколько вы платили за квартиру? 18. Я не брала с собой куртку. 19. Мы гуляли по улицам Праги. 20. Он осуществил свой план?</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6031175"/>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4ABEB4-D405-4BB5-99E2-5815BFF7FAD3}"/>
              </a:ext>
            </a:extLst>
          </p:cNvPr>
          <p:cNvSpPr>
            <a:spLocks noGrp="1"/>
          </p:cNvSpPr>
          <p:nvPr>
            <p:ph type="title"/>
          </p:nvPr>
        </p:nvSpPr>
        <p:spPr/>
        <p:txBody>
          <a:bodyPr/>
          <a:lstStyle/>
          <a:p>
            <a:r>
              <a:rPr lang="ru-RU" dirty="0"/>
              <a:t>спряжение</a:t>
            </a:r>
            <a:endParaRPr lang="cs-CZ" dirty="0"/>
          </a:p>
        </p:txBody>
      </p:sp>
    </p:spTree>
    <p:extLst>
      <p:ext uri="{BB962C8B-B14F-4D97-AF65-F5344CB8AC3E}">
        <p14:creationId xmlns:p14="http://schemas.microsoft.com/office/powerpoint/2010/main" val="1599282114"/>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1BD0BD6-B7E4-4BA8-A477-73CF51C204EA}"/>
              </a:ext>
            </a:extLst>
          </p:cNvPr>
          <p:cNvSpPr txBox="1"/>
          <p:nvPr/>
        </p:nvSpPr>
        <p:spPr>
          <a:xfrm>
            <a:off x="381740" y="529947"/>
            <a:ext cx="11407805" cy="5940088"/>
          </a:xfrm>
          <a:prstGeom prst="rect">
            <a:avLst/>
          </a:prstGeom>
          <a:noFill/>
        </p:spPr>
        <p:txBody>
          <a:bodyPr wrap="square">
            <a:spAutoFit/>
          </a:bodyPr>
          <a:lstStyle/>
          <a:p>
            <a:pPr algn="ctr"/>
            <a:r>
              <a:rPr lang="ru-RU" sz="2000" b="1" u="sng" kern="50" dirty="0">
                <a:effectLst/>
                <a:latin typeface="Arial" panose="020B0604020202020204" pitchFamily="34" charset="0"/>
                <a:ea typeface="Arial Unicode MS"/>
                <a:cs typeface="Arial" panose="020B0604020202020204" pitchFamily="34" charset="0"/>
              </a:rPr>
              <a:t>Первый продуктивный класс </a:t>
            </a:r>
            <a:endParaRPr lang="cs-CZ" sz="2000" b="1" u="sng" kern="50" dirty="0">
              <a:effectLst/>
              <a:latin typeface="Arial" panose="020B0604020202020204" pitchFamily="34" charset="0"/>
              <a:ea typeface="Arial Unicode MS"/>
              <a:cs typeface="Arial" panose="020B0604020202020204" pitchFamily="34" charset="0"/>
            </a:endParaRPr>
          </a:p>
          <a:p>
            <a:pPr algn="just"/>
            <a:endParaRPr lang="cs-CZ" sz="2000" b="1" u="sng"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1. Словосочетания и устойчивые обороты употребите в предложениях.</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Сомневаться в его способностях, не терять времени даром, играть на гитаре, работать в поте лица, опоздать на занятие, бегать в парке, скучать по дому, вращаться вокруг своей оси, сильно кашлять, избегать встреч.</a:t>
            </a:r>
            <a:endParaRPr lang="cs-CZ" sz="2000" kern="50" dirty="0">
              <a:effectLst/>
              <a:latin typeface="Arial" panose="020B0604020202020204" pitchFamily="34" charset="0"/>
              <a:ea typeface="Arial Unicode MS"/>
              <a:cs typeface="Arial" panose="020B0604020202020204" pitchFamily="34" charset="0"/>
            </a:endParaRPr>
          </a:p>
          <a:p>
            <a:pPr algn="just"/>
            <a:endParaRPr lang="cs-CZ"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на чешский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Я до сих пор не умею плавать. 2. Максим начал кашлять в самый неподходящий момент. 3. Я никогда не сомневался в твоих способностях. 4. Не теряйте время зря. 5. Я знаю, что ты способен на всё. 6. Мы даже и не подозревали, что нас ожидают такие серьёзные проблемы. 7. Во дворе дети играли в прятки. 8. Поздравляем Вас с юбилеем! 9. Какую музыку ты любишь слушать? 10. Мария очень старалась, но у неё опять ничего не получалось. 11. Мечтайте, мечты сбываются. 12. Я завидовала Маше, потому что у неё есть старший брат. 13. Она никого не боялась, брат её всегда защищал. 14. Не бойтесь падать. 15. Я с открытым ртом слушала бабушкины сказки. 16. А вы об этом спрашивали доктора Смирнова? 17. Мария Петровна работает с утра до вечера. 18. Вы собираетесь поздравлять своих коллег с наступающим праздником? 19. Ему часто приходилось уезжать в командировки.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460918640"/>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026F6A02-57DE-4708-9CC9-103073B05EB6}"/>
              </a:ext>
            </a:extLst>
          </p:cNvPr>
          <p:cNvSpPr txBox="1"/>
          <p:nvPr/>
        </p:nvSpPr>
        <p:spPr>
          <a:xfrm>
            <a:off x="621437" y="594804"/>
            <a:ext cx="10830757" cy="470898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cs-CZ" sz="2000" b="1" kern="50" dirty="0">
              <a:effectLst/>
              <a:latin typeface="Arial" panose="020B0604020202020204" pitchFamily="34" charset="0"/>
              <a:ea typeface="Arial Unicode MS"/>
              <a:cs typeface="Arial" panose="020B0604020202020204" pitchFamily="34" charset="0"/>
            </a:endParaRPr>
          </a:p>
          <a:p>
            <a:pPr algn="just"/>
            <a:endParaRPr lang="cs-CZ" sz="2000" kern="50" dirty="0">
              <a:effectLst/>
              <a:latin typeface="Arial" panose="020B0604020202020204" pitchFamily="34" charset="0"/>
              <a:ea typeface="Arial Unicode MS"/>
              <a:cs typeface="Arial" panose="020B0604020202020204" pitchFamily="34" charset="0"/>
            </a:endParaRPr>
          </a:p>
          <a:p>
            <a:r>
              <a:rPr lang="cs-CZ" sz="2000" kern="50" dirty="0">
                <a:solidFill>
                  <a:srgbClr val="000000"/>
                </a:solidFill>
                <a:effectLst/>
                <a:latin typeface="Arial" panose="020B0604020202020204" pitchFamily="34" charset="0"/>
                <a:ea typeface="Arial Unicode MS"/>
                <a:cs typeface="Arial" panose="020B0604020202020204" pitchFamily="34" charset="0"/>
              </a:rPr>
              <a:t>1. Moc jsem si přál, aby se mu jeho vystoupení povedlo. 2. Snažil jsem se každý den chodit běhat, abych si zlepšil kondici. 3. Ještě nikdy jsem neletěl letadlem. 4. Zeptal se mě, jestli nevím, kdo to je. 5. Očekával cokoliv, ale tohle ho ani ve snu nenapadlo. 6. Z ničeho nic začalo strašně pršet a my se neměli kam schovat. 7. Dlouho si s tím lámal hlavu, ale nakonec to zvládl. 8. Moc dobře toto město znám, protože jsem zde vyrůstal. 9. Neustále všem skákala do řeči a chovala se neukázněně. 10. Poslouchal se zájmem moji přednášku, což mi udělalo velkou radost. 11. O této pozici snil již dlouho a konečně se mu naskytla příležitost ji získat. 12. Říkal mi, ať to nechám plavat, ale já se nevzdal a bojoval dál. 13. Na svém projektu pracoval dlouho, a nakonec za něj sklidil velký úspěch. 14. I přes jeho podrobné vysvětlení jsem tomu stále nerozuměl. 15. Všichni jsme mu poblahopřáli k dosaženému výsledku. 16. Po dlouhém zvažování si to nakonec koupil. 17. Rád se vracím na místa, kde jsem vyrůstal. 18. Minulý týden jsem si s ním zahrál šachy a vyhrál jsem! 19. Petr každý den snídá jogurt s medem a banánem. 20. Za pár dnů odjíždím na rok do USA.</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994620316"/>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B6044C4-D68C-4CA3-B962-C11086DB4D2B}"/>
              </a:ext>
            </a:extLst>
          </p:cNvPr>
          <p:cNvSpPr txBox="1"/>
          <p:nvPr/>
        </p:nvSpPr>
        <p:spPr>
          <a:xfrm>
            <a:off x="1624612" y="672030"/>
            <a:ext cx="8806649" cy="5016758"/>
          </a:xfrm>
          <a:prstGeom prst="rect">
            <a:avLst/>
          </a:prstGeom>
          <a:noFill/>
        </p:spPr>
        <p:txBody>
          <a:bodyPr wrap="square">
            <a:spAutoFit/>
          </a:bodyPr>
          <a:lstStyle/>
          <a:p>
            <a:pPr algn="ctr"/>
            <a:r>
              <a:rPr lang="ru-RU" sz="2000" b="1" u="sng" kern="50" dirty="0">
                <a:effectLst/>
                <a:latin typeface="Arial" panose="020B0604020202020204" pitchFamily="34" charset="0"/>
                <a:ea typeface="Arial Unicode MS"/>
                <a:cs typeface="Arial" panose="020B0604020202020204" pitchFamily="34" charset="0"/>
              </a:rPr>
              <a:t>Второй продуктивный класс</a:t>
            </a:r>
            <a:endParaRPr lang="cs-CZ" sz="2000" b="1" u="sng" kern="50" dirty="0">
              <a:effectLst/>
              <a:latin typeface="Arial" panose="020B0604020202020204" pitchFamily="34" charset="0"/>
              <a:ea typeface="Arial Unicode MS"/>
              <a:cs typeface="Arial" panose="020B0604020202020204" pitchFamily="34" charset="0"/>
            </a:endParaRPr>
          </a:p>
          <a:p>
            <a:pPr algn="ctr"/>
            <a:endParaRPr lang="cs-CZ" sz="2000" b="1"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1. Приведенные ниже глаголы используйте по образцу. </a:t>
            </a:r>
            <a:r>
              <a:rPr lang="ru-RU" sz="2000" i="1" kern="50" dirty="0">
                <a:effectLst/>
                <a:latin typeface="Arial" panose="020B0604020202020204" pitchFamily="34" charset="0"/>
                <a:ea typeface="Arial Unicode MS"/>
                <a:cs typeface="Arial" panose="020B0604020202020204" pitchFamily="34" charset="0"/>
              </a:rPr>
              <a:t>Образец: Ты почему/от чего худеешь? Я не худею, это он худеет.</a:t>
            </a:r>
          </a:p>
          <a:p>
            <a:pPr algn="just"/>
            <a:r>
              <a:rPr lang="ru-RU" sz="2000" kern="50" dirty="0">
                <a:effectLst/>
                <a:latin typeface="Arial" panose="020B0604020202020204" pitchFamily="34" charset="0"/>
                <a:ea typeface="Arial Unicode MS"/>
                <a:cs typeface="Arial" panose="020B0604020202020204" pitchFamily="34" charset="0"/>
              </a:rPr>
              <a:t>Жалеешь, бледнеешь, потеешь, лысеешь, молодеешь, болеешь, беднеешь, все умеешь, полнеешь, стареешь.</a:t>
            </a:r>
          </a:p>
          <a:p>
            <a:pPr algn="just"/>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Словосочетания употребите в предложениях. Глаголы поставьте в форме настоящего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Зеленеть от зависти, краснеть от стыда, уметь выйти из неприятного положения, сидеть на теплом месте, иметь смысл, преодолеть препятствия, седеть с возрастом, жалеть слабого, петь веселую песню, иметь успех, успеть все сделать вовремя.</a:t>
            </a:r>
            <a:endParaRPr lang="cs-CZ" sz="2000" kern="50" dirty="0">
              <a:effectLst/>
              <a:latin typeface="Arial" panose="020B0604020202020204" pitchFamily="34" charset="0"/>
              <a:ea typeface="Arial Unicode MS"/>
              <a:cs typeface="Arial" panose="020B0604020202020204" pitchFamily="34" charset="0"/>
            </a:endParaRPr>
          </a:p>
          <a:p>
            <a:pPr algn="just"/>
            <a:endParaRPr lang="ru-RU" sz="2000" kern="50" dirty="0">
              <a:effectLst/>
              <a:latin typeface="Arial" panose="020B0604020202020204" pitchFamily="34" charset="0"/>
              <a:ea typeface="Arial Unicode MS"/>
              <a:cs typeface="Arial" panose="020B0604020202020204" pitchFamily="34" charset="0"/>
            </a:endParaRPr>
          </a:p>
          <a:p>
            <a:pPr algn="just"/>
            <a:endParaRPr lang="ru-RU" sz="2000" kern="50" dirty="0">
              <a:effectLst/>
              <a:latin typeface="Arial" panose="020B0604020202020204" pitchFamily="34" charset="0"/>
              <a:ea typeface="Arial Unicode MS"/>
              <a:cs typeface="Arial" panose="020B0604020202020204" pitchFamily="34" charset="0"/>
            </a:endParaRPr>
          </a:p>
          <a:p>
            <a:pPr algn="ct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034308248"/>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1DE36CCC-4567-42B7-A6CD-2E9DE8CB5525}"/>
              </a:ext>
            </a:extLst>
          </p:cNvPr>
          <p:cNvSpPr txBox="1"/>
          <p:nvPr/>
        </p:nvSpPr>
        <p:spPr>
          <a:xfrm>
            <a:off x="1049045" y="993104"/>
            <a:ext cx="10093910" cy="501675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Наташа была очень стеснительна и краснела, когда с ней кто</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то начинал разговаривать. 2. Она никогда и ни о чем не жалела. 3. Волосы на голове моего старого друга поседели. 4. На деревьях уже пожелтели листья. 5. Я боялась, что мы не успеем навестить мою двоюродную сестру. 6. Студенты переживали, что не успеют сдать работу вовремя. 7. Где-то вдали уже виднелся пристав. 8. На деревьях висели зрелые вишни. 9. В нашем коллективе назрел конфликт. 10. Тебе придется преодолеть много препятствий на своем пути. 11. Все мои друзья седеют с возрастом. 12. Я не умею играть на скрипке. 13. Волосы на моей голове редеют. 14. Я не имела никакого понятия о том, что здесь произошло. 15. Она одевалась по последней моде, ей не хотелось стареть. 16. Насупила осень, лес пожелтел. 17. Солнце все еще ярко светило, но уже не грело так, как летом. 18. Надя окаменела от страха. 19. На улице потемнело, вдалеке ударил гром. 20. Маша побледнела и отвела глаза в сторону. </a:t>
            </a:r>
            <a:endParaRPr lang="cs-CZ" sz="2000" kern="50" dirty="0">
              <a:effectLst/>
              <a:latin typeface="Arial" panose="020B0604020202020204" pitchFamily="34" charset="0"/>
              <a:ea typeface="Arial Unicode MS"/>
              <a:cs typeface="Arial" panose="020B0604020202020204" pitchFamily="34" charset="0"/>
            </a:endParaRPr>
          </a:p>
          <a:p>
            <a:pPr algn="just"/>
            <a:endParaRPr lang="ru-RU" sz="2000" kern="50" dirty="0">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281668645"/>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E5964BE2-736E-4457-9E49-9D24A29E3CE4}"/>
              </a:ext>
            </a:extLst>
          </p:cNvPr>
          <p:cNvSpPr txBox="1"/>
          <p:nvPr/>
        </p:nvSpPr>
        <p:spPr>
          <a:xfrm>
            <a:off x="1473693" y="766732"/>
            <a:ext cx="9472473"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solidFill>
                  <a:srgbClr val="000000"/>
                </a:solidFill>
                <a:effectLst/>
                <a:latin typeface="Arial" panose="020B0604020202020204" pitchFamily="34" charset="0"/>
                <a:ea typeface="Arial Unicode MS"/>
                <a:cs typeface="Arial" panose="020B0604020202020204" pitchFamily="34" charset="0"/>
              </a:rPr>
              <a:t>1. </a:t>
            </a:r>
            <a:r>
              <a:rPr lang="cs-CZ" sz="2000" kern="50" dirty="0">
                <a:solidFill>
                  <a:srgbClr val="000000"/>
                </a:solidFill>
                <a:effectLst/>
                <a:latin typeface="Arial" panose="020B0604020202020204" pitchFamily="34" charset="0"/>
                <a:ea typeface="Arial Unicode MS"/>
                <a:cs typeface="Arial" panose="020B0604020202020204" pitchFamily="34" charset="0"/>
              </a:rPr>
              <a:t>Několika svých rozhodnutí dodnes lituje. 2. Polichotili jsme mu a on zčervenal. 3. Než  se uzdravil z vážné nemoci, strávil 20 dnů v nemocnici. 4. Na poslední chvíli stihl odevzdat svou pololetní práci. 5. Za tři měsíce dokázal zhubnout pět kilo. 6. V čekárně jsem seděl téměř hodinu, než na mě přišla řada. 7. Měsíc jsem nemohl sportovat ani chodit do školy, protože jsem byl nemocný. 8. Na podzim začalo všechno listí žloutnout.  9. Minulý týden se mi podařilo překonat svůj bývalý rekord. 10. Měl pocit, že spadne. 11. Uznal svoji chybu až po dlouhém dohadování a argumentování. 12. V obývacím pokoji jsme měli kovovou sošku, která postupem času zrezla. 13. Všichni jsme se posadili k jednomu stolu a začali si vyprávět příběhy. 14. Nestíhal jsem, a proto jsem nesměl promarnit ani jednu minutu. 15. Včera jsem měl prezentaci na téma „Auta budoucnosti“. 16. Večer jsem si ohřál ruce nad ohněm. 17. Za dva roky pobytu v Paříži uměl plynule francouzsky. 18. V březnu začaly stromy rozkvétat a zelenat. 19. Stránky v knížkách začaly časem žloutnout. 20. Strachem strnul a dobrých pět minut se ani nepohnul.</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365001776"/>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EC3F5759-A2E1-4D18-ABDC-49AA02B622E8}"/>
              </a:ext>
            </a:extLst>
          </p:cNvPr>
          <p:cNvSpPr txBox="1"/>
          <p:nvPr/>
        </p:nvSpPr>
        <p:spPr>
          <a:xfrm>
            <a:off x="631794" y="565497"/>
            <a:ext cx="10928412" cy="5940088"/>
          </a:xfrm>
          <a:prstGeom prst="rect">
            <a:avLst/>
          </a:prstGeom>
          <a:noFill/>
        </p:spPr>
        <p:txBody>
          <a:bodyPr wrap="square">
            <a:spAutoFit/>
          </a:bodyPr>
          <a:lstStyle/>
          <a:p>
            <a:pPr algn="ctr"/>
            <a:r>
              <a:rPr lang="ru-RU" sz="2000" b="1" u="sng" kern="50" dirty="0">
                <a:effectLst/>
                <a:latin typeface="Arial" panose="020B0604020202020204" pitchFamily="34" charset="0"/>
                <a:ea typeface="Arial Unicode MS"/>
                <a:cs typeface="Arial" panose="020B0604020202020204" pitchFamily="34" charset="0"/>
              </a:rPr>
              <a:t>Третий продуктивный класс</a:t>
            </a:r>
          </a:p>
          <a:p>
            <a:pPr algn="ctr"/>
            <a:endParaRPr lang="ru-RU" sz="2000" b="1"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1. Пропущенные глаголы дополните по смыслу в прошедшем и настоящем времени. </a:t>
            </a:r>
            <a:r>
              <a:rPr lang="ru-RU" sz="2000" i="1" kern="50" dirty="0">
                <a:effectLst/>
                <a:latin typeface="Arial" panose="020B0604020202020204" pitchFamily="34" charset="0"/>
                <a:ea typeface="Arial Unicode MS"/>
                <a:cs typeface="Arial" panose="020B0604020202020204" pitchFamily="34" charset="0"/>
              </a:rPr>
              <a:t>Воевать, арестовать, господствовать, диктовать, нарисовать, адресовать, атаковать, действовать, горевать, жевать.</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Саша ___ маме картинку. 2. Сергей Иванович ___ директору предприятия письмо. 3. Его ___ за кражу в магазине. 4. Подозреваемый в убийстве ___ полицейского. 5. Музыка мне ___ на нервы. 6. Маша ___ по муже, который погиб в бою. 7. Кочевые народы всегда ___ друг с другом. 8. В сфере теневой экономики ___ мафия. 9. Павел ___ текст другу. 10. Лошадь ___ сено.</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глаголы в скобках на русский язык и используйте их в правильной форме настоящего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Петя мне </a:t>
            </a:r>
            <a:r>
              <a:rPr lang="cs-CZ" sz="2000" kern="50" dirty="0">
                <a:effectLst/>
                <a:latin typeface="Arial" panose="020B0604020202020204" pitchFamily="34" charset="0"/>
                <a:ea typeface="Arial Unicode MS"/>
                <a:cs typeface="Arial" panose="020B0604020202020204" pitchFamily="34" charset="0"/>
              </a:rPr>
              <a:t>(věnovat/dát)</a:t>
            </a:r>
            <a:r>
              <a:rPr lang="ru-RU" sz="2000" kern="50" dirty="0">
                <a:effectLst/>
                <a:latin typeface="Arial" panose="020B0604020202020204" pitchFamily="34" charset="0"/>
                <a:ea typeface="Arial Unicode MS"/>
                <a:cs typeface="Arial" panose="020B0604020202020204" pitchFamily="34" charset="0"/>
              </a:rPr>
              <a:t> билет в кино. 2. Мой отец </a:t>
            </a:r>
            <a:r>
              <a:rPr lang="cs-CZ" sz="2000" kern="50" dirty="0">
                <a:effectLst/>
                <a:latin typeface="Arial" panose="020B0604020202020204" pitchFamily="34" charset="0"/>
                <a:ea typeface="Arial Unicode MS"/>
                <a:cs typeface="Arial" panose="020B0604020202020204" pitchFamily="34" charset="0"/>
              </a:rPr>
              <a:t>(vést/řídit)</a:t>
            </a:r>
            <a:r>
              <a:rPr lang="ru-RU" sz="2000" kern="50" dirty="0">
                <a:effectLst/>
                <a:latin typeface="Arial" panose="020B0604020202020204" pitchFamily="34" charset="0"/>
                <a:ea typeface="Arial Unicode MS"/>
                <a:cs typeface="Arial" panose="020B0604020202020204" pitchFamily="34" charset="0"/>
              </a:rPr>
              <a:t> учреждением уже три года. 3. Мне кажется, что она </a:t>
            </a:r>
            <a:r>
              <a:rPr lang="cs-CZ" sz="2000" kern="50" dirty="0">
                <a:effectLst/>
                <a:latin typeface="Arial" panose="020B0604020202020204" pitchFamily="34" charset="0"/>
                <a:ea typeface="Arial Unicode MS"/>
                <a:cs typeface="Arial" panose="020B0604020202020204" pitchFamily="34" charset="0"/>
              </a:rPr>
              <a:t>(závidět)</a:t>
            </a:r>
            <a:r>
              <a:rPr lang="ru-RU" sz="2000" kern="50" dirty="0">
                <a:effectLst/>
                <a:latin typeface="Arial" panose="020B0604020202020204" pitchFamily="34" charset="0"/>
                <a:ea typeface="Arial Unicode MS"/>
                <a:cs typeface="Arial" panose="020B0604020202020204" pitchFamily="34" charset="0"/>
              </a:rPr>
              <a:t> моему успеху. 4. Во время перевода мы (</a:t>
            </a:r>
            <a:r>
              <a:rPr lang="ru-RU" sz="2000" kern="50" dirty="0" err="1">
                <a:effectLst/>
                <a:latin typeface="Arial" panose="020B0604020202020204" pitchFamily="34" charset="0"/>
                <a:ea typeface="Arial Unicode MS"/>
                <a:cs typeface="Arial" panose="020B0604020202020204" pitchFamily="34" charset="0"/>
              </a:rPr>
              <a:t>užívat</a:t>
            </a:r>
            <a:r>
              <a:rPr lang="ru-RU" sz="2000" kern="50" dirty="0">
                <a:effectLst/>
                <a:latin typeface="Arial" panose="020B0604020202020204" pitchFamily="34" charset="0"/>
                <a:ea typeface="Arial Unicode MS"/>
                <a:cs typeface="Arial" panose="020B0604020202020204" pitchFamily="34" charset="0"/>
              </a:rPr>
              <a:t>/</a:t>
            </a:r>
            <a:r>
              <a:rPr lang="ru-RU" sz="2000" kern="50" dirty="0" err="1">
                <a:effectLst/>
                <a:latin typeface="Arial" panose="020B0604020202020204" pitchFamily="34" charset="0"/>
                <a:ea typeface="Arial Unicode MS"/>
                <a:cs typeface="Arial" panose="020B0604020202020204" pitchFamily="34" charset="0"/>
              </a:rPr>
              <a:t>používat</a:t>
            </a:r>
            <a:r>
              <a:rPr lang="ru-RU" sz="2000" kern="50" dirty="0">
                <a:effectLst/>
                <a:latin typeface="Arial" panose="020B0604020202020204" pitchFamily="34" charset="0"/>
                <a:ea typeface="Arial Unicode MS"/>
                <a:cs typeface="Arial" panose="020B0604020202020204" pitchFamily="34" charset="0"/>
              </a:rPr>
              <a:t>) этим словарем. 5. Курицы </a:t>
            </a:r>
            <a:r>
              <a:rPr lang="cs-CZ" sz="2000" kern="50" dirty="0">
                <a:effectLst/>
                <a:latin typeface="Arial" panose="020B0604020202020204" pitchFamily="34" charset="0"/>
                <a:ea typeface="Arial Unicode MS"/>
                <a:cs typeface="Arial" panose="020B0604020202020204" pitchFamily="34" charset="0"/>
              </a:rPr>
              <a:t>(zobat) </a:t>
            </a:r>
            <a:r>
              <a:rPr lang="ru-RU" sz="2000" kern="50" dirty="0">
                <a:effectLst/>
                <a:latin typeface="Arial" panose="020B0604020202020204" pitchFamily="34" charset="0"/>
                <a:ea typeface="Arial Unicode MS"/>
                <a:cs typeface="Arial" panose="020B0604020202020204" pitchFamily="34" charset="0"/>
              </a:rPr>
              <a:t>зерно. 6. Кузнец </a:t>
            </a:r>
            <a:r>
              <a:rPr lang="cs-CZ" sz="2000" kern="50" dirty="0">
                <a:effectLst/>
                <a:latin typeface="Arial" panose="020B0604020202020204" pitchFamily="34" charset="0"/>
                <a:ea typeface="Arial Unicode MS"/>
                <a:cs typeface="Arial" panose="020B0604020202020204" pitchFamily="34" charset="0"/>
              </a:rPr>
              <a:t>(kout)</a:t>
            </a:r>
            <a:r>
              <a:rPr lang="ru-RU" sz="2000" kern="50" dirty="0">
                <a:effectLst/>
                <a:latin typeface="Arial" panose="020B0604020202020204" pitchFamily="34" charset="0"/>
                <a:ea typeface="Arial Unicode MS"/>
                <a:cs typeface="Arial" panose="020B0604020202020204" pitchFamily="34" charset="0"/>
              </a:rPr>
              <a:t> железо. 7. Директор </a:t>
            </a:r>
            <a:r>
              <a:rPr lang="cs-CZ" sz="2000" kern="50" dirty="0">
                <a:effectLst/>
                <a:latin typeface="Arial" panose="020B0604020202020204" pitchFamily="34" charset="0"/>
                <a:ea typeface="Arial Unicode MS"/>
                <a:cs typeface="Arial" panose="020B0604020202020204" pitchFamily="34" charset="0"/>
              </a:rPr>
              <a:t>(vybavit)</a:t>
            </a:r>
            <a:r>
              <a:rPr lang="ru-RU" sz="2000" kern="50" dirty="0">
                <a:effectLst/>
                <a:latin typeface="Arial" panose="020B0604020202020204" pitchFamily="34" charset="0"/>
                <a:ea typeface="Arial Unicode MS"/>
                <a:cs typeface="Arial" panose="020B0604020202020204" pitchFamily="34" charset="0"/>
              </a:rPr>
              <a:t> лабораторию химии. 8. Он достаточно </a:t>
            </a:r>
            <a:r>
              <a:rPr lang="cs-CZ" sz="2000" kern="50" dirty="0">
                <a:effectLst/>
                <a:latin typeface="Arial" panose="020B0604020202020204" pitchFamily="34" charset="0"/>
                <a:ea typeface="Arial Unicode MS"/>
                <a:cs typeface="Arial" panose="020B0604020202020204" pitchFamily="34" charset="0"/>
              </a:rPr>
              <a:t>(odůvodnit/opodstatnit)</a:t>
            </a:r>
            <a:r>
              <a:rPr lang="ru-RU" sz="2000" kern="50" dirty="0">
                <a:effectLst/>
                <a:latin typeface="Arial" panose="020B0604020202020204" pitchFamily="34" charset="0"/>
                <a:ea typeface="Arial Unicode MS"/>
                <a:cs typeface="Arial" panose="020B0604020202020204" pitchFamily="34" charset="0"/>
              </a:rPr>
              <a:t> свои выводы. 9. Я </a:t>
            </a:r>
            <a:r>
              <a:rPr lang="cs-CZ" sz="2000" kern="50" dirty="0">
                <a:effectLst/>
                <a:latin typeface="Arial" panose="020B0604020202020204" pitchFamily="34" charset="0"/>
                <a:ea typeface="Arial Unicode MS"/>
                <a:cs typeface="Arial" panose="020B0604020202020204" pitchFamily="34" charset="0"/>
              </a:rPr>
              <a:t>(kašlat)</a:t>
            </a:r>
            <a:r>
              <a:rPr lang="ru-RU" sz="2000" kern="50" dirty="0">
                <a:effectLst/>
                <a:latin typeface="Arial" panose="020B0604020202020204" pitchFamily="34" charset="0"/>
                <a:ea typeface="Arial Unicode MS"/>
                <a:cs typeface="Arial" panose="020B0604020202020204" pitchFamily="34" charset="0"/>
              </a:rPr>
              <a:t> на ее мнение</a:t>
            </a:r>
            <a:r>
              <a:rPr lang="cs-CZ" sz="2000" kern="50" dirty="0">
                <a:effectLst/>
                <a:latin typeface="Arial" panose="020B0604020202020204" pitchFamily="34" charset="0"/>
                <a:ea typeface="Arial Unicode MS"/>
                <a:cs typeface="Arial" panose="020B0604020202020204" pitchFamily="34" charset="0"/>
              </a:rPr>
              <a:t>!</a:t>
            </a:r>
            <a:endParaRPr lang="ru-RU" sz="2000" b="1" kern="50" dirty="0">
              <a:latin typeface="Arial" panose="020B0604020202020204" pitchFamily="34" charset="0"/>
              <a:ea typeface="Arial Unicode MS"/>
              <a:cs typeface="Arial" panose="020B0604020202020204" pitchFamily="34" charset="0"/>
            </a:endParaRPr>
          </a:p>
          <a:p>
            <a:pPr algn="ct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4130877676"/>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1F2BBA2-2A47-46EC-957D-0EA86D8179EF}"/>
              </a:ext>
            </a:extLst>
          </p:cNvPr>
          <p:cNvSpPr txBox="1"/>
          <p:nvPr/>
        </p:nvSpPr>
        <p:spPr>
          <a:xfrm>
            <a:off x="1031289" y="959112"/>
            <a:ext cx="10129421"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1. Pozůstalí truchlili po zemřelém. 2. Pár na plese tancoval valčík a publikum mu nadšeně tleskalo. 3. Majitel vybavil byt novým nábytkem a dal ho do pronájmu. 4. Bratr všem záviděl jakoukoliv novou věc. 5. Výstava byla zorganizována v průběhu dvou týdnů. 6. Mravenec táhl těžký list do mraveniště. 7. Stručně, výstižně a jasně formuloval všechna pravidla. 8. Matka se strachovala o syna, který se ještě nevrátil domů. 9. Vedoucí diktoval své požadavky ostatním zaměstnancům firmy. 10. Nezastavil se před ničím, byl zatčen, odsouzen a uvězněn. 11. Můj dědeček založil rodinnou pekárnu již před padesáti pěti lety, letos budeme slavit významné výročí. 12. Manžel opravil rozbitou skříň a utáhl kohoutek v kuchyni. 13. Zkoušel jsem plavání, běhání i lyžování, ale nic z toho mě neoslovilo. 14. Kašlu na tebe a tvoje rady! 15. Užívám aplikaci, která mi pomáhá vytvořit prezentaci rychleji. 16. Chtěl bych tak jednou publikovat své básně v časopise. 17. Přespali jsme u známých na chatě, bylo už pozdě se vracet domů. 18. Děti nakreslily nemocné mamince obrázek. 19. Zabalil si kufr a odjel na dvoutýdenní dovolenou na Kanárské ostrovy. 20. Hlasovali pro stejného kandidáta jako já.</a:t>
            </a:r>
          </a:p>
          <a:p>
            <a:pPr algn="just"/>
            <a:r>
              <a:rPr lang="cs-CZ" sz="2000" kern="50" dirty="0">
                <a:effectLst/>
                <a:latin typeface="Arial" panose="020B0604020202020204" pitchFamily="34" charset="0"/>
                <a:ea typeface="Arial Unicode MS"/>
                <a:cs typeface="Arial" panose="020B0604020202020204" pitchFamily="34" charset="0"/>
              </a:rPr>
              <a:t> </a:t>
            </a:r>
          </a:p>
        </p:txBody>
      </p:sp>
    </p:spTree>
    <p:extLst>
      <p:ext uri="{BB962C8B-B14F-4D97-AF65-F5344CB8AC3E}">
        <p14:creationId xmlns:p14="http://schemas.microsoft.com/office/powerpoint/2010/main" val="915326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D09B1E87-891F-40E1-923F-6D2C2D059E50}"/>
              </a:ext>
            </a:extLst>
          </p:cNvPr>
          <p:cNvSpPr>
            <a:spLocks noGrp="1"/>
          </p:cNvSpPr>
          <p:nvPr>
            <p:ph type="title"/>
          </p:nvPr>
        </p:nvSpPr>
        <p:spPr/>
        <p:txBody>
          <a:bodyPr/>
          <a:lstStyle/>
          <a:p>
            <a:r>
              <a:rPr lang="ru-RU" dirty="0">
                <a:solidFill>
                  <a:srgbClr val="FF0000"/>
                </a:solidFill>
              </a:rPr>
              <a:t>имя существительное</a:t>
            </a:r>
            <a:endParaRPr lang="cs-CZ" dirty="0">
              <a:solidFill>
                <a:srgbClr val="FF0000"/>
              </a:solidFill>
            </a:endParaRPr>
          </a:p>
        </p:txBody>
      </p:sp>
    </p:spTree>
    <p:extLst>
      <p:ext uri="{BB962C8B-B14F-4D97-AF65-F5344CB8AC3E}">
        <p14:creationId xmlns:p14="http://schemas.microsoft.com/office/powerpoint/2010/main" val="2924699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6F9ED56-CDAA-438F-BE9B-D9709A1A0EF1}"/>
              </a:ext>
            </a:extLst>
          </p:cNvPr>
          <p:cNvSpPr txBox="1"/>
          <p:nvPr/>
        </p:nvSpPr>
        <p:spPr>
          <a:xfrm>
            <a:off x="656947" y="536956"/>
            <a:ext cx="10750858" cy="563231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Выберите правильный вариант.</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latin typeface="Arial" panose="020B0604020202020204" pitchFamily="34" charset="0"/>
                <a:ea typeface="Arial Unicode MS"/>
                <a:cs typeface="Arial" panose="020B0604020202020204" pitchFamily="34" charset="0"/>
              </a:rPr>
              <a:t>А</a:t>
            </a:r>
            <a:r>
              <a:rPr lang="ru-RU" sz="2000" kern="50" dirty="0">
                <a:latin typeface="Arial" panose="020B0604020202020204" pitchFamily="34" charset="0"/>
                <a:ea typeface="Arial Unicode MS"/>
                <a:cs typeface="Arial" panose="020B0604020202020204" pitchFamily="34" charset="0"/>
              </a:rPr>
              <a:t> </a:t>
            </a:r>
            <a:r>
              <a:rPr lang="cs-CZ" sz="2000" kern="50" dirty="0">
                <a:effectLst/>
                <a:latin typeface="Arial" panose="020B0604020202020204" pitchFamily="34" charset="0"/>
                <a:ea typeface="Arial Unicode MS"/>
                <a:cs typeface="Arial" panose="020B0604020202020204" pitchFamily="34" charset="0"/>
              </a:rPr>
              <a:t>1. </a:t>
            </a:r>
            <a:r>
              <a:rPr lang="ru-RU" sz="2000" kern="50" dirty="0">
                <a:effectLst/>
                <a:latin typeface="Arial" panose="020B0604020202020204" pitchFamily="34" charset="0"/>
                <a:ea typeface="Arial Unicode MS"/>
                <a:cs typeface="Arial" panose="020B0604020202020204" pitchFamily="34" charset="0"/>
              </a:rPr>
              <a:t>Он ехал на полном (газу/газе). 2. Во время каникул он побывал в родном (крае/краю). 3. Он старался показать себя в хорошем (свету/свете). 4. Он умер во (цвету/цвете) лет. 5. В котором (часу/часе) завтра встретимся? 6. Мы очень долго стояли в одном (ряду/ряде). 7. Пасху мы провели в семейном (кругу/круге). 8. В прошлом (году/годе) мы ездили в Москву. 9. Весной стояли деревья в (цвету/цвете). 10. Это невозможно осуществить в данном общественном (строю/строе). 11. Он все видит в розовом</a:t>
            </a:r>
            <a:r>
              <a:rPr lang="ru-RU" sz="2000" kern="50" dirty="0">
                <a:solidFill>
                  <a:srgbClr val="000000"/>
                </a:solidFill>
                <a:effectLst/>
                <a:latin typeface="Arial" panose="020B0604020202020204" pitchFamily="34" charset="0"/>
                <a:ea typeface="Arial Unicode MS"/>
                <a:cs typeface="Arial" panose="020B0604020202020204" pitchFamily="34" charset="0"/>
              </a:rPr>
              <a:t> </a:t>
            </a:r>
            <a:r>
              <a:rPr lang="ru-RU" sz="2000" kern="50" dirty="0">
                <a:effectLst/>
                <a:latin typeface="Arial" panose="020B0604020202020204" pitchFamily="34" charset="0"/>
                <a:ea typeface="Arial Unicode MS"/>
                <a:cs typeface="Arial" panose="020B0604020202020204" pitchFamily="34" charset="0"/>
              </a:rPr>
              <a:t>(цвете/цвету). 12. Бабушка останавливалась на каждом (шаге/шагу). 13. Автомобиль ехал на полном (ходе/ходу). 14. Рабочие трудились в (поте/поту) лица. 15. Все выяснилось в (ходе/ходу) событий. 16. Подавайте воду в холодном (виде/виду). 17. Мы вернулись в шестом (часе/часу). 18. Саша был в (отпуске/отпуску) две недели. 19. Когда мы были на (крае/краю) леса, начался проливной дождь. 20. Он решил все вопросы на (ходе/ходу).</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В</a:t>
            </a:r>
            <a:r>
              <a:rPr lang="ru-RU" sz="2000" kern="50" dirty="0">
                <a:effectLst/>
                <a:latin typeface="Arial" panose="020B0604020202020204" pitchFamily="34" charset="0"/>
                <a:ea typeface="Arial Unicode MS"/>
                <a:cs typeface="Arial" panose="020B0604020202020204" pitchFamily="34" charset="0"/>
              </a:rPr>
              <a:t> 1. Это выражение часто употребляется в (быту/быте). 2. Ты представил нам ситуацию в ложном (свету/свете). 3. Ни за что на (свету/свете) я этого не сделаю. 4. Лошади стояли в (поту/поте). 5. Авария произошла у всех на (виду/виде). 6. Имейте это в (виду/виде)! 7. Я тоже хочу быть с ним в (ладу/ладе). 8. На переднем (краю/крае) было тихо. 9. Коля все решает на (лету/лете). 10. Я обычно завтракаю на (бегу/беге).</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650403382"/>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CC424A17-D29B-48B2-9FDD-9D26AEBD1F14}"/>
              </a:ext>
            </a:extLst>
          </p:cNvPr>
          <p:cNvSpPr txBox="1"/>
          <p:nvPr/>
        </p:nvSpPr>
        <p:spPr>
          <a:xfrm>
            <a:off x="1497366" y="672046"/>
            <a:ext cx="9197267" cy="5016758"/>
          </a:xfrm>
          <a:prstGeom prst="rect">
            <a:avLst/>
          </a:prstGeom>
          <a:noFill/>
        </p:spPr>
        <p:txBody>
          <a:bodyPr wrap="square">
            <a:spAutoFit/>
          </a:bodyPr>
          <a:lstStyle/>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Препарат действует быстро. 2. Мама всегда волнуется из-за пустяков. 3. Игра требует выдержки. 4. Мы проголосовали за нового кандидата. 5. Экспедиция исследовала разные виды растений. 6. Анна дирижирует детским хором. 7. Юра интересовался астрономией и географией. 8. Материал надо сначала проанализировать, а результаты исследования опубликовать в журнале. 9. Этот зуб надо запломбировать. 10. Киностудия экранизировала последний рассказ Куприна. 11. Больных надо сразу изолировать. 12. В последнем номере журнала эту книгу раскритиковали. 13. Бабушка радовалась письму от внука. 14. Наш дом требует ремонта. 15. Денег куры не клюют. 16. Образуйте формы инклюзива и эксклюзива. 17. Наша страна экспортирует машины в разные европейские страны. 18. Полиция арестовала некоторых участников сегодняшней демонстрации. 19. У него отсутствует чувство стыда.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663945055"/>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146E6DA-247D-427D-A7C5-D2AB276D668F}"/>
              </a:ext>
            </a:extLst>
          </p:cNvPr>
          <p:cNvSpPr txBox="1"/>
          <p:nvPr/>
        </p:nvSpPr>
        <p:spPr>
          <a:xfrm>
            <a:off x="782715" y="769684"/>
            <a:ext cx="10626570" cy="5632311"/>
          </a:xfrm>
          <a:prstGeom prst="rect">
            <a:avLst/>
          </a:prstGeom>
          <a:noFill/>
        </p:spPr>
        <p:txBody>
          <a:bodyPr wrap="square">
            <a:spAutoFit/>
          </a:bodyPr>
          <a:lstStyle/>
          <a:p>
            <a:pPr algn="ctr"/>
            <a:r>
              <a:rPr lang="ru-RU" sz="2000" b="1" u="sng" kern="50" dirty="0">
                <a:effectLst/>
                <a:latin typeface="Arial" panose="020B0604020202020204" pitchFamily="34" charset="0"/>
                <a:ea typeface="Arial Unicode MS"/>
                <a:cs typeface="Arial" panose="020B0604020202020204" pitchFamily="34" charset="0"/>
              </a:rPr>
              <a:t>Четвертый продуктивный класс</a:t>
            </a:r>
          </a:p>
          <a:p>
            <a:endParaRPr lang="ru-RU" sz="2000" b="1" kern="50" dirty="0">
              <a:latin typeface="Arial" panose="020B0604020202020204" pitchFamily="34" charset="0"/>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1. Формы прошедшего времени заменяйте формами настоящего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Антон повернулся на левый бок и снова заснул. 2. Сын вернулся с экскурсии усталым. 3. Машина свернула налево. 4. Мама крикнула на ребенка. 5. Саша проснулся утром, сварил кофе и ушёл на работу. 6. Перед домом он поскользнулся на льду. 7. Они оба споткнулись о порог. 8. Саша и Иван повернулись ко мне лицом. 9. Сверкнула молния, и начался проливной дождь. 10. Школьник затронул в сочинении важный вопрос.</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Пропущенные глаголы дополните по смыслу в прошедшем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i="1" kern="50" dirty="0">
                <a:effectLst/>
                <a:latin typeface="Arial" panose="020B0604020202020204" pitchFamily="34" charset="0"/>
                <a:ea typeface="Arial Unicode MS"/>
                <a:cs typeface="Arial" panose="020B0604020202020204" pitchFamily="34" charset="0"/>
              </a:rPr>
              <a:t>Приглянуться, опрокинуть, застегнуть, взглянуть, вскрикнуть, коснуться, подвинуть, сомкнуться, улыбнуться.</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Глаза ___ от усталости. 2. Счастье ___ девушке. 3. Учитель ___ на часы. 4. Он ___ чемодан ногой. 5. Маша ___ пальто, потому что сегодня на улице холодно. 6. Мы ___ от испуга. 7. Эта картина мне сразу ___. 8. В автобусе мужчина ___ меня своим плечом. 9. Она ___ на меня рукой. 10. Наташа ___ вазу с цветами.</a:t>
            </a:r>
            <a:endParaRPr lang="cs-CZ" sz="2000" kern="50" dirty="0">
              <a:effectLst/>
              <a:latin typeface="Arial" panose="020B0604020202020204" pitchFamily="34" charset="0"/>
              <a:ea typeface="Arial Unicode MS"/>
              <a:cs typeface="Arial" panose="020B0604020202020204" pitchFamily="34" charset="0"/>
            </a:endParaRPr>
          </a:p>
          <a:p>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6756963"/>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60CCA7C6-B8CE-437C-A836-6BC1A25F098B}"/>
              </a:ext>
            </a:extLst>
          </p:cNvPr>
          <p:cNvSpPr txBox="1"/>
          <p:nvPr/>
        </p:nvSpPr>
        <p:spPr>
          <a:xfrm>
            <a:off x="1198485" y="1382286"/>
            <a:ext cx="10014011" cy="409342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Пропущенные глаголы дополните по смыслу в прошедшем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i="1" kern="50" dirty="0">
                <a:effectLst/>
                <a:latin typeface="Arial" panose="020B0604020202020204" pitchFamily="34" charset="0"/>
                <a:ea typeface="Arial Unicode MS"/>
                <a:cs typeface="Arial" panose="020B0604020202020204" pitchFamily="34" charset="0"/>
              </a:rPr>
              <a:t>Подчеркнуть, вскрикнуть, опрокинуть, согнуться, стукнуть, приглянуться, улыбнуться, замкнуться, прыгнуть, вычеркнуть</a:t>
            </a:r>
            <a:endParaRPr lang="cs-CZ" sz="2000" kern="50" dirty="0">
              <a:effectLst/>
              <a:latin typeface="Arial" panose="020B0604020202020204" pitchFamily="34" charset="0"/>
              <a:ea typeface="Arial Unicode MS"/>
              <a:cs typeface="Arial" panose="020B0604020202020204" pitchFamily="34" charset="0"/>
            </a:endParaRPr>
          </a:p>
          <a:p>
            <a:r>
              <a:rPr lang="ru-RU" sz="2000" kern="50" dirty="0">
                <a:effectLst/>
                <a:latin typeface="Arial" panose="020B0604020202020204" pitchFamily="34" charset="0"/>
                <a:ea typeface="Arial Unicode MS"/>
                <a:cs typeface="Arial" panose="020B0604020202020204" pitchFamily="34" charset="0"/>
              </a:rPr>
              <a:t>1. Ей ___ шестьдесят. 2. Он  ___ в себе. 3. Спортсмен ___ от удара. 4. Незнакомка мило ___. 5. Олег громко ___ от боли. 6. Он мне ___. 7. Кошка ___ на стол. 8. Ученик ___ подлежащее и сказуемое. 9. Он ___ его фамилию из списка участников экскурсии. 10. Волна ___ лодку.</a:t>
            </a:r>
          </a:p>
          <a:p>
            <a:pPr marL="342900" indent="-342900">
              <a:buAutoNum type="arabicPeriod"/>
            </a:pPr>
            <a:endParaRPr lang="ru-RU" sz="2000" kern="50" dirty="0">
              <a:latin typeface="Arial" panose="020B0604020202020204" pitchFamily="34" charset="0"/>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следующие выражения на чешский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Махнуть рукой, согнуться в три погибели, вычеркнуть из памяти, затронуть за живое, затронуть душу, упомянуть не в последнюю очередь, глаза сомкнулись, заснуть крепким сном.</a:t>
            </a:r>
            <a:endParaRPr lang="cs-CZ" sz="2000" kern="50" dirty="0">
              <a:effectLst/>
              <a:latin typeface="Arial" panose="020B0604020202020204" pitchFamily="34" charset="0"/>
              <a:ea typeface="Arial Unicode MS"/>
              <a:cs typeface="Arial" panose="020B0604020202020204" pitchFamily="34" charset="0"/>
            </a:endParaRPr>
          </a:p>
          <a:p>
            <a:pPr marL="342900" indent="-342900">
              <a:buAutoNum type="arabicPeriod"/>
            </a:pP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622371"/>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2A2C3A2-D62C-4E15-B240-ACAC20C8E665}"/>
              </a:ext>
            </a:extLst>
          </p:cNvPr>
          <p:cNvSpPr txBox="1"/>
          <p:nvPr/>
        </p:nvSpPr>
        <p:spPr>
          <a:xfrm>
            <a:off x="1269506" y="810373"/>
            <a:ext cx="9863091" cy="501675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1. Je třeba kout železo, dokud je žhavé. 2. Uklouzla jsem na ledu a zlomila si nohu. 3. Probudila jsem se v noci a nemohla jsem usnout. 4. Kobylka skočila z listu na zem. 5. Na rozbouřeném moři ztroskotala loď a utonula celá její posádka. 6. Obelhal mě člověk, kterému jsem tolik důvěřovala. 7. Podtrhla bych její vyjadřovací schopnosti, s nimi nás všechny hravě strčí do kapsy. 8. Všichni se společně semknuli a práci dotáhli do zdárného konce. 9. Cestující se ke mně otočil a začal si se mnou povídat. 10. Sestra vykřikla nadšením: „Dostanu nové kolo!“ 11. Nedával pozor a zakopl o práh. 11. Připomenula mi dnešní schůzku vedení společnosti. 12. Zazvonila a pro jistotu ještě ťukla na okno kuchyně. 13. Auto rychle zahnulo do leva, řidič ale situaci nezvládl a naboural do sloupku vedle silnice. 14. Zapnuli jsme si kabáty, abychom neprochladli. 15. Nechci uklouznout, raději půjdu pomalu 16. Uprostřed noci mě probudilo zvláštní klepání. 17. Vyškrtla jsem možnosti, které nepřipadaly v úvahu. 18. Otevřela konzervu s tuňákem a připravila chutnou pomazánku. 19. Ohlédla se za projíždějícím autem. 20. Nemá cenu se uzavírat do sebe.</a:t>
            </a:r>
          </a:p>
        </p:txBody>
      </p:sp>
    </p:spTree>
    <p:extLst>
      <p:ext uri="{BB962C8B-B14F-4D97-AF65-F5344CB8AC3E}">
        <p14:creationId xmlns:p14="http://schemas.microsoft.com/office/powerpoint/2010/main" val="2420167668"/>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39041C58-1397-4A74-90FB-22458B3BC197}"/>
              </a:ext>
            </a:extLst>
          </p:cNvPr>
          <p:cNvSpPr txBox="1"/>
          <p:nvPr/>
        </p:nvSpPr>
        <p:spPr>
          <a:xfrm>
            <a:off x="1597980" y="1012054"/>
            <a:ext cx="9374819" cy="409342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Он застегнул пальто и ушел. 2. Учительница перечеркнула последний абзац. 3. Он оглянулся ей вслед. 4. Бухгалтер просто тонул в отчётах. 5. В последнее время сестра замкнулась в себе. 6. Он проснулся около полуночи. 7. Швейцар заглянул в список постояльцев отеля. 8. Ее глаза сомкнулись и она заснула в кресле. 9. Выступающий затронул очень важный вопрос. 10. Марина развернулась и вышла из комнаты. 11. Врач вернулся к своей прежней работе. 12. Иван вернулся из отпуска загорелым. 13. Я проснулся от холода. 14. Ветер гнул деревья. 15. Отец упрекнул сына в легкомыслии. 16. Я поскользнулся на льду и сломал обе руки. 17. Застегнись, иначе простудишься! 18. Вчера он заснул поздно. 19. Кто-то стукнул меня по спине. 20. Он кинулся ему на помощь.</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820434287"/>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F86A668-B57C-4589-A7AB-BB4FDEAD911B}"/>
              </a:ext>
            </a:extLst>
          </p:cNvPr>
          <p:cNvSpPr txBox="1"/>
          <p:nvPr/>
        </p:nvSpPr>
        <p:spPr>
          <a:xfrm>
            <a:off x="941033" y="793980"/>
            <a:ext cx="10360241" cy="5016758"/>
          </a:xfrm>
          <a:prstGeom prst="rect">
            <a:avLst/>
          </a:prstGeom>
          <a:noFill/>
        </p:spPr>
        <p:txBody>
          <a:bodyPr wrap="square">
            <a:spAutoFit/>
          </a:bodyPr>
          <a:lstStyle/>
          <a:p>
            <a:pPr algn="ctr"/>
            <a:r>
              <a:rPr lang="ru-RU" sz="2000" b="1" u="sng" kern="50" dirty="0">
                <a:effectLst/>
                <a:latin typeface="Arial" panose="020B0604020202020204" pitchFamily="34" charset="0"/>
                <a:ea typeface="Arial Unicode MS"/>
                <a:cs typeface="Arial" panose="020B0604020202020204" pitchFamily="34" charset="0"/>
              </a:rPr>
              <a:t>Пятый продуктивный класс</a:t>
            </a:r>
          </a:p>
          <a:p>
            <a:endParaRPr lang="ru-RU" sz="2000" b="1" kern="50" dirty="0">
              <a:latin typeface="Arial" panose="020B0604020202020204" pitchFamily="34" charset="0"/>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1. Пропущенные глаголы дополните по смыслу в прошедшем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i="1" kern="50" dirty="0">
                <a:effectLst/>
                <a:latin typeface="Arial" panose="020B0604020202020204" pitchFamily="34" charset="0"/>
                <a:ea typeface="Arial Unicode MS"/>
                <a:cs typeface="Arial" panose="020B0604020202020204" pitchFamily="34" charset="0"/>
              </a:rPr>
              <a:t>Успокоиться, стоить, различить, напомнить, позволить, ранить, поить, помнить, спешить, спорить.</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Если бы мне ___ время, я бы обязательно пришел. 2. Девочка ___</a:t>
            </a:r>
            <a:r>
              <a:rPr lang="cs-CZ" sz="2000" kern="50" dirty="0">
                <a:effectLst/>
                <a:latin typeface="Arial" panose="020B0604020202020204" pitchFamily="34" charset="0"/>
                <a:ea typeface="Arial Unicode MS"/>
                <a:cs typeface="Arial" panose="020B0604020202020204" pitchFamily="34" charset="0"/>
              </a:rPr>
              <a:t> </a:t>
            </a:r>
            <a:r>
              <a:rPr lang="cs-CZ" sz="2000" kern="50" dirty="0" err="1">
                <a:effectLst/>
                <a:latin typeface="Arial" panose="020B0604020202020204" pitchFamily="34" charset="0"/>
                <a:ea typeface="Arial Unicode MS"/>
                <a:cs typeface="Arial" panose="020B0604020202020204" pitchFamily="34" charset="0"/>
              </a:rPr>
              <a:t>котёнка</a:t>
            </a:r>
            <a:r>
              <a:rPr lang="cs-CZ" sz="2000" kern="50" dirty="0">
                <a:effectLst/>
                <a:latin typeface="Arial" panose="020B0604020202020204" pitchFamily="34" charset="0"/>
                <a:ea typeface="Arial Unicode MS"/>
                <a:cs typeface="Arial" panose="020B0604020202020204" pitchFamily="34" charset="0"/>
              </a:rPr>
              <a:t> </a:t>
            </a:r>
            <a:r>
              <a:rPr lang="cs-CZ" sz="2000" kern="50" dirty="0" err="1">
                <a:effectLst/>
                <a:latin typeface="Arial" panose="020B0604020202020204" pitchFamily="34" charset="0"/>
                <a:ea typeface="Arial Unicode MS"/>
                <a:cs typeface="Arial" panose="020B0604020202020204" pitchFamily="34" charset="0"/>
              </a:rPr>
              <a:t>молоком</a:t>
            </a:r>
            <a:r>
              <a:rPr lang="ru-RU" sz="2000" kern="50" dirty="0">
                <a:effectLst/>
                <a:latin typeface="Arial" panose="020B0604020202020204" pitchFamily="34" charset="0"/>
                <a:ea typeface="Arial Unicode MS"/>
                <a:cs typeface="Arial" panose="020B0604020202020204" pitchFamily="34" charset="0"/>
              </a:rPr>
              <a:t>. 3. Бабушка ___ все с раннего детства. 4. Она не ___ в тумане знакомую фигуру. 5. Солдата тяжело ___ на фронте. 6. У него было мало времени, он ___ на работу. 7. Он долго ___ с отцом о лучшем решении ситуации. 8. Что тебе ___ замолвить словечко? 9. У него __ кашель. 10. Друг мне ___ о завтрашней встрече.</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выражения на чешский язык, употребите их в предложениях.</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Не верить своим ушам, верит каждому слову, ранить душу, совершить ошибку, сообщить адрес, часы спешат, спорить с лучшим другом, об этом не стоит говорить, строить планы на будущее.</a:t>
            </a:r>
            <a:endParaRPr lang="cs-CZ" sz="2000" kern="50" dirty="0">
              <a:effectLst/>
              <a:latin typeface="Arial" panose="020B0604020202020204" pitchFamily="34" charset="0"/>
              <a:ea typeface="Arial Unicode MS"/>
              <a:cs typeface="Arial" panose="020B0604020202020204" pitchFamily="34" charset="0"/>
            </a:endParaRPr>
          </a:p>
          <a:p>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6992519"/>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4207009-4EA7-49DD-92CF-3B4135A91450}"/>
              </a:ext>
            </a:extLst>
          </p:cNvPr>
          <p:cNvSpPr txBox="1"/>
          <p:nvPr/>
        </p:nvSpPr>
        <p:spPr>
          <a:xfrm>
            <a:off x="1757779" y="1446060"/>
            <a:ext cx="8930935" cy="409342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1. Hospodář podojil krávu a z mléka udělal sýr. 2. Zazvonil zvonec a pohádky je konec. 3. Mučila jí představa letět letadlem. 4. Pamatuj na dobré vychování. 5. Sdělil nám všechna svá přání i obavy. 6. Zloděj udělal další přestupek. 7. Ta zpráva ho velmi ranila. 8. Nalepila tapetu na zeď. 9. Nebyla s to rozpoznat jednoho od druhého. 10. Nemá cenu se ním hádat. 11. Stála na jedné noze a udělala holubičku. 12. Uklidnila ho až zpráva v novinách. 13. Vytvářela si plány do budoucna. 14. Nevěřím ti ani slovo. 15. Nemohli si dovolit odjet na dovolenou. 16. Omluvili jsme se za své nevhodné chování. 17. Babička nám upekla buchty s tvarohem, mákem a povidly. 18. Neodpustím mu do konce života. 19. Vysvětlil mi, jak správně narýsovat krychli a kvádr. 20. Mluvila bez přestání asi hodinu.</a:t>
            </a:r>
          </a:p>
        </p:txBody>
      </p:sp>
    </p:spTree>
    <p:extLst>
      <p:ext uri="{BB962C8B-B14F-4D97-AF65-F5344CB8AC3E}">
        <p14:creationId xmlns:p14="http://schemas.microsoft.com/office/powerpoint/2010/main" val="597472108"/>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E094770-F214-4156-AC71-4D382336803A}"/>
              </a:ext>
            </a:extLst>
          </p:cNvPr>
          <p:cNvSpPr txBox="1"/>
          <p:nvPr/>
        </p:nvSpPr>
        <p:spPr>
          <a:xfrm>
            <a:off x="1242873" y="1228397"/>
            <a:ext cx="9916357" cy="4401205"/>
          </a:xfrm>
          <a:prstGeom prst="rect">
            <a:avLst/>
          </a:prstGeom>
          <a:noFill/>
        </p:spPr>
        <p:txBody>
          <a:bodyPr wrap="square">
            <a:spAutoFit/>
          </a:bodyPr>
          <a:lstStyle/>
          <a:p>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p>
          <a:p>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Мои дети вечно ссорятся. 2. Музыканты о чём-то горячо спорили. 3. Родители не позволили дочке идти в ночной клуб. 4. Друг хочет объясниться своей девушке в любви. 5. Актёр повторит свою роль. 6. Я надеюсь, что они одобрят наш проект. 7. Телефонный звонок нарушил мое спокойствие. 8. Этот конфликт нарушил наши планы. 9. Он не объяснил свой поступок. 10. Мои часы спешат. 11. Новый канал соединил реку с морем. 12. О чём люди чаще всего беспокоятся? 13. Он никогда не говорил правду в глаза. 14. Расстояние между машинами уменьшилось. 15. Его здоровье резко ухудшилось. 16. Медсестра измерила больному температуру. 17. После грозы море успокоилось. 18. Вечером погода изменилась. 19. Мы коснулись этой деликатной темы. 20. Я позвонил в поликлинику, чтобы извиниться за опоздание.</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685120558"/>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0340EFDB-D58D-4244-9FF5-5FB08094075F}"/>
              </a:ext>
            </a:extLst>
          </p:cNvPr>
          <p:cNvSpPr txBox="1"/>
          <p:nvPr/>
        </p:nvSpPr>
        <p:spPr>
          <a:xfrm>
            <a:off x="665826" y="721674"/>
            <a:ext cx="11043822" cy="563231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Дополняйте пропущенный глагол в правильной форме настоящего времени. </a:t>
            </a:r>
            <a:r>
              <a:rPr lang="ru-RU" sz="2000" i="1" kern="50" dirty="0">
                <a:effectLst/>
                <a:latin typeface="Arial" panose="020B0604020202020204" pitchFamily="34" charset="0"/>
                <a:ea typeface="Arial Unicode MS"/>
                <a:cs typeface="Arial" panose="020B0604020202020204" pitchFamily="34" charset="0"/>
              </a:rPr>
              <a:t>Лечиться, хвалить, сушить, чинить, подарить, изменить, жениться, дружить, учиться, вариться.</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Он все равно ___ своё решение. 2. Петр долго ___ играть на гитаре. 3. Суп ___ примерно два часа. 4. Маша весь день ___белье. 5. А я и не знал, что Катя ___ с этой девочкой. 6. Вы ___ в клинике? 7. Наш друг очень хорошо ___ старые машины. 8. За что ___ этого студента? 9. Что вы ___ Пете на день рождения? 10. Он ___ на любимой девушке.</a:t>
            </a:r>
          </a:p>
          <a:p>
            <a:pPr algn="just"/>
            <a:endParaRPr lang="ru-RU" sz="2000" kern="50" dirty="0">
              <a:effectLst/>
              <a:latin typeface="Arial" panose="020B0604020202020204" pitchFamily="34" charset="0"/>
              <a:ea typeface="Arial Unicode MS"/>
              <a:cs typeface="Arial" panose="020B0604020202020204" pitchFamily="34" charset="0"/>
            </a:endParaRPr>
          </a:p>
          <a:p>
            <a:pPr marL="342900" indent="-342900" algn="just">
              <a:buAutoNum type="arabicPeriod"/>
            </a:pPr>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solidFill>
                  <a:srgbClr val="000000"/>
                </a:solidFill>
                <a:effectLst/>
                <a:latin typeface="Arial" panose="020B0604020202020204" pitchFamily="34" charset="0"/>
                <a:ea typeface="Arial Unicode MS"/>
                <a:cs typeface="Arial" panose="020B0604020202020204" pitchFamily="34" charset="0"/>
              </a:rPr>
              <a:t>1. </a:t>
            </a:r>
            <a:r>
              <a:rPr lang="cs-CZ" sz="2000" kern="50" dirty="0">
                <a:solidFill>
                  <a:srgbClr val="000000"/>
                </a:solidFill>
                <a:effectLst/>
                <a:latin typeface="Arial" panose="020B0604020202020204" pitchFamily="34" charset="0"/>
                <a:ea typeface="Arial Unicode MS"/>
                <a:cs typeface="Arial" panose="020B0604020202020204" pitchFamily="34" charset="0"/>
              </a:rPr>
              <a:t>Dnes uvaří oběd naše babička. </a:t>
            </a:r>
            <a:r>
              <a:rPr lang="pl-PL" sz="2000" kern="50" dirty="0">
                <a:solidFill>
                  <a:srgbClr val="000000"/>
                </a:solidFill>
                <a:effectLst/>
                <a:latin typeface="Arial" panose="020B0604020202020204" pitchFamily="34" charset="0"/>
                <a:ea typeface="Arial Unicode MS"/>
                <a:cs typeface="Arial" panose="020B0604020202020204" pitchFamily="34" charset="0"/>
              </a:rPr>
              <a:t>2. Co jste dali Kátě k narozeninám? 3. Místní hasiči včera uhasili čtyři požáry. 4. Jaký dárek dostaneš k Vánocům? 5. Alena se celý týden učí na zkoušku. 6. Opravíte mi auto za dva týdny? 7. Na podzim lidé suší různé ovoce, aby si na něm v zimě pochutnali. 8. Prosím nekuřte v této budově. 9. Starý mistr se podělí o znalosti se svými učni. 10. Dejte si tento čaj s heřmánkem, ten vás vyléčí.</a:t>
            </a:r>
            <a:endParaRPr lang="cs-CZ" sz="2000" kern="50" dirty="0">
              <a:effectLst/>
              <a:latin typeface="Arial" panose="020B0604020202020204" pitchFamily="34" charset="0"/>
              <a:ea typeface="Arial Unicode MS"/>
              <a:cs typeface="Arial" panose="020B0604020202020204" pitchFamily="34" charset="0"/>
            </a:endParaRP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440970202"/>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25EE897-3A98-413E-913E-8EA5AAAAD37C}"/>
              </a:ext>
            </a:extLst>
          </p:cNvPr>
          <p:cNvSpPr txBox="1"/>
          <p:nvPr/>
        </p:nvSpPr>
        <p:spPr>
          <a:xfrm>
            <a:off x="1479612" y="842340"/>
            <a:ext cx="9232776" cy="501675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Стажировка в зарубежном университете изменила мои представления о будущей профессии. 2. Девушка старательно училась на медицинском факультете. 3. Картофель варится в супе уже слишком долго. 4. Полотенце сушится на спинке стула. 5. Они дружат ещё со школы, поэтому хорошо знают друг друга.  6. Моя бабушка лечится в Каловых Варах каждое лето. 7. Мой брат починил холодильник, который я сломал вчера.  8. Я люблю, когда меня хвалят, а не критикуют. 9. Что ты мне подаришь на Новый год? 10. Не могу поверить, что он женился так рано! 11. Извини, сейчас я учу математику, поэтому не могу пойти гулять с тобой. 12. Анна учит детей современным танцам. 13. Он обязательно вылечится, вот увидишь! 14. Мой младший брат всё ломает, а я чиню. 15. Мне кажется, компот уже сварился. 16. Ты с ними обязательно подружишься! 17. Цвет стен изменился со временем. 18. Где ты этому научился? 19. Вы часто хвалите своих детей? 20. Я подарю тебе всё, что захочешь!</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4250892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92338DF9-9440-4C22-93AC-1E0021E92130}"/>
              </a:ext>
            </a:extLst>
          </p:cNvPr>
          <p:cNvSpPr txBox="1"/>
          <p:nvPr/>
        </p:nvSpPr>
        <p:spPr>
          <a:xfrm>
            <a:off x="415400" y="382258"/>
            <a:ext cx="11361199" cy="594008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Поставьте существительное в скобках в правильную форму.</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Читайте последние новости в (мир) онлайн. 2. Вчера мы смотрели фильм „Пираты Карибского моря 3: На (край) света“. 3. Выражение «в (мир)» соответствует выражению «в светской жизни». 4. Весной был сад в полном (цвет). 5. Он ушел из (дом) и вернулся через час. 6. Мы купили билеты в театр и сидели в первом (ряд). 7. Он навсегда ушел из (дом). 8. Мы доехали до последнего (дом) и потом свернули направо. 9. Мне не хватает времени, я это должен сделать на (ход). 10. В некотором (род) мы были друзьями.</a:t>
            </a:r>
          </a:p>
          <a:p>
            <a:pPr algn="just"/>
            <a:r>
              <a:rPr lang="ru-RU" sz="2000" kern="50" dirty="0">
                <a:effectLst/>
                <a:latin typeface="Arial" panose="020B0604020202020204" pitchFamily="34" charset="0"/>
                <a:ea typeface="Arial Unicode MS"/>
                <a:cs typeface="Arial" panose="020B0604020202020204" pitchFamily="34" charset="0"/>
              </a:rPr>
              <a:t> </a:t>
            </a:r>
          </a:p>
          <a:p>
            <a:pPr algn="just"/>
            <a:r>
              <a:rPr lang="ru-RU" sz="2000" b="1" kern="50" dirty="0">
                <a:effectLst/>
                <a:latin typeface="Arial" panose="020B0604020202020204" pitchFamily="34" charset="0"/>
                <a:ea typeface="Arial Unicode MS"/>
                <a:cs typeface="Arial" panose="020B0604020202020204" pitchFamily="34" charset="0"/>
              </a:rPr>
              <a:t>2. Употребите существительные в правильной форме.</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Я слышу звуки парусов, трепещущихся на (ветер). 2. На (дуб) сидит ворон. 3. Вся комната была в (дым). 4. Это блюдо обычно готовится на (жир). 5. Парикмахер работает на (дом). 6. Я стоял на (холод) возле остановки автобуса. 7. Лыжи лежали на (снег). 8. Сахар растворяется в (чай) очень быстро. 9. Он не ориентируется в политическом (строй). 10. На (снег) виделись следы зайца.</a:t>
            </a:r>
          </a:p>
          <a:p>
            <a:pPr algn="just"/>
            <a:r>
              <a:rPr lang="ru-RU" sz="2000" kern="50" dirty="0">
                <a:effectLst/>
                <a:latin typeface="Arial" panose="020B0604020202020204" pitchFamily="34" charset="0"/>
                <a:ea typeface="Arial Unicode MS"/>
                <a:cs typeface="Arial" panose="020B0604020202020204" pitchFamily="34" charset="0"/>
              </a:rPr>
              <a:t> </a:t>
            </a:r>
          </a:p>
          <a:p>
            <a:pPr algn="just"/>
            <a:r>
              <a:rPr lang="ru-RU" sz="2000" b="1" kern="50" dirty="0">
                <a:effectLst/>
                <a:latin typeface="Arial" panose="020B0604020202020204" pitchFamily="34" charset="0"/>
                <a:ea typeface="Arial Unicode MS"/>
                <a:cs typeface="Arial" panose="020B0604020202020204" pitchFamily="34" charset="0"/>
              </a:rPr>
              <a:t>3. Образуйте правильную форму от имён существительных в скобках.</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У меня нет (друзья, братья, сыновья). 2. Мы туда пошли без (наш сосед, ваш приятель, их родители). 3. У меня не было (фотоаппарат, карандаш, альбом). 4. Мы не видели (актер, продавец, скрипач). 5. Он пришел без (плащ, торт, подарок).</a:t>
            </a:r>
          </a:p>
        </p:txBody>
      </p:sp>
    </p:spTree>
    <p:extLst>
      <p:ext uri="{BB962C8B-B14F-4D97-AF65-F5344CB8AC3E}">
        <p14:creationId xmlns:p14="http://schemas.microsoft.com/office/powerpoint/2010/main" val="3810543489"/>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CFF2A1C8-7AE9-4745-AB32-4D699884F131}"/>
              </a:ext>
            </a:extLst>
          </p:cNvPr>
          <p:cNvSpPr txBox="1"/>
          <p:nvPr/>
        </p:nvSpPr>
        <p:spPr>
          <a:xfrm>
            <a:off x="1402672" y="920621"/>
            <a:ext cx="9561250" cy="501675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Со следующими словосочетаниями образуйте предложения, поставив глаголы в форму настоящего времени.</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Оставить ребенка на улице, не справиться с заданием, тратить много денег, портить глаза, употребить оборот речи, вредить своему здоровью, предупредить об опасности, осуществить свой план, готовиться к экзамену, исправить ошибки.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Vyžehlím na zítra tu kostkovanou košili. </a:t>
            </a:r>
            <a:r>
              <a:rPr lang="pl-PL" sz="2000" kern="50" dirty="0">
                <a:solidFill>
                  <a:srgbClr val="000000"/>
                </a:solidFill>
                <a:effectLst/>
                <a:latin typeface="Arial" panose="020B0604020202020204" pitchFamily="34" charset="0"/>
                <a:ea typeface="Arial Unicode MS"/>
                <a:cs typeface="Arial" panose="020B0604020202020204" pitchFamily="34" charset="0"/>
              </a:rPr>
              <a:t>2. To mi Petr nikdy neodpustí. 3. Neboj se, já tě v tom samotného nenechám. 4. Maminka je na nás s bratry velice pyšná. 5. Nejezdi tam, není tam bezpečno. 6. Kdy už na stěnu pověsíte nějaký obraz? 7. Doufám, že svou přednáškou zvýším zájem uchazečů o náš obor. 8. Brzdi, před námi je křižovatka! 9. Zasvětím výzkumu vesmíru celý svůj život. 10. Dnes vystoupím s referátem na téma frazeologie ve 21. století.</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885453005"/>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EE356EC-5408-4658-8AE0-2678D3560548}"/>
              </a:ext>
            </a:extLst>
          </p:cNvPr>
          <p:cNvSpPr txBox="1"/>
          <p:nvPr/>
        </p:nvSpPr>
        <p:spPr>
          <a:xfrm>
            <a:off x="1376038" y="1008796"/>
            <a:ext cx="9907479" cy="470898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Как известно, сладости вредят фигуре. 2. Я грущу из-за того, что мы ещё долго не увидимся. 3. Мы обязательно повесим эту картину на видном месте. 4. Сейчас я готовлюсь к экзамену по лингвистике. 5. Она никогда не бросит заниматься пением. 6. Я трачу половину стипендии на оплату общежития. 7. В этом я с вами не соглашусь, извините. 8. Автобус притормозит недалеко от заправочной станции. 9. Подождите, я отвечу на звонок. 10. Мне важно знать, что я нравлюсь окружающим. 11. Конечно, я поздравлю бабушку с днём рождения лично. 12. Компания доставит нашу посылку во вторник. 13. Я почищу орехи и угощу тебя. 14. Я жду, пока сестра погладит своё платье. 15. Я надеюсь, вы исправите ошибки в ближайшее время. 16. Я встречу их в аэропорту вовремя. 17. Вы подготовите презентацию на следующий семинар? 18. Я предупрежу вас об изменениях в расписании. 19. Вы отправите мне товар по почте? 20. Ирина покрасила волосы в тёмный цвет, поэтому её никто не узнал.</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757950677"/>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132D8F6B-E6A9-4C8C-A1E2-B7FC2F97214D}"/>
              </a:ext>
            </a:extLst>
          </p:cNvPr>
          <p:cNvSpPr txBox="1"/>
          <p:nvPr/>
        </p:nvSpPr>
        <p:spPr>
          <a:xfrm>
            <a:off x="1233996" y="1185026"/>
            <a:ext cx="9357064" cy="470898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Реагируйте по образцу. </a:t>
            </a:r>
            <a:r>
              <a:rPr lang="ru-RU" sz="2000" i="1" kern="50" dirty="0">
                <a:effectLst/>
                <a:latin typeface="Arial" panose="020B0604020202020204" pitchFamily="34" charset="0"/>
                <a:ea typeface="Arial Unicode MS"/>
                <a:cs typeface="Arial" panose="020B0604020202020204" pitchFamily="34" charset="0"/>
              </a:rPr>
              <a:t>Образец: Ты попросил у него прощения? – Нет, я не просил. Пусть Таня попросит.</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Ты ловил когда-нибудь рыбу? 2. Ты возил детей в школу? 3. Ты платил кредитной карточкой? 4. Ты любил иностранные фильмы? 5. Ты копил когда-нибудь деньги? 6. Ты топил когда-нибудь печку? 7. Ты рубил дрова? 8. Ты покормил кошек? 9. Ты прикрутил винт? 10. Ты остановил машину?</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Реагируйте по образцу. </a:t>
            </a:r>
            <a:r>
              <a:rPr lang="ru-RU" sz="2000" i="1" kern="50" dirty="0">
                <a:effectLst/>
                <a:latin typeface="Arial" panose="020B0604020202020204" pitchFamily="34" charset="0"/>
                <a:ea typeface="Arial Unicode MS"/>
                <a:cs typeface="Arial" panose="020B0604020202020204" pitchFamily="34" charset="0"/>
              </a:rPr>
              <a:t>Образец: Вы ходите на выставки? – Да, хожу. Все ходят.</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Вы проводите нас к университету? 2. Вы поступите правильно? 3. Вы сердитесь на меня? 4. Вы купите этот пылесос? 5. Вы попросите у него прощения? 6. Вы сходите в кино? 7. Вы отпустите детей на концерт? 8. Вы заплатите свой долг? 9. Вы любите гулять на закате солнца? 10. Вы торопитесь на работу?</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019600865"/>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B884442D-71C2-4BA3-A578-DF7D6DF74A46}"/>
              </a:ext>
            </a:extLst>
          </p:cNvPr>
          <p:cNvSpPr txBox="1"/>
          <p:nvPr/>
        </p:nvSpPr>
        <p:spPr>
          <a:xfrm>
            <a:off x="390618" y="306058"/>
            <a:ext cx="11443315" cy="594008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на чешский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Я всегда плачу за себя в ресторане. 2. Я хожу на занятия рано утром. 3. Вы ходите на теннис? 4. Эта лампочка уже тускло светит, её нужно заменить. 5. Такими вещами не шутят. 6. Когда я читаю книгу, я полностью погружаюсь в сюжет. 7. Телефон не ловит сигнал в лифте. 8. Я уйду в школу тихо и не разбужу тебя. 9. Правительство обсудит бюджет на следующий год. 10. Над этим проектом трудятся ведущие специалисты. 11. Кто не любит похвалу? 12. Я безумно люблю классическую музыку. 12. Они сейчас находятся в красивейшем городе мира. 13. Извините, я тороплюсь, потому не смогу помочь. 14. Ты заплатишь за квартиру банковским переводом? 15. Я давно коплю деньги на автомобиль. 16. Ребёнок лепит из пластилина жирафа. 17. Я шучу, не обижайся, пожалуйста! 18. Я всё ещё сержусь на тебя из-за того, что ты не пришла на мой день рождения. 19. Ты трудишься над этим всю свою жизнь! 20. Соседи водят своих детей в платную гимназию.</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на русский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a:t>
            </a:r>
            <a:r>
              <a:rPr lang="cs-CZ" sz="2000" kern="50" dirty="0">
                <a:effectLst/>
                <a:latin typeface="Arial" panose="020B0604020202020204" pitchFamily="34" charset="0"/>
                <a:ea typeface="Arial Unicode MS"/>
                <a:cs typeface="Arial" panose="020B0604020202020204" pitchFamily="34" charset="0"/>
              </a:rPr>
              <a:t>. Přátelé se celý večer toulají po městě. 2. Prosím tě, nezapomeň na dnešní schůzku. 3. Zítra mě nebuďte před polednem. 4. Rodiče jsou již u pokladny a platí za nákup. 5. Neboj se, dělám si legraci. 6. Nechoďte tam, už mají stejně zavřeno. 7. Na jaře tu zasadím jabloň. 8. Vlevo se nachází kuchyňka a kancelář ředitele. 9. Nespěchejte, vlak už stejně nestihneme. 10. Už nevynechám ani jeden díl svého oblíbeného seriálu.</a:t>
            </a:r>
          </a:p>
        </p:txBody>
      </p:sp>
    </p:spTree>
    <p:extLst>
      <p:ext uri="{BB962C8B-B14F-4D97-AF65-F5344CB8AC3E}">
        <p14:creationId xmlns:p14="http://schemas.microsoft.com/office/powerpoint/2010/main" val="269599707"/>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BD9A3519-070E-4178-A9CB-3F51A8C5DAA2}"/>
              </a:ext>
            </a:extLst>
          </p:cNvPr>
          <p:cNvSpPr txBox="1"/>
          <p:nvPr/>
        </p:nvSpPr>
        <p:spPr>
          <a:xfrm>
            <a:off x="692458" y="521099"/>
            <a:ext cx="10777492" cy="5940088"/>
          </a:xfrm>
          <a:prstGeom prst="rect">
            <a:avLst/>
          </a:prstGeom>
          <a:noFill/>
        </p:spPr>
        <p:txBody>
          <a:bodyPr wrap="square">
            <a:spAutoFit/>
          </a:bodyPr>
          <a:lstStyle/>
          <a:p>
            <a:pPr algn="ctr"/>
            <a:r>
              <a:rPr lang="ru-RU" sz="2000" b="1" u="sng" kern="50" dirty="0">
                <a:effectLst/>
                <a:latin typeface="Arial" panose="020B0604020202020204" pitchFamily="34" charset="0"/>
                <a:ea typeface="Arial Unicode MS"/>
                <a:cs typeface="Arial" panose="020B0604020202020204" pitchFamily="34" charset="0"/>
              </a:rPr>
              <a:t>Первый непродуктивный класс</a:t>
            </a:r>
          </a:p>
          <a:p>
            <a:pPr algn="ctr"/>
            <a:endParaRPr lang="ru-RU" sz="2000" b="1"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1. Пропущенные глаголы дополните по смыслу в прошедшем времени.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i="1" kern="50" dirty="0">
                <a:effectLst/>
                <a:latin typeface="Arial" panose="020B0604020202020204" pitchFamily="34" charset="0"/>
                <a:ea typeface="Arial Unicode MS"/>
                <a:cs typeface="Arial" panose="020B0604020202020204" pitchFamily="34" charset="0"/>
              </a:rPr>
              <a:t>Надеяться, врать, сеять, тыкать, смеяться, дремать, лаять, сыпать, мурлыкать, ждать, орать.</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Повар </a:t>
            </a:r>
            <a:r>
              <a:rPr lang="cs-CZ" sz="2000" kern="50" dirty="0">
                <a:effectLst/>
                <a:latin typeface="Arial" panose="020B0604020202020204" pitchFamily="34" charset="0"/>
                <a:ea typeface="Arial Unicode MS"/>
                <a:cs typeface="Arial" panose="020B0604020202020204" pitchFamily="34" charset="0"/>
              </a:rPr>
              <a:t>_______</a:t>
            </a:r>
            <a:r>
              <a:rPr lang="ru-RU" sz="2000" kern="50" dirty="0">
                <a:effectLst/>
                <a:latin typeface="Arial" panose="020B0604020202020204" pitchFamily="34" charset="0"/>
                <a:ea typeface="Arial Unicode MS"/>
                <a:cs typeface="Arial" panose="020B0604020202020204" pitchFamily="34" charset="0"/>
              </a:rPr>
              <a:t> соль в суп. 2. Дядя </a:t>
            </a:r>
            <a:r>
              <a:rPr lang="cs-CZ" sz="2000" kern="50" dirty="0">
                <a:effectLst/>
                <a:latin typeface="Arial" panose="020B0604020202020204" pitchFamily="34" charset="0"/>
                <a:ea typeface="Arial Unicode MS"/>
                <a:cs typeface="Arial" panose="020B0604020202020204" pitchFamily="34" charset="0"/>
              </a:rPr>
              <a:t>_______</a:t>
            </a:r>
            <a:r>
              <a:rPr lang="ru-RU" sz="2000" kern="50" dirty="0">
                <a:effectLst/>
                <a:latin typeface="Arial" panose="020B0604020202020204" pitchFamily="34" charset="0"/>
                <a:ea typeface="Arial Unicode MS"/>
                <a:cs typeface="Arial" panose="020B0604020202020204" pitchFamily="34" charset="0"/>
              </a:rPr>
              <a:t> в кресле после обеда. 3. Кот </a:t>
            </a:r>
            <a:r>
              <a:rPr lang="cs-CZ" sz="2000" kern="50" dirty="0">
                <a:effectLst/>
                <a:latin typeface="Arial" panose="020B0604020202020204" pitchFamily="34" charset="0"/>
                <a:ea typeface="Arial Unicode MS"/>
                <a:cs typeface="Arial" panose="020B0604020202020204" pitchFamily="34" charset="0"/>
              </a:rPr>
              <a:t>_______</a:t>
            </a:r>
            <a:r>
              <a:rPr lang="ru-RU" sz="2000" kern="50" dirty="0">
                <a:effectLst/>
                <a:latin typeface="Arial" panose="020B0604020202020204" pitchFamily="34" charset="0"/>
                <a:ea typeface="Arial Unicode MS"/>
                <a:cs typeface="Arial" panose="020B0604020202020204" pitchFamily="34" charset="0"/>
              </a:rPr>
              <a:t> от удовольствия. 4. Он </a:t>
            </a:r>
            <a:r>
              <a:rPr lang="cs-CZ" sz="2000" kern="50" dirty="0">
                <a:effectLst/>
                <a:latin typeface="Arial" panose="020B0604020202020204" pitchFamily="34" charset="0"/>
                <a:ea typeface="Arial Unicode MS"/>
                <a:cs typeface="Arial" panose="020B0604020202020204" pitchFamily="34" charset="0"/>
              </a:rPr>
              <a:t>_______</a:t>
            </a:r>
            <a:r>
              <a:rPr lang="ru-RU" sz="2000" kern="50" dirty="0">
                <a:effectLst/>
                <a:latin typeface="Arial" panose="020B0604020202020204" pitchFamily="34" charset="0"/>
                <a:ea typeface="Arial Unicode MS"/>
                <a:cs typeface="Arial" panose="020B0604020202020204" pitchFamily="34" charset="0"/>
              </a:rPr>
              <a:t> палку в землю. 4. Саша украл конфетки и </a:t>
            </a:r>
            <a:r>
              <a:rPr lang="cs-CZ" sz="2000" kern="50" dirty="0">
                <a:effectLst/>
                <a:latin typeface="Arial" panose="020B0604020202020204" pitchFamily="34" charset="0"/>
                <a:ea typeface="Arial Unicode MS"/>
                <a:cs typeface="Arial" panose="020B0604020202020204" pitchFamily="34" charset="0"/>
              </a:rPr>
              <a:t>_______</a:t>
            </a:r>
            <a:r>
              <a:rPr lang="ru-RU" sz="2000" kern="50" dirty="0">
                <a:effectLst/>
                <a:latin typeface="Arial" panose="020B0604020202020204" pitchFamily="34" charset="0"/>
                <a:ea typeface="Arial Unicode MS"/>
                <a:cs typeface="Arial" panose="020B0604020202020204" pitchFamily="34" charset="0"/>
              </a:rPr>
              <a:t> маме. 5. Мы </a:t>
            </a:r>
            <a:r>
              <a:rPr lang="cs-CZ" sz="2000" kern="50" dirty="0">
                <a:effectLst/>
                <a:latin typeface="Arial" panose="020B0604020202020204" pitchFamily="34" charset="0"/>
                <a:ea typeface="Arial Unicode MS"/>
                <a:cs typeface="Arial" panose="020B0604020202020204" pitchFamily="34" charset="0"/>
              </a:rPr>
              <a:t>_______</a:t>
            </a:r>
            <a:r>
              <a:rPr lang="ru-RU" sz="2000" kern="50" dirty="0">
                <a:effectLst/>
                <a:latin typeface="Arial" panose="020B0604020202020204" pitchFamily="34" charset="0"/>
                <a:ea typeface="Arial Unicode MS"/>
                <a:cs typeface="Arial" panose="020B0604020202020204" pitchFamily="34" charset="0"/>
              </a:rPr>
              <a:t> вас вчера к обеду. 6. Утром собака </a:t>
            </a:r>
            <a:r>
              <a:rPr lang="cs-CZ" sz="2000" kern="50" dirty="0">
                <a:effectLst/>
                <a:latin typeface="Arial" panose="020B0604020202020204" pitchFamily="34" charset="0"/>
                <a:ea typeface="Arial Unicode MS"/>
                <a:cs typeface="Arial" panose="020B0604020202020204" pitchFamily="34" charset="0"/>
              </a:rPr>
              <a:t>_______</a:t>
            </a:r>
            <a:r>
              <a:rPr lang="ru-RU" sz="2000" kern="50" dirty="0">
                <a:effectLst/>
                <a:latin typeface="Arial" panose="020B0604020202020204" pitchFamily="34" charset="0"/>
                <a:ea typeface="Arial Unicode MS"/>
                <a:cs typeface="Arial" panose="020B0604020202020204" pitchFamily="34" charset="0"/>
              </a:rPr>
              <a:t> во дворе. 7. Мы </a:t>
            </a:r>
            <a:r>
              <a:rPr lang="cs-CZ" sz="2000" kern="50" dirty="0">
                <a:effectLst/>
                <a:latin typeface="Arial" panose="020B0604020202020204" pitchFamily="34" charset="0"/>
                <a:ea typeface="Arial Unicode MS"/>
                <a:cs typeface="Arial" panose="020B0604020202020204" pitchFamily="34" charset="0"/>
              </a:rPr>
              <a:t>_______</a:t>
            </a:r>
            <a:r>
              <a:rPr lang="ru-RU" sz="2000" kern="50" dirty="0">
                <a:effectLst/>
                <a:latin typeface="Arial" panose="020B0604020202020204" pitchFamily="34" charset="0"/>
                <a:ea typeface="Arial Unicode MS"/>
                <a:cs typeface="Arial" panose="020B0604020202020204" pitchFamily="34" charset="0"/>
              </a:rPr>
              <a:t> на успех. 8. Он не говорил, а </a:t>
            </a:r>
            <a:r>
              <a:rPr lang="cs-CZ" sz="2000" kern="50" dirty="0">
                <a:effectLst/>
                <a:latin typeface="Arial" panose="020B0604020202020204" pitchFamily="34" charset="0"/>
                <a:ea typeface="Arial Unicode MS"/>
                <a:cs typeface="Arial" panose="020B0604020202020204" pitchFamily="34" charset="0"/>
              </a:rPr>
              <a:t>_______</a:t>
            </a:r>
            <a:r>
              <a:rPr lang="ru-RU" sz="2000" kern="50" dirty="0">
                <a:effectLst/>
                <a:latin typeface="Arial" panose="020B0604020202020204" pitchFamily="34" charset="0"/>
                <a:ea typeface="Arial Unicode MS"/>
                <a:cs typeface="Arial" panose="020B0604020202020204" pitchFamily="34" charset="0"/>
              </a:rPr>
              <a:t> 9. Фермер </a:t>
            </a:r>
            <a:r>
              <a:rPr lang="cs-CZ" sz="2000" kern="50" dirty="0">
                <a:effectLst/>
                <a:latin typeface="Arial" panose="020B0604020202020204" pitchFamily="34" charset="0"/>
                <a:ea typeface="Arial Unicode MS"/>
                <a:cs typeface="Arial" panose="020B0604020202020204" pitchFamily="34" charset="0"/>
              </a:rPr>
              <a:t>_______</a:t>
            </a:r>
            <a:r>
              <a:rPr lang="ru-RU" sz="2000" kern="50" dirty="0">
                <a:effectLst/>
                <a:latin typeface="Arial" panose="020B0604020202020204" pitchFamily="34" charset="0"/>
                <a:ea typeface="Arial Unicode MS"/>
                <a:cs typeface="Arial" panose="020B0604020202020204" pitchFamily="34" charset="0"/>
              </a:rPr>
              <a:t> рожь и овес. 10. Дети звонко </a:t>
            </a:r>
            <a:r>
              <a:rPr lang="cs-CZ" sz="2000" kern="50" dirty="0">
                <a:effectLst/>
                <a:latin typeface="Arial" panose="020B0604020202020204" pitchFamily="34" charset="0"/>
                <a:ea typeface="Arial Unicode MS"/>
                <a:cs typeface="Arial" panose="020B0604020202020204" pitchFamily="34" charset="0"/>
              </a:rPr>
              <a:t>_______</a:t>
            </a:r>
            <a:r>
              <a:rPr lang="ru-RU" sz="2000" kern="50" dirty="0">
                <a:effectLst/>
                <a:latin typeface="Arial" panose="020B0604020202020204" pitchFamily="34" charset="0"/>
                <a:ea typeface="Arial Unicode MS"/>
                <a:cs typeface="Arial" panose="020B0604020202020204" pitchFamily="34" charset="0"/>
              </a:rPr>
              <a:t> и бегали по улице.</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 </a:t>
            </a:r>
          </a:p>
          <a:p>
            <a:pPr algn="just"/>
            <a:r>
              <a:rPr lang="ru-RU" sz="2000" b="1" kern="50" dirty="0">
                <a:effectLst/>
                <a:latin typeface="Arial" panose="020B0604020202020204" pitchFamily="34" charset="0"/>
                <a:ea typeface="Arial Unicode MS"/>
                <a:cs typeface="Arial" panose="020B0604020202020204" pitchFamily="34" charset="0"/>
              </a:rPr>
              <a:t>2. Переведите глаголы в скобках на русский язык и используйте их в прошедшем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Он </a:t>
            </a:r>
            <a:r>
              <a:rPr lang="cs-CZ" sz="2000" kern="50" dirty="0">
                <a:effectLst/>
                <a:latin typeface="Arial" panose="020B0604020202020204" pitchFamily="34" charset="0"/>
                <a:ea typeface="Arial Unicode MS"/>
                <a:cs typeface="Arial" panose="020B0604020202020204" pitchFamily="34" charset="0"/>
              </a:rPr>
              <a:t>(zarezervovat si)</a:t>
            </a:r>
            <a:r>
              <a:rPr lang="ru-RU" sz="2000" kern="50" dirty="0">
                <a:effectLst/>
                <a:latin typeface="Arial" panose="020B0604020202020204" pitchFamily="34" charset="0"/>
                <a:ea typeface="Arial Unicode MS"/>
                <a:cs typeface="Arial" panose="020B0604020202020204" pitchFamily="34" charset="0"/>
              </a:rPr>
              <a:t> номер в гостинице. 2. Ей </a:t>
            </a:r>
            <a:r>
              <a:rPr lang="cs-CZ" sz="2000" kern="50" dirty="0">
                <a:effectLst/>
                <a:latin typeface="Arial" panose="020B0604020202020204" pitchFamily="34" charset="0"/>
                <a:ea typeface="Arial Unicode MS"/>
                <a:cs typeface="Arial" panose="020B0604020202020204" pitchFamily="34" charset="0"/>
              </a:rPr>
              <a:t>(zdát se)</a:t>
            </a:r>
            <a:r>
              <a:rPr lang="ru-RU" sz="2000" kern="50" dirty="0">
                <a:effectLst/>
                <a:latin typeface="Arial" panose="020B0604020202020204" pitchFamily="34" charset="0"/>
                <a:ea typeface="Arial Unicode MS"/>
                <a:cs typeface="Arial" panose="020B0604020202020204" pitchFamily="34" charset="0"/>
              </a:rPr>
              <a:t>, что мы где-то встречались. 3. Нож не </a:t>
            </a:r>
            <a:r>
              <a:rPr lang="cs-CZ" sz="2000" kern="50" dirty="0">
                <a:effectLst/>
                <a:latin typeface="Arial" panose="020B0604020202020204" pitchFamily="34" charset="0"/>
                <a:ea typeface="Arial Unicode MS"/>
                <a:cs typeface="Arial" panose="020B0604020202020204" pitchFamily="34" charset="0"/>
              </a:rPr>
              <a:t>(krájet)</a:t>
            </a:r>
            <a:r>
              <a:rPr lang="ru-RU" sz="2000" kern="50" dirty="0">
                <a:effectLst/>
                <a:latin typeface="Arial" panose="020B0604020202020204" pitchFamily="34" charset="0"/>
                <a:ea typeface="Arial Unicode MS"/>
                <a:cs typeface="Arial" panose="020B0604020202020204" pitchFamily="34" charset="0"/>
              </a:rPr>
              <a:t>. 4. Он нам </a:t>
            </a:r>
            <a:r>
              <a:rPr lang="cs-CZ" sz="2000" kern="50" dirty="0">
                <a:effectLst/>
                <a:latin typeface="Arial" panose="020B0604020202020204" pitchFamily="34" charset="0"/>
                <a:ea typeface="Arial Unicode MS"/>
                <a:cs typeface="Arial" panose="020B0604020202020204" pitchFamily="34" charset="0"/>
              </a:rPr>
              <a:t>(vyprávět) </a:t>
            </a:r>
            <a:r>
              <a:rPr lang="ru-RU" sz="2000" kern="50" dirty="0">
                <a:effectLst/>
                <a:latin typeface="Arial" panose="020B0604020202020204" pitchFamily="34" charset="0"/>
                <a:ea typeface="Arial Unicode MS"/>
                <a:cs typeface="Arial" panose="020B0604020202020204" pitchFamily="34" charset="0"/>
              </a:rPr>
              <a:t>о своей поездке в Берлин. 5. Саша </a:t>
            </a:r>
            <a:r>
              <a:rPr lang="cs-CZ" sz="2000" kern="50" dirty="0">
                <a:effectLst/>
                <a:latin typeface="Arial" panose="020B0604020202020204" pitchFamily="34" charset="0"/>
                <a:ea typeface="Arial Unicode MS"/>
                <a:cs typeface="Arial" panose="020B0604020202020204" pitchFamily="34" charset="0"/>
              </a:rPr>
              <a:t>(říct)</a:t>
            </a:r>
            <a:r>
              <a:rPr lang="ru-RU" sz="2000" kern="50" dirty="0">
                <a:effectLst/>
                <a:latin typeface="Arial" panose="020B0604020202020204" pitchFamily="34" charset="0"/>
                <a:ea typeface="Arial Unicode MS"/>
                <a:cs typeface="Arial" panose="020B0604020202020204" pitchFamily="34" charset="0"/>
              </a:rPr>
              <a:t> свое мнение. 6. Девушка </a:t>
            </a:r>
            <a:r>
              <a:rPr lang="cs-CZ" sz="2000" kern="50" dirty="0">
                <a:effectLst/>
                <a:latin typeface="Arial" panose="020B0604020202020204" pitchFamily="34" charset="0"/>
                <a:ea typeface="Arial Unicode MS"/>
                <a:cs typeface="Arial" panose="020B0604020202020204" pitchFamily="34" charset="0"/>
              </a:rPr>
              <a:t>(brečet)</a:t>
            </a:r>
            <a:r>
              <a:rPr lang="ru-RU" sz="2000" kern="50" dirty="0">
                <a:effectLst/>
                <a:latin typeface="Arial" panose="020B0604020202020204" pitchFamily="34" charset="0"/>
                <a:ea typeface="Arial Unicode MS"/>
                <a:cs typeface="Arial" panose="020B0604020202020204" pitchFamily="34" charset="0"/>
              </a:rPr>
              <a:t> от жалости. 7. Ребенок </a:t>
            </a:r>
            <a:r>
              <a:rPr lang="cs-CZ" sz="2000" kern="50" dirty="0">
                <a:effectLst/>
                <a:latin typeface="Arial" panose="020B0604020202020204" pitchFamily="34" charset="0"/>
                <a:ea typeface="Arial Unicode MS"/>
                <a:cs typeface="Arial" panose="020B0604020202020204" pitchFamily="34" charset="0"/>
              </a:rPr>
              <a:t>(mávnout)</a:t>
            </a:r>
            <a:r>
              <a:rPr lang="ru-RU" sz="2000" kern="50" dirty="0">
                <a:effectLst/>
                <a:latin typeface="Arial" panose="020B0604020202020204" pitchFamily="34" charset="0"/>
                <a:ea typeface="Arial Unicode MS"/>
                <a:cs typeface="Arial" panose="020B0604020202020204" pitchFamily="34" charset="0"/>
              </a:rPr>
              <a:t> маме. 8. Врачи </a:t>
            </a:r>
            <a:r>
              <a:rPr lang="cs-CZ" sz="2000" kern="50" dirty="0">
                <a:effectLst/>
                <a:latin typeface="Arial" panose="020B0604020202020204" pitchFamily="34" charset="0"/>
                <a:ea typeface="Arial Unicode MS"/>
                <a:cs typeface="Arial" panose="020B0604020202020204" pitchFamily="34" charset="0"/>
              </a:rPr>
              <a:t>(hledat)</a:t>
            </a:r>
            <a:r>
              <a:rPr lang="ru-RU" sz="2000" kern="50" dirty="0">
                <a:effectLst/>
                <a:latin typeface="Arial" panose="020B0604020202020204" pitchFamily="34" charset="0"/>
                <a:ea typeface="Arial Unicode MS"/>
                <a:cs typeface="Arial" panose="020B0604020202020204" pitchFamily="34" charset="0"/>
              </a:rPr>
              <a:t> причину болезни. 9. Дети </a:t>
            </a:r>
            <a:r>
              <a:rPr lang="cs-CZ" sz="2000" kern="50" dirty="0">
                <a:effectLst/>
                <a:latin typeface="Arial" panose="020B0604020202020204" pitchFamily="34" charset="0"/>
                <a:ea typeface="Arial Unicode MS"/>
                <a:cs typeface="Arial" panose="020B0604020202020204" pitchFamily="34" charset="0"/>
              </a:rPr>
              <a:t>(psát) </a:t>
            </a:r>
            <a:r>
              <a:rPr lang="ru-RU" sz="2000" kern="50" dirty="0">
                <a:effectLst/>
                <a:latin typeface="Arial" panose="020B0604020202020204" pitchFamily="34" charset="0"/>
                <a:ea typeface="Arial Unicode MS"/>
                <a:cs typeface="Arial" panose="020B0604020202020204" pitchFamily="34" charset="0"/>
              </a:rPr>
              <a:t>разборчиво.</a:t>
            </a:r>
            <a:endParaRPr lang="cs-CZ" sz="2000" kern="50" dirty="0">
              <a:effectLst/>
              <a:latin typeface="Arial" panose="020B0604020202020204" pitchFamily="34" charset="0"/>
              <a:ea typeface="Arial Unicode MS"/>
              <a:cs typeface="Arial" panose="020B0604020202020204" pitchFamily="34" charset="0"/>
            </a:endParaRPr>
          </a:p>
          <a:p>
            <a:pPr algn="ct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28274745"/>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CB4657F5-23C1-4DC9-882D-0DF63F9D4FC8}"/>
              </a:ext>
            </a:extLst>
          </p:cNvPr>
          <p:cNvSpPr txBox="1"/>
          <p:nvPr/>
        </p:nvSpPr>
        <p:spPr>
          <a:xfrm>
            <a:off x="1340528" y="1265002"/>
            <a:ext cx="9197265" cy="409342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Формы прошедшего времени заменяйте формами настоящего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Лекарство оказало быстрое действие. 2. Зайцы глодали кору. 3. Он прятал руку в карман. 4. Она хлопотала весь день по дому. 5. Он шептал сплетни на ухо соседке. 6. Он написал статью в журнал. 7. Мама плясала от радости. 8. Мальчик причесал себе волосы. 9. Свинья чесалась о забор. 10. Студентка взяла книгу в библиотеке.</a:t>
            </a:r>
          </a:p>
          <a:p>
            <a:pPr marL="342900" indent="-342900" algn="just">
              <a:buAutoNum type="arabicPeriod"/>
            </a:pPr>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Образуйте предложения в настоящем времени с данными выражениями.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Сказать по совести, палка плачет </a:t>
            </a:r>
            <a:r>
              <a:rPr lang="ru-RU" sz="2000" i="1" kern="50" dirty="0">
                <a:effectLst/>
                <a:latin typeface="Arial" panose="020B0604020202020204" pitchFamily="34" charset="0"/>
                <a:ea typeface="Arial Unicode MS"/>
                <a:cs typeface="Arial" panose="020B0604020202020204" pitchFamily="34" charset="0"/>
              </a:rPr>
              <a:t>по кому</a:t>
            </a:r>
            <a:r>
              <a:rPr lang="ru-RU" sz="2000" kern="50" dirty="0">
                <a:effectLst/>
                <a:latin typeface="Arial" panose="020B0604020202020204" pitchFamily="34" charset="0"/>
                <a:ea typeface="Arial Unicode MS"/>
                <a:cs typeface="Arial" panose="020B0604020202020204" pitchFamily="34" charset="0"/>
              </a:rPr>
              <a:t>, еле двигать ногами, не дремать, искать вчерашний день, полоскать горло, трепать нервы, трепать языком.</a:t>
            </a:r>
            <a:endParaRPr lang="cs-CZ" sz="2000" kern="50" dirty="0">
              <a:effectLst/>
              <a:latin typeface="Arial" panose="020B0604020202020204" pitchFamily="34" charset="0"/>
              <a:ea typeface="Arial Unicode MS"/>
              <a:cs typeface="Arial" panose="020B0604020202020204" pitchFamily="34" charset="0"/>
            </a:endParaRP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720663041"/>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001F026A-4850-4B4C-B892-065B57555CD0}"/>
              </a:ext>
            </a:extLst>
          </p:cNvPr>
          <p:cNvSpPr txBox="1"/>
          <p:nvPr/>
        </p:nvSpPr>
        <p:spPr>
          <a:xfrm>
            <a:off x="396536" y="305068"/>
            <a:ext cx="11398928" cy="6247864"/>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на русский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1. Nakonec se ukázalo, že jsem se skutečně mýlil. 2. Led začal tát a hladiny řek se zvedly. 3. Budeme si tykat nebo vykat? 4. Zdál se mi trochu smutný. 5. Útočník jim svázal ruce za zády a zalepil ústa. 6. Učeš si vlasy a vyčisti si zuby. 7. Vždyť jen přešlapuješ na místě. 8. Kamarádka mi ukázala ty nejhezčí památky ve městě. 9. Poslala jsem dárek k narozeninám poštou. 10. Dvakrát měř, jednou řež. 11. Nešlapejte na záhonky, jsou v nich zaseté květiny. 12. Při hře na schovávanou jsem se ukryla pod stolem. 13. Automechanik musel rozebrat celý motor. 14. Jako malá jsem ráda skákala přes švihadlo nebo jezdila na koloběžce. 15. Pomluvili ho. 16. Rychle zavolejte sanitku, omdlel.</a:t>
            </a:r>
          </a:p>
          <a:p>
            <a:pPr algn="just"/>
            <a:r>
              <a:rPr lang="cs-CZ" sz="2000" kern="50" dirty="0">
                <a:effectLst/>
                <a:latin typeface="Arial" panose="020B0604020202020204" pitchFamily="34" charset="0"/>
                <a:ea typeface="Arial Unicode MS"/>
                <a:cs typeface="Arial" panose="020B0604020202020204" pitchFamily="34" charset="0"/>
              </a:rPr>
              <a:t> </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на чешский язык.</a:t>
            </a:r>
            <a:endParaRPr lang="ru-RU" sz="2000" kern="50" dirty="0">
              <a:effectLst/>
              <a:latin typeface="Arial" panose="020B0604020202020204" pitchFamily="34" charset="0"/>
              <a:ea typeface="Arial Unicode MS"/>
              <a:cs typeface="Arial" panose="020B0604020202020204" pitchFamily="34" charset="0"/>
            </a:endParaRPr>
          </a:p>
          <a:p>
            <a:r>
              <a:rPr lang="ru-RU" sz="2000" kern="50" dirty="0">
                <a:effectLst/>
                <a:latin typeface="Arial" panose="020B0604020202020204" pitchFamily="34" charset="0"/>
                <a:ea typeface="Arial Unicode MS"/>
                <a:cs typeface="Arial" panose="020B0604020202020204" pitchFamily="34" charset="0"/>
              </a:rPr>
              <a:t>1. Он не оказал никакого сопротивления. 2. Мужчину гложет ревность. 3. Мы долгое время топтались около входа. 4. Он прятал глаза от солнца за тёмными очками. 5. Она взяла газету со стола и начала читать новости. 6. Мы взяли с собой спальные мешки. 7. Где ты это взял? 8. Она заказала пирожное и кофе. 9. Новое лекарство окажет быстрое действие. 10. Экскурсовод показал туристам город. 11. Он показал на карте место, где родился. 12. Я порезал лук и морковку. 13. Вы расскажете мне все по порядку? 14. Расскажите о себе, пожалуйста. 15. Она плачет по любому поводу. 16. Масло со сковородки брызжет на пол. 17. Маша ищет в библиотеке нужную ей книгу. 18. Волны плещутся о борт корабля. 19. Ветер свищет. 20. С утра сыплет мокрый снег.</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0709536"/>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5E5CA766-465E-49EB-ACF0-0826D0E62B05}"/>
              </a:ext>
            </a:extLst>
          </p:cNvPr>
          <p:cNvSpPr txBox="1"/>
          <p:nvPr/>
        </p:nvSpPr>
        <p:spPr>
          <a:xfrm>
            <a:off x="1222159" y="1044890"/>
            <a:ext cx="9747682" cy="3170099"/>
          </a:xfrm>
          <a:prstGeom prst="rect">
            <a:avLst/>
          </a:prstGeom>
          <a:noFill/>
        </p:spPr>
        <p:txBody>
          <a:bodyPr wrap="square">
            <a:spAutoFit/>
          </a:bodyPr>
          <a:lstStyle/>
          <a:p>
            <a:pPr algn="ctr"/>
            <a:r>
              <a:rPr lang="ru-RU" sz="2000" b="1" u="sng" kern="50" dirty="0">
                <a:effectLst/>
                <a:latin typeface="Arial" panose="020B0604020202020204" pitchFamily="34" charset="0"/>
                <a:ea typeface="Arial Unicode MS"/>
                <a:cs typeface="Arial" panose="020B0604020202020204" pitchFamily="34" charset="0"/>
              </a:rPr>
              <a:t>Второй непродуктивный класс</a:t>
            </a:r>
          </a:p>
          <a:p>
            <a:pPr algn="ctr"/>
            <a:endParaRPr lang="ru-RU" sz="2000" b="1" u="sng"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Формы прошедшего времени измените на формы будущего времени.</a:t>
            </a:r>
            <a:endParaRPr lang="cs-CZ" sz="2000" kern="50" dirty="0">
              <a:effectLst/>
              <a:latin typeface="Arial" panose="020B0604020202020204" pitchFamily="34" charset="0"/>
              <a:ea typeface="Arial Unicode MS"/>
              <a:cs typeface="Arial" panose="020B0604020202020204" pitchFamily="34" charset="0"/>
            </a:endParaRPr>
          </a:p>
          <a:p>
            <a:r>
              <a:rPr lang="ru-RU" sz="2000" kern="50" dirty="0">
                <a:latin typeface="Arial" panose="020B0604020202020204" pitchFamily="34" charset="0"/>
                <a:ea typeface="Arial Unicode MS"/>
                <a:cs typeface="Arial" panose="020B0604020202020204" pitchFamily="34" charset="0"/>
              </a:rPr>
              <a:t>1. </a:t>
            </a:r>
            <a:r>
              <a:rPr lang="ru-RU" sz="2000" kern="50" dirty="0">
                <a:effectLst/>
                <a:latin typeface="Arial" panose="020B0604020202020204" pitchFamily="34" charset="0"/>
                <a:ea typeface="Arial Unicode MS"/>
                <a:cs typeface="Arial" panose="020B0604020202020204" pitchFamily="34" charset="0"/>
              </a:rPr>
              <a:t>Мы заняли лучшие места. 2. Я занял у Миши деньги. 3. Это заняло слишком много времени. 4. Петя отнял у Миши игрушку. 5. Родители отняли у ребенка спички. 6. В нашу школу приняли нового учителя. 7. Доктор принял нового больного. 8. Они поднялись на восьмой этаж. 9. Они меня неправильно поняли. 10. Ты меня понял с полуслова.</a:t>
            </a:r>
          </a:p>
          <a:p>
            <a:pPr marL="342900" indent="-342900">
              <a:buAutoNum type="arabicPeriod"/>
            </a:pPr>
            <a:endParaRPr lang="ru-RU" sz="2000" kern="50" dirty="0">
              <a:latin typeface="Arial" panose="020B0604020202020204" pitchFamily="34" charset="0"/>
              <a:ea typeface="Arial Unicode MS"/>
              <a:cs typeface="Arial" panose="020B0604020202020204" pitchFamily="34" charset="0"/>
            </a:endParaRPr>
          </a:p>
          <a:p>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542100774"/>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81F14468-377D-4274-B9EE-BE458E1A6523}"/>
              </a:ext>
            </a:extLst>
          </p:cNvPr>
          <p:cNvSpPr txBox="1"/>
          <p:nvPr/>
        </p:nvSpPr>
        <p:spPr>
          <a:xfrm>
            <a:off x="612559" y="753563"/>
            <a:ext cx="10892901" cy="501675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на чешский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Я не могла его понять. 2. Мы поднялись на шестой этаж. 3. Наконец-то он занялся полезным делом. 4. Мы хотели занять места получше. 5. Нам пришлось взять и обратный билет. 6. Я не принял участие в дискуссии. 7. Примите пожалуйста мой скромный подарок. 8. Нина подняла телефонную трубку. 9. Я крепко обняла его на прощание. 10. Примите мои соболезнования.</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solidFill>
                  <a:srgbClr val="000000"/>
                </a:solidFill>
                <a:effectLst/>
                <a:latin typeface="Arial" panose="020B0604020202020204" pitchFamily="34" charset="0"/>
                <a:ea typeface="Arial Unicode MS"/>
                <a:cs typeface="Arial" panose="020B0604020202020204" pitchFamily="34" charset="0"/>
              </a:rPr>
              <a:t>1. </a:t>
            </a:r>
            <a:r>
              <a:rPr lang="cs-CZ" sz="2000" kern="50" dirty="0">
                <a:solidFill>
                  <a:srgbClr val="000000"/>
                </a:solidFill>
                <a:effectLst/>
                <a:latin typeface="Arial" panose="020B0604020202020204" pitchFamily="34" charset="0"/>
                <a:ea typeface="Arial Unicode MS"/>
                <a:cs typeface="Arial" panose="020B0604020202020204" pitchFamily="34" charset="0"/>
              </a:rPr>
              <a:t>Překvapivě jsem rozuměl všemu, co mi řekla. 2. Byl jsem jediný, kdo se odvážil zvednout ruku a zeptat se. 3. Už přes tři roky si pronajímám byt v centru Prahy. 4. Po dvou měsících mi doktor sundal sádru. 5. Na pár dní jsme si najali řidiče, který nám ukázal několik zajímavých míst v okolí. 6. Po dlouhém přemýšlení jsem jeho výzvu přijal. 7. Táta mu na víkend půjčil auto.  8. S chutí se do toho pustil a nikdo mu to nedokázal vymluvit. 9. Všechny nás objal a poděkoval nám za pomoc. 10. Zaujal mě nový film.</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801062303"/>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D22BF2E-B244-4798-BC21-C1B9C49CEDB0}"/>
              </a:ext>
            </a:extLst>
          </p:cNvPr>
          <p:cNvSpPr txBox="1"/>
          <p:nvPr/>
        </p:nvSpPr>
        <p:spPr>
          <a:xfrm>
            <a:off x="1541755" y="1382242"/>
            <a:ext cx="9108489" cy="2862322"/>
          </a:xfrm>
          <a:prstGeom prst="rect">
            <a:avLst/>
          </a:prstGeom>
          <a:noFill/>
        </p:spPr>
        <p:txBody>
          <a:bodyPr wrap="square">
            <a:spAutoFit/>
          </a:bodyPr>
          <a:lstStyle/>
          <a:p>
            <a:pPr algn="ctr"/>
            <a:r>
              <a:rPr lang="ru-RU" sz="2000" b="1" u="sng" kern="50" dirty="0">
                <a:effectLst/>
                <a:latin typeface="Arial" panose="020B0604020202020204" pitchFamily="34" charset="0"/>
                <a:ea typeface="Arial Unicode MS"/>
                <a:cs typeface="Arial" panose="020B0604020202020204" pitchFamily="34" charset="0"/>
              </a:rPr>
              <a:t>Третий непродуктивный класс</a:t>
            </a:r>
          </a:p>
          <a:p>
            <a:pPr algn="ctr"/>
            <a:endParaRPr lang="ru-RU" sz="2000" b="1"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Формы прошедшего времени измените на формы настоящего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Оля боролась за права женщин. 2. Бабушка на терке терла морковь. 3. Лена молола кофе. 4. Брат колол дрова. 5. Мы пололи грядки и сушили сено. 6. Света молола чушь. 7.  Гриша колол грецкие орехи. 8. Он тёр ушибленное колено.</a:t>
            </a:r>
            <a:endParaRPr lang="cs-CZ" sz="2000" kern="50" dirty="0">
              <a:effectLst/>
              <a:latin typeface="Arial" panose="020B0604020202020204" pitchFamily="34" charset="0"/>
              <a:ea typeface="Arial Unicode MS"/>
              <a:cs typeface="Arial" panose="020B0604020202020204" pitchFamily="34" charset="0"/>
            </a:endParaRPr>
          </a:p>
          <a:p>
            <a:pPr algn="ct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632648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514F17F8-1D81-428A-9724-A2629A818BD1}"/>
              </a:ext>
            </a:extLst>
          </p:cNvPr>
          <p:cNvSpPr txBox="1"/>
          <p:nvPr/>
        </p:nvSpPr>
        <p:spPr>
          <a:xfrm>
            <a:off x="1235476" y="995116"/>
            <a:ext cx="9863091" cy="470898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Употребите в предложении следующие существительные с предлогом </a:t>
            </a:r>
            <a:r>
              <a:rPr lang="ru-RU" sz="2000" b="1" i="1" kern="50" dirty="0">
                <a:effectLst/>
                <a:latin typeface="Arial" panose="020B0604020202020204" pitchFamily="34" charset="0"/>
                <a:ea typeface="Arial Unicode MS"/>
                <a:cs typeface="Arial" panose="020B0604020202020204" pitchFamily="34" charset="0"/>
              </a:rPr>
              <a:t>без.</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отец, юрист, вопрос, лед, заяц, палец, лен, лев, француз, тренер, американец, тигр, ресторан, Интернет, киоск, цирк, политик, друг, учитель, корабль, партнер, чай, шкаф</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Отвечайте по образцу. </a:t>
            </a:r>
            <a:r>
              <a:rPr lang="ru-RU" sz="2000" i="1" kern="50" dirty="0">
                <a:effectLst/>
                <a:latin typeface="Arial" panose="020B0604020202020204" pitchFamily="34" charset="0"/>
                <a:ea typeface="Arial Unicode MS"/>
                <a:cs typeface="Arial" panose="020B0604020202020204" pitchFamily="34" charset="0"/>
              </a:rPr>
              <a:t>Образец:</a:t>
            </a:r>
            <a:r>
              <a:rPr lang="ru-RU" sz="2000" b="1" kern="50" dirty="0">
                <a:effectLst/>
                <a:latin typeface="Arial" panose="020B0604020202020204" pitchFamily="34" charset="0"/>
                <a:ea typeface="Arial Unicode MS"/>
                <a:cs typeface="Arial" panose="020B0604020202020204" pitchFamily="34" charset="0"/>
              </a:rPr>
              <a:t> </a:t>
            </a:r>
            <a:r>
              <a:rPr lang="ru-RU" sz="2000" i="1" kern="50" dirty="0">
                <a:effectLst/>
                <a:latin typeface="Arial" panose="020B0604020202020204" pitchFamily="34" charset="0"/>
                <a:ea typeface="Arial Unicode MS"/>
                <a:cs typeface="Arial" panose="020B0604020202020204" pitchFamily="34" charset="0"/>
              </a:rPr>
              <a:t>Здесь есть музей? – Нет, здесь нет музея.</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Здесь есть злодей (мавзолей, клей, улей, трамвай)? 2. У вас есть трофей? 3. У вас уже был юбилей? 4. У вас в семье есть Водолей? 5. В этом году уже был урожай? 6. У вас был такой случай?</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3. Употребите существительные в скобках в правильной форме.</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Извините, как дойти к (музей, трамвай, мавзолей, санаторий, планетарий, край Земли)? 2. Мы видели (злодей, ручей, соловей, змей, жокей, юбилей, муравей, санаторий, Водолей, хоккей).</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900731472"/>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30AAFC54-BCF0-4F0C-957E-2C97CE584874}"/>
              </a:ext>
            </a:extLst>
          </p:cNvPr>
          <p:cNvSpPr txBox="1"/>
          <p:nvPr/>
        </p:nvSpPr>
        <p:spPr>
          <a:xfrm>
            <a:off x="960268" y="881394"/>
            <a:ext cx="10271463" cy="470898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на чешский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Дочь заперлась в комнате. 2. Наступила ночь, все замерло до утра. 3. Нужно бороться с ленью. 4. Бабушка умерла три года назад. 5. Петя остановился и вытер пот со лба. 6. Дети не вытерли ноги о коврик. 7. На улице было очень жарко, поэтому мы не пололи грядки. 8. Вера сняла очки и потерла переносицу. 9. Я натерла на ноге мозоль. 10. Ты протрёшь пыль на полках? 11. Не переживай, я приколю тебе этот цветок на причёску. 12. Вы отопрёте мне дверь, когда я позвоню?</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на русский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Usoudil jsem, že jsem už naštípal dost dříví na oheň. 2. Kvůli vládnímu nařízení jsme na pár týdnů museli zavřít podnik. 3. Celý víkend jsem natíral plot barvou. 4. Zdálo se jí, že ji píchla včela a na chvíli zkameněla. 5. Napil se piva a utřel si pěnu z vousů. 6. Třesoucími se prsty si setřela pot z čela. 7. Rozhodl se, že za svůj názor bude bojovat. 8. Při pohledu na něj jsem strnul. 9. V pohádce Červená Karkulka rozpárá myslivec vlkovi břicho a vysvobodí Karkulku s babičkou.</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55987996"/>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79CB5B5-90CE-418D-8FE3-9C3A69A9090E}"/>
              </a:ext>
            </a:extLst>
          </p:cNvPr>
          <p:cNvSpPr txBox="1"/>
          <p:nvPr/>
        </p:nvSpPr>
        <p:spPr>
          <a:xfrm>
            <a:off x="800470" y="389111"/>
            <a:ext cx="10591060" cy="5940088"/>
          </a:xfrm>
          <a:prstGeom prst="rect">
            <a:avLst/>
          </a:prstGeom>
          <a:noFill/>
        </p:spPr>
        <p:txBody>
          <a:bodyPr wrap="square">
            <a:spAutoFit/>
          </a:bodyPr>
          <a:lstStyle/>
          <a:p>
            <a:pPr algn="ctr"/>
            <a:r>
              <a:rPr lang="ru-RU" sz="2000" b="1" u="sng" kern="50" dirty="0">
                <a:effectLst/>
                <a:latin typeface="Arial" panose="020B0604020202020204" pitchFamily="34" charset="0"/>
                <a:ea typeface="Arial Unicode MS"/>
                <a:cs typeface="Arial" panose="020B0604020202020204" pitchFamily="34" charset="0"/>
              </a:rPr>
              <a:t>Четвёртый непродуктивный класс</a:t>
            </a:r>
          </a:p>
          <a:p>
            <a:pPr algn="ctr"/>
            <a:endParaRPr lang="ru-RU" sz="2000" b="1" u="sng"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1. Отвечайте на вопросы распространенными предложениями</a:t>
            </a:r>
            <a:r>
              <a:rPr lang="ru-RU" sz="2000" kern="50" dirty="0">
                <a:effectLst/>
                <a:latin typeface="Arial" panose="020B0604020202020204" pitchFamily="34" charset="0"/>
                <a:ea typeface="Arial Unicode MS"/>
                <a:cs typeface="Arial" panose="020B0604020202020204" pitchFamily="34" charset="0"/>
              </a:rPr>
              <a:t>.</a:t>
            </a:r>
          </a:p>
          <a:p>
            <a:pPr algn="just"/>
            <a:r>
              <a:rPr lang="ru-RU" sz="2000" kern="50" dirty="0">
                <a:latin typeface="Arial" panose="020B0604020202020204" pitchFamily="34" charset="0"/>
                <a:ea typeface="Arial Unicode MS"/>
                <a:cs typeface="Arial" panose="020B0604020202020204" pitchFamily="34" charset="0"/>
              </a:rPr>
              <a:t>1. </a:t>
            </a:r>
            <a:r>
              <a:rPr lang="ru-RU" sz="2000" kern="50" dirty="0">
                <a:effectLst/>
                <a:latin typeface="Arial" panose="020B0604020202020204" pitchFamily="34" charset="0"/>
                <a:ea typeface="Arial Unicode MS"/>
                <a:cs typeface="Arial" panose="020B0604020202020204" pitchFamily="34" charset="0"/>
              </a:rPr>
              <a:t>Вы вникли в суть дела? 2. Вы привыкли к режиму питания? 3. Вы опровергли новую гипотезу? 4. Вы замерзли без куртки? 5. Вы окрепли у моря? 6. Вы достигли своей цели? 7. Вы не промокли под дождем? 8. Вы отвыкли от работы? 9. Вы исчезли после начала церемонии? 10. Вы охрипли после болезни?</a:t>
            </a:r>
          </a:p>
          <a:p>
            <a:pPr marL="342900" indent="-342900" algn="just">
              <a:buAutoNum type="arabicPeriod"/>
            </a:pPr>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Дополните глагол в форме прошедшего времени подбирая по списку.</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i="1" kern="50" dirty="0">
                <a:effectLst/>
                <a:latin typeface="Arial" panose="020B0604020202020204" pitchFamily="34" charset="0"/>
                <a:ea typeface="Arial Unicode MS"/>
                <a:cs typeface="Arial" panose="020B0604020202020204" pitchFamily="34" charset="0"/>
              </a:rPr>
              <a:t>Исчезнуть, достигнуть, погибнуть, затихнуть, остыть, опровергнуть, привыкнуть, завязнуть, скиснуть, замерзнуть.</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Машины ___ в грязи. 2. Дедушка Маши ___ во время Первой мировой войны. 3. Без перчаток у меня ___ руки. 4. Михаил не хочет признаться, почему он ___ из жизни своего сына. 5. Иди есть, ужин уже давно ___. 6. Посмотри в холодильник, не ___ ли уже молоко. 7. Почему он ___ и ничего не говорил? 8. Тамара быстро ___ к обязанностям на работе. 9. Только благодаря нашим коллегам мы ___ успеха. 10. Мы старались, но оппозиция ___ все наши аргументы.</a:t>
            </a:r>
            <a:endParaRPr lang="cs-CZ" sz="2000" kern="50" dirty="0">
              <a:effectLst/>
              <a:latin typeface="Arial" panose="020B0604020202020204" pitchFamily="34" charset="0"/>
              <a:ea typeface="Arial Unicode MS"/>
              <a:cs typeface="Arial" panose="020B0604020202020204" pitchFamily="34" charset="0"/>
            </a:endParaRPr>
          </a:p>
          <a:p>
            <a:pPr algn="just"/>
            <a:endParaRPr lang="ru-RU" sz="2000" b="1" kern="50" dirty="0">
              <a:latin typeface="Arial" panose="020B0604020202020204" pitchFamily="34" charset="0"/>
              <a:ea typeface="Arial Unicode MS"/>
              <a:cs typeface="Arial" panose="020B0604020202020204" pitchFamily="34" charset="0"/>
            </a:endParaRP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221330894"/>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16B23A7-5891-4450-A6BF-95B435063C9D}"/>
              </a:ext>
            </a:extLst>
          </p:cNvPr>
          <p:cNvSpPr txBox="1"/>
          <p:nvPr/>
        </p:nvSpPr>
        <p:spPr>
          <a:xfrm>
            <a:off x="1225118" y="2415557"/>
            <a:ext cx="9685538" cy="1631216"/>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Употребите словосочетания в предложениях в прошедшем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Охрипнуть от крика, замерзнуть без куртки, промокнуть под дождем, опровергнуть все аргументы, исчезнуть бесследно, вскрикнуть от испуга, привыкнуть к новой работе, ослепнуть к старости, завязнуть в грязи, завянуть без воды.</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662730333"/>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8745D226-39D9-4272-B414-B495EB0438C2}"/>
              </a:ext>
            </a:extLst>
          </p:cNvPr>
          <p:cNvSpPr txBox="1"/>
          <p:nvPr/>
        </p:nvSpPr>
        <p:spPr>
          <a:xfrm>
            <a:off x="800470" y="1038688"/>
            <a:ext cx="10591060" cy="440120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на чешский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После дождя к сапогам прилипнет грязь. 2. Куртка полностью промокла, поэтому ещё не высохла. 3. Когда картина высохнет, я повешу её на стену. 4. Когда аплодисменты затихли, он продолжил играть на скрипке. 5. Мы застыли от ужаса. 6. Когда птенец окрепнет, мы отнесём его в лес. 7. Он не замёрз, не переживай. 8. Она на мгновение ослепла от такой красоты. 9. Я просто оглох от шума! 10. Дерево погибло от сильных морозов.</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на русский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solidFill>
                  <a:srgbClr val="000000"/>
                </a:solidFill>
                <a:effectLst/>
                <a:latin typeface="Arial" panose="020B0604020202020204" pitchFamily="34" charset="0"/>
                <a:ea typeface="Arial Unicode MS"/>
                <a:cs typeface="Arial" panose="020B0604020202020204" pitchFamily="34" charset="0"/>
              </a:rPr>
              <a:t>1. </a:t>
            </a:r>
            <a:r>
              <a:rPr lang="cs-CZ" sz="2000" kern="50" dirty="0">
                <a:solidFill>
                  <a:srgbClr val="000000"/>
                </a:solidFill>
                <a:effectLst/>
                <a:latin typeface="Arial" panose="020B0604020202020204" pitchFamily="34" charset="0"/>
                <a:ea typeface="Arial Unicode MS"/>
                <a:cs typeface="Arial" panose="020B0604020202020204" pitchFamily="34" charset="0"/>
              </a:rPr>
              <a:t>Zmizela za záhadných okolností ze svého domu. 2. Zkyslo vám mléko? 3. Švadleny lepily kamínky na šaty. 3. Vichr vyvrátil stromy v zámeckém parku. 4. Připravte ovocnou náplň, aby vystydla. 5. V restauraci voněla rybí polévka. 6. Při neštěstí zahynulo nejméně 20 lidí. 7. Lidé si zvykli na výhody práce z domova. 8. Už jste si zvykla? 9. Děti vystřihovaly hvězdičky a následně je lepily na papír. 10. Při sesuvu laviny zahynulo pět osob.</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2764000"/>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B9724F64-97A7-4752-9232-7B8DA397E1AD}"/>
              </a:ext>
            </a:extLst>
          </p:cNvPr>
          <p:cNvSpPr txBox="1"/>
          <p:nvPr/>
        </p:nvSpPr>
        <p:spPr>
          <a:xfrm>
            <a:off x="887767" y="512153"/>
            <a:ext cx="10209320" cy="5940088"/>
          </a:xfrm>
          <a:prstGeom prst="rect">
            <a:avLst/>
          </a:prstGeom>
          <a:noFill/>
        </p:spPr>
        <p:txBody>
          <a:bodyPr wrap="square">
            <a:spAutoFit/>
          </a:bodyPr>
          <a:lstStyle/>
          <a:p>
            <a:pPr algn="ctr"/>
            <a:r>
              <a:rPr lang="ru-RU" sz="2000" b="1" u="sng" kern="50" dirty="0">
                <a:effectLst/>
                <a:latin typeface="Arial" panose="020B0604020202020204" pitchFamily="34" charset="0"/>
                <a:ea typeface="Arial Unicode MS"/>
                <a:cs typeface="Arial" panose="020B0604020202020204" pitchFamily="34" charset="0"/>
              </a:rPr>
              <a:t>Пятый непродуктивный класс</a:t>
            </a:r>
            <a:endParaRPr lang="cs-CZ" sz="2000" b="1" u="sng" kern="50" dirty="0">
              <a:effectLst/>
              <a:latin typeface="Arial" panose="020B0604020202020204" pitchFamily="34" charset="0"/>
              <a:ea typeface="Arial Unicode MS"/>
              <a:cs typeface="Arial" panose="020B0604020202020204" pitchFamily="34" charset="0"/>
            </a:endParaRPr>
          </a:p>
          <a:p>
            <a:pPr algn="just"/>
            <a:endParaRPr lang="cs-CZ" sz="2000" b="1"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1. Составьте со следующими выражениями распространённые предложения, употребляя формы настоящего времени глаголов.</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Лечь спать под утро; вести себя легкомысленно; пренебречь советом; перенести совещание на следующую неделю; повести себя некрасиво по отношению к друзьям; навести порядок в рюкзаке; печь пироги; обжечься горячим кофе; привлечь внимание; грызть орехи; сжечь письмо; расцвести от счастья; ползти со скоростью черепахи; лезть в глаза; спасти жизнь; упасть в обморок; завести будильник; разжечь интерес.</a:t>
            </a:r>
            <a:endParaRPr lang="cs-CZ" sz="2000" kern="50" dirty="0">
              <a:effectLst/>
              <a:latin typeface="Arial" panose="020B0604020202020204" pitchFamily="34" charset="0"/>
              <a:ea typeface="Arial Unicode MS"/>
              <a:cs typeface="Arial" panose="020B0604020202020204" pitchFamily="34" charset="0"/>
            </a:endParaRPr>
          </a:p>
          <a:p>
            <a:pPr algn="just"/>
            <a:endParaRPr lang="cs-CZ" sz="2000" kern="50" dirty="0">
              <a:latin typeface="Arial" panose="020B0604020202020204" pitchFamily="34" charset="0"/>
              <a:cs typeface="Arial" panose="020B0604020202020204" pitchFamily="34" charset="0"/>
            </a:endParaRPr>
          </a:p>
          <a:p>
            <a:pPr algn="ctr"/>
            <a:r>
              <a:rPr lang="ru-RU" sz="2000" b="1" kern="50" dirty="0">
                <a:effectLst/>
                <a:latin typeface="Arial" panose="020B0604020202020204" pitchFamily="34" charset="0"/>
                <a:ea typeface="Arial Unicode MS"/>
                <a:cs typeface="Arial" panose="020B0604020202020204" pitchFamily="34" charset="0"/>
              </a:rPr>
              <a:t>2. Формы настоящего времени заменяйте формами прошедшего времени.</a:t>
            </a:r>
            <a:endParaRPr lang="cs-CZ" sz="2000" b="1"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Я стригусь в парикмахерской недалеко от своего дома. 2. Ты наведёшь порядок в шкафу? 3. Заявление президента привлечёт внимание СМИ. 4. На зарубежной стажировке ты приобретёшь новые знания. 5. Зачем он лезет через забор? 6. Уж ползет по тропинке. 7. Брат мне поможет решить задачу по физике. 8. Я заведу будильник на 6 часов утра. 9. Они прочтут роман за два дня. 10. Директор привлечёт к проекту новых сотрудников. </a:t>
            </a:r>
            <a:endParaRPr lang="cs-CZ" sz="2000" kern="50" dirty="0">
              <a:effectLst/>
              <a:latin typeface="Arial" panose="020B0604020202020204" pitchFamily="34" charset="0"/>
              <a:ea typeface="Arial Unicode MS"/>
              <a:cs typeface="Arial" panose="020B0604020202020204" pitchFamily="34" charset="0"/>
            </a:endParaRPr>
          </a:p>
          <a:p>
            <a:pPr algn="just"/>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6620146"/>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033CFD6B-75FF-4904-9FB9-CCA693EE60F0}"/>
              </a:ext>
            </a:extLst>
          </p:cNvPr>
          <p:cNvSpPr txBox="1"/>
          <p:nvPr/>
        </p:nvSpPr>
        <p:spPr>
          <a:xfrm>
            <a:off x="763480" y="704588"/>
            <a:ext cx="10537794"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на чешский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Всем надо прочесть этот роман. 2. Надо пересесть на другой трамвай на этой остановке. 3. Когда ты подметёшь пол в своей комнате? 4. Мы привезли эти сувениры из кругосветного путешествия. 5. Музыка спасла меня от грусти. 6. Кто вынесет мусор? 7. Надо беречь силы, идти ещё долго. 8. Я приобрела эти навыки на стажировке. 9. Рыбак лёг на дно лодки. 10. Не переживай, я не обожглась. 11. Вишня расцвела очень рано. 12. Пациент перенёс операцию на сердце. 13. Я этого не перенесу, я просто не выдержу! 14. Они поклялись друг другу в любви. 15. Марк учёл наши пожелания.</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 </a:t>
            </a:r>
          </a:p>
          <a:p>
            <a:pPr algn="just"/>
            <a:r>
              <a:rPr lang="ru-RU" sz="2000" b="1" kern="50" dirty="0">
                <a:effectLst/>
                <a:latin typeface="Arial" panose="020B0604020202020204" pitchFamily="34" charset="0"/>
                <a:ea typeface="Arial Unicode MS"/>
                <a:cs typeface="Arial" panose="020B0604020202020204" pitchFamily="34" charset="0"/>
              </a:rPr>
              <a:t>2. 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r>
              <a:rPr lang="cs-CZ" sz="2000" kern="50" dirty="0">
                <a:solidFill>
                  <a:srgbClr val="000000"/>
                </a:solidFill>
                <a:effectLst/>
                <a:latin typeface="Arial" panose="020B0604020202020204" pitchFamily="34" charset="0"/>
                <a:ea typeface="Arial Unicode MS"/>
                <a:cs typeface="Arial" panose="020B0604020202020204" pitchFamily="34" charset="0"/>
              </a:rPr>
              <a:t>1. Popel mi propálil džíny. 2. Jevy, které upoutají naši pozornost, se ukládají do paměti. 3. Opařil jsem se vroucí vodou. 4. Politik uvedl příklad v rozhovoru pro Český rozhlas. 5.  Zloděj ukradl 8 milionů ze zaparkovaného auta. 6. Sedl si za volant i přes zákaz řízení. 7. Málokdo by tím pohrdl. 8. Herec získal ocenění za celoživotní přínos v oblasti filmové tvorby. 9. Sedla si na zem a čekala. 10. </a:t>
            </a:r>
            <a:r>
              <a:rPr lang="cs-CZ" sz="2000" kern="50" dirty="0" err="1">
                <a:solidFill>
                  <a:srgbClr val="000000"/>
                </a:solidFill>
                <a:effectLst/>
                <a:latin typeface="Arial" panose="020B0604020202020204" pitchFamily="34" charset="0"/>
                <a:ea typeface="Arial Unicode MS"/>
                <a:cs typeface="Arial" panose="020B0604020202020204" pitchFamily="34" charset="0"/>
              </a:rPr>
              <a:t>Pri</a:t>
            </a:r>
            <a:r>
              <a:rPr lang="cs-CZ" sz="2000" kern="50" dirty="0">
                <a:solidFill>
                  <a:srgbClr val="000000"/>
                </a:solidFill>
                <a:effectLst/>
                <a:latin typeface="Arial" panose="020B0604020202020204" pitchFamily="34" charset="0"/>
                <a:ea typeface="Arial Unicode MS"/>
                <a:cs typeface="Arial" panose="020B0604020202020204" pitchFamily="34" charset="0"/>
              </a:rPr>
              <a:t> vytváření reklamy je třeba znát, jak upoutat pozornost zákazníka. 11. Zloděj ukradl z mé kapsy peněženku, ve které bylo přes 5 tisíc. 12. Vedla mě náhoda.</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4609645"/>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EFA09D7B-A176-48AB-8F60-71084D4ADC0C}"/>
              </a:ext>
            </a:extLst>
          </p:cNvPr>
          <p:cNvSpPr txBox="1"/>
          <p:nvPr/>
        </p:nvSpPr>
        <p:spPr>
          <a:xfrm>
            <a:off x="585927" y="680906"/>
            <a:ext cx="10848512" cy="5632311"/>
          </a:xfrm>
          <a:prstGeom prst="rect">
            <a:avLst/>
          </a:prstGeom>
          <a:noFill/>
        </p:spPr>
        <p:txBody>
          <a:bodyPr wrap="square">
            <a:spAutoFit/>
          </a:bodyPr>
          <a:lstStyle/>
          <a:p>
            <a:pPr algn="ctr"/>
            <a:r>
              <a:rPr lang="ru-RU" sz="2000" b="1" u="sng" kern="50" dirty="0">
                <a:effectLst/>
                <a:latin typeface="Arial" panose="020B0604020202020204" pitchFamily="34" charset="0"/>
                <a:ea typeface="Arial Unicode MS"/>
                <a:cs typeface="Arial" panose="020B0604020202020204" pitchFamily="34" charset="0"/>
              </a:rPr>
              <a:t>Непродуктивные группы (1, 2, 3</a:t>
            </a:r>
            <a:r>
              <a:rPr lang="cs-CZ" sz="2000" b="1" u="sng" kern="50" dirty="0">
                <a:effectLst/>
                <a:latin typeface="Arial" panose="020B0604020202020204" pitchFamily="34" charset="0"/>
                <a:ea typeface="Arial Unicode MS"/>
                <a:cs typeface="Arial" panose="020B0604020202020204" pitchFamily="34" charset="0"/>
              </a:rPr>
              <a:t>, </a:t>
            </a:r>
            <a:r>
              <a:rPr lang="ru-RU" sz="2000" b="1" u="sng" kern="50" dirty="0">
                <a:effectLst/>
                <a:latin typeface="Arial" panose="020B0604020202020204" pitchFamily="34" charset="0"/>
                <a:ea typeface="Arial Unicode MS"/>
                <a:cs typeface="Arial" panose="020B0604020202020204" pitchFamily="34" charset="0"/>
              </a:rPr>
              <a:t>единичные глаголы)</a:t>
            </a:r>
            <a:endParaRPr lang="cs-CZ" sz="2000" b="1" u="sng" kern="50" dirty="0">
              <a:effectLst/>
              <a:latin typeface="Arial" panose="020B0604020202020204" pitchFamily="34" charset="0"/>
              <a:ea typeface="Arial Unicode MS"/>
              <a:cs typeface="Arial" panose="020B0604020202020204" pitchFamily="34" charset="0"/>
            </a:endParaRPr>
          </a:p>
          <a:p>
            <a:pPr algn="ctr"/>
            <a:endParaRPr lang="cs-CZ" sz="2000" b="1" u="sng"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1. От глаголов в скобках образуйте правильную форму настоящего времени.</a:t>
            </a:r>
          </a:p>
          <a:p>
            <a:pPr algn="just"/>
            <a:r>
              <a:rPr lang="ru-RU" sz="2000" kern="50" dirty="0">
                <a:effectLst/>
                <a:latin typeface="Arial" panose="020B0604020202020204" pitchFamily="34" charset="0"/>
                <a:ea typeface="Arial Unicode MS"/>
                <a:cs typeface="Arial" panose="020B0604020202020204" pitchFamily="34" charset="0"/>
              </a:rPr>
              <a:t>1. Предприятие не (давать) дохода. 2. Петр (вдаваться) в подробности. 3. Мой муж (преподавать) в гимназии. 4. Ребенок уже (сознавать) окружающее. 5. Я обычно (вставать) в часов семь. 6. Он редко (задавать) любой вопрос. 7. Наша собака никогда не (оставаться) дома одна. 8. Дедушка (отдавать) свои часы в ремонт уже третий раз. 9. К сожалению, ты никогда не (признавать) свои ошибки. 10. Он никогда не (сдаваться) и верит в хорошее будущее. </a:t>
            </a:r>
          </a:p>
          <a:p>
            <a:pPr algn="just"/>
            <a:endParaRPr lang="ru-RU"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От глаголов в скобках образуйте правильную форму настоящего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Давайте (подняться) на вершину этой горы. 2. Вы (занять) ребенка игрой? 3. Эта работа (занять) слишком много времени. 4. Я не (отнять) у вас много времени. 5. Она (отнять) у нас полчаса. 6. Он (принять) это во внимание. 7. Я уверена, что он (воспринять) ее слова как шутку. 8. Мы (снять) верхнюю одежду в гардеробе. 9. Ректор нашего университета (принять) группу студентов в среду. 10. Актер правильно (понимать) сценарий. </a:t>
            </a:r>
            <a:endParaRPr lang="cs-CZ" sz="2000" kern="50" dirty="0">
              <a:effectLst/>
              <a:latin typeface="Arial" panose="020B0604020202020204" pitchFamily="34" charset="0"/>
              <a:ea typeface="Arial Unicode MS"/>
              <a:cs typeface="Arial" panose="020B0604020202020204" pitchFamily="34" charset="0"/>
            </a:endParaRP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705786189"/>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6932616D-F654-4D0B-B3F7-C4E5EEC12ECB}"/>
              </a:ext>
            </a:extLst>
          </p:cNvPr>
          <p:cNvSpPr txBox="1"/>
          <p:nvPr/>
        </p:nvSpPr>
        <p:spPr>
          <a:xfrm>
            <a:off x="594804" y="861886"/>
            <a:ext cx="11168109"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Объясните смысл устойчивых оборотов и употребите их в предложении.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Снять (последнюю) рубашку с кого, принять эстафету у кого, как рукой сняло, снять голову, снять пенки (сливки), поднять тост, поднять планку, принять во внимание, молоть чепуху, протереть глаза, бороться с (самим) собой, запереть душу на замок, идти вразрез, голова идёт кругом, идти своим путём, идти к делу, дуть в дудку.</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Раскройте скобки, употребите глаголы в настоящем времени.</a:t>
            </a:r>
            <a:endParaRPr lang="ru-RU" sz="2000" b="1" kern="50" dirty="0">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Муж (наколоть) дров. 2. Женя и Гена сразу (расколоть) орехи. 3. Продавец (смолоть) вкусный кофе. 4. Дежурный (стереть) с доски. 5. Бабушка (прополоть) грядки с морковью. 6. Петр (вытереть) пыль на полках в прихожей. 7. Маша (протереть) зеркало в ванной. 8. Дети (вытереть) посуду.</a:t>
            </a:r>
            <a:endParaRPr lang="ru-RU" sz="2000" kern="50" dirty="0">
              <a:latin typeface="Arial" panose="020B0604020202020204" pitchFamily="34" charset="0"/>
              <a:ea typeface="Arial Unicode MS"/>
              <a:cs typeface="Arial" panose="020B0604020202020204" pitchFamily="34" charset="0"/>
            </a:endParaRPr>
          </a:p>
          <a:p>
            <a:pPr marL="457200" indent="-457200" algn="just">
              <a:buAutoNum type="arabicPeriod"/>
            </a:pPr>
            <a:endParaRPr lang="ru-RU"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3. Раскройте скобки, употребите глаголы в настоящем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Муж (наколоть) дров. 2. Женя и Гена сразу (расколоть) орехи. 3. Продавец (смолоть) вкусный кофе. 4. Дежурный (стереть) с доски. 5. Бабушка (прополоть) грядки с морковью. 6. Петр (вытереть) пыль на полках в прихожей. 7. Маша (протереть) зеркало в ванной. 8. Дети (вытереть) посуду.</a:t>
            </a:r>
          </a:p>
        </p:txBody>
      </p:sp>
    </p:spTree>
    <p:extLst>
      <p:ext uri="{BB962C8B-B14F-4D97-AF65-F5344CB8AC3E}">
        <p14:creationId xmlns:p14="http://schemas.microsoft.com/office/powerpoint/2010/main" val="1355822113"/>
      </p:ext>
    </p:extLst>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BB33CF0D-5B00-420E-9F15-D708E9A62F9C}"/>
              </a:ext>
            </a:extLst>
          </p:cNvPr>
          <p:cNvSpPr txBox="1"/>
          <p:nvPr/>
        </p:nvSpPr>
        <p:spPr>
          <a:xfrm>
            <a:off x="1136342" y="1628441"/>
            <a:ext cx="10156054" cy="3785652"/>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Работа ему дает удовлетворение. 2. Больной ничего не осознает. 3. Завтра я сдаю государственные экзамены, а послезавтра у меня защита бакалаврской работы. 4. Скажите, пожалуйста, во сколько подают завтрак? 5. Я уже два раза не сдал зачёт. 6. Кто у вас преподаёт русский язык? 7. Подруга встает с восходом солнца и занимается йогой. 8. Миша легко достает до самой верхней полки на кухне. 9. По этому телеканалу только что передавали новости. 10. Мама не снимает с пальца кольцо. 11. Он крепко обнял мать и попрощался. 12. Бабушка приняла своих гостей в гостиной. 13. Новый шкаф занимал в комнате много места. 14. Вечером поднялся ветер, а через полчаса начался проливной дождь. 15. Сестра заперлась в комнате. 16. Вечером движение на улице замерло. 17. У меня колет в боку. 18. Петр бреется ежедневно. 19. Боюсь, что ты ошибаешься.</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055758774"/>
      </p:ext>
    </p:extLst>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BD05B7B-4FC5-430C-A603-461E3BA848B9}"/>
              </a:ext>
            </a:extLst>
          </p:cNvPr>
          <p:cNvSpPr txBox="1"/>
          <p:nvPr/>
        </p:nvSpPr>
        <p:spPr>
          <a:xfrm>
            <a:off x="1643848" y="1074509"/>
            <a:ext cx="8904303" cy="470898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pl-PL" sz="2000" kern="50" dirty="0">
                <a:solidFill>
                  <a:srgbClr val="000000"/>
                </a:solidFill>
                <a:effectLst/>
                <a:latin typeface="Arial" panose="020B0604020202020204" pitchFamily="34" charset="0"/>
                <a:ea typeface="Arial Unicode MS"/>
                <a:cs typeface="Arial" panose="020B0604020202020204" pitchFamily="34" charset="0"/>
              </a:rPr>
              <a:t>1. Dám ti radu, nechoď tam! 2. Nemohl bys mu prosím ode mě předat dárek? 3. Musíme si najmout chůvu, jsme časově vytížení. 4. Otec zaměstnává ve své firmě asi dvacet pracovníků. 5. Učím chemii na střední škole a práce mě moc baví. 6. Náš Jirka zaostává ve škole a má špatné známky. 7. Nemohu dosáhnout na nejvrchnější poličku, je příliš vysoko. 8. Nechápu ani jeden příklad ve fyzice, je pro mě složitá. 9. Neuznal svoji chybu a jen tak odešel pryč. 10. Vstal pomalu k obědu a s ničím mi nepomohl. 11. Chci poznat celý svět, miluji cestování. 12. Odemkl branku a vyndal nákup z kufru auta. 13. Otřela se o čerstvě natřenou lavičku a zašpinila si oblečení. 14. Pes si tlapkou protřel oči. 15. Běžela mu naproti a objala ho. 16. Oholil se, umyl si obličej, oblékl se, nasnídal se a odešel do práce. 17. Musím se přezout, mám na nohou puchýře. 18. Holčička křičela, protože měla rozbité koleno. </a:t>
            </a:r>
            <a:r>
              <a:rPr lang="ru-RU" sz="2000" kern="50" dirty="0">
                <a:solidFill>
                  <a:srgbClr val="000000"/>
                </a:solidFill>
                <a:effectLst/>
                <a:latin typeface="Arial" panose="020B0604020202020204" pitchFamily="34" charset="0"/>
                <a:ea typeface="Arial Unicode MS"/>
                <a:cs typeface="Arial" panose="020B0604020202020204" pitchFamily="34" charset="0"/>
              </a:rPr>
              <a:t>19. </a:t>
            </a:r>
            <a:r>
              <a:rPr lang="ru-RU" sz="2000" kern="50" dirty="0" err="1">
                <a:solidFill>
                  <a:srgbClr val="000000"/>
                </a:solidFill>
                <a:effectLst/>
                <a:latin typeface="Arial" panose="020B0604020202020204" pitchFamily="34" charset="0"/>
                <a:ea typeface="Arial Unicode MS"/>
                <a:cs typeface="Arial" panose="020B0604020202020204" pitchFamily="34" charset="0"/>
              </a:rPr>
              <a:t>Dokud</a:t>
            </a:r>
            <a:r>
              <a:rPr lang="ru-RU" sz="2000" kern="50" dirty="0">
                <a:solidFill>
                  <a:srgbClr val="000000"/>
                </a:solidFill>
                <a:effectLst/>
                <a:latin typeface="Arial" panose="020B0604020202020204" pitchFamily="34" charset="0"/>
                <a:ea typeface="Arial Unicode MS"/>
                <a:cs typeface="Arial" panose="020B0604020202020204" pitchFamily="34" charset="0"/>
              </a:rPr>
              <a:t> </a:t>
            </a:r>
            <a:r>
              <a:rPr lang="ru-RU" sz="2000" kern="50" dirty="0" err="1">
                <a:solidFill>
                  <a:srgbClr val="000000"/>
                </a:solidFill>
                <a:effectLst/>
                <a:latin typeface="Arial" panose="020B0604020202020204" pitchFamily="34" charset="0"/>
                <a:ea typeface="Arial Unicode MS"/>
                <a:cs typeface="Arial" panose="020B0604020202020204" pitchFamily="34" charset="0"/>
              </a:rPr>
              <a:t>to</a:t>
            </a:r>
            <a:r>
              <a:rPr lang="ru-RU" sz="2000" kern="50" dirty="0">
                <a:solidFill>
                  <a:srgbClr val="000000"/>
                </a:solidFill>
                <a:effectLst/>
                <a:latin typeface="Arial" panose="020B0604020202020204" pitchFamily="34" charset="0"/>
                <a:ea typeface="Arial Unicode MS"/>
                <a:cs typeface="Arial" panose="020B0604020202020204" pitchFamily="34" charset="0"/>
              </a:rPr>
              <a:t> </a:t>
            </a:r>
            <a:r>
              <a:rPr lang="ru-RU" sz="2000" kern="50" dirty="0" err="1">
                <a:solidFill>
                  <a:srgbClr val="000000"/>
                </a:solidFill>
                <a:effectLst/>
                <a:latin typeface="Arial" panose="020B0604020202020204" pitchFamily="34" charset="0"/>
                <a:ea typeface="Arial Unicode MS"/>
                <a:cs typeface="Arial" panose="020B0604020202020204" pitchFamily="34" charset="0"/>
              </a:rPr>
              <a:t>nesníš</a:t>
            </a:r>
            <a:r>
              <a:rPr lang="ru-RU" sz="2000" kern="50" dirty="0">
                <a:solidFill>
                  <a:srgbClr val="000000"/>
                </a:solidFill>
                <a:effectLst/>
                <a:latin typeface="Arial" panose="020B0604020202020204" pitchFamily="34" charset="0"/>
                <a:ea typeface="Arial Unicode MS"/>
                <a:cs typeface="Arial" panose="020B0604020202020204" pitchFamily="34" charset="0"/>
              </a:rPr>
              <a:t>, </a:t>
            </a:r>
            <a:r>
              <a:rPr lang="ru-RU" sz="2000" kern="50" dirty="0" err="1">
                <a:solidFill>
                  <a:srgbClr val="000000"/>
                </a:solidFill>
                <a:effectLst/>
                <a:latin typeface="Arial" panose="020B0604020202020204" pitchFamily="34" charset="0"/>
                <a:ea typeface="Arial Unicode MS"/>
                <a:cs typeface="Arial" panose="020B0604020202020204" pitchFamily="34" charset="0"/>
              </a:rPr>
              <a:t>nehneš</a:t>
            </a:r>
            <a:r>
              <a:rPr lang="ru-RU" sz="2000" kern="50" dirty="0">
                <a:solidFill>
                  <a:srgbClr val="000000"/>
                </a:solidFill>
                <a:effectLst/>
                <a:latin typeface="Arial" panose="020B0604020202020204" pitchFamily="34" charset="0"/>
                <a:ea typeface="Arial Unicode MS"/>
                <a:cs typeface="Arial" panose="020B0604020202020204" pitchFamily="34" charset="0"/>
              </a:rPr>
              <a:t> </a:t>
            </a:r>
            <a:r>
              <a:rPr lang="ru-RU" sz="2000" kern="50" dirty="0" err="1">
                <a:solidFill>
                  <a:srgbClr val="000000"/>
                </a:solidFill>
                <a:effectLst/>
                <a:latin typeface="Arial" panose="020B0604020202020204" pitchFamily="34" charset="0"/>
                <a:ea typeface="Arial Unicode MS"/>
                <a:cs typeface="Arial" panose="020B0604020202020204" pitchFamily="34" charset="0"/>
              </a:rPr>
              <a:t>se</a:t>
            </a:r>
            <a:r>
              <a:rPr lang="ru-RU" sz="2000" kern="50" dirty="0">
                <a:solidFill>
                  <a:srgbClr val="000000"/>
                </a:solidFill>
                <a:effectLst/>
                <a:latin typeface="Arial" panose="020B0604020202020204" pitchFamily="34" charset="0"/>
                <a:ea typeface="Arial Unicode MS"/>
                <a:cs typeface="Arial" panose="020B0604020202020204" pitchFamily="34" charset="0"/>
              </a:rPr>
              <a:t> </a:t>
            </a:r>
            <a:r>
              <a:rPr lang="ru-RU" sz="2000" kern="50" dirty="0" err="1">
                <a:solidFill>
                  <a:srgbClr val="000000"/>
                </a:solidFill>
                <a:effectLst/>
                <a:latin typeface="Arial" panose="020B0604020202020204" pitchFamily="34" charset="0"/>
                <a:ea typeface="Arial Unicode MS"/>
                <a:cs typeface="Arial" panose="020B0604020202020204" pitchFamily="34" charset="0"/>
              </a:rPr>
              <a:t>od</a:t>
            </a:r>
            <a:r>
              <a:rPr lang="ru-RU" sz="2000" kern="50" dirty="0">
                <a:solidFill>
                  <a:srgbClr val="000000"/>
                </a:solidFill>
                <a:effectLst/>
                <a:latin typeface="Arial" panose="020B0604020202020204" pitchFamily="34" charset="0"/>
                <a:ea typeface="Arial Unicode MS"/>
                <a:cs typeface="Arial" panose="020B0604020202020204" pitchFamily="34" charset="0"/>
              </a:rPr>
              <a:t> </a:t>
            </a:r>
            <a:r>
              <a:rPr lang="ru-RU" sz="2000" kern="50" dirty="0" err="1">
                <a:solidFill>
                  <a:srgbClr val="000000"/>
                </a:solidFill>
                <a:effectLst/>
                <a:latin typeface="Arial" panose="020B0604020202020204" pitchFamily="34" charset="0"/>
                <a:ea typeface="Arial Unicode MS"/>
                <a:cs typeface="Arial" panose="020B0604020202020204" pitchFamily="34" charset="0"/>
              </a:rPr>
              <a:t>stolu</a:t>
            </a:r>
            <a:r>
              <a:rPr lang="ru-RU" sz="2000" kern="50" dirty="0">
                <a:solidFill>
                  <a:srgbClr val="000000"/>
                </a:solidFill>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512345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EEEB1C9D-414E-4A4A-A54D-64E377EFCF86}"/>
              </a:ext>
            </a:extLst>
          </p:cNvPr>
          <p:cNvSpPr txBox="1"/>
          <p:nvPr/>
        </p:nvSpPr>
        <p:spPr>
          <a:xfrm>
            <a:off x="674703" y="584925"/>
            <a:ext cx="10866268" cy="594008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Слова в скобках употребите в правильной форме. Обратите внимание на мягкий знак.</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Выращивание (лен) является перспективным бизнесом. 2. В зоопарке мы видели несколько (лев). 3. Мне очень нравится фигурное катание на (лед). 4. Я порезался и у меня пошла кровь из (палец). 5. В одном из наших (улей) живет приблизительно 60 000 пчел.</a:t>
            </a:r>
          </a:p>
          <a:p>
            <a:pPr algn="just"/>
            <a:r>
              <a:rPr lang="ru-RU" sz="2000" kern="50" dirty="0">
                <a:effectLst/>
                <a:latin typeface="Arial" panose="020B0604020202020204" pitchFamily="34" charset="0"/>
                <a:ea typeface="Arial Unicode MS"/>
                <a:cs typeface="Arial" panose="020B0604020202020204" pitchFamily="34" charset="0"/>
              </a:rPr>
              <a:t> </a:t>
            </a:r>
          </a:p>
          <a:p>
            <a:pPr algn="just"/>
            <a:r>
              <a:rPr lang="ru-RU" sz="2000" b="1" kern="50" dirty="0">
                <a:effectLst/>
                <a:latin typeface="Arial" panose="020B0604020202020204" pitchFamily="34" charset="0"/>
                <a:ea typeface="Arial Unicode MS"/>
                <a:cs typeface="Arial" panose="020B0604020202020204" pitchFamily="34" charset="0"/>
              </a:rPr>
              <a:t>2. Скажите, как называются жители разных городов (мужской род, единственное число).</a:t>
            </a:r>
            <a:endParaRPr lang="ru-RU" sz="2000" kern="50" dirty="0">
              <a:effectLst/>
              <a:latin typeface="Arial" panose="020B0604020202020204" pitchFamily="34" charset="0"/>
              <a:ea typeface="Arial Unicode MS"/>
              <a:cs typeface="Arial" panose="020B0604020202020204" pitchFamily="34" charset="0"/>
            </a:endParaRPr>
          </a:p>
          <a:p>
            <a:r>
              <a:rPr lang="ru-RU" sz="2000" kern="50" dirty="0">
                <a:effectLst/>
                <a:latin typeface="Arial" panose="020B0604020202020204" pitchFamily="34" charset="0"/>
                <a:ea typeface="Arial Unicode MS"/>
                <a:cs typeface="Arial" panose="020B0604020202020204" pitchFamily="34" charset="0"/>
              </a:rPr>
              <a:t>1. В Праге живет ___ 2. В Англии живет ___ 3. В Париже живет ___ 4. В городе живет ___ 5. На юге живет ___ 6. На севере живет ___ 7. В Дании живет ___ 8. В Риме жил ___ 9. В Риге живет ___ 10. Возможно, на Марсе живет ___</a:t>
            </a:r>
          </a:p>
          <a:p>
            <a:pPr marL="342900" indent="-342900">
              <a:buAutoNum type="arabicPeriod"/>
            </a:pPr>
            <a:endParaRPr lang="ru-RU" sz="2000" kern="50" dirty="0">
              <a:latin typeface="Arial" panose="020B0604020202020204" pitchFamily="34" charset="0"/>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3. Объясните значение фразеологизмов. Употребите их в предложениях.</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Как по маслу; бесплатный сыр бывает только в мышеловке; дырка от бублика; за семь верст киселя хлебать; калачом не заманишь; несолоно хлебавши; не в своей тарелке; как сыр в масле катается; он тертый калач; ни рыба, на мясо; седьмая вода на киселе; хрен редьки не слаще.</a:t>
            </a:r>
          </a:p>
          <a:p>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2063483"/>
      </p:ext>
    </p:extLst>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a:extLst>
              <a:ext uri="{FF2B5EF4-FFF2-40B4-BE49-F238E27FC236}">
                <a16:creationId xmlns:a16="http://schemas.microsoft.com/office/drawing/2014/main" id="{8CCD7C76-D05A-4031-B7D4-19E884B8BAA0}"/>
              </a:ext>
            </a:extLst>
          </p:cNvPr>
          <p:cNvSpPr txBox="1"/>
          <p:nvPr/>
        </p:nvSpPr>
        <p:spPr>
          <a:xfrm flipH="1">
            <a:off x="2840853" y="1109709"/>
            <a:ext cx="6791417" cy="400110"/>
          </a:xfrm>
          <a:prstGeom prst="rect">
            <a:avLst/>
          </a:prstGeom>
          <a:noFill/>
        </p:spPr>
        <p:txBody>
          <a:bodyPr wrap="square" rtlCol="0">
            <a:spAutoFit/>
          </a:bodyPr>
          <a:lstStyle/>
          <a:p>
            <a:r>
              <a:rPr lang="ru-RU" sz="2000" b="1" dirty="0">
                <a:latin typeface="Arial" panose="020B0604020202020204" pitchFamily="34" charset="0"/>
                <a:cs typeface="Arial" panose="020B0604020202020204" pitchFamily="34" charset="0"/>
              </a:rPr>
              <a:t>дополнительные упражнения на классы глагола</a:t>
            </a:r>
            <a:endParaRPr lang="cs-CZ"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4728989"/>
      </p:ext>
    </p:extLst>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C54F9A32-8AAD-4C2F-91A6-E5023A194257}"/>
              </a:ext>
            </a:extLst>
          </p:cNvPr>
          <p:cNvSpPr txBox="1"/>
          <p:nvPr/>
        </p:nvSpPr>
        <p:spPr>
          <a:xfrm>
            <a:off x="887767" y="778522"/>
            <a:ext cx="10466773"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Спрягайте глаголы-исключения и переведите их на чешский язык. Придумайте с ними распространённые предложения на русском языке.</a:t>
            </a:r>
            <a:endParaRPr lang="cs-CZ" sz="2000" kern="50" dirty="0">
              <a:effectLst/>
              <a:latin typeface="Arial" panose="020B0604020202020204" pitchFamily="34" charset="0"/>
              <a:ea typeface="Arial Unicode MS"/>
              <a:cs typeface="Arial" panose="020B0604020202020204" pitchFamily="34" charset="0"/>
            </a:endParaRPr>
          </a:p>
          <a:p>
            <a:pPr algn="just">
              <a:tabLst>
                <a:tab pos="259715" algn="l"/>
              </a:tabLst>
            </a:pPr>
            <a:r>
              <a:rPr lang="ru-RU" sz="2000" kern="50" dirty="0">
                <a:effectLst/>
                <a:latin typeface="Arial" panose="020B0604020202020204" pitchFamily="34" charset="0"/>
                <a:ea typeface="Arial Unicode MS"/>
                <a:cs typeface="Arial" panose="020B0604020202020204" pitchFamily="34" charset="0"/>
              </a:rPr>
              <a:t>Гнать, держать, терпеть, обидеть, видеть, слышать, ненавидеть, зависеть, вертеть, дышать, смотреть, брить, стелить.</a:t>
            </a:r>
          </a:p>
          <a:p>
            <a:pPr algn="just">
              <a:tabLst>
                <a:tab pos="259715" algn="l"/>
              </a:tabLst>
            </a:pPr>
            <a:endParaRPr lang="ru-RU" sz="2000" kern="50" dirty="0">
              <a:latin typeface="Arial" panose="020B0604020202020204" pitchFamily="34" charset="0"/>
              <a:ea typeface="Arial Unicode MS"/>
              <a:cs typeface="Arial" panose="020B0604020202020204" pitchFamily="34" charset="0"/>
            </a:endParaRPr>
          </a:p>
          <a:p>
            <a:pPr algn="just">
              <a:tabLst>
                <a:tab pos="259715" algn="l"/>
              </a:tabLst>
            </a:pPr>
            <a:r>
              <a:rPr lang="ru-RU" sz="2000" b="1" kern="50" dirty="0">
                <a:effectLst/>
                <a:latin typeface="Arial" panose="020B0604020202020204" pitchFamily="34" charset="0"/>
                <a:ea typeface="Arial Unicode MS"/>
                <a:cs typeface="Arial" panose="020B0604020202020204" pitchFamily="34" charset="0"/>
              </a:rPr>
              <a:t>2. Отвечайте на вопросы по смыслу.</a:t>
            </a:r>
          </a:p>
          <a:p>
            <a:pPr algn="just">
              <a:tabLst>
                <a:tab pos="259715" algn="l"/>
              </a:tabLst>
            </a:pPr>
            <a:r>
              <a:rPr lang="ru-RU" sz="2000" kern="50" dirty="0">
                <a:effectLst/>
                <a:latin typeface="Arial" panose="020B0604020202020204" pitchFamily="34" charset="0"/>
                <a:ea typeface="Arial Unicode MS"/>
                <a:cs typeface="Arial" panose="020B0604020202020204" pitchFamily="34" charset="0"/>
              </a:rPr>
              <a:t>1. От чего краснеют? 2. От чего зеленеют? 3. От чего худеют? 4. От чего полнеют? 5. От чего лысеют? 6. От чего бледнеют? 7. От чего потеют? 8. Почему люди седеют? 9. Почему люди беднеют? 10. Почему люди богатеют? 11. От чего железо ржавеет? 12. Почему хлеб черствеет? </a:t>
            </a:r>
          </a:p>
          <a:p>
            <a:pPr algn="just">
              <a:tabLst>
                <a:tab pos="259715" algn="l"/>
              </a:tabLst>
            </a:pPr>
            <a:endParaRPr lang="ru-RU" sz="2000" kern="50" dirty="0">
              <a:effectLst/>
              <a:latin typeface="Arial" panose="020B0604020202020204" pitchFamily="34" charset="0"/>
              <a:ea typeface="Arial Unicode MS"/>
              <a:cs typeface="Arial" panose="020B0604020202020204" pitchFamily="34" charset="0"/>
            </a:endParaRPr>
          </a:p>
          <a:p>
            <a:pPr algn="just">
              <a:tabLst>
                <a:tab pos="259715" algn="l"/>
              </a:tabLst>
            </a:pPr>
            <a:r>
              <a:rPr lang="ru-RU" sz="2000" b="1" kern="50" dirty="0">
                <a:effectLst/>
                <a:latin typeface="Arial" panose="020B0604020202020204" pitchFamily="34" charset="0"/>
                <a:ea typeface="Arial Unicode MS"/>
                <a:cs typeface="Arial" panose="020B0604020202020204" pitchFamily="34" charset="0"/>
              </a:rPr>
              <a:t>3. Придумайте распространённые предложения с данными словосочетаниями.</a:t>
            </a:r>
          </a:p>
          <a:p>
            <a:pPr algn="just">
              <a:tabLst>
                <a:tab pos="259715" algn="l"/>
              </a:tabLst>
            </a:pPr>
            <a:r>
              <a:rPr lang="ru-RU" sz="2000" kern="50" dirty="0">
                <a:effectLst/>
                <a:latin typeface="Arial" panose="020B0604020202020204" pitchFamily="34" charset="0"/>
                <a:ea typeface="Arial Unicode MS"/>
                <a:cs typeface="Arial" panose="020B0604020202020204" pitchFamily="34" charset="0"/>
              </a:rPr>
              <a:t>Развернуть строительство, развернуть аргументацию, завернуть ребенка в одеяло, кинуться на шею, перечеркнуть прошлое, замкнуться в себе, согнуться в три погибели, поздно заснуть, улыбнуться в ответ, взглянуть в зеркало, застегнуть на все пуговицы.</a:t>
            </a:r>
          </a:p>
          <a:p>
            <a:pPr algn="just">
              <a:tabLst>
                <a:tab pos="259715" algn="l"/>
              </a:tabLst>
            </a:pP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831814216"/>
      </p:ext>
    </p:extLst>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72EB687-305A-45E1-B58C-2D69F3DE9C37}"/>
              </a:ext>
            </a:extLst>
          </p:cNvPr>
          <p:cNvSpPr txBox="1"/>
          <p:nvPr/>
        </p:nvSpPr>
        <p:spPr>
          <a:xfrm>
            <a:off x="754602" y="622268"/>
            <a:ext cx="10582182" cy="563231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Отвечайте на вопросы.</a:t>
            </a:r>
            <a:endParaRPr lang="cs-CZ" sz="2000" kern="50" dirty="0">
              <a:effectLst/>
              <a:latin typeface="Arial" panose="020B0604020202020204" pitchFamily="34" charset="0"/>
              <a:ea typeface="Arial Unicode MS"/>
              <a:cs typeface="Arial" panose="020B0604020202020204" pitchFamily="34" charset="0"/>
            </a:endParaRPr>
          </a:p>
          <a:p>
            <a:r>
              <a:rPr lang="ru-RU" sz="2000" kern="50" dirty="0">
                <a:effectLst/>
                <a:latin typeface="Arial" panose="020B0604020202020204" pitchFamily="34" charset="0"/>
                <a:ea typeface="Arial Unicode MS"/>
                <a:cs typeface="Arial" panose="020B0604020202020204" pitchFamily="34" charset="0"/>
              </a:rPr>
              <a:t>1. Почему вы ссоритесь? 2. Кому вы часто звоните? 3. О чем вы часто говорите? 4. Чему вы не верите? 5. Когда вы ложитесь спать? 6. Что вы лучше всего помните из детства? </a:t>
            </a:r>
            <a:r>
              <a:rPr lang="ru-RU" sz="2000" kern="50" dirty="0">
                <a:latin typeface="Arial" panose="020B0604020202020204" pitchFamily="34" charset="0"/>
                <a:ea typeface="Arial Unicode MS"/>
                <a:cs typeface="Arial" panose="020B0604020202020204" pitchFamily="34" charset="0"/>
              </a:rPr>
              <a:t>7</a:t>
            </a:r>
            <a:r>
              <a:rPr lang="ru-RU" sz="2000" kern="50" dirty="0">
                <a:effectLst/>
                <a:latin typeface="Arial" panose="020B0604020202020204" pitchFamily="34" charset="0"/>
                <a:ea typeface="Arial Unicode MS"/>
                <a:cs typeface="Arial" panose="020B0604020202020204" pitchFamily="34" charset="0"/>
              </a:rPr>
              <a:t>. Что вы повторите перед экзаменом? </a:t>
            </a:r>
            <a:r>
              <a:rPr lang="ru-RU" sz="2000" kern="50" dirty="0">
                <a:latin typeface="Arial" panose="020B0604020202020204" pitchFamily="34" charset="0"/>
                <a:ea typeface="Arial Unicode MS"/>
                <a:cs typeface="Arial" panose="020B0604020202020204" pitchFamily="34" charset="0"/>
              </a:rPr>
              <a:t>8</a:t>
            </a:r>
            <a:r>
              <a:rPr lang="ru-RU" sz="2000" kern="50" dirty="0">
                <a:effectLst/>
                <a:latin typeface="Arial" panose="020B0604020202020204" pitchFamily="34" charset="0"/>
                <a:ea typeface="Arial Unicode MS"/>
                <a:cs typeface="Arial" panose="020B0604020202020204" pitchFamily="34" charset="0"/>
              </a:rPr>
              <a:t>. Какой закон одобрит </a:t>
            </a:r>
            <a:r>
              <a:rPr lang="ru-RU" sz="2000" kern="50" dirty="0">
                <a:latin typeface="Arial" panose="020B0604020202020204" pitchFamily="34" charset="0"/>
                <a:ea typeface="Arial Unicode MS"/>
                <a:cs typeface="Arial" panose="020B0604020202020204" pitchFamily="34" charset="0"/>
              </a:rPr>
              <a:t>парламент</a:t>
            </a:r>
            <a:r>
              <a:rPr lang="ru-RU" sz="2000" kern="50" dirty="0">
                <a:effectLst/>
                <a:latin typeface="Arial" panose="020B0604020202020204" pitchFamily="34" charset="0"/>
                <a:ea typeface="Arial Unicode MS"/>
                <a:cs typeface="Arial" panose="020B0604020202020204" pitchFamily="34" charset="0"/>
              </a:rPr>
              <a:t> Чешской Республики?</a:t>
            </a:r>
          </a:p>
          <a:p>
            <a:pPr marL="342900" indent="-342900">
              <a:buAutoNum type="arabicPeriod"/>
            </a:pPr>
            <a:endParaRPr lang="ru-RU" sz="2000" kern="50" dirty="0">
              <a:latin typeface="Arial" panose="020B0604020202020204" pitchFamily="34" charset="0"/>
              <a:cs typeface="Arial" panose="020B0604020202020204" pitchFamily="34" charset="0"/>
            </a:endParaRPr>
          </a:p>
          <a:p>
            <a:r>
              <a:rPr lang="ru-RU" sz="2000" b="1" dirty="0">
                <a:latin typeface="Arial" panose="020B0604020202020204" pitchFamily="34" charset="0"/>
                <a:cs typeface="Arial" panose="020B0604020202020204" pitchFamily="34" charset="0"/>
              </a:rPr>
              <a:t>2. Переведите следующие выражения на чешский язык.</a:t>
            </a:r>
          </a:p>
          <a:p>
            <a:r>
              <a:rPr lang="ru-RU" sz="2000" dirty="0">
                <a:latin typeface="Arial" panose="020B0604020202020204" pitchFamily="34" charset="0"/>
                <a:cs typeface="Arial" panose="020B0604020202020204" pitchFamily="34" charset="0"/>
              </a:rPr>
              <a:t>Оказать медицинскую помощь, его гложет зависть, топтать землю, прятать деньги под замок, шептать о гибели царя, писать разборчиво, написать картину, причесаться перед зеркалом, нос чешется, черт возьми, тыкать в нос.</a:t>
            </a:r>
          </a:p>
          <a:p>
            <a:endParaRPr lang="ru-RU" sz="2000" dirty="0">
              <a:latin typeface="Arial" panose="020B0604020202020204" pitchFamily="34" charset="0"/>
              <a:cs typeface="Arial" panose="020B0604020202020204" pitchFamily="34" charset="0"/>
            </a:endParaRPr>
          </a:p>
          <a:p>
            <a:r>
              <a:rPr lang="ru-RU" sz="2000" b="1" dirty="0">
                <a:latin typeface="Arial" panose="020B0604020202020204" pitchFamily="34" charset="0"/>
                <a:cs typeface="Arial" panose="020B0604020202020204" pitchFamily="34" charset="0"/>
              </a:rPr>
              <a:t>3. Придумайте распространённые предложения с данными глаголами.</a:t>
            </a:r>
          </a:p>
          <a:p>
            <a:r>
              <a:rPr lang="ru-RU" sz="2000" dirty="0">
                <a:latin typeface="Arial" panose="020B0604020202020204" pitchFamily="34" charset="0"/>
                <a:cs typeface="Arial" panose="020B0604020202020204" pitchFamily="34" charset="0"/>
              </a:rPr>
              <a:t>а) написать, переписать, записать, списать, описать, надписать, подписать, прописать, вписать, выписать, приписать;</a:t>
            </a:r>
          </a:p>
          <a:p>
            <a:r>
              <a:rPr lang="ru-RU" sz="2000" dirty="0">
                <a:latin typeface="Arial" panose="020B0604020202020204" pitchFamily="34" charset="0"/>
                <a:cs typeface="Arial" panose="020B0604020202020204" pitchFamily="34" charset="0"/>
              </a:rPr>
              <a:t>б) звать, позвать, вызвать, созвать, призвать, прозвать, подозвать, назвать;</a:t>
            </a:r>
          </a:p>
          <a:p>
            <a:r>
              <a:rPr lang="ru-RU" sz="2000" dirty="0">
                <a:latin typeface="Arial" panose="020B0604020202020204" pitchFamily="34" charset="0"/>
                <a:cs typeface="Arial" panose="020B0604020202020204" pitchFamily="34" charset="0"/>
              </a:rPr>
              <a:t>в) резать, отрезать, нарезать, вырезать, порезать, порезаться, обрезаться, зарезать, надрезать, перерезать, прорезать, срезать.</a:t>
            </a:r>
          </a:p>
          <a:p>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6946912"/>
      </p:ext>
    </p:extLst>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C48D897-1471-4C50-89EA-057107D394E1}"/>
              </a:ext>
            </a:extLst>
          </p:cNvPr>
          <p:cNvSpPr txBox="1"/>
          <p:nvPr/>
        </p:nvSpPr>
        <p:spPr>
          <a:xfrm>
            <a:off x="400975" y="831789"/>
            <a:ext cx="11390050" cy="563231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Отвечайте на вопросы.</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Что может свистеть? 2. Что может сыпаться? 3. Что можно метать? 4. Чему можно смеяться? 5. Кого можно вызвать? 6. Что можно связать? 7. Что можно намазать? 8. На что можно надеяться? 9. Что можно ткать? 10. Что можно развязать?</a:t>
            </a:r>
          </a:p>
          <a:p>
            <a:pPr marL="457200" indent="-457200" algn="just">
              <a:buAutoNum type="arabicPeriod"/>
            </a:pPr>
            <a:endParaRPr lang="ru-RU" sz="2000" b="1"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Раскройте скобки, употребите глаголы в настоящем времени.</a:t>
            </a:r>
          </a:p>
          <a:p>
            <a:pPr algn="just"/>
            <a:r>
              <a:rPr lang="ru-RU" sz="2000" kern="50" dirty="0">
                <a:effectLst/>
                <a:latin typeface="Arial" panose="020B0604020202020204" pitchFamily="34" charset="0"/>
                <a:ea typeface="Arial Unicode MS"/>
                <a:cs typeface="Arial" panose="020B0604020202020204" pitchFamily="34" charset="0"/>
              </a:rPr>
              <a:t>1. Мы вам (спеть) куплет этой песни. 2. Мы (разойтись) по аудитории. 3. Я (обуть) вашего Олега. 4. Дети (бежать) в магазин за мороженым. 5. Снег (таять) и (бежать) ручьи. 6. Я все (передать). 7. Ты часто (бриться)? 8. Ветер (дуть) и идет дождь. 9. Ты (ошибаться)! 10. Вегетарианцы (есть) фрукты и овощи.</a:t>
            </a:r>
          </a:p>
          <a:p>
            <a:pPr algn="just"/>
            <a:endParaRPr lang="ru-RU"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3. От глаголов в скобках образуйте правильную форму настоящего времени.</a:t>
            </a:r>
          </a:p>
          <a:p>
            <a:pPr algn="just"/>
            <a:r>
              <a:rPr lang="ru-RU" sz="2000" kern="50" dirty="0">
                <a:effectLst/>
                <a:latin typeface="Arial" panose="020B0604020202020204" pitchFamily="34" charset="0"/>
                <a:ea typeface="Arial Unicode MS"/>
                <a:cs typeface="Arial" panose="020B0604020202020204" pitchFamily="34" charset="0"/>
              </a:rPr>
              <a:t>1. Вы (шить) на заказ? 2. Дождь (лить) целый день. 3. Корабли (плыть) в открытом море. 4. Сейчас вы (закрыть) учебники и напишите диктант. 5. Она никогда не (забыть) его слова. 6. Мы (встать) в шесть утра. 7. Я (надеть) этот костюм в первый раз. 8. Ты (взять) записку на столе. 9. Я (встать) поздно, не буди меня. 10. Мы (начать) конференцию без тебя. 11. Лекция (начаться) через час. 12. Я (сжать) твою руку крепко.</a:t>
            </a: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967192488"/>
      </p:ext>
    </p:extLst>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BD468CEB-F0CA-4F32-A233-57FC175483B5}"/>
              </a:ext>
            </a:extLst>
          </p:cNvPr>
          <p:cNvSpPr txBox="1"/>
          <p:nvPr/>
        </p:nvSpPr>
        <p:spPr>
          <a:xfrm>
            <a:off x="1393794" y="1515368"/>
            <a:ext cx="9259410" cy="2246769"/>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устойчивые обороты на чешский язык, объясните их значение и употребите их в предложениях на русском языке.</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Лить как из ведра, плыть по течению, закрыть за собой дверь, закрыть тему, забыть обо всём, встать на защиту, надеть маску, взять быка за рога, начать спор.</a:t>
            </a:r>
          </a:p>
          <a:p>
            <a:pPr algn="just"/>
            <a:endParaRPr lang="ru-RU" sz="2000" kern="50" dirty="0">
              <a:latin typeface="Arial" panose="020B0604020202020204" pitchFamily="34" charset="0"/>
              <a:ea typeface="Arial Unicode MS"/>
              <a:cs typeface="Arial" panose="020B0604020202020204" pitchFamily="34" charset="0"/>
            </a:endParaRP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02243843"/>
      </p:ext>
    </p:extLst>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8921F8E-33F1-4091-BF39-7E0B45537103}"/>
              </a:ext>
            </a:extLst>
          </p:cNvPr>
          <p:cNvSpPr>
            <a:spLocks noGrp="1"/>
          </p:cNvSpPr>
          <p:nvPr>
            <p:ph type="title"/>
          </p:nvPr>
        </p:nvSpPr>
        <p:spPr/>
        <p:txBody>
          <a:bodyPr/>
          <a:lstStyle/>
          <a:p>
            <a:r>
              <a:rPr lang="ru-RU" dirty="0"/>
              <a:t>повелительное наклонение</a:t>
            </a:r>
            <a:endParaRPr lang="cs-CZ" dirty="0"/>
          </a:p>
        </p:txBody>
      </p:sp>
    </p:spTree>
    <p:extLst>
      <p:ext uri="{BB962C8B-B14F-4D97-AF65-F5344CB8AC3E}">
        <p14:creationId xmlns:p14="http://schemas.microsoft.com/office/powerpoint/2010/main" val="2526919593"/>
      </p:ext>
    </p:extLst>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50FB6B09-A80F-4553-9ACA-68C5510F24F9}"/>
              </a:ext>
            </a:extLst>
          </p:cNvPr>
          <p:cNvSpPr txBox="1"/>
          <p:nvPr/>
        </p:nvSpPr>
        <p:spPr>
          <a:xfrm>
            <a:off x="454240" y="544003"/>
            <a:ext cx="11283519" cy="563231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Изменяйте предложения по образцу.</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а) </a:t>
            </a:r>
            <a:r>
              <a:rPr lang="ru-RU" sz="2000" i="1" kern="50" dirty="0">
                <a:effectLst/>
                <a:latin typeface="Arial" panose="020B0604020202020204" pitchFamily="34" charset="0"/>
                <a:ea typeface="Arial Unicode MS"/>
                <a:cs typeface="Arial" panose="020B0604020202020204" pitchFamily="34" charset="0"/>
              </a:rPr>
              <a:t>Образец: Надо одеться потеплее </a:t>
            </a:r>
            <a:r>
              <a:rPr lang="cs-CZ" sz="2000" i="1" kern="50" dirty="0">
                <a:effectLst/>
                <a:latin typeface="Arial" panose="020B0604020202020204" pitchFamily="34" charset="0"/>
                <a:ea typeface="Arial Unicode MS"/>
                <a:cs typeface="Arial" panose="020B0604020202020204" pitchFamily="34" charset="0"/>
              </a:rPr>
              <a:t>– </a:t>
            </a:r>
            <a:r>
              <a:rPr lang="ru-RU" sz="2000" i="1" kern="50" dirty="0">
                <a:effectLst/>
                <a:latin typeface="Arial" panose="020B0604020202020204" pitchFamily="34" charset="0"/>
                <a:ea typeface="Arial Unicode MS"/>
                <a:cs typeface="Arial" panose="020B0604020202020204" pitchFamily="34" charset="0"/>
              </a:rPr>
              <a:t>Оденься потеплее!</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Надо повесить картину. 2. Надо причесть волосы. 3. Надо помыть посуду. 4. Надо бросить курить. 5. Надо узнать номер телефона. 6. Надо позвонить Тамаре. 7. Надо спросить у секретаря. 8. Надо подождать Наташу. 9. Надо убрать со стола. 10. Надо накрыть на стол.</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б) </a:t>
            </a:r>
            <a:r>
              <a:rPr lang="ru-RU" sz="2000" i="1" kern="50" dirty="0">
                <a:effectLst/>
                <a:latin typeface="Arial" panose="020B0604020202020204" pitchFamily="34" charset="0"/>
                <a:ea typeface="Arial Unicode MS"/>
                <a:cs typeface="Arial" panose="020B0604020202020204" pitchFamily="34" charset="0"/>
              </a:rPr>
              <a:t>Образец: Мама и папа купили подарок </a:t>
            </a:r>
            <a:r>
              <a:rPr lang="cs-CZ" sz="2000" i="1" kern="50" dirty="0">
                <a:effectLst/>
                <a:latin typeface="Arial" panose="020B0604020202020204" pitchFamily="34" charset="0"/>
                <a:ea typeface="Arial Unicode MS"/>
                <a:cs typeface="Arial" panose="020B0604020202020204" pitchFamily="34" charset="0"/>
              </a:rPr>
              <a:t>–</a:t>
            </a:r>
            <a:r>
              <a:rPr lang="ru-RU" sz="2000" i="1" kern="50" dirty="0">
                <a:effectLst/>
                <a:latin typeface="Arial" panose="020B0604020202020204" pitchFamily="34" charset="0"/>
                <a:ea typeface="Arial Unicode MS"/>
                <a:cs typeface="Arial" panose="020B0604020202020204" pitchFamily="34" charset="0"/>
              </a:rPr>
              <a:t> Раз они купили, и ты купи</a:t>
            </a:r>
            <a:r>
              <a:rPr lang="cs-CZ" sz="2000" i="1"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Саша и Юра позвонили домой. 2. Петя и Женя закончили работу. 3. Брат и сестра убрали комнату. 4. Нюра и Саша написали домашнее задание. 5. Ленка и Ксения купили билеты. 6. Максим и Александра отдохнули. 7. Катя и Митя спросили об этом. 8. Антон и Юрий попросили брата. 9. Мария и Наталия ответили на письмо. 10. Татьяна и Евгений выучили слова.</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в) </a:t>
            </a:r>
            <a:r>
              <a:rPr lang="ru-RU" sz="2000" i="1" kern="50" dirty="0">
                <a:effectLst/>
                <a:latin typeface="Arial" panose="020B0604020202020204" pitchFamily="34" charset="0"/>
                <a:ea typeface="Arial Unicode MS"/>
                <a:cs typeface="Arial" panose="020B0604020202020204" pitchFamily="34" charset="0"/>
              </a:rPr>
              <a:t>Образец: Почему вы ему не верите? </a:t>
            </a:r>
            <a:r>
              <a:rPr lang="cs-CZ" sz="2000" i="1" kern="50" dirty="0">
                <a:effectLst/>
                <a:latin typeface="Arial" panose="020B0604020202020204" pitchFamily="34" charset="0"/>
                <a:ea typeface="Arial Unicode MS"/>
                <a:cs typeface="Arial" panose="020B0604020202020204" pitchFamily="34" charset="0"/>
              </a:rPr>
              <a:t>–</a:t>
            </a:r>
            <a:r>
              <a:rPr lang="ru-RU" sz="2000" i="1" kern="50" dirty="0">
                <a:effectLst/>
                <a:latin typeface="Arial" panose="020B0604020202020204" pitchFamily="34" charset="0"/>
                <a:ea typeface="Arial Unicode MS"/>
                <a:cs typeface="Arial" panose="020B0604020202020204" pitchFamily="34" charset="0"/>
              </a:rPr>
              <a:t> Верьте ему</a:t>
            </a:r>
            <a:r>
              <a:rPr lang="cs-CZ" sz="2000" i="1"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Почему вы ему не отвечаете? 2. Почему вы им не ответили? 3. Почему вы не остались дома? 4. Почему вы не написали в министерство? 5. Почему вы не выполнили это задание? 6. Почему вы их не подождали? 7. Почему вы не занимаетесь? 8. Почему вы о них не заботитесь? 9. Почему вы не поужинали? 10. Почему вы не свернули налево?</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697133478"/>
      </p:ext>
    </p:extLst>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3871773E-E428-4F1B-B435-1E8F0F5A651C}"/>
              </a:ext>
            </a:extLst>
          </p:cNvPr>
          <p:cNvSpPr txBox="1"/>
          <p:nvPr/>
        </p:nvSpPr>
        <p:spPr>
          <a:xfrm>
            <a:off x="976543" y="840696"/>
            <a:ext cx="10486007" cy="501675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Что говорит врач? Вставьте в пропуски глаголы из списка по смыслу.</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i="1" kern="50" dirty="0">
                <a:effectLst/>
                <a:latin typeface="Arial" panose="020B0604020202020204" pitchFamily="34" charset="0"/>
                <a:ea typeface="Arial Unicode MS"/>
                <a:cs typeface="Arial" panose="020B0604020202020204" pitchFamily="34" charset="0"/>
              </a:rPr>
              <a:t>Забывать, отдыхать, ложиться, одеться, открыть, пить, принимать, вдохнуть, раздеться, высунуть, сказать, дышать, стать, согнуть, спать.</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___ на кушетку, ___ прямо, ___ и садитесь на стул, ___ и не дышите, ___ глубоко, ___ рот, ___ язык, ___ за ширмой, ___ ноги в коленях, </a:t>
            </a:r>
            <a:r>
              <a:rPr lang="cs-CZ" sz="2000" kern="50" dirty="0">
                <a:effectLst/>
                <a:latin typeface="Arial" panose="020B0604020202020204" pitchFamily="34" charset="0"/>
                <a:ea typeface="Arial Unicode MS"/>
                <a:cs typeface="Arial" panose="020B0604020202020204" pitchFamily="34" charset="0"/>
              </a:rPr>
              <a:t>____</a:t>
            </a:r>
            <a:r>
              <a:rPr lang="ru-RU" sz="2000" kern="50" dirty="0">
                <a:effectLst/>
                <a:latin typeface="Arial" panose="020B0604020202020204" pitchFamily="34" charset="0"/>
                <a:ea typeface="Arial Unicode MS"/>
                <a:cs typeface="Arial" panose="020B0604020202020204" pitchFamily="34" charset="0"/>
              </a:rPr>
              <a:t> на что вы жалуетесь, ___ этот сироп два раза в день, не ___ принимать лекарство, ___ дома, много ___.</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На вопрос реагируйте призывом к действию, придумайте свои ответы. </a:t>
            </a:r>
            <a:r>
              <a:rPr lang="ru-RU" sz="2000" i="1" kern="50" dirty="0">
                <a:effectLst/>
                <a:latin typeface="Arial" panose="020B0604020202020204" pitchFamily="34" charset="0"/>
                <a:ea typeface="Arial Unicode MS"/>
                <a:cs typeface="Arial" panose="020B0604020202020204" pitchFamily="34" charset="0"/>
              </a:rPr>
              <a:t>Образец: У кого спросить? </a:t>
            </a:r>
            <a:r>
              <a:rPr lang="cs-CZ" sz="2000" i="1" kern="50" dirty="0">
                <a:effectLst/>
                <a:latin typeface="Arial" panose="020B0604020202020204" pitchFamily="34" charset="0"/>
                <a:ea typeface="Arial Unicode MS"/>
                <a:cs typeface="Arial" panose="020B0604020202020204" pitchFamily="34" charset="0"/>
              </a:rPr>
              <a:t>– </a:t>
            </a:r>
            <a:r>
              <a:rPr lang="ru-RU" sz="2000" i="1" kern="50" dirty="0">
                <a:effectLst/>
                <a:latin typeface="Arial" panose="020B0604020202020204" pitchFamily="34" charset="0"/>
                <a:ea typeface="Arial Unicode MS"/>
                <a:cs typeface="Arial" panose="020B0604020202020204" pitchFamily="34" charset="0"/>
              </a:rPr>
              <a:t>Давайте спросим у мамы.</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Куда положить вазу? 2. Как назвать кота? 3. Где встретить бабушку? 4. Что заказать в ресторане? 5. Куда пойти? 6. Кого навестить? 7. С кем встретиться? 8. С кем поужинать? 9. Что нам организовать? 10. Что надеть на экскурсию? 12. Что взять с собой в поход? 13. Какую сумку взять? 14. О чем рассказать? 15. Кого поздравить с Новым годом? 16. Что купить Маше? 17. Какую песню спеть? 18. Кого поблагодарить? 19. Какие цветы маме выбрать? 20. С кем идти на вечеринку?</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2556789"/>
      </p:ext>
    </p:extLst>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27E5A10-2E9C-4571-AF4A-56E3E6BDC92B}"/>
              </a:ext>
            </a:extLst>
          </p:cNvPr>
          <p:cNvSpPr txBox="1"/>
          <p:nvPr/>
        </p:nvSpPr>
        <p:spPr>
          <a:xfrm>
            <a:off x="1731145" y="1300513"/>
            <a:ext cx="8939814" cy="1631216"/>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Пригласите остальных к совместному действию. </a:t>
            </a:r>
            <a:r>
              <a:rPr lang="ru-RU" sz="2000" i="1" kern="50" dirty="0">
                <a:effectLst/>
                <a:latin typeface="Arial" panose="020B0604020202020204" pitchFamily="34" charset="0"/>
                <a:ea typeface="Arial Unicode MS"/>
                <a:cs typeface="Arial" panose="020B0604020202020204" pitchFamily="34" charset="0"/>
              </a:rPr>
              <a:t>Образец:</a:t>
            </a:r>
            <a:r>
              <a:rPr lang="ru-RU" sz="2000" b="1" kern="50" dirty="0">
                <a:effectLst/>
                <a:latin typeface="Arial" panose="020B0604020202020204" pitchFamily="34" charset="0"/>
                <a:ea typeface="Arial Unicode MS"/>
                <a:cs typeface="Arial" panose="020B0604020202020204" pitchFamily="34" charset="0"/>
              </a:rPr>
              <a:t> </a:t>
            </a:r>
            <a:r>
              <a:rPr lang="ru-RU" sz="2000" i="1" kern="50" dirty="0">
                <a:effectLst/>
                <a:latin typeface="Arial" panose="020B0604020202020204" pitchFamily="34" charset="0"/>
                <a:ea typeface="Arial Unicode MS"/>
                <a:cs typeface="Arial" panose="020B0604020202020204" pitchFamily="34" charset="0"/>
              </a:rPr>
              <a:t>сходить в театр </a:t>
            </a:r>
            <a:r>
              <a:rPr lang="cs-CZ" sz="2000" i="1" kern="50" dirty="0">
                <a:effectLst/>
                <a:latin typeface="Arial" panose="020B0604020202020204" pitchFamily="34" charset="0"/>
                <a:ea typeface="Arial Unicode MS"/>
                <a:cs typeface="Arial" panose="020B0604020202020204" pitchFamily="34" charset="0"/>
              </a:rPr>
              <a:t>– </a:t>
            </a:r>
            <a:r>
              <a:rPr lang="ru-RU" sz="2000" i="1" kern="50" dirty="0">
                <a:effectLst/>
                <a:latin typeface="Arial" panose="020B0604020202020204" pitchFamily="34" charset="0"/>
                <a:ea typeface="Arial Unicode MS"/>
                <a:cs typeface="Arial" panose="020B0604020202020204" pitchFamily="34" charset="0"/>
              </a:rPr>
              <a:t>Давайте сходим в театр.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Согреть руки 2. бросить курить 3. посидеть и поболтать 4. посмотреть выставку 5. сходить на прогулку 6. купить вино 7. заказать мороженое 8. переночевать у Тани 9. выключить свет 10. полить цветы.</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975263031"/>
      </p:ext>
    </p:extLst>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165946D-C39F-4A60-89B9-AE9A83290729}"/>
              </a:ext>
            </a:extLst>
          </p:cNvPr>
          <p:cNvSpPr txBox="1"/>
          <p:nvPr/>
        </p:nvSpPr>
        <p:spPr>
          <a:xfrm>
            <a:off x="381740" y="361077"/>
            <a:ext cx="11381173" cy="6093976"/>
          </a:xfrm>
          <a:prstGeom prst="rect">
            <a:avLst/>
          </a:prstGeom>
          <a:noFill/>
        </p:spPr>
        <p:txBody>
          <a:bodyPr wrap="square">
            <a:spAutoFit/>
          </a:bodyPr>
          <a:lstStyle/>
          <a:p>
            <a:pPr algn="just"/>
            <a:r>
              <a:rPr lang="ru-RU" sz="1950" b="1" kern="50" dirty="0">
                <a:effectLst/>
                <a:latin typeface="Arial" panose="020B0604020202020204" pitchFamily="34" charset="0"/>
                <a:ea typeface="Arial Unicode MS"/>
                <a:cs typeface="Arial" panose="020B0604020202020204" pitchFamily="34" charset="0"/>
              </a:rPr>
              <a:t>Переведите на чешский язык.</a:t>
            </a:r>
            <a:endParaRPr lang="cs-CZ" sz="1950" kern="50" dirty="0">
              <a:effectLst/>
              <a:latin typeface="Arial" panose="020B0604020202020204" pitchFamily="34" charset="0"/>
              <a:ea typeface="Arial Unicode MS"/>
              <a:cs typeface="Arial" panose="020B0604020202020204" pitchFamily="34" charset="0"/>
            </a:endParaRPr>
          </a:p>
          <a:p>
            <a:pPr algn="just"/>
            <a:r>
              <a:rPr lang="ru-RU" sz="1950" kern="50" dirty="0">
                <a:effectLst/>
                <a:latin typeface="Arial" panose="020B0604020202020204" pitchFamily="34" charset="0"/>
                <a:ea typeface="Arial Unicode MS"/>
                <a:cs typeface="Arial" panose="020B0604020202020204" pitchFamily="34" charset="0"/>
              </a:rPr>
              <a:t>1. Поздравь Сашу с днем рождения. 2. Сходи в сауну</a:t>
            </a:r>
            <a:r>
              <a:rPr lang="cs-CZ" sz="1950" kern="50" dirty="0">
                <a:effectLst/>
                <a:latin typeface="Arial" panose="020B0604020202020204" pitchFamily="34" charset="0"/>
                <a:ea typeface="Arial Unicode MS"/>
                <a:cs typeface="Arial" panose="020B0604020202020204" pitchFamily="34" charset="0"/>
              </a:rPr>
              <a:t>, </a:t>
            </a:r>
            <a:r>
              <a:rPr lang="ru-RU" sz="1950" kern="50" dirty="0">
                <a:effectLst/>
                <a:latin typeface="Arial" panose="020B0604020202020204" pitchFamily="34" charset="0"/>
                <a:ea typeface="Arial Unicode MS"/>
                <a:cs typeface="Arial" panose="020B0604020202020204" pitchFamily="34" charset="0"/>
              </a:rPr>
              <a:t>это полезно для здоровья. 3. Смели кофе, пожалуйста. 4. Сразу оформи визу, это занимает слишком много времени. 5. Придумай предложение с этим числительным. 6. Позвони вечером бабушке и спроси у неё о состоянии её здоровья. 7. Попробуй суп, он очень вкусный.  8. Погуляй с собакой! 9. «Подумай об этом»,- сказала мама своему ребенку. 10. На последней страничке текста было замечание: пишите разборчиво. 11. Позаботьтесь о детях, пожалуйста, я должна сходить в магазин. 12. Повесь картину, комната будет сразу уютнее. 13. Налей бабушке чашку чаю, на улице сегодня холодно. 14. Позовите бабушку на ужин. 15. Познакомитесь с нашими друзьями. 16. Поднимемся пешком, лифт не работает. 17. Остановись на месте, никуда не ходи. 18. Причеши волосы, нам пора идти. 19. Помой посуду, пожалуйста, я уже устала. 20. Вернись домой, Сашка, будем обедать.</a:t>
            </a:r>
            <a:endParaRPr lang="cs-CZ" sz="1950" kern="50" dirty="0">
              <a:effectLst/>
              <a:latin typeface="Arial" panose="020B0604020202020204" pitchFamily="34" charset="0"/>
              <a:ea typeface="Arial Unicode MS"/>
              <a:cs typeface="Arial" panose="020B0604020202020204" pitchFamily="34" charset="0"/>
            </a:endParaRPr>
          </a:p>
          <a:p>
            <a:pPr algn="just"/>
            <a:r>
              <a:rPr lang="ru-RU" sz="1950" kern="50" dirty="0">
                <a:effectLst/>
                <a:latin typeface="Arial" panose="020B0604020202020204" pitchFamily="34" charset="0"/>
                <a:ea typeface="Arial Unicode MS"/>
                <a:cs typeface="Arial" panose="020B0604020202020204" pitchFamily="34" charset="0"/>
              </a:rPr>
              <a:t> </a:t>
            </a:r>
            <a:endParaRPr lang="cs-CZ" sz="1950" kern="50" dirty="0">
              <a:effectLst/>
              <a:latin typeface="Arial" panose="020B0604020202020204" pitchFamily="34" charset="0"/>
              <a:ea typeface="Arial Unicode MS"/>
              <a:cs typeface="Arial" panose="020B0604020202020204" pitchFamily="34" charset="0"/>
            </a:endParaRPr>
          </a:p>
          <a:p>
            <a:pPr algn="just"/>
            <a:r>
              <a:rPr lang="ru-RU" sz="195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1950" kern="50" dirty="0">
              <a:effectLst/>
              <a:latin typeface="Arial" panose="020B0604020202020204" pitchFamily="34" charset="0"/>
              <a:ea typeface="Arial Unicode MS"/>
              <a:cs typeface="Arial" panose="020B0604020202020204" pitchFamily="34" charset="0"/>
            </a:endParaRPr>
          </a:p>
          <a:p>
            <a:pPr algn="just"/>
            <a:r>
              <a:rPr lang="cs-CZ" sz="1950" kern="50" dirty="0">
                <a:effectLst/>
                <a:latin typeface="Arial" panose="020B0604020202020204" pitchFamily="34" charset="0"/>
                <a:ea typeface="Arial Unicode MS"/>
                <a:cs typeface="Arial" panose="020B0604020202020204" pitchFamily="34" charset="0"/>
              </a:rPr>
              <a:t>1. Dej si pozor, ať neupadneš! 2. Nebav se s cizími lidmi! 3. Ukliď si pokoj, přijde návštěva! 4. Sedni si na židli a pozorně poslouchej! 5. Přečti si to zadání pořádně! 6. Umyj si řádně ruce před jídlem! 7. Vyčisti si zuby! 8. Neboj se, ten pes ti neublíží! 9. Stůj, jede auto! 10. Nadechněte se a zhluboka vydechněte. 11. Dýchejte klidně! 12. Zachovejte klid, nic se neděje! 13. Poslouchej pozorně, ať ti nic neuteče! 14. Nedělej si starosti, vše dopadne dobře! 15. Zastav se před přechodem a rozhlédni se na obě strany! 16. Dej si čokoládu! 17. Nemluv už o tom! 18. Zapni si bundu, fouká studený vítr! 19. Neměj strach, mám vše pod kontrolou!</a:t>
            </a:r>
            <a:endParaRPr lang="cs-CZ" sz="19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13535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5F17521-F0E4-40A8-9119-88C19F6A616E}"/>
              </a:ext>
            </a:extLst>
          </p:cNvPr>
          <p:cNvSpPr txBox="1"/>
          <p:nvPr/>
        </p:nvSpPr>
        <p:spPr>
          <a:xfrm>
            <a:off x="479394" y="458956"/>
            <a:ext cx="11265763" cy="594008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существительные в скобках и поставьте их в правильную форму.</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В (</a:t>
            </a:r>
            <a:r>
              <a:rPr lang="ru-RU" sz="2000" kern="50" dirty="0" err="1">
                <a:effectLst/>
                <a:latin typeface="Arial" panose="020B0604020202020204" pitchFamily="34" charset="0"/>
                <a:ea typeface="Arial Unicode MS"/>
                <a:cs typeface="Arial" panose="020B0604020202020204" pitchFamily="34" charset="0"/>
              </a:rPr>
              <a:t>roh</a:t>
            </a:r>
            <a:r>
              <a:rPr lang="ru-RU" sz="2000" kern="50" dirty="0">
                <a:effectLst/>
                <a:latin typeface="Arial" panose="020B0604020202020204" pitchFamily="34" charset="0"/>
                <a:ea typeface="Arial Unicode MS"/>
                <a:cs typeface="Arial" panose="020B0604020202020204" pitchFamily="34" charset="0"/>
              </a:rPr>
              <a:t>) на столе стоял самовар. 2. Мы молча сидели на (</a:t>
            </a:r>
            <a:r>
              <a:rPr lang="ru-RU" sz="2000" kern="50" dirty="0" err="1">
                <a:effectLst/>
                <a:latin typeface="Arial" panose="020B0604020202020204" pitchFamily="34" charset="0"/>
                <a:ea typeface="Arial Unicode MS"/>
                <a:cs typeface="Arial" panose="020B0604020202020204" pitchFamily="34" charset="0"/>
              </a:rPr>
              <a:t>břeh</a:t>
            </a:r>
            <a:r>
              <a:rPr lang="ru-RU" sz="2000" kern="50" dirty="0">
                <a:effectLst/>
                <a:latin typeface="Arial" panose="020B0604020202020204" pitchFamily="34" charset="0"/>
                <a:ea typeface="Arial Unicode MS"/>
                <a:cs typeface="Arial" panose="020B0604020202020204" pitchFamily="34" charset="0"/>
              </a:rPr>
              <a:t>). 3. Листья деревьев шелестели на (</a:t>
            </a:r>
            <a:r>
              <a:rPr lang="ru-RU" sz="2000" kern="50" dirty="0" err="1">
                <a:effectLst/>
                <a:latin typeface="Arial" panose="020B0604020202020204" pitchFamily="34" charset="0"/>
                <a:ea typeface="Arial Unicode MS"/>
                <a:cs typeface="Arial" panose="020B0604020202020204" pitchFamily="34" charset="0"/>
              </a:rPr>
              <a:t>vítr</a:t>
            </a:r>
            <a:r>
              <a:rPr lang="ru-RU" sz="2000" kern="50" dirty="0">
                <a:effectLst/>
                <a:latin typeface="Arial" panose="020B0604020202020204" pitchFamily="34" charset="0"/>
                <a:ea typeface="Arial Unicode MS"/>
                <a:cs typeface="Arial" panose="020B0604020202020204" pitchFamily="34" charset="0"/>
              </a:rPr>
              <a:t>). 4. Я поскользнулся на (</a:t>
            </a:r>
            <a:r>
              <a:rPr lang="ru-RU" sz="2000" kern="50" dirty="0" err="1">
                <a:effectLst/>
                <a:latin typeface="Arial" panose="020B0604020202020204" pitchFamily="34" charset="0"/>
                <a:ea typeface="Arial Unicode MS"/>
                <a:cs typeface="Arial" panose="020B0604020202020204" pitchFamily="34" charset="0"/>
              </a:rPr>
              <a:t>led</a:t>
            </a:r>
            <a:r>
              <a:rPr lang="ru-RU" sz="2000" kern="50" dirty="0">
                <a:effectLst/>
                <a:latin typeface="Arial" panose="020B0604020202020204" pitchFamily="34" charset="0"/>
                <a:ea typeface="Arial Unicode MS"/>
                <a:cs typeface="Arial" panose="020B0604020202020204" pitchFamily="34" charset="0"/>
              </a:rPr>
              <a:t>). 5. В (</a:t>
            </a:r>
            <a:r>
              <a:rPr lang="ru-RU" sz="2000" kern="50" dirty="0" err="1">
                <a:effectLst/>
                <a:latin typeface="Arial" panose="020B0604020202020204" pitchFamily="34" charset="0"/>
                <a:ea typeface="Arial Unicode MS"/>
                <a:cs typeface="Arial" panose="020B0604020202020204" pitchFamily="34" charset="0"/>
              </a:rPr>
              <a:t>cirkus</a:t>
            </a:r>
            <a:r>
              <a:rPr lang="ru-RU" sz="2000" kern="50" dirty="0">
                <a:effectLst/>
                <a:latin typeface="Arial" panose="020B0604020202020204" pitchFamily="34" charset="0"/>
                <a:ea typeface="Arial Unicode MS"/>
                <a:cs typeface="Arial" panose="020B0604020202020204" pitchFamily="34" charset="0"/>
              </a:rPr>
              <a:t>) даже угрюмая Марья Ивановна смеялась, как ребенок. 6. Мы остановились в (</a:t>
            </a:r>
            <a:r>
              <a:rPr lang="ru-RU" sz="2000" kern="50" dirty="0" err="1">
                <a:effectLst/>
                <a:latin typeface="Arial" panose="020B0604020202020204" pitchFamily="34" charset="0"/>
                <a:ea typeface="Arial Unicode MS"/>
                <a:cs typeface="Arial" panose="020B0604020202020204" pitchFamily="34" charset="0"/>
              </a:rPr>
              <a:t>hotel</a:t>
            </a:r>
            <a:r>
              <a:rPr lang="ru-RU" sz="2000" kern="50" dirty="0">
                <a:effectLst/>
                <a:latin typeface="Arial" panose="020B0604020202020204" pitchFamily="34" charset="0"/>
                <a:ea typeface="Arial Unicode MS"/>
                <a:cs typeface="Arial" panose="020B0604020202020204" pitchFamily="34" charset="0"/>
              </a:rPr>
              <a:t>) в (</a:t>
            </a:r>
            <a:r>
              <a:rPr lang="ru-RU" sz="2000" kern="50" dirty="0" err="1">
                <a:effectLst/>
                <a:latin typeface="Arial" panose="020B0604020202020204" pitchFamily="34" charset="0"/>
                <a:ea typeface="Arial Unicode MS"/>
                <a:cs typeface="Arial" panose="020B0604020202020204" pitchFamily="34" charset="0"/>
              </a:rPr>
              <a:t>centrum</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Moskvy</a:t>
            </a:r>
            <a:r>
              <a:rPr lang="ru-RU" sz="2000" kern="50" dirty="0">
                <a:effectLst/>
                <a:latin typeface="Arial" panose="020B0604020202020204" pitchFamily="34" charset="0"/>
                <a:ea typeface="Arial Unicode MS"/>
                <a:cs typeface="Arial" panose="020B0604020202020204" pitchFamily="34" charset="0"/>
              </a:rPr>
              <a:t>). 7. На ее (</a:t>
            </a:r>
            <a:r>
              <a:rPr lang="ru-RU" sz="2000" kern="50" dirty="0" err="1">
                <a:effectLst/>
                <a:latin typeface="Arial" panose="020B0604020202020204" pitchFamily="34" charset="0"/>
                <a:ea typeface="Arial Unicode MS"/>
                <a:cs typeface="Arial" panose="020B0604020202020204" pitchFamily="34" charset="0"/>
              </a:rPr>
              <a:t>čelo</a:t>
            </a:r>
            <a:r>
              <a:rPr lang="ru-RU" sz="2000" kern="50" dirty="0">
                <a:effectLst/>
                <a:latin typeface="Arial" panose="020B0604020202020204" pitchFamily="34" charset="0"/>
                <a:ea typeface="Arial Unicode MS"/>
                <a:cs typeface="Arial" panose="020B0604020202020204" pitchFamily="34" charset="0"/>
              </a:rPr>
              <a:t>) появились первые морщинки. 8. Вчера вечером мы были в (</a:t>
            </a:r>
            <a:r>
              <a:rPr lang="ru-RU" sz="2000" kern="50" dirty="0" err="1">
                <a:effectLst/>
                <a:latin typeface="Arial" panose="020B0604020202020204" pitchFamily="34" charset="0"/>
                <a:ea typeface="Arial Unicode MS"/>
                <a:cs typeface="Arial" panose="020B0604020202020204" pitchFamily="34" charset="0"/>
              </a:rPr>
              <a:t>Národní</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divadlo</a:t>
            </a:r>
            <a:r>
              <a:rPr lang="ru-RU" sz="2000" kern="50" dirty="0">
                <a:effectLst/>
                <a:latin typeface="Arial" panose="020B0604020202020204" pitchFamily="34" charset="0"/>
                <a:ea typeface="Arial Unicode MS"/>
                <a:cs typeface="Arial" panose="020B0604020202020204" pitchFamily="34" charset="0"/>
              </a:rPr>
              <a:t>) 9. Этим летом Иван Петрович отдыхал на (</a:t>
            </a:r>
            <a:r>
              <a:rPr lang="ru-RU" sz="2000" kern="50" dirty="0" err="1">
                <a:effectLst/>
                <a:latin typeface="Arial" panose="020B0604020202020204" pitchFamily="34" charset="0"/>
                <a:ea typeface="Arial Unicode MS"/>
                <a:cs typeface="Arial" panose="020B0604020202020204" pitchFamily="34" charset="0"/>
              </a:rPr>
              <a:t>Kypr</a:t>
            </a:r>
            <a:r>
              <a:rPr lang="ru-RU" sz="2000" kern="50" dirty="0">
                <a:effectLst/>
                <a:latin typeface="Arial" panose="020B0604020202020204" pitchFamily="34" charset="0"/>
                <a:ea typeface="Arial Unicode MS"/>
                <a:cs typeface="Arial" panose="020B0604020202020204" pitchFamily="34" charset="0"/>
              </a:rPr>
              <a:t>). 10. В (</a:t>
            </a:r>
            <a:r>
              <a:rPr lang="ru-RU" sz="2000" kern="50" dirty="0" err="1">
                <a:effectLst/>
                <a:latin typeface="Arial" panose="020B0604020202020204" pitchFamily="34" charset="0"/>
                <a:ea typeface="Arial Unicode MS"/>
                <a:cs typeface="Arial" panose="020B0604020202020204" pitchFamily="34" charset="0"/>
              </a:rPr>
              <a:t>lednička</a:t>
            </a:r>
            <a:r>
              <a:rPr lang="ru-RU" sz="2000" kern="50" dirty="0">
                <a:effectLst/>
                <a:latin typeface="Arial" panose="020B0604020202020204" pitchFamily="34" charset="0"/>
                <a:ea typeface="Arial Unicode MS"/>
                <a:cs typeface="Arial" panose="020B0604020202020204" pitchFamily="34" charset="0"/>
              </a:rPr>
              <a:t>) лежало мясо.  </a:t>
            </a:r>
          </a:p>
          <a:p>
            <a:pPr marL="342900" indent="-342900" algn="just">
              <a:buAutoNum type="arabicPeriod"/>
            </a:pPr>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Существительное в скобках поставьте в правильный падеж.</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Она разговаривала с (врач). 2. Над (пляж) летали чайки. 3. Я спорила с (муж). 4. Я восхищен этим (репортаж). 5. Они были разочарованы таким (конец) рассказа. 6. В ресторане она была с (испанец). 7. Мы любовались (пейзаж). 8. Рисунок простым (карандаш). 9. Она хотела встретиться с (Илья Ильич). 10. Она открыла дверь (ключ).</a:t>
            </a:r>
          </a:p>
          <a:p>
            <a:pPr algn="just"/>
            <a:r>
              <a:rPr lang="ru-RU" sz="2000" kern="50" dirty="0">
                <a:effectLst/>
                <a:latin typeface="Arial" panose="020B0604020202020204" pitchFamily="34" charset="0"/>
                <a:ea typeface="Arial Unicode MS"/>
                <a:cs typeface="Arial" panose="020B0604020202020204" pitchFamily="34" charset="0"/>
              </a:rPr>
              <a:t> </a:t>
            </a:r>
          </a:p>
          <a:p>
            <a:pPr algn="just"/>
            <a:r>
              <a:rPr lang="ru-RU" sz="2000" b="1" kern="50" dirty="0">
                <a:effectLst/>
                <a:latin typeface="Arial" panose="020B0604020202020204" pitchFamily="34" charset="0"/>
                <a:ea typeface="Arial Unicode MS"/>
                <a:cs typeface="Arial" panose="020B0604020202020204" pitchFamily="34" charset="0"/>
              </a:rPr>
              <a:t>3. Существительные в скобках переведите на русский язык и поставьте в правильный падеж.</a:t>
            </a:r>
            <a:endParaRPr lang="ru-RU" sz="2000" kern="50" dirty="0">
              <a:effectLst/>
              <a:latin typeface="Arial" panose="020B0604020202020204" pitchFamily="34" charset="0"/>
              <a:ea typeface="Arial Unicode MS"/>
              <a:cs typeface="Arial" panose="020B0604020202020204" pitchFamily="34" charset="0"/>
            </a:endParaRPr>
          </a:p>
          <a:p>
            <a:r>
              <a:rPr lang="ru-RU" sz="2000" kern="50" dirty="0">
                <a:effectLst/>
                <a:latin typeface="Arial" panose="020B0604020202020204" pitchFamily="34" charset="0"/>
                <a:ea typeface="Arial Unicode MS"/>
                <a:cs typeface="Arial" panose="020B0604020202020204" pitchFamily="34" charset="0"/>
              </a:rPr>
              <a:t>1. На кухне пахло (</a:t>
            </a:r>
            <a:r>
              <a:rPr lang="ru-RU" sz="2000" kern="50" dirty="0" err="1">
                <a:effectLst/>
                <a:latin typeface="Arial" panose="020B0604020202020204" pitchFamily="34" charset="0"/>
                <a:ea typeface="Arial Unicode MS"/>
                <a:cs typeface="Arial" panose="020B0604020202020204" pitchFamily="34" charset="0"/>
              </a:rPr>
              <a:t>ocet</a:t>
            </a:r>
            <a:r>
              <a:rPr lang="ru-RU" sz="2000" kern="50" dirty="0">
                <a:effectLst/>
                <a:latin typeface="Arial" panose="020B0604020202020204" pitchFamily="34" charset="0"/>
                <a:ea typeface="Arial Unicode MS"/>
                <a:cs typeface="Arial" panose="020B0604020202020204" pitchFamily="34" charset="0"/>
              </a:rPr>
              <a:t>).  2. Он хотел поговорить с (</a:t>
            </a:r>
            <a:r>
              <a:rPr lang="ru-RU" sz="2000" kern="50" dirty="0" err="1">
                <a:effectLst/>
                <a:latin typeface="Arial" panose="020B0604020202020204" pitchFamily="34" charset="0"/>
                <a:ea typeface="Arial Unicode MS"/>
                <a:cs typeface="Arial" panose="020B0604020202020204" pitchFamily="34" charset="0"/>
              </a:rPr>
              <a:t>majitel</a:t>
            </a:r>
            <a:r>
              <a:rPr lang="ru-RU" sz="2000" kern="50" dirty="0">
                <a:effectLst/>
                <a:latin typeface="Arial" panose="020B0604020202020204" pitchFamily="34" charset="0"/>
                <a:ea typeface="Arial Unicode MS"/>
                <a:cs typeface="Arial" panose="020B0604020202020204" pitchFamily="34" charset="0"/>
              </a:rPr>
              <a:t>) дома. 3. Петя мечтал встретиться с (</a:t>
            </a:r>
            <a:r>
              <a:rPr lang="ru-RU" sz="2000" kern="50" dirty="0" err="1">
                <a:effectLst/>
                <a:latin typeface="Arial" panose="020B0604020202020204" pitchFamily="34" charset="0"/>
                <a:ea typeface="Arial Unicode MS"/>
                <a:cs typeface="Arial" panose="020B0604020202020204" pitchFamily="34" charset="0"/>
              </a:rPr>
              <a:t>zpěvák</a:t>
            </a:r>
            <a:r>
              <a:rPr lang="ru-RU" sz="2000" kern="50" dirty="0">
                <a:effectLst/>
                <a:latin typeface="Arial" panose="020B0604020202020204" pitchFamily="34" charset="0"/>
                <a:ea typeface="Arial Unicode MS"/>
                <a:cs typeface="Arial" panose="020B0604020202020204" pitchFamily="34" charset="0"/>
              </a:rPr>
              <a:t>). 4. Салат с (</a:t>
            </a:r>
            <a:r>
              <a:rPr lang="ru-RU" sz="2000" kern="50" dirty="0" err="1">
                <a:effectLst/>
                <a:latin typeface="Arial" panose="020B0604020202020204" pitchFamily="34" charset="0"/>
                <a:ea typeface="Arial Unicode MS"/>
                <a:cs typeface="Arial" panose="020B0604020202020204" pitchFamily="34" charset="0"/>
              </a:rPr>
              <a:t>okurka</a:t>
            </a:r>
            <a:r>
              <a:rPr lang="ru-RU" sz="2000" kern="50" dirty="0">
                <a:effectLst/>
                <a:latin typeface="Arial" panose="020B0604020202020204" pitchFamily="34" charset="0"/>
                <a:ea typeface="Arial Unicode MS"/>
                <a:cs typeface="Arial" panose="020B0604020202020204" pitchFamily="34" charset="0"/>
              </a:rPr>
              <a:t>). 5. Они вместе работали над (</a:t>
            </a:r>
            <a:r>
              <a:rPr lang="ru-RU" sz="2000" kern="50" dirty="0" err="1">
                <a:effectLst/>
                <a:latin typeface="Arial" panose="020B0604020202020204" pitchFamily="34" charset="0"/>
                <a:ea typeface="Arial Unicode MS"/>
                <a:cs typeface="Arial" panose="020B0604020202020204" pitchFamily="34" charset="0"/>
              </a:rPr>
              <a:t>reportáž</a:t>
            </a:r>
            <a:r>
              <a:rPr lang="ru-RU" sz="2000" kern="50" dirty="0">
                <a:effectLst/>
                <a:latin typeface="Arial" panose="020B0604020202020204" pitchFamily="34" charset="0"/>
                <a:ea typeface="Arial Unicode MS"/>
                <a:cs typeface="Arial" panose="020B0604020202020204" pitchFamily="34" charset="0"/>
              </a:rPr>
              <a:t>). 6. Она жила с (</a:t>
            </a:r>
            <a:r>
              <a:rPr lang="ru-RU" sz="2000" kern="50" dirty="0" err="1">
                <a:effectLst/>
                <a:latin typeface="Arial" panose="020B0604020202020204" pitchFamily="34" charset="0"/>
                <a:ea typeface="Arial Unicode MS"/>
                <a:cs typeface="Arial" panose="020B0604020202020204" pitchFamily="34" charset="0"/>
              </a:rPr>
              <a:t>manžel</a:t>
            </a:r>
            <a:r>
              <a:rPr lang="ru-RU" sz="2000" kern="50" dirty="0">
                <a:effectLst/>
                <a:latin typeface="Arial" panose="020B0604020202020204" pitchFamily="34" charset="0"/>
                <a:ea typeface="Arial Unicode MS"/>
                <a:cs typeface="Arial" panose="020B0604020202020204" pitchFamily="34" charset="0"/>
              </a:rPr>
              <a:t>). 7. Лена танцевала с (</a:t>
            </a:r>
            <a:r>
              <a:rPr lang="ru-RU" sz="2000" kern="50" dirty="0" err="1">
                <a:effectLst/>
                <a:latin typeface="Arial" panose="020B0604020202020204" pitchFamily="34" charset="0"/>
                <a:ea typeface="Arial Unicode MS"/>
                <a:cs typeface="Arial" panose="020B0604020202020204" pitchFamily="34" charset="0"/>
              </a:rPr>
              <a:t>cizinec</a:t>
            </a:r>
            <a:r>
              <a:rPr lang="ru-RU" sz="2000" kern="50" dirty="0">
                <a:effectLst/>
                <a:latin typeface="Arial" panose="020B0604020202020204" pitchFamily="34" charset="0"/>
                <a:ea typeface="Arial Unicode MS"/>
                <a:cs typeface="Arial" panose="020B0604020202020204" pitchFamily="34" charset="0"/>
              </a:rPr>
              <a:t>). 8. Мальчик разбил окно (</a:t>
            </a:r>
            <a:r>
              <a:rPr lang="ru-RU" sz="2000" kern="50" dirty="0" err="1">
                <a:effectLst/>
                <a:latin typeface="Arial" panose="020B0604020202020204" pitchFamily="34" charset="0"/>
                <a:ea typeface="Arial Unicode MS"/>
                <a:cs typeface="Arial" panose="020B0604020202020204" pitchFamily="34" charset="0"/>
              </a:rPr>
              <a:t>míč</a:t>
            </a:r>
            <a:r>
              <a:rPr lang="ru-RU" sz="2000" kern="50" dirty="0">
                <a:effectLst/>
                <a:latin typeface="Arial" panose="020B0604020202020204" pitchFamily="34" charset="0"/>
                <a:ea typeface="Arial Unicode MS"/>
                <a:cs typeface="Arial" panose="020B0604020202020204" pitchFamily="34" charset="0"/>
              </a:rPr>
              <a:t>). 9. Он прикрыл ее плечи (</a:t>
            </a:r>
            <a:r>
              <a:rPr lang="ru-RU" sz="2000" kern="50" dirty="0" err="1">
                <a:effectLst/>
                <a:latin typeface="Arial" panose="020B0604020202020204" pitchFamily="34" charset="0"/>
                <a:ea typeface="Arial Unicode MS"/>
                <a:cs typeface="Arial" panose="020B0604020202020204" pitchFamily="34" charset="0"/>
              </a:rPr>
              <a:t>plášť</a:t>
            </a:r>
            <a:r>
              <a:rPr lang="ru-RU" sz="2000" kern="50" dirty="0">
                <a:effectLst/>
                <a:latin typeface="Arial" panose="020B0604020202020204" pitchFamily="34" charset="0"/>
                <a:ea typeface="Arial Unicode MS"/>
                <a:cs typeface="Arial" panose="020B0604020202020204" pitchFamily="34" charset="0"/>
              </a:rPr>
              <a:t>). 10. Мы встретились со старым (</a:t>
            </a:r>
            <a:r>
              <a:rPr lang="ru-RU" sz="2000" kern="50" dirty="0" err="1">
                <a:effectLst/>
                <a:latin typeface="Arial" panose="020B0604020202020204" pitchFamily="34" charset="0"/>
                <a:ea typeface="Arial Unicode MS"/>
                <a:cs typeface="Arial" panose="020B0604020202020204" pitchFamily="34" charset="0"/>
              </a:rPr>
              <a:t>přítel</a:t>
            </a:r>
            <a:r>
              <a:rPr lang="ru-RU" sz="2000" kern="50" dirty="0">
                <a:effectLst/>
                <a:latin typeface="Arial" panose="020B0604020202020204" pitchFamily="34" charset="0"/>
                <a:ea typeface="Arial Unicode MS"/>
                <a:cs typeface="Arial" panose="020B0604020202020204" pitchFamily="34" charset="0"/>
              </a:rPr>
              <a:t>).</a:t>
            </a:r>
          </a:p>
        </p:txBody>
      </p:sp>
    </p:spTree>
    <p:extLst>
      <p:ext uri="{BB962C8B-B14F-4D97-AF65-F5344CB8AC3E}">
        <p14:creationId xmlns:p14="http://schemas.microsoft.com/office/powerpoint/2010/main" val="4212067956"/>
      </p:ext>
    </p:extLst>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6A4B58C-2AE1-490B-B91B-7CE616BE3408}"/>
              </a:ext>
            </a:extLst>
          </p:cNvPr>
          <p:cNvSpPr txBox="1"/>
          <p:nvPr/>
        </p:nvSpPr>
        <p:spPr>
          <a:xfrm>
            <a:off x="1065319" y="1584560"/>
            <a:ext cx="9623395" cy="3170099"/>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a:t>
            </a:r>
            <a:r>
              <a:rPr lang="cs-CZ" sz="2000" kern="50" dirty="0">
                <a:effectLst/>
                <a:latin typeface="Arial" panose="020B0604020202020204" pitchFamily="34" charset="0"/>
                <a:ea typeface="Arial Unicode MS"/>
                <a:cs typeface="Arial" panose="020B0604020202020204" pitchFamily="34" charset="0"/>
              </a:rPr>
              <a:t>Nikdy se nevzdávej! </a:t>
            </a:r>
            <a:r>
              <a:rPr lang="pl-PL" sz="2000" kern="50" dirty="0">
                <a:effectLst/>
                <a:latin typeface="Arial" panose="020B0604020202020204" pitchFamily="34" charset="0"/>
                <a:ea typeface="Arial Unicode MS"/>
                <a:cs typeface="Arial" panose="020B0604020202020204" pitchFamily="34" charset="0"/>
              </a:rPr>
              <a:t>2. Bojuj až do konce! 3. Neházej flintu do žita! 4. Nepřej nikomu nic zlého! 5. Zamysli se nad sebou! 6. Miluj bližního svého! 7. Jen se podívej, venku sněží! 8. Chraň sebe i své okolí! 9. Nenadávej, nemáš k tomu důvod! 10. Smiř se se svým osudem! 11. Neber vše tak vážně! 12. Neuzavírej se do sebe! 13. Neušpiň si ty nové šaty! 14. Ohol se! 15. Začni konečně pracovat! 16. Odevzdej kabát v divadelní šatně! 17. Naštípej dříví na zimu! 18. Nebojte se o mě, budu v pořádku! 19. Usmějte se, vyletí ptáček! 20. Zavolejte sanitku, dusí se! 21. Ať zahraje na kytaru! </a:t>
            </a:r>
            <a:r>
              <a:rPr lang="es-ES" sz="2000" kern="50" dirty="0">
                <a:effectLst/>
                <a:latin typeface="Arial" panose="020B0604020202020204" pitchFamily="34" charset="0"/>
                <a:ea typeface="Arial Unicode MS"/>
                <a:cs typeface="Arial" panose="020B0604020202020204" pitchFamily="34" charset="0"/>
              </a:rPr>
              <a:t>22. Ať si pustí zprávy a sám se podívá, co se děje! 23. Ať si dělají, co uznají za vhodné! 24. Ať si nemyslí, že si bude dělat, co se jí zlíbí!</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050228246"/>
      </p:ext>
    </p:extLst>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05E34F1-E51B-4E89-AAF3-6FB536DD5787}"/>
              </a:ext>
            </a:extLst>
          </p:cNvPr>
          <p:cNvSpPr>
            <a:spLocks noGrp="1"/>
          </p:cNvSpPr>
          <p:nvPr>
            <p:ph type="title"/>
          </p:nvPr>
        </p:nvSpPr>
        <p:spPr/>
        <p:txBody>
          <a:bodyPr>
            <a:normAutofit fontScale="90000"/>
          </a:bodyPr>
          <a:lstStyle/>
          <a:p>
            <a:r>
              <a:rPr lang="ru-RU" dirty="0"/>
              <a:t>сослагательное наклонение</a:t>
            </a:r>
            <a:br>
              <a:rPr lang="ru-RU" dirty="0"/>
            </a:br>
            <a:endParaRPr lang="cs-CZ" dirty="0"/>
          </a:p>
        </p:txBody>
      </p:sp>
    </p:spTree>
    <p:extLst>
      <p:ext uri="{BB962C8B-B14F-4D97-AF65-F5344CB8AC3E}">
        <p14:creationId xmlns:p14="http://schemas.microsoft.com/office/powerpoint/2010/main" val="2113707488"/>
      </p:ext>
    </p:extLst>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9029B557-C5F6-4DB1-A85B-9CB32895C960}"/>
              </a:ext>
            </a:extLst>
          </p:cNvPr>
          <p:cNvSpPr txBox="1"/>
          <p:nvPr/>
        </p:nvSpPr>
        <p:spPr>
          <a:xfrm>
            <a:off x="476435" y="575972"/>
            <a:ext cx="11239130"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Используйте сослагательное наклонение по образцу. </a:t>
            </a:r>
            <a:r>
              <a:rPr lang="ru-RU" sz="2000" i="1" kern="50" dirty="0">
                <a:effectLst/>
                <a:latin typeface="Arial" panose="020B0604020202020204" pitchFamily="34" charset="0"/>
                <a:ea typeface="Arial Unicode MS"/>
                <a:cs typeface="Arial" panose="020B0604020202020204" pitchFamily="34" charset="0"/>
              </a:rPr>
              <a:t>Образец: Если бы у тебя (болеть) голова, мы бы никуда (не идти). </a:t>
            </a:r>
            <a:r>
              <a:rPr lang="cs-CZ" sz="2000" i="1" kern="50" dirty="0">
                <a:effectLst/>
                <a:latin typeface="Arial" panose="020B0604020202020204" pitchFamily="34" charset="0"/>
                <a:ea typeface="Arial Unicode MS"/>
                <a:cs typeface="Arial" panose="020B0604020202020204" pitchFamily="34" charset="0"/>
              </a:rPr>
              <a:t>– </a:t>
            </a:r>
            <a:r>
              <a:rPr lang="ru-RU" sz="2000" i="1" kern="50" dirty="0">
                <a:effectLst/>
                <a:latin typeface="Arial" panose="020B0604020202020204" pitchFamily="34" charset="0"/>
                <a:ea typeface="Arial Unicode MS"/>
                <a:cs typeface="Arial" panose="020B0604020202020204" pitchFamily="34" charset="0"/>
              </a:rPr>
              <a:t>Если бы у тебя болела голова, мы бы никуда не пошли.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Если бы (идти) дождь, я бы (остаться) дома. 2. Если бы у тебя (не быть) времени, я бы (помочь) тебе. 3. Если бы ты (заботиться) о здоровье, ты бы (быть) здоров. 4. Если бы она (хотеть) идти в кино, мы бы (пойти) с ней вместе. 5. Если бы он (работать) с утра до ночи, он бы сильнее (уставать). 6. Если бы ты (заниматься) спортом, у тебя бы (быть) крепкое здоровье. 7. Если бы Тамара (не знать), как решить проблему, она бы (спросить) у Павла. 8. Если бы вы (чувствовать) себя плохо, вы бы (пойти) к врачу. 9. Если бы сегодня (быть) хорошая погода, мы бы (пойти) погулять 10. Если бы я (не прочитать) эту книгу, я бы (получить) плохую отметку.</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Дополните предложения по смыслу.</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Если бы вы пришли раньше… 2. Если бы вы никуда не пошли… 3. Если бы ты остался дома… 4. Если бы ты не написал… 5. Если бы он не позвонил… 6. Если бы она не хотела прийти… 6. Если бы вы не прочитали статью… 7. Если бы он созвал… 8. Если бы он не привез… 9. Если бы она не помогла… 10. Если бы он не спросил…</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318707329"/>
      </p:ext>
    </p:extLst>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138E6351-4834-472F-BBAF-14AF7AA6B439}"/>
              </a:ext>
            </a:extLst>
          </p:cNvPr>
          <p:cNvSpPr txBox="1"/>
          <p:nvPr/>
        </p:nvSpPr>
        <p:spPr>
          <a:xfrm>
            <a:off x="1669001" y="1163727"/>
            <a:ext cx="8984201" cy="4401205"/>
          </a:xfrm>
          <a:prstGeom prst="rect">
            <a:avLst/>
          </a:prstGeom>
          <a:noFill/>
        </p:spPr>
        <p:txBody>
          <a:bodyPr wrap="square">
            <a:spAutoFit/>
          </a:bodyPr>
          <a:lstStyle/>
          <a:p>
            <a:r>
              <a:rPr lang="ru-RU" sz="2000" b="1" kern="50" dirty="0">
                <a:effectLst/>
                <a:latin typeface="Arial" panose="020B0604020202020204" pitchFamily="34" charset="0"/>
                <a:ea typeface="Arial Unicode MS"/>
                <a:cs typeface="Arial" panose="020B0604020202020204" pitchFamily="34" charset="0"/>
              </a:rPr>
              <a:t>1. Перепишите предложения по образцу.</a:t>
            </a:r>
            <a:r>
              <a:rPr lang="ru-RU" sz="2000" i="1" kern="50" dirty="0">
                <a:effectLst/>
                <a:latin typeface="Arial" panose="020B0604020202020204" pitchFamily="34" charset="0"/>
                <a:ea typeface="Arial Unicode MS"/>
                <a:cs typeface="Arial" panose="020B0604020202020204" pitchFamily="34" charset="0"/>
              </a:rPr>
              <a:t> Образец: Важно сообщить об этой проблеме. </a:t>
            </a:r>
            <a:r>
              <a:rPr lang="cs-CZ" sz="2000" i="1" kern="50" dirty="0">
                <a:effectLst/>
                <a:latin typeface="Arial" panose="020B0604020202020204" pitchFamily="34" charset="0"/>
                <a:ea typeface="Arial Unicode MS"/>
                <a:cs typeface="Arial" panose="020B0604020202020204" pitchFamily="34" charset="0"/>
              </a:rPr>
              <a:t>– </a:t>
            </a:r>
            <a:r>
              <a:rPr lang="ru-RU" sz="2000" i="1" kern="50" dirty="0">
                <a:effectLst/>
                <a:latin typeface="Arial" panose="020B0604020202020204" pitchFamily="34" charset="0"/>
                <a:ea typeface="Arial Unicode MS"/>
                <a:cs typeface="Arial" panose="020B0604020202020204" pitchFamily="34" charset="0"/>
              </a:rPr>
              <a:t>Было бы важно сообщить об этой проблеме.</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Интересно рассказать об этом поэте. 2. Скучно об этом говорить. 3. Важно об этом спросить. 4. Замечательно ходить на выставки. 5. Интересно читать новости. 6. Плохо работать слишком много. 7. Хорошо отдыхать часто. 8. Неплохо зарабатывать побольше. 9. Скучно сидеть дома. 10. Неинтересно смотреть этот фильм.</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Предложения трансформируйте по образцу. </a:t>
            </a:r>
            <a:r>
              <a:rPr lang="ru-RU" sz="2000" i="1" kern="50" dirty="0">
                <a:effectLst/>
                <a:latin typeface="Arial" panose="020B0604020202020204" pitchFamily="34" charset="0"/>
                <a:ea typeface="Arial Unicode MS"/>
                <a:cs typeface="Arial" panose="020B0604020202020204" pitchFamily="34" charset="0"/>
              </a:rPr>
              <a:t>Образец: Я хочу работать </a:t>
            </a:r>
            <a:r>
              <a:rPr lang="cs-CZ" sz="2000" i="1" kern="50" dirty="0">
                <a:effectLst/>
                <a:latin typeface="Arial" panose="020B0604020202020204" pitchFamily="34" charset="0"/>
                <a:ea typeface="Arial Unicode MS"/>
                <a:cs typeface="Arial" panose="020B0604020202020204" pitchFamily="34" charset="0"/>
              </a:rPr>
              <a:t>– </a:t>
            </a:r>
            <a:r>
              <a:rPr lang="ru-RU" sz="2000" i="1" kern="50" dirty="0">
                <a:effectLst/>
                <a:latin typeface="Arial" panose="020B0604020202020204" pitchFamily="34" charset="0"/>
                <a:ea typeface="Arial Unicode MS"/>
                <a:cs typeface="Arial" panose="020B0604020202020204" pitchFamily="34" charset="0"/>
              </a:rPr>
              <a:t>Поработать бы</a:t>
            </a:r>
            <a:r>
              <a:rPr lang="cs-CZ" sz="2000" i="1"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Я хочу спать. 2. Я хочу отдохнуть. 3. Я хочу погулять. 4. Я хочу есть. 5. Я хочу пить. 6. Я хочу увидеть Лувр в Париже. 7. Я хочу встретить бабушку. 8. Я хочу кататься на роликах. 9. Я хочу не тратить время. 10. Я хочу работать продуктивнее.</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4021385936"/>
      </p:ext>
    </p:extLst>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94A1DC12-AC53-4699-A758-AB467E1BF5C3}"/>
              </a:ext>
            </a:extLst>
          </p:cNvPr>
          <p:cNvSpPr txBox="1"/>
          <p:nvPr/>
        </p:nvSpPr>
        <p:spPr>
          <a:xfrm>
            <a:off x="1372340" y="1083710"/>
            <a:ext cx="9447320" cy="347787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Если бы была хорошая погода, мы бы поехали на дачу. 2. Если бы у меня было время, я бы поехал с вами. 3. Если бы у меня не было времени, я бы не смог прислать документы вовремя. 4. Если бы я смог поехать с вами, я бы вечером позвонил. 5. Если бы я не знал, что освобожусь пораньше, я бы пошел с вами в кино. 6. Если бы ты позвонил мне утром, я бы поехал с вами на дачу. 7. Если бы вы спросили у меня, я бы посоветовал вам ресторан. 8. Если бы они написали мне, я бы встретил их в аэропорту. 9. Если бы было холодно, мы бы остались дома. 10. Если бы дождь кончился, мы бы поехали в лес за грибами.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053319140"/>
      </p:ext>
    </p:extLst>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5ABFB0E3-54A0-4A66-B1B5-A956AD0C5779}"/>
              </a:ext>
            </a:extLst>
          </p:cNvPr>
          <p:cNvSpPr txBox="1"/>
          <p:nvPr/>
        </p:nvSpPr>
        <p:spPr>
          <a:xfrm>
            <a:off x="1452979" y="1074509"/>
            <a:ext cx="9286042" cy="470898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Если открыть окно, то будет холодно. 2. Если бы он был здесь, он бы нам оказал большую помощь. 3. Если бы он не проспал, он пришел бы вовремя. 4. Если бы закрыть окно, было бы слишком душно. 5. Если бы не он, мы бы не смогли сделать это. 6. Если бы не эти случайности, мы бы погибли. 7. Если бы ты вернулся вовремя, мы пошли бы в театр. 8. Если бы ты не работал, мы бы не могли платить ипотеку. 9. Если бы ты написал письмо бабушке, она бы порадовалась. 10. Если бы он получил деньги, он бы купил своей жене стиральную машину. 11. Если бы вы поехали на экскурсию, я бы тоже поехал. 12. Если бы тебе были нужны эти книги, я бы их тебе дал. 13. Если бы у меня было время, я бы тебе помог. 14. Если бы он мне написал, я бы ему сразу ответил. 15. Если бы я с ним сегодня встретился, я бы ему об этом сказал. 16. Я бы хотел купить себе новую машину. 17. Мы бы хотели больше узнать о этой теме. 18. Мы бы хотели посмотреть новый фильм. 19. Я хотел бы закончить работу в срок. 20. Мне бы не хотелось туда ходить.</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526088614"/>
      </p:ext>
    </p:extLst>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F17F7F-88F6-4E64-88E6-BABBD98AFA32}"/>
              </a:ext>
            </a:extLst>
          </p:cNvPr>
          <p:cNvSpPr>
            <a:spLocks noGrp="1"/>
          </p:cNvSpPr>
          <p:nvPr>
            <p:ph type="title"/>
          </p:nvPr>
        </p:nvSpPr>
        <p:spPr/>
        <p:txBody>
          <a:bodyPr>
            <a:normAutofit fontScale="90000"/>
          </a:bodyPr>
          <a:lstStyle/>
          <a:p>
            <a:r>
              <a:rPr lang="ru-RU" dirty="0"/>
              <a:t>деепричастия</a:t>
            </a:r>
            <a:br>
              <a:rPr lang="ru-RU" dirty="0"/>
            </a:br>
            <a:endParaRPr lang="cs-CZ" dirty="0"/>
          </a:p>
        </p:txBody>
      </p:sp>
    </p:spTree>
    <p:extLst>
      <p:ext uri="{BB962C8B-B14F-4D97-AF65-F5344CB8AC3E}">
        <p14:creationId xmlns:p14="http://schemas.microsoft.com/office/powerpoint/2010/main" val="1444182699"/>
      </p:ext>
    </p:extLst>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6CCBA82-0E9C-4042-BBB6-4FDABF309987}"/>
              </a:ext>
            </a:extLst>
          </p:cNvPr>
          <p:cNvSpPr txBox="1"/>
          <p:nvPr/>
        </p:nvSpPr>
        <p:spPr>
          <a:xfrm>
            <a:off x="671744" y="687837"/>
            <a:ext cx="10848512"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Раскройте скобки, образуйте деепричастия настоящего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Он продолжал писать, не (обращать) внимания на шутки сестры.  2. Аня сидела за столом, (следить) за своей работой. 3. Студент читал книгу, (делать) заметки в свою тетрадь. 4. Павел сидел за партой, (записывать) слова учителя. 5. Он дал ему деньги, не (спрашивать) зачем ему нужны. 6. (Подтверждать) получение вашего письма, мы предлагаем вам встретиться в нашем офисе. 7. Она с ним прощалась, (целовать) его. 8. (Покупать) в магазине пальто, она встретила своего давнего друга. 9. (Говорить) о своем детстве, она плакала. 10. (Считать) его лучшим другом, она рассказывала ему все свои тайны.</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Замените предложения деепричастными оборотами.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Он сидел за столом и что-то писал. 2. Врач осматривал пациента и задавал ему вопросы. 3. Мы отдыхали и ездили на экскурсии. 4. Она чистила зубы и смотрела в зеркало. 5. Лена открыла дверь и вошла в коридор. 6. Вера рисовала и слушала музыку. 7. Мы пошли домой и ни о чем не разговаривали. 8. Он читал и подчеркивал самое важное. 9. Они возвращались домой и танцевали. 10. Он подошел ко мне и спросил у меня как дела.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989862681"/>
      </p:ext>
    </p:extLst>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D2A0056-CA5E-4ADC-ACF5-5085A434A17D}"/>
              </a:ext>
            </a:extLst>
          </p:cNvPr>
          <p:cNvSpPr txBox="1"/>
          <p:nvPr/>
        </p:nvSpPr>
        <p:spPr>
          <a:xfrm>
            <a:off x="994299" y="840549"/>
            <a:ext cx="10014011" cy="501675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Трансформируйте предложения, заменяя выделенные выражения деепричастиями или деепричастными оборотами: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a:t>
            </a:r>
            <a:r>
              <a:rPr lang="ru-RU" sz="2000" u="sng" kern="50" dirty="0">
                <a:effectLst/>
                <a:latin typeface="Arial" panose="020B0604020202020204" pitchFamily="34" charset="0"/>
                <a:ea typeface="Arial Unicode MS"/>
                <a:cs typeface="Arial" panose="020B0604020202020204" pitchFamily="34" charset="0"/>
              </a:rPr>
              <a:t>Когда они говорят по-русски</a:t>
            </a:r>
            <a:r>
              <a:rPr lang="ru-RU" sz="2000" kern="50" dirty="0">
                <a:effectLst/>
                <a:latin typeface="Arial" panose="020B0604020202020204" pitchFamily="34" charset="0"/>
                <a:ea typeface="Arial Unicode MS"/>
                <a:cs typeface="Arial" panose="020B0604020202020204" pitchFamily="34" charset="0"/>
              </a:rPr>
              <a:t>, они делают много ошибок. 2. Он говорил и </a:t>
            </a:r>
            <a:r>
              <a:rPr lang="ru-RU" sz="2000" u="sng" kern="50" dirty="0">
                <a:effectLst/>
                <a:latin typeface="Arial" panose="020B0604020202020204" pitchFamily="34" charset="0"/>
                <a:ea typeface="Arial Unicode MS"/>
                <a:cs typeface="Arial" panose="020B0604020202020204" pitchFamily="34" charset="0"/>
              </a:rPr>
              <a:t>все время улыбался</a:t>
            </a:r>
            <a:r>
              <a:rPr lang="ru-RU" sz="2000" kern="50" dirty="0">
                <a:effectLst/>
                <a:latin typeface="Arial" panose="020B0604020202020204" pitchFamily="34" charset="0"/>
                <a:ea typeface="Arial Unicode MS"/>
                <a:cs typeface="Arial" panose="020B0604020202020204" pitchFamily="34" charset="0"/>
              </a:rPr>
              <a:t>. 3. </a:t>
            </a:r>
            <a:r>
              <a:rPr lang="ru-RU" sz="2000" u="sng" kern="50" dirty="0">
                <a:effectLst/>
                <a:latin typeface="Arial" panose="020B0604020202020204" pitchFamily="34" charset="0"/>
                <a:ea typeface="Arial Unicode MS"/>
                <a:cs typeface="Arial" panose="020B0604020202020204" pitchFamily="34" charset="0"/>
              </a:rPr>
              <a:t>Когда мы прощались</a:t>
            </a:r>
            <a:r>
              <a:rPr lang="ru-RU" sz="2000" kern="50" dirty="0">
                <a:effectLst/>
                <a:latin typeface="Arial" panose="020B0604020202020204" pitchFamily="34" charset="0"/>
                <a:ea typeface="Arial Unicode MS"/>
                <a:cs typeface="Arial" panose="020B0604020202020204" pitchFamily="34" charset="0"/>
              </a:rPr>
              <a:t>, мы крепко обнялись. 4. </a:t>
            </a:r>
            <a:r>
              <a:rPr lang="ru-RU" sz="2000" u="sng" kern="50" dirty="0">
                <a:effectLst/>
                <a:latin typeface="Arial" panose="020B0604020202020204" pitchFamily="34" charset="0"/>
                <a:ea typeface="Arial Unicode MS"/>
                <a:cs typeface="Arial" panose="020B0604020202020204" pitchFamily="34" charset="0"/>
              </a:rPr>
              <a:t>Он не нашел нужных слов</a:t>
            </a:r>
            <a:r>
              <a:rPr lang="ru-RU" sz="2000" kern="50" dirty="0">
                <a:effectLst/>
                <a:latin typeface="Arial" panose="020B0604020202020204" pitchFamily="34" charset="0"/>
                <a:ea typeface="Arial Unicode MS"/>
                <a:cs typeface="Arial" panose="020B0604020202020204" pitchFamily="34" charset="0"/>
              </a:rPr>
              <a:t> и замолчал. 5. </a:t>
            </a:r>
            <a:r>
              <a:rPr lang="ru-RU" sz="2000" u="sng" kern="50" dirty="0">
                <a:effectLst/>
                <a:latin typeface="Arial" panose="020B0604020202020204" pitchFamily="34" charset="0"/>
                <a:ea typeface="Arial Unicode MS"/>
                <a:cs typeface="Arial" panose="020B0604020202020204" pitchFamily="34" charset="0"/>
              </a:rPr>
              <a:t>Он брился</a:t>
            </a:r>
            <a:r>
              <a:rPr lang="ru-RU" sz="2000" kern="50" dirty="0">
                <a:effectLst/>
                <a:latin typeface="Arial" panose="020B0604020202020204" pitchFamily="34" charset="0"/>
                <a:ea typeface="Arial Unicode MS"/>
                <a:cs typeface="Arial" panose="020B0604020202020204" pitchFamily="34" charset="0"/>
              </a:rPr>
              <a:t> и думал о сегодняшнем интервью. 6. </a:t>
            </a:r>
            <a:r>
              <a:rPr lang="ru-RU" sz="2000" u="sng" kern="50" dirty="0">
                <a:effectLst/>
                <a:latin typeface="Arial" panose="020B0604020202020204" pitchFamily="34" charset="0"/>
                <a:ea typeface="Arial Unicode MS"/>
                <a:cs typeface="Arial" panose="020B0604020202020204" pitchFamily="34" charset="0"/>
              </a:rPr>
              <a:t>Когда вы будете в Праге</a:t>
            </a:r>
            <a:r>
              <a:rPr lang="ru-RU" sz="2000" kern="50" dirty="0">
                <a:effectLst/>
                <a:latin typeface="Arial" panose="020B0604020202020204" pitchFamily="34" charset="0"/>
                <a:ea typeface="Arial Unicode MS"/>
                <a:cs typeface="Arial" panose="020B0604020202020204" pitchFamily="34" charset="0"/>
              </a:rPr>
              <a:t>, увидите много интересных мест. 7. </a:t>
            </a:r>
            <a:r>
              <a:rPr lang="ru-RU" sz="2000" u="sng" kern="50" dirty="0">
                <a:effectLst/>
                <a:latin typeface="Arial" panose="020B0604020202020204" pitchFamily="34" charset="0"/>
                <a:ea typeface="Arial Unicode MS"/>
                <a:cs typeface="Arial" panose="020B0604020202020204" pitchFamily="34" charset="0"/>
              </a:rPr>
              <a:t>Когда туристы проходили через Дворцовую площадь</a:t>
            </a:r>
            <a:r>
              <a:rPr lang="ru-RU" sz="2000" kern="50" dirty="0">
                <a:effectLst/>
                <a:latin typeface="Arial" panose="020B0604020202020204" pitchFamily="34" charset="0"/>
                <a:ea typeface="Arial Unicode MS"/>
                <a:cs typeface="Arial" panose="020B0604020202020204" pitchFamily="34" charset="0"/>
              </a:rPr>
              <a:t>, они фотографировали. 8. </a:t>
            </a:r>
            <a:r>
              <a:rPr lang="ru-RU" sz="2000" u="sng" kern="50" dirty="0">
                <a:effectLst/>
                <a:latin typeface="Arial" panose="020B0604020202020204" pitchFamily="34" charset="0"/>
                <a:ea typeface="Arial Unicode MS"/>
                <a:cs typeface="Arial" panose="020B0604020202020204" pitchFamily="34" charset="0"/>
              </a:rPr>
              <a:t>Он читал газету</a:t>
            </a:r>
            <a:r>
              <a:rPr lang="ru-RU" sz="2000" kern="50" dirty="0">
                <a:effectLst/>
                <a:latin typeface="Arial" panose="020B0604020202020204" pitchFamily="34" charset="0"/>
                <a:ea typeface="Arial Unicode MS"/>
                <a:cs typeface="Arial" panose="020B0604020202020204" pitchFamily="34" charset="0"/>
              </a:rPr>
              <a:t> и заснул. 9. </a:t>
            </a:r>
            <a:r>
              <a:rPr lang="ru-RU" sz="2000" u="sng" kern="50" dirty="0">
                <a:effectLst/>
                <a:latin typeface="Arial" panose="020B0604020202020204" pitchFamily="34" charset="0"/>
                <a:ea typeface="Arial Unicode MS"/>
                <a:cs typeface="Arial" panose="020B0604020202020204" pitchFamily="34" charset="0"/>
              </a:rPr>
              <a:t>Когда тетя готовила ужин</a:t>
            </a:r>
            <a:r>
              <a:rPr lang="ru-RU" sz="2000" kern="50" dirty="0">
                <a:effectLst/>
                <a:latin typeface="Arial" panose="020B0604020202020204" pitchFamily="34" charset="0"/>
                <a:ea typeface="Arial Unicode MS"/>
                <a:cs typeface="Arial" panose="020B0604020202020204" pitchFamily="34" charset="0"/>
              </a:rPr>
              <a:t>, облила себя кипятком. 10. </a:t>
            </a:r>
            <a:r>
              <a:rPr lang="ru-RU" sz="2000" u="sng" kern="50" dirty="0">
                <a:effectLst/>
                <a:latin typeface="Arial" panose="020B0604020202020204" pitchFamily="34" charset="0"/>
                <a:ea typeface="Arial Unicode MS"/>
                <a:cs typeface="Arial" panose="020B0604020202020204" pitchFamily="34" charset="0"/>
              </a:rPr>
              <a:t>Он им не доверял</a:t>
            </a:r>
            <a:r>
              <a:rPr lang="ru-RU" sz="2000" kern="50" dirty="0">
                <a:effectLst/>
                <a:latin typeface="Arial" panose="020B0604020202020204" pitchFamily="34" charset="0"/>
                <a:ea typeface="Arial Unicode MS"/>
                <a:cs typeface="Arial" panose="020B0604020202020204" pitchFamily="34" charset="0"/>
              </a:rPr>
              <a:t> и запер все двери.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на чешский язык устойчивые обороты и употребите их в предложениях.</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Работать не покладая рук, бежать сломя голову, сказать положа руку на сердце, работать засучив рукава, гладя на него, скрестив руки, потупив глаза, поникнув головой, работать спустя рукава, следить за ним не сводя глаз, сидеть сложа руки, говорить не умолкая, работать не торопясь, уйти не простившись.</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676059770"/>
      </p:ext>
    </p:extLst>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61FF287E-E939-4270-A39B-221750310B2A}"/>
              </a:ext>
            </a:extLst>
          </p:cNvPr>
          <p:cNvSpPr txBox="1"/>
          <p:nvPr/>
        </p:nvSpPr>
        <p:spPr>
          <a:xfrm>
            <a:off x="1171852" y="842301"/>
            <a:ext cx="10040645"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Раскройте скобки, образуйте деепричастия прошедшего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(Проснуться), он посмотрел на часы. 2. (Протереть) глаза, он пошел в ванную. 3. Он приехал, не (предупредить) заранее свою бабушку. 4. (Написать) список нужных продуктов, мама пошла в магазин. 5. Он бросился к двери, (оттолкнуть) меня. 6. (Сделать) уроки, я пошел в кино. 7. Таня замолчала, не (закончить) предложение. 8. (Проверить) текст, она заметила много опечаток. 9. (Накинуть) на себя халат, она выбежала из дома. 10. (Надеть) очки, она начала заниматься.</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Трансформируйте предложения, заменяя выделенные выражения деепричастиями или деепричастными оборотами.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a:t>
            </a:r>
            <a:r>
              <a:rPr lang="ru-RU" sz="2000" u="sng" kern="50" dirty="0">
                <a:effectLst/>
                <a:latin typeface="Arial" panose="020B0604020202020204" pitchFamily="34" charset="0"/>
                <a:ea typeface="Arial Unicode MS"/>
                <a:cs typeface="Arial" panose="020B0604020202020204" pitchFamily="34" charset="0"/>
              </a:rPr>
              <a:t>Бабушка прочла письмо</a:t>
            </a:r>
            <a:r>
              <a:rPr lang="ru-RU" sz="2000" kern="50" dirty="0">
                <a:effectLst/>
                <a:latin typeface="Arial" panose="020B0604020202020204" pitchFamily="34" charset="0"/>
                <a:ea typeface="Arial Unicode MS"/>
                <a:cs typeface="Arial" panose="020B0604020202020204" pitchFamily="34" charset="0"/>
              </a:rPr>
              <a:t> и заплакала. 2. </a:t>
            </a:r>
            <a:r>
              <a:rPr lang="ru-RU" sz="2000" u="sng" kern="50" dirty="0">
                <a:effectLst/>
                <a:latin typeface="Arial" panose="020B0604020202020204" pitchFamily="34" charset="0"/>
                <a:ea typeface="Arial Unicode MS"/>
                <a:cs typeface="Arial" panose="020B0604020202020204" pitchFamily="34" charset="0"/>
              </a:rPr>
              <a:t>Учитель объяснил тему два раза</a:t>
            </a:r>
            <a:r>
              <a:rPr lang="ru-RU" sz="2000" kern="50" dirty="0">
                <a:effectLst/>
                <a:latin typeface="Arial" panose="020B0604020202020204" pitchFamily="34" charset="0"/>
                <a:ea typeface="Arial Unicode MS"/>
                <a:cs typeface="Arial" panose="020B0604020202020204" pitchFamily="34" charset="0"/>
              </a:rPr>
              <a:t> и раздал контрольный тест. 3. </a:t>
            </a:r>
            <a:r>
              <a:rPr lang="ru-RU" sz="2000" u="sng" kern="50" dirty="0">
                <a:effectLst/>
                <a:latin typeface="Arial" panose="020B0604020202020204" pitchFamily="34" charset="0"/>
                <a:ea typeface="Arial Unicode MS"/>
                <a:cs typeface="Arial" panose="020B0604020202020204" pitchFamily="34" charset="0"/>
              </a:rPr>
              <a:t>Он позвонил ей</a:t>
            </a:r>
            <a:r>
              <a:rPr lang="ru-RU" sz="2000" kern="50" dirty="0">
                <a:effectLst/>
                <a:latin typeface="Arial" panose="020B0604020202020204" pitchFamily="34" charset="0"/>
                <a:ea typeface="Arial Unicode MS"/>
                <a:cs typeface="Arial" panose="020B0604020202020204" pitchFamily="34" charset="0"/>
              </a:rPr>
              <a:t> и успокоился. 4. Он уехал и </a:t>
            </a:r>
            <a:r>
              <a:rPr lang="ru-RU" sz="2000" u="sng" kern="50" dirty="0">
                <a:effectLst/>
                <a:latin typeface="Arial" panose="020B0604020202020204" pitchFamily="34" charset="0"/>
                <a:ea typeface="Arial Unicode MS"/>
                <a:cs typeface="Arial" panose="020B0604020202020204" pitchFamily="34" charset="0"/>
              </a:rPr>
              <a:t>ни с кем не простился</a:t>
            </a:r>
            <a:r>
              <a:rPr lang="ru-RU" sz="2000" kern="50" dirty="0">
                <a:effectLst/>
                <a:latin typeface="Arial" panose="020B0604020202020204" pitchFamily="34" charset="0"/>
                <a:ea typeface="Arial Unicode MS"/>
                <a:cs typeface="Arial" panose="020B0604020202020204" pitchFamily="34" charset="0"/>
              </a:rPr>
              <a:t>. 5. </a:t>
            </a:r>
            <a:r>
              <a:rPr lang="ru-RU" sz="2000" u="sng" kern="50" dirty="0">
                <a:effectLst/>
                <a:latin typeface="Arial" panose="020B0604020202020204" pitchFamily="34" charset="0"/>
                <a:ea typeface="Arial Unicode MS"/>
                <a:cs typeface="Arial" panose="020B0604020202020204" pitchFamily="34" charset="0"/>
              </a:rPr>
              <a:t>Он развернул карту</a:t>
            </a:r>
            <a:r>
              <a:rPr lang="ru-RU" sz="2000" kern="50" dirty="0">
                <a:effectLst/>
                <a:latin typeface="Arial" panose="020B0604020202020204" pitchFamily="34" charset="0"/>
                <a:ea typeface="Arial Unicode MS"/>
                <a:cs typeface="Arial" panose="020B0604020202020204" pitchFamily="34" charset="0"/>
              </a:rPr>
              <a:t> и стал ее рассматривать. 6. Они лежали и </a:t>
            </a:r>
            <a:r>
              <a:rPr lang="ru-RU" sz="2000" u="sng" kern="50" dirty="0">
                <a:effectLst/>
                <a:latin typeface="Arial" panose="020B0604020202020204" pitchFamily="34" charset="0"/>
                <a:ea typeface="Arial Unicode MS"/>
                <a:cs typeface="Arial" panose="020B0604020202020204" pitchFamily="34" charset="0"/>
              </a:rPr>
              <a:t>положили под голову подушку</a:t>
            </a:r>
            <a:r>
              <a:rPr lang="ru-RU" sz="2000" kern="50" dirty="0">
                <a:effectLst/>
                <a:latin typeface="Arial" panose="020B0604020202020204" pitchFamily="34" charset="0"/>
                <a:ea typeface="Arial Unicode MS"/>
                <a:cs typeface="Arial" panose="020B0604020202020204" pitchFamily="34" charset="0"/>
              </a:rPr>
              <a:t>. 7. </a:t>
            </a:r>
            <a:r>
              <a:rPr lang="ru-RU" sz="2000" u="sng" kern="50" dirty="0">
                <a:effectLst/>
                <a:latin typeface="Arial" panose="020B0604020202020204" pitchFamily="34" charset="0"/>
                <a:ea typeface="Arial Unicode MS"/>
                <a:cs typeface="Arial" panose="020B0604020202020204" pitchFamily="34" charset="0"/>
              </a:rPr>
              <a:t>Как только он позвонил родителям</a:t>
            </a:r>
            <a:r>
              <a:rPr lang="ru-RU" sz="2000" kern="50" dirty="0">
                <a:effectLst/>
                <a:latin typeface="Arial" panose="020B0604020202020204" pitchFamily="34" charset="0"/>
                <a:ea typeface="Arial Unicode MS"/>
                <a:cs typeface="Arial" panose="020B0604020202020204" pitchFamily="34" charset="0"/>
              </a:rPr>
              <a:t>, он поехал на вокзал. 8. </a:t>
            </a:r>
            <a:r>
              <a:rPr lang="ru-RU" sz="2000" u="sng" kern="50" dirty="0">
                <a:effectLst/>
                <a:latin typeface="Arial" panose="020B0604020202020204" pitchFamily="34" charset="0"/>
                <a:ea typeface="Arial Unicode MS"/>
                <a:cs typeface="Arial" panose="020B0604020202020204" pitchFamily="34" charset="0"/>
              </a:rPr>
              <a:t>Екатерина нам объяснила</a:t>
            </a:r>
            <a:r>
              <a:rPr lang="ru-RU" sz="2000" kern="50" dirty="0">
                <a:effectLst/>
                <a:latin typeface="Arial" panose="020B0604020202020204" pitchFamily="34" charset="0"/>
                <a:ea typeface="Arial Unicode MS"/>
                <a:cs typeface="Arial" panose="020B0604020202020204" pitchFamily="34" charset="0"/>
              </a:rPr>
              <a:t>, что произошло и расплакалась. 9. </a:t>
            </a:r>
            <a:r>
              <a:rPr lang="ru-RU" sz="2000" u="sng" kern="50" dirty="0">
                <a:effectLst/>
                <a:latin typeface="Arial" panose="020B0604020202020204" pitchFamily="34" charset="0"/>
                <a:ea typeface="Arial Unicode MS"/>
                <a:cs typeface="Arial" panose="020B0604020202020204" pitchFamily="34" charset="0"/>
              </a:rPr>
              <a:t>Когда мы отдохнули</a:t>
            </a:r>
            <a:r>
              <a:rPr lang="ru-RU" sz="2000" kern="50" dirty="0">
                <a:effectLst/>
                <a:latin typeface="Arial" panose="020B0604020202020204" pitchFamily="34" charset="0"/>
                <a:ea typeface="Arial Unicode MS"/>
                <a:cs typeface="Arial" panose="020B0604020202020204" pitchFamily="34" charset="0"/>
              </a:rPr>
              <a:t>, мы стали наводить порядок. 10. </a:t>
            </a:r>
            <a:r>
              <a:rPr lang="ru-RU" sz="2000" u="sng" kern="50" dirty="0">
                <a:effectLst/>
                <a:latin typeface="Arial" panose="020B0604020202020204" pitchFamily="34" charset="0"/>
                <a:ea typeface="Arial Unicode MS"/>
                <a:cs typeface="Arial" panose="020B0604020202020204" pitchFamily="34" charset="0"/>
              </a:rPr>
              <a:t>Как только я убрал на кухне</a:t>
            </a:r>
            <a:r>
              <a:rPr lang="ru-RU" sz="2000" kern="50" dirty="0">
                <a:effectLst/>
                <a:latin typeface="Arial" panose="020B0604020202020204" pitchFamily="34" charset="0"/>
                <a:ea typeface="Arial Unicode MS"/>
                <a:cs typeface="Arial" panose="020B0604020202020204" pitchFamily="34" charset="0"/>
              </a:rPr>
              <a:t>, я пошёл в кино.</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061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B5797A81-9642-4E3B-AD80-46F41879AE79}"/>
              </a:ext>
            </a:extLst>
          </p:cNvPr>
          <p:cNvSpPr txBox="1"/>
          <p:nvPr/>
        </p:nvSpPr>
        <p:spPr>
          <a:xfrm>
            <a:off x="896645" y="802270"/>
            <a:ext cx="10555550" cy="5601533"/>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Образуйте форму творительного падежа у данных существительных мужского рода.</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Нож, плащ, пляж, отец, испанец, карандаш, врач, ключ, саквояж.</a:t>
            </a:r>
            <a:endParaRPr lang="cs-CZ" sz="2000" kern="50" dirty="0">
              <a:effectLst/>
              <a:latin typeface="Arial" panose="020B0604020202020204" pitchFamily="34" charset="0"/>
              <a:ea typeface="Arial Unicode MS"/>
              <a:cs typeface="Arial" panose="020B0604020202020204" pitchFamily="34" charset="0"/>
            </a:endParaRPr>
          </a:p>
          <a:p>
            <a:pPr algn="just"/>
            <a:r>
              <a:rPr lang="fr-FR"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Объясните значение фразеологизмов, употребите их в предложениях.</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1. </a:t>
            </a:r>
            <a:r>
              <a:rPr lang="ru-RU" sz="2000" kern="50" dirty="0">
                <a:effectLst/>
                <a:latin typeface="Arial" panose="020B0604020202020204" pitchFamily="34" charset="0"/>
                <a:ea typeface="Arial Unicode MS"/>
                <a:cs typeface="Arial" panose="020B0604020202020204" pitchFamily="34" charset="0"/>
              </a:rPr>
              <a:t>Говорить сквозь зубы. 2. Заговаривать зубы. 3. Зубы скалить. 4. Не по зубам. 5. Ни в зуб ногой. 6. Стиснуть зубы. 7. Держать язык за зубами. 8. Длинный язык. 9. Прикусить язык. 10. Распускать язык. 11. Язык проглотить. 12. Вертится на языке. 13. Типун тебе на язык. 14. Черт дернул за язык. 15. Воды в рот набрал.</a:t>
            </a:r>
            <a:endParaRPr lang="cs-CZ" sz="2000" kern="50" dirty="0">
              <a:effectLst/>
              <a:latin typeface="Arial" panose="020B0604020202020204" pitchFamily="34" charset="0"/>
              <a:ea typeface="Arial Unicode MS"/>
              <a:cs typeface="Arial" panose="020B0604020202020204" pitchFamily="34" charset="0"/>
            </a:endParaRPr>
          </a:p>
          <a:p>
            <a:pPr marL="457200" indent="-457200" algn="just">
              <a:buAutoNum type="arabicPeriod"/>
            </a:pPr>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Ответьте на вопросы. </a:t>
            </a:r>
            <a:r>
              <a:rPr lang="ru-RU" sz="2000" i="1" kern="50" dirty="0">
                <a:effectLst/>
                <a:latin typeface="Arial" panose="020B0604020202020204" pitchFamily="34" charset="0"/>
                <a:ea typeface="Arial Unicode MS"/>
                <a:cs typeface="Arial" panose="020B0604020202020204" pitchFamily="34" charset="0"/>
              </a:rPr>
              <a:t>Образец: У вас здесь есть музей? – У нас не один, а много музеев.</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У вас здесь есть улей? 2. У вас здесь есть злодей? 3. У вас здесь есть санаторий? 4. У вас здесь есть планетарий? 5. У вас здесь есть ручей? 6. У вас был урожай? 7. Здесь жил жокей? 8. У вас был такой случай? 9. К вам ходит трамвай? 10. У вас уже был юбилей?</a:t>
            </a:r>
          </a:p>
          <a:p>
            <a:pPr algn="just"/>
            <a:r>
              <a:rPr lang="cs-CZ" sz="1800" kern="50" dirty="0">
                <a:effectLst/>
                <a:latin typeface="Times New Roman" panose="02020603050405020304" pitchFamily="18" charset="0"/>
                <a:ea typeface="Arial Unicode MS"/>
                <a:cs typeface="Times New Roman" panose="02020603050405020304" pitchFamily="18" charset="0"/>
              </a:rPr>
              <a:t> </a:t>
            </a:r>
            <a:endParaRPr lang="cs-CZ" sz="1800" kern="50" dirty="0">
              <a:effectLst/>
              <a:latin typeface="Times New Roman" panose="02020603050405020304" pitchFamily="18" charset="0"/>
              <a:ea typeface="Arial Unicode MS"/>
              <a:cs typeface="Arial Unicode MS"/>
            </a:endParaRP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292783078"/>
      </p:ext>
    </p:extLst>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55A51245-CA7D-41C7-A162-5D318E1764F6}"/>
              </a:ext>
            </a:extLst>
          </p:cNvPr>
          <p:cNvSpPr txBox="1"/>
          <p:nvPr/>
        </p:nvSpPr>
        <p:spPr>
          <a:xfrm>
            <a:off x="1322773" y="1403502"/>
            <a:ext cx="9889724" cy="3785652"/>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Предложения дополняйте деепричастными оборотами по смыслу.</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Она сняла шляпу ... 2. Дочка убрала комнату … 3. Он занял место … 4. Вера купила новую юбку … 5. Саша надел кофту … 6. Юра снял комнату … 7. Она следила за ребенком ... 8. Петр получил пятерку ... 9. Елена прыгнула через лужу ...10. Катя спела песню ...</a:t>
            </a:r>
          </a:p>
          <a:p>
            <a:pPr marL="342900" indent="-342900" algn="just">
              <a:buAutoNum type="arabicPeriod"/>
            </a:pPr>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Предложения дополняйте деепричастными оборотами.</a:t>
            </a:r>
          </a:p>
          <a:p>
            <a:pPr algn="just"/>
            <a:r>
              <a:rPr lang="ru-RU" sz="2000" kern="50" dirty="0">
                <a:effectLst/>
                <a:latin typeface="Arial" panose="020B0604020202020204" pitchFamily="34" charset="0"/>
                <a:ea typeface="Arial Unicode MS"/>
                <a:cs typeface="Arial" panose="020B0604020202020204" pitchFamily="34" charset="0"/>
              </a:rPr>
              <a:t>1. Он выбирал подарок … 2. Я писал сообщение … 3. Лера улыбнулась … 4. Игорь не получил ответ … 5. Она осталась дома одна … 6. Подруга гуляла с собакой … 7. Папа закончил работу … 8. Студенты закрыли тетради … 9. Дочка поступила в гимназию … 10. Сестра готовила ужин …</a:t>
            </a: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787462755"/>
      </p:ext>
    </p:extLst>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3D61D5-F627-498D-86A2-4EEECCB3A007}"/>
              </a:ext>
            </a:extLst>
          </p:cNvPr>
          <p:cNvSpPr>
            <a:spLocks noGrp="1"/>
          </p:cNvSpPr>
          <p:nvPr>
            <p:ph type="title"/>
          </p:nvPr>
        </p:nvSpPr>
        <p:spPr>
          <a:xfrm>
            <a:off x="880369" y="908924"/>
            <a:ext cx="10058400" cy="1371600"/>
          </a:xfrm>
        </p:spPr>
        <p:txBody>
          <a:bodyPr>
            <a:normAutofit fontScale="90000"/>
          </a:bodyPr>
          <a:lstStyle/>
          <a:p>
            <a:r>
              <a:rPr lang="ru-RU" dirty="0"/>
              <a:t>причастия</a:t>
            </a:r>
            <a:br>
              <a:rPr lang="ru-RU" dirty="0"/>
            </a:br>
            <a:endParaRPr lang="cs-CZ" dirty="0"/>
          </a:p>
        </p:txBody>
      </p:sp>
    </p:spTree>
    <p:extLst>
      <p:ext uri="{BB962C8B-B14F-4D97-AF65-F5344CB8AC3E}">
        <p14:creationId xmlns:p14="http://schemas.microsoft.com/office/powerpoint/2010/main" val="3840762540"/>
      </p:ext>
    </p:extLst>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6801742E-FB1A-433F-B552-FB4BE7BD07FF}"/>
              </a:ext>
            </a:extLst>
          </p:cNvPr>
          <p:cNvSpPr txBox="1"/>
          <p:nvPr/>
        </p:nvSpPr>
        <p:spPr>
          <a:xfrm>
            <a:off x="727970" y="612844"/>
            <a:ext cx="10546671" cy="5632311"/>
          </a:xfrm>
          <a:prstGeom prst="rect">
            <a:avLst/>
          </a:prstGeom>
          <a:noFill/>
        </p:spPr>
        <p:txBody>
          <a:bodyPr wrap="square">
            <a:spAutoFit/>
          </a:bodyPr>
          <a:lstStyle/>
          <a:p>
            <a:pPr algn="ctr"/>
            <a:r>
              <a:rPr lang="ru-RU" sz="2000" b="1" u="sng" kern="50" dirty="0">
                <a:effectLst/>
                <a:latin typeface="Arial" panose="020B0604020202020204" pitchFamily="34" charset="0"/>
                <a:ea typeface="Arial Unicode MS"/>
                <a:cs typeface="Arial" panose="020B0604020202020204" pitchFamily="34" charset="0"/>
              </a:rPr>
              <a:t>Действительные причастия настоящего времени</a:t>
            </a:r>
          </a:p>
          <a:p>
            <a:endParaRPr lang="ru-RU" sz="2000" b="1" kern="50" dirty="0">
              <a:latin typeface="Arial" panose="020B0604020202020204" pitchFamily="34" charset="0"/>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Раскройте скобки, употребляя действительные причастия настоящего времени.</a:t>
            </a:r>
          </a:p>
          <a:p>
            <a:pPr algn="just"/>
            <a:r>
              <a:rPr lang="ru-RU" sz="2000" kern="50" dirty="0">
                <a:latin typeface="Arial" panose="020B0604020202020204" pitchFamily="34" charset="0"/>
                <a:ea typeface="Arial Unicode MS"/>
                <a:cs typeface="Arial" panose="020B0604020202020204" pitchFamily="34" charset="0"/>
              </a:rPr>
              <a:t>1. </a:t>
            </a:r>
            <a:r>
              <a:rPr lang="ru-RU" sz="2000" kern="50" dirty="0">
                <a:effectLst/>
                <a:latin typeface="Arial" panose="020B0604020202020204" pitchFamily="34" charset="0"/>
                <a:ea typeface="Arial Unicode MS"/>
                <a:cs typeface="Arial" panose="020B0604020202020204" pitchFamily="34" charset="0"/>
              </a:rPr>
              <a:t>Профессор выступил с докладом, (не терять) своей актуальности. 2. Недовольный клиент, (посылать) жалобы каждый день, добился компенсации. 3. Анна, (пропускать) много занятий, будет вынуждена написать объяснительную. 4. Роберт примкнул к активистам, (бороться) за экологию. 5. Было увлекательно следить за игрой хоккеистов, (продолжать) сражаться за первое место в финале. 6. Иван, (фотографировать) пейзажи Чехии много лет,  получил главный приз на международном конкурсе. 7. (спорить) друг с другом соседи громко кричали и размахивали руками. 8. Меня привлекла вакансия (выпускать) редактора. 9. Это - ателье знаменитого портного, (шить) костюмы по заказу. 10. Без сомнений, это событие, (делить) жизнь человека на до и после. 11. Профессор говорил с новым студентом, (извиняться) за опоздание. 12. Безусловно это сенсационное заявление, (менять) представление о генетике. 13. Елена слышала свой внутренний голос, (говорить) о том, что она должна забыть о прошлом. 14. Мне нравятся люди, (интересоваться) новыми технологиями. 15. (торопиться) на лекцию студентка бежала вверх по лестнице.</a:t>
            </a:r>
          </a:p>
        </p:txBody>
      </p:sp>
    </p:spTree>
    <p:extLst>
      <p:ext uri="{BB962C8B-B14F-4D97-AF65-F5344CB8AC3E}">
        <p14:creationId xmlns:p14="http://schemas.microsoft.com/office/powerpoint/2010/main" val="1313614953"/>
      </p:ext>
    </p:extLst>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9749998-0E1E-4566-B85C-8D446423A3B5}"/>
              </a:ext>
            </a:extLst>
          </p:cNvPr>
          <p:cNvSpPr txBox="1"/>
          <p:nvPr/>
        </p:nvSpPr>
        <p:spPr>
          <a:xfrm>
            <a:off x="1448539" y="1686757"/>
            <a:ext cx="9294921" cy="3170099"/>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Вставьте пропущенную букву в суффиксах действительных причастий настоящего времени.</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err="1">
                <a:effectLst/>
                <a:latin typeface="Arial" panose="020B0604020202020204" pitchFamily="34" charset="0"/>
                <a:ea typeface="Arial Unicode MS"/>
                <a:cs typeface="Arial" panose="020B0604020202020204" pitchFamily="34" charset="0"/>
              </a:rPr>
              <a:t>Готов_щийся</a:t>
            </a:r>
            <a:r>
              <a:rPr lang="ru-RU" sz="2000" kern="50" dirty="0">
                <a:effectLst/>
                <a:latin typeface="Arial" panose="020B0604020202020204" pitchFamily="34" charset="0"/>
                <a:ea typeface="Arial Unicode MS"/>
                <a:cs typeface="Arial" panose="020B0604020202020204" pitchFamily="34" charset="0"/>
              </a:rPr>
              <a:t> к экзамену студент, </a:t>
            </a:r>
            <a:r>
              <a:rPr lang="ru-RU" sz="2000" kern="50" dirty="0" err="1">
                <a:effectLst/>
                <a:latin typeface="Arial" panose="020B0604020202020204" pitchFamily="34" charset="0"/>
                <a:ea typeface="Arial Unicode MS"/>
                <a:cs typeface="Arial" panose="020B0604020202020204" pitchFamily="34" charset="0"/>
              </a:rPr>
              <a:t>дремл_щий</a:t>
            </a:r>
            <a:r>
              <a:rPr lang="ru-RU" sz="2000" kern="50" dirty="0">
                <a:effectLst/>
                <a:latin typeface="Arial" panose="020B0604020202020204" pitchFamily="34" charset="0"/>
                <a:ea typeface="Arial Unicode MS"/>
                <a:cs typeface="Arial" panose="020B0604020202020204" pitchFamily="34" charset="0"/>
              </a:rPr>
              <a:t> кот, </a:t>
            </a:r>
            <a:r>
              <a:rPr lang="ru-RU" sz="2000" kern="50" dirty="0" err="1">
                <a:effectLst/>
                <a:latin typeface="Arial" panose="020B0604020202020204" pitchFamily="34" charset="0"/>
                <a:ea typeface="Arial Unicode MS"/>
                <a:cs typeface="Arial" panose="020B0604020202020204" pitchFamily="34" charset="0"/>
              </a:rPr>
              <a:t>слыш_щаяся</a:t>
            </a:r>
            <a:r>
              <a:rPr lang="ru-RU" sz="2000" kern="50" dirty="0">
                <a:effectLst/>
                <a:latin typeface="Arial" panose="020B0604020202020204" pitchFamily="34" charset="0"/>
                <a:ea typeface="Arial Unicode MS"/>
                <a:cs typeface="Arial" panose="020B0604020202020204" pitchFamily="34" charset="0"/>
              </a:rPr>
              <a:t> издали музыка, </a:t>
            </a:r>
            <a:r>
              <a:rPr lang="ru-RU" sz="2000" kern="50" dirty="0" err="1">
                <a:effectLst/>
                <a:latin typeface="Arial" panose="020B0604020202020204" pitchFamily="34" charset="0"/>
                <a:ea typeface="Arial Unicode MS"/>
                <a:cs typeface="Arial" panose="020B0604020202020204" pitchFamily="34" charset="0"/>
              </a:rPr>
              <a:t>дыш_щая</a:t>
            </a:r>
            <a:r>
              <a:rPr lang="ru-RU" sz="2000" kern="50" dirty="0">
                <a:effectLst/>
                <a:latin typeface="Arial" panose="020B0604020202020204" pitchFamily="34" charset="0"/>
                <a:ea typeface="Arial Unicode MS"/>
                <a:cs typeface="Arial" panose="020B0604020202020204" pitchFamily="34" charset="0"/>
              </a:rPr>
              <a:t> ткань, </a:t>
            </a:r>
            <a:r>
              <a:rPr lang="ru-RU" sz="2000" kern="50" dirty="0" err="1">
                <a:effectLst/>
                <a:latin typeface="Arial" panose="020B0604020202020204" pitchFamily="34" charset="0"/>
                <a:ea typeface="Arial Unicode MS"/>
                <a:cs typeface="Arial" panose="020B0604020202020204" pitchFamily="34" charset="0"/>
              </a:rPr>
              <a:t>пряч_щийся</a:t>
            </a:r>
            <a:r>
              <a:rPr lang="ru-RU" sz="2000" kern="50" dirty="0">
                <a:effectLst/>
                <a:latin typeface="Arial" panose="020B0604020202020204" pitchFamily="34" charset="0"/>
                <a:ea typeface="Arial Unicode MS"/>
                <a:cs typeface="Arial" panose="020B0604020202020204" pitchFamily="34" charset="0"/>
              </a:rPr>
              <a:t> за спиной маленький мальчик, </a:t>
            </a:r>
            <a:r>
              <a:rPr lang="ru-RU" sz="2000" kern="50" dirty="0" err="1">
                <a:effectLst/>
                <a:latin typeface="Arial" panose="020B0604020202020204" pitchFamily="34" charset="0"/>
                <a:ea typeface="Arial Unicode MS"/>
                <a:cs typeface="Arial" panose="020B0604020202020204" pitchFamily="34" charset="0"/>
              </a:rPr>
              <a:t>трепещ_щий</a:t>
            </a:r>
            <a:r>
              <a:rPr lang="ru-RU" sz="2000" kern="50" dirty="0">
                <a:effectLst/>
                <a:latin typeface="Arial" panose="020B0604020202020204" pitchFamily="34" charset="0"/>
                <a:ea typeface="Arial Unicode MS"/>
                <a:cs typeface="Arial" panose="020B0604020202020204" pitchFamily="34" charset="0"/>
              </a:rPr>
              <a:t> на ветру листок, </a:t>
            </a:r>
            <a:r>
              <a:rPr lang="ru-RU" sz="2000" kern="50" dirty="0" err="1">
                <a:effectLst/>
                <a:latin typeface="Arial" panose="020B0604020202020204" pitchFamily="34" charset="0"/>
                <a:ea typeface="Arial Unicode MS"/>
                <a:cs typeface="Arial" panose="020B0604020202020204" pitchFamily="34" charset="0"/>
              </a:rPr>
              <a:t>стел_щийся</a:t>
            </a:r>
            <a:r>
              <a:rPr lang="ru-RU" sz="2000" kern="50" dirty="0">
                <a:effectLst/>
                <a:latin typeface="Arial" panose="020B0604020202020204" pitchFamily="34" charset="0"/>
                <a:ea typeface="Arial Unicode MS"/>
                <a:cs typeface="Arial" panose="020B0604020202020204" pitchFamily="34" charset="0"/>
              </a:rPr>
              <a:t> над водой туман, </a:t>
            </a:r>
            <a:r>
              <a:rPr lang="ru-RU" sz="2000" kern="50" dirty="0" err="1">
                <a:effectLst/>
                <a:latin typeface="Arial" panose="020B0604020202020204" pitchFamily="34" charset="0"/>
                <a:ea typeface="Arial Unicode MS"/>
                <a:cs typeface="Arial" panose="020B0604020202020204" pitchFamily="34" charset="0"/>
              </a:rPr>
              <a:t>пил_щий</a:t>
            </a:r>
            <a:r>
              <a:rPr lang="ru-RU" sz="2000" kern="50" dirty="0">
                <a:effectLst/>
                <a:latin typeface="Arial" panose="020B0604020202020204" pitchFamily="34" charset="0"/>
                <a:ea typeface="Arial Unicode MS"/>
                <a:cs typeface="Arial" panose="020B0604020202020204" pitchFamily="34" charset="0"/>
              </a:rPr>
              <a:t> ветку садовник, </a:t>
            </a:r>
            <a:r>
              <a:rPr lang="ru-RU" sz="2000" kern="50" dirty="0" err="1">
                <a:effectLst/>
                <a:latin typeface="Arial" panose="020B0604020202020204" pitchFamily="34" charset="0"/>
                <a:ea typeface="Arial Unicode MS"/>
                <a:cs typeface="Arial" panose="020B0604020202020204" pitchFamily="34" charset="0"/>
              </a:rPr>
              <a:t>плещ_щаяся</a:t>
            </a:r>
            <a:r>
              <a:rPr lang="ru-RU" sz="2000" kern="50" dirty="0">
                <a:effectLst/>
                <a:latin typeface="Arial" panose="020B0604020202020204" pitchFamily="34" charset="0"/>
                <a:ea typeface="Arial Unicode MS"/>
                <a:cs typeface="Arial" panose="020B0604020202020204" pitchFamily="34" charset="0"/>
              </a:rPr>
              <a:t> в реке рыба, </a:t>
            </a:r>
            <a:r>
              <a:rPr lang="ru-RU" sz="2000" kern="50" dirty="0" err="1">
                <a:effectLst/>
                <a:latin typeface="Arial" panose="020B0604020202020204" pitchFamily="34" charset="0"/>
                <a:ea typeface="Arial Unicode MS"/>
                <a:cs typeface="Arial" panose="020B0604020202020204" pitchFamily="34" charset="0"/>
              </a:rPr>
              <a:t>знач_щееся</a:t>
            </a:r>
            <a:r>
              <a:rPr lang="ru-RU" sz="2000" kern="50" dirty="0">
                <a:effectLst/>
                <a:latin typeface="Arial" panose="020B0604020202020204" pitchFamily="34" charset="0"/>
                <a:ea typeface="Arial Unicode MS"/>
                <a:cs typeface="Arial" panose="020B0604020202020204" pitchFamily="34" charset="0"/>
              </a:rPr>
              <a:t> по списку оборудование, </a:t>
            </a:r>
            <a:r>
              <a:rPr lang="ru-RU" sz="2000" kern="50" dirty="0" err="1">
                <a:effectLst/>
                <a:latin typeface="Arial" panose="020B0604020202020204" pitchFamily="34" charset="0"/>
                <a:ea typeface="Arial Unicode MS"/>
                <a:cs typeface="Arial" panose="020B0604020202020204" pitchFamily="34" charset="0"/>
              </a:rPr>
              <a:t>бор_щийся</a:t>
            </a:r>
            <a:r>
              <a:rPr lang="ru-RU" sz="2000" kern="50" dirty="0">
                <a:effectLst/>
                <a:latin typeface="Arial" panose="020B0604020202020204" pitchFamily="34" charset="0"/>
                <a:ea typeface="Arial Unicode MS"/>
                <a:cs typeface="Arial" panose="020B0604020202020204" pitchFamily="34" charset="0"/>
              </a:rPr>
              <a:t> с сном водитель, </a:t>
            </a:r>
            <a:r>
              <a:rPr lang="ru-RU" sz="2000" kern="50" dirty="0" err="1">
                <a:effectLst/>
                <a:latin typeface="Arial" panose="020B0604020202020204" pitchFamily="34" charset="0"/>
                <a:ea typeface="Arial Unicode MS"/>
                <a:cs typeface="Arial" panose="020B0604020202020204" pitchFamily="34" charset="0"/>
              </a:rPr>
              <a:t>сража_щийся</a:t>
            </a:r>
            <a:r>
              <a:rPr lang="ru-RU" sz="2000" kern="50" dirty="0">
                <a:effectLst/>
                <a:latin typeface="Arial" panose="020B0604020202020204" pitchFamily="34" charset="0"/>
                <a:ea typeface="Arial Unicode MS"/>
                <a:cs typeface="Arial" panose="020B0604020202020204" pitchFamily="34" charset="0"/>
              </a:rPr>
              <a:t> с ленью ученик, </a:t>
            </a:r>
            <a:r>
              <a:rPr lang="ru-RU" sz="2000" kern="50" dirty="0" err="1">
                <a:effectLst/>
                <a:latin typeface="Arial" panose="020B0604020202020204" pitchFamily="34" charset="0"/>
                <a:ea typeface="Arial Unicode MS"/>
                <a:cs typeface="Arial" panose="020B0604020202020204" pitchFamily="34" charset="0"/>
              </a:rPr>
              <a:t>расстила_щееся</a:t>
            </a:r>
            <a:r>
              <a:rPr lang="ru-RU" sz="2000" kern="50" dirty="0">
                <a:effectLst/>
                <a:latin typeface="Arial" panose="020B0604020202020204" pitchFamily="34" charset="0"/>
                <a:ea typeface="Arial Unicode MS"/>
                <a:cs typeface="Arial" panose="020B0604020202020204" pitchFamily="34" charset="0"/>
              </a:rPr>
              <a:t> до горизонта поле, </a:t>
            </a:r>
            <a:r>
              <a:rPr lang="ru-RU" sz="2000" kern="50" dirty="0" err="1">
                <a:effectLst/>
                <a:latin typeface="Arial" panose="020B0604020202020204" pitchFamily="34" charset="0"/>
                <a:ea typeface="Arial Unicode MS"/>
                <a:cs typeface="Arial" panose="020B0604020202020204" pitchFamily="34" charset="0"/>
              </a:rPr>
              <a:t>стро_щийся</a:t>
            </a:r>
            <a:r>
              <a:rPr lang="ru-RU" sz="2000" kern="50" dirty="0">
                <a:effectLst/>
                <a:latin typeface="Arial" panose="020B0604020202020204" pitchFamily="34" charset="0"/>
                <a:ea typeface="Arial Unicode MS"/>
                <a:cs typeface="Arial" panose="020B0604020202020204" pitchFamily="34" charset="0"/>
              </a:rPr>
              <a:t> театр, </a:t>
            </a:r>
            <a:r>
              <a:rPr lang="ru-RU" sz="2000" kern="50" dirty="0" err="1">
                <a:effectLst/>
                <a:latin typeface="Arial" panose="020B0604020202020204" pitchFamily="34" charset="0"/>
                <a:ea typeface="Arial Unicode MS"/>
                <a:cs typeface="Arial" panose="020B0604020202020204" pitchFamily="34" charset="0"/>
              </a:rPr>
              <a:t>ненавид_щая</a:t>
            </a:r>
            <a:r>
              <a:rPr lang="ru-RU" sz="2000" kern="50" dirty="0">
                <a:effectLst/>
                <a:latin typeface="Arial" panose="020B0604020202020204" pitchFamily="34" charset="0"/>
                <a:ea typeface="Arial Unicode MS"/>
                <a:cs typeface="Arial" panose="020B0604020202020204" pitchFamily="34" charset="0"/>
              </a:rPr>
              <a:t> ложь девушка, </a:t>
            </a:r>
            <a:r>
              <a:rPr lang="ru-RU" sz="2000" kern="50" dirty="0" err="1">
                <a:effectLst/>
                <a:latin typeface="Arial" panose="020B0604020202020204" pitchFamily="34" charset="0"/>
                <a:ea typeface="Arial Unicode MS"/>
                <a:cs typeface="Arial" panose="020B0604020202020204" pitchFamily="34" charset="0"/>
              </a:rPr>
              <a:t>ла_щая</a:t>
            </a:r>
            <a:r>
              <a:rPr lang="ru-RU" sz="2000" kern="50" dirty="0">
                <a:effectLst/>
                <a:latin typeface="Arial" panose="020B0604020202020204" pitchFamily="34" charset="0"/>
                <a:ea typeface="Arial Unicode MS"/>
                <a:cs typeface="Arial" panose="020B0604020202020204" pitchFamily="34" charset="0"/>
              </a:rPr>
              <a:t> у ворот собака, </a:t>
            </a:r>
            <a:r>
              <a:rPr lang="ru-RU" sz="2000" kern="50" dirty="0" err="1">
                <a:effectLst/>
                <a:latin typeface="Arial" panose="020B0604020202020204" pitchFamily="34" charset="0"/>
                <a:ea typeface="Arial Unicode MS"/>
                <a:cs typeface="Arial" panose="020B0604020202020204" pitchFamily="34" charset="0"/>
              </a:rPr>
              <a:t>спе_щие</a:t>
            </a:r>
            <a:r>
              <a:rPr lang="ru-RU" sz="2000" kern="50" dirty="0">
                <a:effectLst/>
                <a:latin typeface="Arial" panose="020B0604020202020204" pitchFamily="34" charset="0"/>
                <a:ea typeface="Arial Unicode MS"/>
                <a:cs typeface="Arial" panose="020B0604020202020204" pitchFamily="34" charset="0"/>
              </a:rPr>
              <a:t> яблоки.</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3696258"/>
      </p:ext>
    </p:extLst>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3EC6B36-3235-4C8B-8F41-04B0268ACE65}"/>
              </a:ext>
            </a:extLst>
          </p:cNvPr>
          <p:cNvSpPr txBox="1"/>
          <p:nvPr/>
        </p:nvSpPr>
        <p:spPr>
          <a:xfrm>
            <a:off x="1296139" y="892063"/>
            <a:ext cx="9543495" cy="440120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Он хотел принять участие в готовящемся школьном концерте. 2. Мать хотела поскорее успокоить плачущего сына. 3. Ярослав хотел поймать скачущего по полю коня, но тот удалялся от него в сторону реки. 4. Режиссёр, работающий над этим фильмом, ранее был неизвестен публике. 5. Доцент, обычно проводящий консультации по вторникам, перенёс их на среду. 6. Студент, отвечающий на этот вопрос, хорошо подготовился к сегодняшнему семинару. 7. Коллега, проводящий презентацию руководству компании, старается доказать эффективность своих решений. 8. Она с любовью относилась к детям, полностью зависящим от неё. 9. Учительница помогла мальчику, клеившему поделку. 10. Зрители начали аплодировать певцу, исполняющему известную арию. 11. Из путешествия я привёз подарок для друга, собирающего монеты разных стран. 12. В ходе интервью он обычно задаёт острые вопросы, ставящие собеседника в тупик.</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648632461"/>
      </p:ext>
    </p:extLst>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8CB46F7-EC01-4065-A73A-6C4F107ECB39}"/>
              </a:ext>
            </a:extLst>
          </p:cNvPr>
          <p:cNvSpPr txBox="1"/>
          <p:nvPr/>
        </p:nvSpPr>
        <p:spPr>
          <a:xfrm>
            <a:off x="1017973" y="920621"/>
            <a:ext cx="10156054" cy="501675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1. Znám jen pár osobností, které získaly Nobelovu cenu. 2. Viděl jsi ženicha, který nesl přes práh nevěstu? 3. Učitel chválil studenta, který se bezchybně naučil probírané téma. 4. Za chvíli přišel soused, který donesl lahev vína. 5. Jan začal číst stranu knihy, která byla náhodně otevřena. 6. K diskuzi se mohli připojit pouze studenti, kteří si přečetli stanovenou četbu. 7. Biolog, který mluvil na konferenci, hlasitě zakašlal. 8. Na zem mi spadla mísa, kterou jsem dostala od babičky na památku. 9. Škoda, že na náš sraz nepřišel Zdeněk, který vždy zabavil celou třídu. 10. V rádiu hráli píseň, která byla populární v mých 15 letech. 11. Na ulici jsem potkala známou, která se mnou studovala na univerzitě. 12. Maminka chválila syna, který utřel nádobí. 13. Obraťte se prosím na pana Nováka, který webové stránky vytvářel. 14. Zastavil jsem se za svojí referentkou, která mi dobře poradila, jak se mám zapsat do dalšího ročníku. 15. Autora článku kritizovali za užití zastaralých dat. 16. Stěží ho hledala v davu lidí, kteří tancovali. 17. Založil vlastní nadaci, která se zaměřovala na pomoc dětem s leukémií. 18. Na prezentaci jsme pozvali našeho bývalého zaměstnance. 19. Shrabali jsme listí, které opadalo z našich jabloní. 20. Pomohla cestující, která za jízdy upadla v autobuse. </a:t>
            </a:r>
          </a:p>
        </p:txBody>
      </p:sp>
    </p:spTree>
    <p:extLst>
      <p:ext uri="{BB962C8B-B14F-4D97-AF65-F5344CB8AC3E}">
        <p14:creationId xmlns:p14="http://schemas.microsoft.com/office/powerpoint/2010/main" val="3194666127"/>
      </p:ext>
    </p:extLst>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CDC7EB62-6F0C-46C4-883A-09D133F91B3A}"/>
              </a:ext>
            </a:extLst>
          </p:cNvPr>
          <p:cNvSpPr txBox="1"/>
          <p:nvPr/>
        </p:nvSpPr>
        <p:spPr>
          <a:xfrm>
            <a:off x="585927" y="734172"/>
            <a:ext cx="11008310" cy="5632311"/>
          </a:xfrm>
          <a:prstGeom prst="rect">
            <a:avLst/>
          </a:prstGeom>
          <a:noFill/>
        </p:spPr>
        <p:txBody>
          <a:bodyPr wrap="square">
            <a:spAutoFit/>
          </a:bodyPr>
          <a:lstStyle/>
          <a:p>
            <a:pPr algn="ctr"/>
            <a:r>
              <a:rPr lang="ru-RU" sz="2000" b="1" u="sng" kern="50" dirty="0">
                <a:effectLst/>
                <a:latin typeface="Arial" panose="020B0604020202020204" pitchFamily="34" charset="0"/>
                <a:ea typeface="Arial Unicode MS"/>
                <a:cs typeface="Arial" panose="020B0604020202020204" pitchFamily="34" charset="0"/>
              </a:rPr>
              <a:t>Действительные причастия прошедшего времени</a:t>
            </a:r>
          </a:p>
          <a:p>
            <a:endParaRPr lang="ru-RU" sz="2000" b="1" u="sng" kern="50" dirty="0">
              <a:latin typeface="Arial" panose="020B0604020202020204" pitchFamily="34" charset="0"/>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Раскройте скобки, употребляя действительные причастия прошедшего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Девушка, (молчать) на протяжении всего разговора, внезапно решительно вышла из комнаты. 2. Просим студентов, (найти) книгу однокурсника, вернуть её на стойку регистрации. 3. Он не мог отвести глаз от грузовика, (стоять) недалеко от ворот. 4. Друзья, (решить) поехать в отпуск вместе, начали выбирать место для отдыха. 5. Этот тот самый человек, (пройти) тяжёлые испытания. 6. Пациент, (принять) лекарство, стал чувствовать себя лучше. 7. Она с грустью смотрела на (отправляться) с причала теплоход. 8. Ученики, правильно (ответить) на все вопросы, смогут поехать на городской конкурс. 9. Я бы хотел поблагодарить человека, (организовать) это мероприятие. 10. Ребёнок с нетерпением подбежал к ёлке, чтобы открыть подарок, (лежать) там с самого утра. 11. Мы взяли напрокат велосипеды, чтобы поехать в замок, (находиться) неподалёку. 12. Анна, (отправить) письмо Кириллу неделю назад, всё ещё не получила ответа. 13. Мои родители выбрали отель, (предлагать) лучшие условия для проживания. 14. Футболист, (играть) за этот клуб много лет, решил покинуть профессиональный спорт. 15. Директор банка лично обратился к клиентам, (стоять) в очереди. </a:t>
            </a:r>
            <a:endParaRPr lang="cs-CZ" sz="2000" kern="50" dirty="0">
              <a:effectLst/>
              <a:latin typeface="Arial" panose="020B0604020202020204" pitchFamily="34" charset="0"/>
              <a:ea typeface="Arial Unicode MS"/>
              <a:cs typeface="Arial" panose="020B0604020202020204" pitchFamily="34" charset="0"/>
            </a:endParaRPr>
          </a:p>
          <a:p>
            <a:pPr algn="just"/>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3129219"/>
      </p:ext>
    </p:extLst>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4F26837-AEEA-4940-846D-416F0B715447}"/>
              </a:ext>
            </a:extLst>
          </p:cNvPr>
          <p:cNvSpPr txBox="1"/>
          <p:nvPr/>
        </p:nvSpPr>
        <p:spPr>
          <a:xfrm>
            <a:off x="1393794" y="2527423"/>
            <a:ext cx="9277165" cy="1631216"/>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Вставьте пропущенную букву у действительных причастий прошедшего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err="1">
                <a:effectLst/>
                <a:latin typeface="Arial" panose="020B0604020202020204" pitchFamily="34" charset="0"/>
                <a:ea typeface="Arial Unicode MS"/>
                <a:cs typeface="Arial" panose="020B0604020202020204" pitchFamily="34" charset="0"/>
              </a:rPr>
              <a:t>Вер_вший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вид_вший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забот_вшийся</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завис_вший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кле_вший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крас_вший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выдерж_вший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назнач_вший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оконч_вший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подвес_вший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слыш_вший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обид_вший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раста_вший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прав_вший</a:t>
            </a:r>
            <a:r>
              <a:rPr lang="ru-RU" sz="2000"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511031669"/>
      </p:ext>
    </p:extLst>
  </p:cSld>
  <p:clrMapOvr>
    <a:masterClrMapping/>
  </p:clrMapOvr>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E9006703-D57C-4912-81F1-08AD38B45052}"/>
              </a:ext>
            </a:extLst>
          </p:cNvPr>
          <p:cNvSpPr txBox="1"/>
          <p:nvPr/>
        </p:nvSpPr>
        <p:spPr>
          <a:xfrm>
            <a:off x="1331650" y="1584560"/>
            <a:ext cx="9303798" cy="3170099"/>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Палящий зной вынудил нас закончить прогулку. 2. Анна, попавшая в неприятную ситуацию, придумывала оправдания. 3. На побледневшем лице мужчины появилась слабая улыбка. 4. Издали показался Антон, сиявший от счастья. 5. Уставшие и измокшие, они пришли домой. 6. Налетевший ветер гнал по небу тучи. 7. Над цветущими полями жужжали пчёлы. 8. Кроме строящейся школы, на этом месте будет стадион. 9. Проснувшийся ребёнок сразу громко позвал бабушку. 10. Шум моря не беспокоил уснувших в тени отдыхающих. 11. Растаявший снег стекал с крыши. 12. Он не узнал заросший травой и виноградом старый дом, где от провёл детство.</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692834814"/>
      </p:ext>
    </p:extLst>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17548AB9-3954-4B1D-9BFB-10C784D89690}"/>
              </a:ext>
            </a:extLst>
          </p:cNvPr>
          <p:cNvSpPr txBox="1"/>
          <p:nvPr/>
        </p:nvSpPr>
        <p:spPr>
          <a:xfrm>
            <a:off x="719091" y="790113"/>
            <a:ext cx="10539273" cy="501675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a:t>
            </a:r>
            <a:r>
              <a:rPr lang="cs-CZ" sz="2000" kern="50" dirty="0">
                <a:effectLst/>
                <a:latin typeface="Arial" panose="020B0604020202020204" pitchFamily="34" charset="0"/>
                <a:ea typeface="Arial Unicode MS"/>
                <a:cs typeface="Arial" panose="020B0604020202020204" pitchFamily="34" charset="0"/>
              </a:rPr>
              <a:t>Cestou domů potkal Martin babičku, která nesla těžkou tašku</a:t>
            </a:r>
            <a:r>
              <a:rPr lang="ru-RU" sz="2000" kern="50" dirty="0">
                <a:effectLst/>
                <a:latin typeface="Arial" panose="020B0604020202020204" pitchFamily="34" charset="0"/>
                <a:ea typeface="Arial Unicode MS"/>
                <a:cs typeface="Arial" panose="020B0604020202020204" pitchFamily="34" charset="0"/>
              </a:rPr>
              <a:t>. </a:t>
            </a:r>
            <a:r>
              <a:rPr lang="pl-PL" sz="2000" kern="50" dirty="0">
                <a:effectLst/>
                <a:latin typeface="Arial" panose="020B0604020202020204" pitchFamily="34" charset="0"/>
                <a:ea typeface="Arial Unicode MS"/>
                <a:cs typeface="Arial" panose="020B0604020202020204" pitchFamily="34" charset="0"/>
              </a:rPr>
              <a:t>2. Zahlédla jsem veverku, která skákala ze stromu na strom. 3. Paprsky zapadajícího slunce mizely za horizontem. 4. Zemědělci pracující na poli byli vyčerpáni těžkou prací. 5. Máša poslala své nejlepší kamarádce usmívajícího se smajlíka 6. Pozdravil jsem Janu, která zalévala květiny na zahradě. 7. Na obloze bylo několik hvězd, které svítily ve tmě. 8. Konečně jsme našli krásný dům odpovídající našim představám. 9. Na ulici jsem potkal holčičku malující křídami sluníčko na chodník. 10. U klauna, který rozdával balónky, stálo mnoho nadšených dětí. 11. Nejraději mám povídku o chlapci, který snil o tom, že jednou bude pilotem. 12. Ve vedlejší ulici pracovali dělníci, kteří stavěli nový dům. 13. Kamión, který vezl těžký náklad, havaroval na dálnici D1. 14. Vyfotil lva, který pil z řeky. 15. Chlapec poslouchající hudbu si nevšiml rychle jedoucího auta a málem přišel o život. 16. Žena, která se dívala na nový seriál, jím byla naprosto uchvácena. 17. Student, který psal bakalářskou práci, již dva dny pořádně nespal. 18. Kvůli rychle stoupající vodě musela být evakuována celá vesnice. 19. Všichni se dívali na muže, který stál na pódiu a mluvil k lidem. 20. Malý Péťa dostal k Vánocům mluvícího papouška.</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1989411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95D40192-2BAA-403E-8B67-AB1E036356EC}"/>
              </a:ext>
            </a:extLst>
          </p:cNvPr>
          <p:cNvSpPr txBox="1"/>
          <p:nvPr/>
        </p:nvSpPr>
        <p:spPr>
          <a:xfrm>
            <a:off x="973399" y="753642"/>
            <a:ext cx="10245201" cy="409342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Существительные в скобках поставьте в правильную форму.</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Марина разговаривала с (немец). 2. Нина танцевала с (испанцем). 3. Она была довольна своим (танец). 4. Потом долго разговаривала с (муж). 5. Нужно было проблему проконсультировать с (врач). 6. По дороге видела двух (заяц). 7. Дверь открыла (ключ). 8. Дома не было острых (нож). 9. Она с (плач) вышла из дому. 10. Он живет (этаж) выше. </a:t>
            </a:r>
          </a:p>
          <a:p>
            <a:pPr marL="342900" indent="-342900" algn="just">
              <a:buAutoNum type="arabicPeriod"/>
            </a:pPr>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Раскройте скобки. Если необходимо, добавьте предлог. </a:t>
            </a:r>
            <a:r>
              <a:rPr lang="ru-RU" sz="2000" i="1" kern="50" dirty="0">
                <a:effectLst/>
                <a:latin typeface="Arial" panose="020B0604020202020204" pitchFamily="34" charset="0"/>
                <a:ea typeface="Arial Unicode MS"/>
                <a:cs typeface="Arial" panose="020B0604020202020204" pitchFamily="34" charset="0"/>
              </a:rPr>
              <a:t>Образец: лечение (грипп) – лечение гриппа.</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Цвет (карандаш), кусок (лёд), производство (ковёр), внимательно слушать (знаток), фотография (пляж), крыло (воробей), чертеж (дом), стереть пот (лоб), уборка (зал), ошибка (вратарь).</a:t>
            </a:r>
          </a:p>
          <a:p>
            <a:pPr algn="just"/>
            <a:r>
              <a:rPr lang="ru-RU" sz="2000" kern="50" dirty="0">
                <a:effectLst/>
                <a:latin typeface="Arial" panose="020B0604020202020204" pitchFamily="34" charset="0"/>
                <a:ea typeface="Arial Unicode MS"/>
                <a:cs typeface="Arial" panose="020B0604020202020204" pitchFamily="34" charset="0"/>
              </a:rPr>
              <a:t> </a:t>
            </a:r>
          </a:p>
        </p:txBody>
      </p:sp>
    </p:spTree>
    <p:extLst>
      <p:ext uri="{BB962C8B-B14F-4D97-AF65-F5344CB8AC3E}">
        <p14:creationId xmlns:p14="http://schemas.microsoft.com/office/powerpoint/2010/main" val="2606310777"/>
      </p:ext>
    </p:extLst>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9E1C8AF0-7BFD-4411-8105-DF5E4C178238}"/>
              </a:ext>
            </a:extLst>
          </p:cNvPr>
          <p:cNvSpPr txBox="1"/>
          <p:nvPr/>
        </p:nvSpPr>
        <p:spPr>
          <a:xfrm>
            <a:off x="875930" y="716417"/>
            <a:ext cx="10440140" cy="5324535"/>
          </a:xfrm>
          <a:prstGeom prst="rect">
            <a:avLst/>
          </a:prstGeom>
          <a:noFill/>
        </p:spPr>
        <p:txBody>
          <a:bodyPr wrap="square">
            <a:spAutoFit/>
          </a:bodyPr>
          <a:lstStyle/>
          <a:p>
            <a:pPr algn="ctr"/>
            <a:r>
              <a:rPr lang="ru-RU" sz="2000" b="1" u="sng" kern="50" dirty="0">
                <a:effectLst/>
                <a:latin typeface="Arial" panose="020B0604020202020204" pitchFamily="34" charset="0"/>
                <a:ea typeface="Arial Unicode MS"/>
                <a:cs typeface="Arial" panose="020B0604020202020204" pitchFamily="34" charset="0"/>
              </a:rPr>
              <a:t>Страдательные причастия настоящего времени</a:t>
            </a:r>
          </a:p>
          <a:p>
            <a:pPr algn="ctr"/>
            <a:endParaRPr lang="ru-RU" sz="2000" b="1"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Раскройте скобки, употребляя страдательные причастия настоящего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В тексте я нашёл несколько (не переводить) слов. 2. В программе концерта прозвучат арии, (исполнять) известным оперным певцом. 3. Найдите на карте Солнечной системы Плутон, (называть) карликовой планетой. 4. Он долгое время жил в одиночестве, никем (не замечать). 5. (продолжать) исследование должно привести к важному результату. 6. Они решили воспользоваться (предлагать) помощью. 7. (сообщить) известия приносили ему огромную радость каждый день. 8. Он показал фотографии студенческой поры, (вспоминать) с лёгкой грустью. 9. Мы учтём (желать) требования и сообщим о выполнении заказа. 10. К сожалению, (произносить) извинения не приносили им удовлетворения. 11. Ему помог вылечить кашель сироп, (принимать) три раза в день. 13. В памяти Алексея остались слова родителей, (повторять) снова и снова. 14. Вам следует принимать все лекарства, (назначать) вашим терапевтом. 15. В трудной ситуации ей было трудно соответствовать (поддерживать) образу успешной актрисы.</a:t>
            </a:r>
            <a:endParaRPr lang="cs-CZ" sz="2000" kern="50" dirty="0">
              <a:effectLst/>
              <a:latin typeface="Arial" panose="020B0604020202020204" pitchFamily="34" charset="0"/>
              <a:ea typeface="Arial Unicode MS"/>
              <a:cs typeface="Arial" panose="020B0604020202020204" pitchFamily="34" charset="0"/>
            </a:endParaRP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963924614"/>
      </p:ext>
    </p:extLst>
  </p:cSld>
  <p:clrMapOvr>
    <a:masterClrMapping/>
  </p:clrMapOvr>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E279429-BF3D-464E-800E-1AE91AA6AFB1}"/>
              </a:ext>
            </a:extLst>
          </p:cNvPr>
          <p:cNvSpPr txBox="1"/>
          <p:nvPr/>
        </p:nvSpPr>
        <p:spPr>
          <a:xfrm>
            <a:off x="1376039" y="2138558"/>
            <a:ext cx="9552373" cy="255454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Вставьте пропущенную букву в суффиксах страдательных причастий настоящего времени.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err="1">
                <a:effectLst/>
                <a:latin typeface="Arial" panose="020B0604020202020204" pitchFamily="34" charset="0"/>
                <a:ea typeface="Arial Unicode MS"/>
                <a:cs typeface="Arial" panose="020B0604020202020204" pitchFamily="34" charset="0"/>
              </a:rPr>
              <a:t>Поднима_мый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сдвига_мый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ненавид_мый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внуша_мый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знач_мый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чита_мый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изуча_мый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слыш_мый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обурева_мый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избира_мый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независ_мый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движ_мый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оберега_мый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исполня_мый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колебл_мый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реша_мый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обрабатыва_мый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склоня_мый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вид_мый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пополня_мый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объявля_мый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замеча_мый</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отправля_мый</a:t>
            </a:r>
            <a:r>
              <a:rPr lang="ru-RU" sz="2000"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b="1"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491710405"/>
      </p:ext>
    </p:extLst>
  </p:cSld>
  <p:clrMapOvr>
    <a:masterClrMapping/>
  </p:clrMapOvr>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CC24CD6-2DD3-4CBF-AF73-DA47B4DED534}"/>
              </a:ext>
            </a:extLst>
          </p:cNvPr>
          <p:cNvSpPr txBox="1"/>
          <p:nvPr/>
        </p:nvSpPr>
        <p:spPr>
          <a:xfrm>
            <a:off x="1225118" y="1105127"/>
            <a:ext cx="9942990" cy="409342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Я хочу поехать на стажировку в страну изучаемого языка. 2. Она будет посещать лекции по лингвистике и философии, читаемые в этом университете. 3. Отправляемый груз дойдёт до места назначения за две недели. 4. Пациент отвернулся, чтобы не смотреть на обрабатываемую йодом рану. 5. Этот тот самый вопрос, поднимаемый на наших собраниях уже несколько раз. 6. Я бы хотел открыть в вашем банке пополняемый вклад. 7. Движимый стремлением построить карьеру в этой фирме, он работал день и ночь. 8. Это решаемая проблема, не волнуйтесь об этом. 9. Оберегаемый от всех невзгод в детстве, он не был в состоянии решить проблемы, когда стал взрослым. 10. Она получила незабываемые впечатления от посещения этой выставки. 11. Редакция журнала, издаваемого на протяжении многих лет, испытывает финансовые трудности. 12. Поездка в горы подарила ей непередаваемые эмоции.</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655870983"/>
      </p:ext>
    </p:extLst>
  </p:cSld>
  <p:clrMapOvr>
    <a:masterClrMapping/>
  </p:clrMapOvr>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3917DFB3-E528-40DA-B573-5FABBEB3B2D7}"/>
              </a:ext>
            </a:extLst>
          </p:cNvPr>
          <p:cNvSpPr txBox="1"/>
          <p:nvPr/>
        </p:nvSpPr>
        <p:spPr>
          <a:xfrm>
            <a:off x="1358283" y="920621"/>
            <a:ext cx="9641150" cy="501675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1. Ve studii se psalo o takzvaném skleníkovém efektu. 2. Posuzovaný problém zaujal všechny členy diskuze. 3. Nabízené zboží si nakonec nikdo nekoupil. 4. Kniha, kterou vyučující doporučuje, se mi vůbec nelíbila. 5. Otázky, které zadává náš lektor, jsou vždy jasné a srozumitelné. 6. Trápí mě nesnesitelná bolest kloubů a svalů. 7. Hodila by se mi placená dovolená. 8. Uchazečka neměla v životopisu požadované vzdělání. 9. Prožila jsem vskutku nezapomenutelné prázdniny. 10. Očekávaná zpráva ze zasedání dosud nikomu nepřišla. 11. Před rokem zemřel známý a všemi milovaný herec. 12. Všemi respektovaná profesorka dnes přednášela na filozofické fakultě. 13. Byl suspendován za nepřípustné jednání. 14. Správně sestavený rozvrh pomůže studentovi zvládat studium bez stresu. 15. Občané naší země podpořili utlačovaný stát vyvěšením jejich vlajky. 16. Drak unášený větrem se postupně vzdaloval. 17. Po přesně provedeném útoku byla výhra jasná. 18. Týraná zvířata nedůvěřují lidem. 19. Student znejistěl, když nemohl správně určit větu vedlejší. 20. Vědci se začali zabývat novým neprozkoumaným jevem.</a:t>
            </a:r>
          </a:p>
        </p:txBody>
      </p:sp>
    </p:spTree>
    <p:extLst>
      <p:ext uri="{BB962C8B-B14F-4D97-AF65-F5344CB8AC3E}">
        <p14:creationId xmlns:p14="http://schemas.microsoft.com/office/powerpoint/2010/main" val="1291042386"/>
      </p:ext>
    </p:extLst>
  </p:cSld>
  <p:clrMapOvr>
    <a:masterClrMapping/>
  </p:clrMapOvr>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B71A922D-3175-4C74-A78B-5CA2701B0F77}"/>
              </a:ext>
            </a:extLst>
          </p:cNvPr>
          <p:cNvSpPr txBox="1"/>
          <p:nvPr/>
        </p:nvSpPr>
        <p:spPr>
          <a:xfrm>
            <a:off x="568170" y="565496"/>
            <a:ext cx="10999433" cy="5940088"/>
          </a:xfrm>
          <a:prstGeom prst="rect">
            <a:avLst/>
          </a:prstGeom>
          <a:noFill/>
        </p:spPr>
        <p:txBody>
          <a:bodyPr wrap="square">
            <a:spAutoFit/>
          </a:bodyPr>
          <a:lstStyle/>
          <a:p>
            <a:pPr algn="ctr"/>
            <a:r>
              <a:rPr lang="ru-RU" sz="2000" b="1" u="sng" kern="50" dirty="0">
                <a:effectLst/>
                <a:latin typeface="Arial" panose="020B0604020202020204" pitchFamily="34" charset="0"/>
                <a:ea typeface="Arial Unicode MS"/>
                <a:cs typeface="Arial" panose="020B0604020202020204" pitchFamily="34" charset="0"/>
              </a:rPr>
              <a:t>Страдательные причастия прошедшего времени</a:t>
            </a:r>
          </a:p>
          <a:p>
            <a:pPr algn="ctr"/>
            <a:endParaRPr lang="ru-RU" sz="2000" b="1" u="sng"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1. Глаголы в скобках поставьте в форме страдательного причастия прошедшего времени.</a:t>
            </a:r>
          </a:p>
          <a:p>
            <a:pPr algn="just"/>
            <a:r>
              <a:rPr lang="ru-RU" sz="2000" kern="50" dirty="0">
                <a:effectLst/>
                <a:latin typeface="Arial" panose="020B0604020202020204" pitchFamily="34" charset="0"/>
                <a:ea typeface="Arial Unicode MS"/>
                <a:cs typeface="Arial" panose="020B0604020202020204" pitchFamily="34" charset="0"/>
              </a:rPr>
              <a:t>1. На кухонном столе стояла (мыть) посуда. 2. В булочной пахло только что (испечь) хлебом. 3. На кухне стоял стол, (покрыть) цветной скатертью. 4. Парк был (осветить) ярким солнечным светом. 5. Чистое белье уже было (сложить). 5. Рубашки уже были (погладить). 6. В (запечатать) конверте лежало письмо. 7. Ученики задумались над (привести) примером. 8. Дом, (увидеть) нами на опушке леса, был очень старый. 9. (Накормить) пес благодарно смотрел в глаза хозяину. 10. (Обидеть) мальчик горько плакал. </a:t>
            </a:r>
          </a:p>
          <a:p>
            <a:pPr algn="just"/>
            <a:endParaRPr lang="ru-RU"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Глаголы в скобках поставьте в форме страдательного причастия прошедшего времени.</a:t>
            </a:r>
          </a:p>
          <a:p>
            <a:pPr algn="just"/>
            <a:r>
              <a:rPr lang="ru-RU" sz="2000" kern="50" dirty="0">
                <a:effectLst/>
                <a:latin typeface="Arial" panose="020B0604020202020204" pitchFamily="34" charset="0"/>
                <a:ea typeface="Arial Unicode MS"/>
                <a:cs typeface="Arial" panose="020B0604020202020204" pitchFamily="34" charset="0"/>
              </a:rPr>
              <a:t>1. Книга, (прочитать) студентом. 2. Журнал, (издать) в 1980 году. 3. Песня, (исполнить) выдающимся певцом. 4. Зал, (осветить) солнечным светом. 5. Добавьте в фарш (тереть) чеснок. 6. Я продолжил (начать) разговор. 7. Фотографии, (оставить) на столе. 8. Закон, (принять) в 1995 году. 9. Кольцо, (изготовить) на заказ. 10. Новое — это хорошо (забыть) старое.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896124093"/>
      </p:ext>
    </p:extLst>
  </p:cSld>
  <p:clrMapOvr>
    <a:masterClrMapping/>
  </p:clrMapOvr>
</p:sld>
</file>

<file path=ppt/slides/slide2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59BEE5BE-95BD-47EC-87FB-DBF715D2712D}"/>
              </a:ext>
            </a:extLst>
          </p:cNvPr>
          <p:cNvSpPr txBox="1"/>
          <p:nvPr/>
        </p:nvSpPr>
        <p:spPr>
          <a:xfrm>
            <a:off x="1322771" y="2285934"/>
            <a:ext cx="9339309" cy="1938992"/>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Глаголы в скобках поставьте в форме страдательного причастия прошедшего времени. Объясните значение устойчивых выражений.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Зря (потратить) время. 2. (Выбросить) на ветер деньги. 3. (Заколдовать) круг. 4. (Вооружить) до зубов. 5. (Обречь) на успех. 6. (Притянуть) за уши. 7. (Замкнуть) круг. 8. (Стрелять) воробей. 9. (Увенчать) славой. 10. (Дарить) коню в зубы не смотрят.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721989547"/>
      </p:ext>
    </p:extLst>
  </p:cSld>
  <p:clrMapOvr>
    <a:masterClrMapping/>
  </p:clrMapOvr>
</p:sld>
</file>

<file path=ppt/slides/slide2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EE80D47F-0A66-4C27-A806-7E670409404C}"/>
              </a:ext>
            </a:extLst>
          </p:cNvPr>
          <p:cNvSpPr txBox="1"/>
          <p:nvPr/>
        </p:nvSpPr>
        <p:spPr>
          <a:xfrm>
            <a:off x="1580226" y="849426"/>
            <a:ext cx="9170633" cy="501675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На стене висела картина, нарисованная простым карандашом. 2. На кухне пахло свежеиспеченным хлебом. 3. В журнале был опубликован сокращённый вариант очерка. 4. Просмотр фильма организован фирмой «Парк». 5. Почва, обожжённая лесным пожаром. 6. В шкафу лежала аккуратно сложенная одежда. 7. Маша хотела купить билет на самолёт, но чувство пережитого страха оказалось сильнее. 8. Лена принесла сложенную вдвое бумагу. 9. У Пети - неоконченное высшее образование. 10. Он надел выглаженную белую рубашку и посмотрел на себя в зеркало. 11. На полу лежала разбитая фарфоровая кружка. 12. Друзья продолжили начатое ею дело. 13. Будучи много раз обманутым, он перестал верить людям. 14. Иногда ученики переделывали уже решённые задачи. 15. В основу работы легли собранные автором материалы. 16. Марина открыла страницу, отмеченную закладкой. 17. Обязательно учтите высказанные пожелания. 19. Сшитая из разноцветных лоскутов кукла стояла на полке. 20. Протертые до дырок рукава не мешали ему делать его работу.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16569778"/>
      </p:ext>
    </p:extLst>
  </p:cSld>
  <p:clrMapOvr>
    <a:masterClrMapping/>
  </p:clrMapOvr>
</p:sld>
</file>

<file path=ppt/slides/slide2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9F8E8D3F-CF2F-4C83-A372-A1F5EEA6273E}"/>
              </a:ext>
            </a:extLst>
          </p:cNvPr>
          <p:cNvSpPr txBox="1"/>
          <p:nvPr/>
        </p:nvSpPr>
        <p:spPr>
          <a:xfrm>
            <a:off x="1109709" y="1030562"/>
            <a:ext cx="9863091" cy="4093428"/>
          </a:xfrm>
          <a:prstGeom prst="rect">
            <a:avLst/>
          </a:prstGeom>
          <a:noFill/>
        </p:spPr>
        <p:txBody>
          <a:bodyPr wrap="square">
            <a:spAutoFit/>
          </a:bodyPr>
          <a:lstStyle/>
          <a:p>
            <a:pPr algn="just"/>
            <a:r>
              <a:rPr lang="cs-CZ" sz="2000" b="1" kern="50">
                <a:effectLst/>
                <a:latin typeface="Arial" panose="020B0604020202020204" pitchFamily="34" charset="0"/>
                <a:ea typeface="Arial Unicode MS"/>
                <a:cs typeface="Arial" panose="020B0604020202020204" pitchFamily="34" charset="0"/>
              </a:rPr>
              <a:t>Переведите на русский язык.</a:t>
            </a:r>
            <a:endParaRPr lang="cs-CZ" sz="2000" kern="50">
              <a:effectLst/>
              <a:latin typeface="Arial" panose="020B0604020202020204" pitchFamily="34" charset="0"/>
              <a:ea typeface="Arial Unicode MS"/>
              <a:cs typeface="Arial" panose="020B0604020202020204" pitchFamily="34" charset="0"/>
            </a:endParaRPr>
          </a:p>
          <a:p>
            <a:pPr algn="just"/>
            <a:r>
              <a:rPr lang="cs-CZ" sz="2000" kern="50">
                <a:solidFill>
                  <a:srgbClr val="000000"/>
                </a:solidFill>
                <a:effectLst/>
                <a:latin typeface="Arial" panose="020B0604020202020204" pitchFamily="34" charset="0"/>
                <a:ea typeface="Arial Unicode MS"/>
                <a:cs typeface="Arial" panose="020B0604020202020204" pitchFamily="34" charset="0"/>
              </a:rPr>
              <a:t>1. Máma mi pochválila uklizený pokoj. 2. Babiččin upečený koláč voněl po celém domě.  3. Nabourali jsme s vypůjčeným autem. 4. Na rohu ulice stál opuštěný dům. 5. Ušetřené peníze jsme použili k rekonstrukci domu. 6. K obědu jsme měli šťouchané brambory se slaninou. 7. Popálená pokožka se musí ošetřit. 8. Zlevněný produkt se okamžitě vyprodal. 9. Nakrájenou cibuli jsme hodili na pánev s rozpáleným olejem. 10. Do nově otevřeného muzea se podívalo mnoho turistů. 11. Byla objevena nová dosud neprozkoumaná jeskyně. 12. Před hodinou jsme umyli špinavou tabuli. 13. Vyžehlené oblečení jsem si uklidil do skříně. 14. Byl jsem pochválen za vypracovaný úkol. 15. Vylekané děti začaly rychle utíkat. 16. Sklidil velký obdiv za pěkně udělané fotky. 17. Museli jsme počkat, než nám uschne čerstvě namalovaná zeď. 18. Ukradené auto se našlo nedaleko místa činu. 19. Hned si rozbil nově koupená sluchátka. 20. Nakládaný hermelín všem moc chutnal.</a:t>
            </a:r>
            <a:endParaRPr lang="cs-CZ" sz="2000" kern="5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634078310"/>
      </p:ext>
    </p:extLst>
  </p:cSld>
  <p:clrMapOvr>
    <a:masterClrMapping/>
  </p:clrMapOvr>
</p:sld>
</file>

<file path=ppt/slides/slide2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4C67D5-BC57-4BBE-8928-B16A17671B4E}"/>
              </a:ext>
            </a:extLst>
          </p:cNvPr>
          <p:cNvSpPr>
            <a:spLocks noGrp="1"/>
          </p:cNvSpPr>
          <p:nvPr>
            <p:ph type="title"/>
          </p:nvPr>
        </p:nvSpPr>
        <p:spPr/>
        <p:txBody>
          <a:bodyPr>
            <a:normAutofit fontScale="90000"/>
          </a:bodyPr>
          <a:lstStyle/>
          <a:p>
            <a:r>
              <a:rPr lang="ru-RU" dirty="0"/>
              <a:t>страдательный залог</a:t>
            </a:r>
            <a:br>
              <a:rPr lang="ru-RU" dirty="0"/>
            </a:br>
            <a:endParaRPr lang="cs-CZ" dirty="0"/>
          </a:p>
        </p:txBody>
      </p:sp>
    </p:spTree>
    <p:extLst>
      <p:ext uri="{BB962C8B-B14F-4D97-AF65-F5344CB8AC3E}">
        <p14:creationId xmlns:p14="http://schemas.microsoft.com/office/powerpoint/2010/main" val="3400742880"/>
      </p:ext>
    </p:extLst>
  </p:cSld>
  <p:clrMapOvr>
    <a:masterClrMapping/>
  </p:clrMapOvr>
</p:sld>
</file>

<file path=ppt/slides/slide2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9EEF5921-E3CE-4196-8ADB-056B7E742F0F}"/>
              </a:ext>
            </a:extLst>
          </p:cNvPr>
          <p:cNvSpPr txBox="1"/>
          <p:nvPr/>
        </p:nvSpPr>
        <p:spPr>
          <a:xfrm>
            <a:off x="1313895" y="1455938"/>
            <a:ext cx="9854214" cy="409342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словосочетания. Со словосочетаниями на русском языке придумайте распространенные предложения.</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To se udělalo samo, koláč se peče v troubě, klíč byl zlomen, bylo mi řečeno, byl jsem upozorněn, peníze byly ukradeny, auto bylo rozbito, polévka byla uvařena, pokoj byl uklizen.</a:t>
            </a:r>
            <a:endParaRPr lang="ru-RU" sz="2000" kern="50" dirty="0">
              <a:effectLst/>
              <a:latin typeface="Arial" panose="020B0604020202020204" pitchFamily="34" charset="0"/>
              <a:ea typeface="Arial Unicode MS"/>
              <a:cs typeface="Arial" panose="020B0604020202020204" pitchFamily="34" charset="0"/>
            </a:endParaRPr>
          </a:p>
          <a:p>
            <a:pPr algn="just"/>
            <a:endParaRPr lang="ru-RU" sz="2000" kern="50" dirty="0">
              <a:latin typeface="Arial" panose="020B0604020202020204" pitchFamily="34" charset="0"/>
              <a:ea typeface="Arial Unicode MS"/>
              <a:cs typeface="Arial" panose="020B0604020202020204" pitchFamily="34" charset="0"/>
            </a:endParaRPr>
          </a:p>
          <a:p>
            <a:pPr algn="just"/>
            <a:r>
              <a:rPr lang="cs-CZ" sz="2000" b="1" kern="50" dirty="0">
                <a:effectLst/>
                <a:latin typeface="Arial" panose="020B0604020202020204" pitchFamily="34" charset="0"/>
                <a:ea typeface="Arial Unicode MS"/>
                <a:cs typeface="Arial" panose="020B0604020202020204" pitchFamily="34" charset="0"/>
              </a:rPr>
              <a:t> </a:t>
            </a:r>
            <a:r>
              <a:rPr lang="ru-RU" sz="2000" b="1" kern="50" dirty="0">
                <a:effectLst/>
                <a:latin typeface="Arial" panose="020B0604020202020204" pitchFamily="34" charset="0"/>
                <a:ea typeface="Arial Unicode MS"/>
                <a:cs typeface="Arial" panose="020B0604020202020204" pitchFamily="34" charset="0"/>
              </a:rPr>
              <a:t>2. Образуйте предложения, используя страдательный залог.</a:t>
            </a:r>
          </a:p>
          <a:p>
            <a:pPr algn="just"/>
            <a:r>
              <a:rPr lang="ru-RU" sz="2000" kern="50" dirty="0">
                <a:effectLst/>
                <a:latin typeface="Arial" panose="020B0604020202020204" pitchFamily="34" charset="0"/>
                <a:ea typeface="Arial Unicode MS"/>
                <a:cs typeface="Arial" panose="020B0604020202020204" pitchFamily="34" charset="0"/>
              </a:rPr>
              <a:t>1. Его избрали президентом. 2. Поставили вопрос ребром. 3. Ярмарку планировали провести в пятницу. 4. Вчера мы обсудили интересную тему. 5. Этот дом построил наш дедушка. 6. Сегодня они обсуждали ваш проект. 7. Наконец-то они решили эту сложную задачу. 8. Волны размывали берег. 9. Рабочие строят дома. 10. Это письмо написала сестра.</a:t>
            </a: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3374127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68267F8-71A4-42E9-88F7-584955111978}"/>
              </a:ext>
            </a:extLst>
          </p:cNvPr>
          <p:cNvSpPr txBox="1"/>
          <p:nvPr/>
        </p:nvSpPr>
        <p:spPr>
          <a:xfrm>
            <a:off x="372862" y="384967"/>
            <a:ext cx="11416684" cy="594008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Дополните слово </a:t>
            </a:r>
            <a:r>
              <a:rPr lang="ru-RU" sz="2000" b="1" u="sng" kern="50" dirty="0">
                <a:effectLst/>
                <a:latin typeface="Arial" panose="020B0604020202020204" pitchFamily="34" charset="0"/>
                <a:ea typeface="Arial Unicode MS"/>
                <a:cs typeface="Arial" panose="020B0604020202020204" pitchFamily="34" charset="0"/>
              </a:rPr>
              <a:t>ребенок</a:t>
            </a:r>
            <a:r>
              <a:rPr lang="ru-RU" sz="2000" b="1" kern="50" dirty="0">
                <a:effectLst/>
                <a:latin typeface="Arial" panose="020B0604020202020204" pitchFamily="34" charset="0"/>
                <a:ea typeface="Arial Unicode MS"/>
                <a:cs typeface="Arial" panose="020B0604020202020204" pitchFamily="34" charset="0"/>
              </a:rPr>
              <a:t> в правильной форме.</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Вы видели моего ___? 2. Не видел я никаких ___. 3. Мы долго разговаривали о моем ___ 4. Без веселых ___ нет в жизни радости. 5. Мы поехали с нашими ___ в зоопарк. 6. Этот подарок для моего ___. 7. Этим ___ нужен хороший отец. 8. Вы немного позанимайтесь со своими ___. 9. Дорогие ___, слушайтесь родителей. 10. Расскажите мне о своих ___.</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Дополните слово </a:t>
            </a:r>
            <a:r>
              <a:rPr lang="ru-RU" sz="2000" b="1" u="sng" kern="50" dirty="0">
                <a:effectLst/>
                <a:latin typeface="Arial" panose="020B0604020202020204" pitchFamily="34" charset="0"/>
                <a:ea typeface="Arial Unicode MS"/>
                <a:cs typeface="Arial" panose="020B0604020202020204" pitchFamily="34" charset="0"/>
              </a:rPr>
              <a:t>человек</a:t>
            </a:r>
            <a:r>
              <a:rPr lang="ru-RU" sz="2000" b="1" kern="50" dirty="0">
                <a:effectLst/>
                <a:latin typeface="Arial" panose="020B0604020202020204" pitchFamily="34" charset="0"/>
                <a:ea typeface="Arial Unicode MS"/>
                <a:cs typeface="Arial" panose="020B0604020202020204" pitchFamily="34" charset="0"/>
              </a:rPr>
              <a:t> в правильной форме.</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Кто эти ___? 2. Сколько пришло ___? 3. Я знаю этих ___. 4. всего нас было семеро ___. 5. Мы ищем порядочных ___. 6. О каких ___ ты сейчас говоришь? 7. На стадионе собралось 20 000 ___. 8. С ___ как вы я не хочу иметь ничего общего. 9. мы видели пару незнакомых ___. 10. Вы зашли к хорошим ___.</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Дополните слова в скобках в правильной форме </a:t>
            </a:r>
            <a:r>
              <a:rPr lang="ru-RU" sz="2000" b="1" u="sng" kern="50" dirty="0">
                <a:effectLst/>
                <a:latin typeface="Arial" panose="020B0604020202020204" pitchFamily="34" charset="0"/>
                <a:ea typeface="Arial Unicode MS"/>
                <a:cs typeface="Arial" panose="020B0604020202020204" pitchFamily="34" charset="0"/>
              </a:rPr>
              <a:t>мн. числа.</a:t>
            </a:r>
            <a:endParaRPr lang="cs-CZ" sz="2000" u="sng"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Дорогие дамы и ___ (господин), добро пожаловать. 2. Давайте поговорим без этих ___ (господин). 3. Мы видели двух ___ (господин), они проходили мимо. 4. Что надо вашим ___ (сосед)? 5. Мои ___ (сосед) сегодня улетают за границу. 6. Я бы хотел поговорить с вашими ___ (сосед). 7. ___ (хозяин) этого дома давно переехали в столицу. 8. Спросите лучше ___ (хозяин), они все знают. 9. Вы видели ___ (хозяин) этой собаки? 10. Мы поедем в гости к ___ (хозяин) этой усадьбы.</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779586300"/>
      </p:ext>
    </p:extLst>
  </p:cSld>
  <p:clrMapOvr>
    <a:masterClrMapping/>
  </p:clrMapOvr>
</p:sld>
</file>

<file path=ppt/slides/slide2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BCB5193-329F-4DF6-B8E5-B9AF012B7E0B}"/>
              </a:ext>
            </a:extLst>
          </p:cNvPr>
          <p:cNvSpPr txBox="1"/>
          <p:nvPr/>
        </p:nvSpPr>
        <p:spPr>
          <a:xfrm>
            <a:off x="1083075" y="1050070"/>
            <a:ext cx="10120543" cy="470898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Po dlouhé honičce byl zloděj konečně dopaden policisty. 2. Zlatý orel byl přinesen jako dar sousednímu kmenu. 3. Brambory a kukuřice byly do Evropy dovezeny z Ameriky. 4. Karlštejn je středověký hrad, který byl založen Karlem IV. ve čtrnáctém století. 5. Dům byl po dlouhém jednání zbourán a nahrazen novým modernějším domem. 6. Hasiči a policie se snažili zjistit, kým byl požár opuštěného domu založen. 7. Po přidání droždí necháme těsto kynout. 8. Nebyly nalezeny žádné důkazy, které by </a:t>
            </a:r>
            <a:r>
              <a:rPr lang="cs-CZ" sz="2000" kern="50" dirty="0" err="1">
                <a:solidFill>
                  <a:srgbClr val="000000"/>
                </a:solidFill>
                <a:effectLst/>
                <a:latin typeface="Arial" panose="020B0604020202020204" pitchFamily="34" charset="0"/>
                <a:ea typeface="Arial Unicode MS"/>
                <a:cs typeface="Arial" panose="020B0604020202020204" pitchFamily="34" charset="0"/>
              </a:rPr>
              <a:t>potvzovaly</a:t>
            </a:r>
            <a:r>
              <a:rPr lang="cs-CZ" sz="2000" kern="50" dirty="0">
                <a:solidFill>
                  <a:srgbClr val="000000"/>
                </a:solidFill>
                <a:effectLst/>
                <a:latin typeface="Arial" panose="020B0604020202020204" pitchFamily="34" charset="0"/>
                <a:ea typeface="Arial Unicode MS"/>
                <a:cs typeface="Arial" panose="020B0604020202020204" pitchFamily="34" charset="0"/>
              </a:rPr>
              <a:t> jeho vinu. 9. Auto, které jsme si koupili, bylo vyrobeno v Americe. 10. Austrálie byla objevena kapitánem Jamesem </a:t>
            </a:r>
            <a:r>
              <a:rPr lang="cs-CZ" sz="2000" kern="50" dirty="0" err="1">
                <a:solidFill>
                  <a:srgbClr val="000000"/>
                </a:solidFill>
                <a:effectLst/>
                <a:latin typeface="Arial" panose="020B0604020202020204" pitchFamily="34" charset="0"/>
                <a:ea typeface="Arial Unicode MS"/>
                <a:cs typeface="Arial" panose="020B0604020202020204" pitchFamily="34" charset="0"/>
              </a:rPr>
              <a:t>Cookem</a:t>
            </a:r>
            <a:r>
              <a:rPr lang="cs-CZ" sz="2000" kern="50" dirty="0">
                <a:solidFill>
                  <a:srgbClr val="000000"/>
                </a:solidFill>
                <a:effectLst/>
                <a:latin typeface="Arial" panose="020B0604020202020204" pitchFamily="34" charset="0"/>
                <a:ea typeface="Arial Unicode MS"/>
                <a:cs typeface="Arial" panose="020B0604020202020204" pitchFamily="34" charset="0"/>
              </a:rPr>
              <a:t> v roce 1770. 12. Kniha bude dopsána příští týden. 13. Úkol byl žákem odeslán včas. 14. Ropa byla převážena v obrovských nádržích. 15. Ukradená auta byla nalezena na opuštěném parkovišti. 16. Mnoho obrazů bylo zničeno požárem. 17. Muzeum bylo otevřeno před 15 lety. 18. Podnik byl na několik týdnů uzavřen. 19. Zprávy jsou vysílány každý den od sedmi hodin večer. 20. Toto dílo bylo věnováno životu Karla Čapka.</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 </a:t>
            </a:r>
          </a:p>
        </p:txBody>
      </p:sp>
    </p:spTree>
    <p:extLst>
      <p:ext uri="{BB962C8B-B14F-4D97-AF65-F5344CB8AC3E}">
        <p14:creationId xmlns:p14="http://schemas.microsoft.com/office/powerpoint/2010/main" val="3127690039"/>
      </p:ext>
    </p:extLst>
  </p:cSld>
  <p:clrMapOvr>
    <a:masterClrMapping/>
  </p:clrMapOvr>
</p:sld>
</file>

<file path=ppt/slides/slide2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CF044D88-1CBA-478F-A0BF-FE6FA67D75AB}"/>
              </a:ext>
            </a:extLst>
          </p:cNvPr>
          <p:cNvSpPr txBox="1"/>
          <p:nvPr/>
        </p:nvSpPr>
        <p:spPr>
          <a:xfrm>
            <a:off x="1047565" y="1169062"/>
            <a:ext cx="10093911" cy="3785652"/>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Газета издается в Москве. 2. Новые дома уже строятся. 3. Конференция была посвящена научной теме. 4. Школы готовятся к открытию. 5. Кем была открыта Америка? 6. Была организована выставка работ детей первого класса. 7. Этот вопрос уже обсуждался несколько раз. 8. Крыши покрылись снегом. 9. Тема была исчерпана. 10. Все ошибки были исправлены. 11. На сцене исполняется сонета Бетховена. 12. В этом году учеба организуется по новым правилам. 13. Деньги были предназначены для покупки необходимого материала. 14. Деревья покрылись инеем. 15. Космос исследуется людьми. 16. Этот рассказ был написан известным писателем. 17. Лекция читается профессором. 18. Новая гипотеза была представлена учеными. 19. Письмо было отправлено в понедельник. 20. Этот рассказ был написан для детей.</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575005060"/>
      </p:ext>
    </p:extLst>
  </p:cSld>
  <p:clrMapOvr>
    <a:masterClrMapping/>
  </p:clrMapOvr>
</p:sld>
</file>

<file path=ppt/slides/slide2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4C90742-777E-4B5A-BABF-983FD8F94A00}"/>
              </a:ext>
            </a:extLst>
          </p:cNvPr>
          <p:cNvSpPr txBox="1"/>
          <p:nvPr/>
        </p:nvSpPr>
        <p:spPr>
          <a:xfrm>
            <a:off x="1242874" y="1062646"/>
            <a:ext cx="9215021" cy="4093428"/>
          </a:xfrm>
          <a:prstGeom prst="rect">
            <a:avLst/>
          </a:prstGeom>
          <a:noFill/>
        </p:spPr>
        <p:txBody>
          <a:bodyPr wrap="square">
            <a:spAutoFit/>
          </a:bodyPr>
          <a:lstStyle/>
          <a:p>
            <a:pPr algn="ctr"/>
            <a:r>
              <a:rPr lang="ru-RU" sz="2000" b="1" u="sng" kern="50" dirty="0">
                <a:effectLst/>
                <a:latin typeface="Arial" panose="020B0604020202020204" pitchFamily="34" charset="0"/>
                <a:ea typeface="Arial Unicode MS"/>
                <a:cs typeface="Arial" panose="020B0604020202020204" pitchFamily="34" charset="0"/>
              </a:rPr>
              <a:t>основы глаголов</a:t>
            </a:r>
          </a:p>
          <a:p>
            <a:pPr algn="just"/>
            <a:endParaRPr lang="ru-RU" sz="2000" b="1" kern="50" dirty="0">
              <a:latin typeface="Arial" panose="020B0604020202020204" pitchFamily="34" charset="0"/>
              <a:cs typeface="Arial" panose="020B0604020202020204" pitchFamily="34" charset="0"/>
            </a:endParaRPr>
          </a:p>
          <a:p>
            <a:pPr algn="just"/>
            <a:r>
              <a:rPr lang="ru-RU" sz="2000" b="1" dirty="0">
                <a:latin typeface="Arial" panose="020B0604020202020204" pitchFamily="34" charset="0"/>
                <a:cs typeface="Arial" panose="020B0604020202020204" pitchFamily="34" charset="0"/>
              </a:rPr>
              <a:t>Назовите формы глаголов. Укажите, от какой основы (основы инфинитива, основы настоящего/будущего времени) образованы следующие глагольные формы.</a:t>
            </a:r>
          </a:p>
          <a:p>
            <a:pPr algn="just"/>
            <a:endParaRPr lang="ru-RU" sz="2000" dirty="0">
              <a:latin typeface="Arial" panose="020B0604020202020204" pitchFamily="34" charset="0"/>
              <a:cs typeface="Arial" panose="020B0604020202020204" pitchFamily="34" charset="0"/>
            </a:endParaRPr>
          </a:p>
          <a:p>
            <a:pPr algn="just"/>
            <a:r>
              <a:rPr lang="ru-RU" sz="2000" dirty="0">
                <a:latin typeface="Arial" panose="020B0604020202020204" pitchFamily="34" charset="0"/>
                <a:cs typeface="Arial" panose="020B0604020202020204" pitchFamily="34" charset="0"/>
              </a:rPr>
              <a:t>1. Мечтаем, 2. мечтающий, 3. мечтал, 4. читай, 5. прочитал бы, 6. читающий, 7. читаемый, 8. писавший; 9. учиться, 10. учился, 11. учивший, 12. учись, 13. учился бы, 14. учащийся, 15. учившийся, 16. прочитайте, 17. приготовив, 18. приготовила, 19. приготовь, 20. приготовили бы, 21. приготовивший, 22. спетый, 23. спев, 24. проплыву, 25. проплыл, 26. проплыви, 27. проплыл бы, 28. проплывший, 29. проплыв.</a:t>
            </a:r>
          </a:p>
          <a:p>
            <a:pPr algn="just"/>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6464038"/>
      </p:ext>
    </p:extLst>
  </p:cSld>
  <p:clrMapOvr>
    <a:masterClrMapping/>
  </p:clrMapOvr>
</p:sld>
</file>

<file path=ppt/slides/slide2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E8E2C2-E648-4E94-942B-FBEB8A3DCEA6}"/>
              </a:ext>
            </a:extLst>
          </p:cNvPr>
          <p:cNvSpPr>
            <a:spLocks noGrp="1"/>
          </p:cNvSpPr>
          <p:nvPr>
            <p:ph type="title"/>
          </p:nvPr>
        </p:nvSpPr>
        <p:spPr/>
        <p:txBody>
          <a:bodyPr/>
          <a:lstStyle/>
          <a:p>
            <a:r>
              <a:rPr lang="ru-RU" dirty="0">
                <a:solidFill>
                  <a:srgbClr val="FF0000"/>
                </a:solidFill>
              </a:rPr>
              <a:t>наречие</a:t>
            </a:r>
            <a:endParaRPr lang="cs-CZ" dirty="0">
              <a:solidFill>
                <a:srgbClr val="FF0000"/>
              </a:solidFill>
            </a:endParaRPr>
          </a:p>
        </p:txBody>
      </p:sp>
    </p:spTree>
    <p:extLst>
      <p:ext uri="{BB962C8B-B14F-4D97-AF65-F5344CB8AC3E}">
        <p14:creationId xmlns:p14="http://schemas.microsoft.com/office/powerpoint/2010/main" val="3884280454"/>
      </p:ext>
    </p:extLst>
  </p:cSld>
  <p:clrMapOvr>
    <a:masterClrMapping/>
  </p:clrMapOvr>
</p:sld>
</file>

<file path=ppt/slides/slide2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FA022A-779F-4DC0-8F14-3005EC3AA4F2}"/>
              </a:ext>
            </a:extLst>
          </p:cNvPr>
          <p:cNvSpPr>
            <a:spLocks noGrp="1"/>
          </p:cNvSpPr>
          <p:nvPr>
            <p:ph type="title"/>
          </p:nvPr>
        </p:nvSpPr>
        <p:spPr/>
        <p:txBody>
          <a:bodyPr/>
          <a:lstStyle/>
          <a:p>
            <a:r>
              <a:rPr lang="ru-RU" dirty="0"/>
              <a:t>фразеологизмы</a:t>
            </a:r>
            <a:endParaRPr lang="cs-CZ" dirty="0"/>
          </a:p>
        </p:txBody>
      </p:sp>
    </p:spTree>
    <p:extLst>
      <p:ext uri="{BB962C8B-B14F-4D97-AF65-F5344CB8AC3E}">
        <p14:creationId xmlns:p14="http://schemas.microsoft.com/office/powerpoint/2010/main" val="1795224991"/>
      </p:ext>
    </p:extLst>
  </p:cSld>
  <p:clrMapOvr>
    <a:masterClrMapping/>
  </p:clrMapOvr>
</p:sld>
</file>

<file path=ppt/slides/slide2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6A178F4-80A8-49CC-91C5-CD38A25901AD}"/>
              </a:ext>
            </a:extLst>
          </p:cNvPr>
          <p:cNvSpPr txBox="1"/>
          <p:nvPr/>
        </p:nvSpPr>
        <p:spPr>
          <a:xfrm>
            <a:off x="858175" y="1059120"/>
            <a:ext cx="10475650" cy="4739759"/>
          </a:xfrm>
          <a:prstGeom prst="rect">
            <a:avLst/>
          </a:prstGeom>
          <a:noFill/>
        </p:spPr>
        <p:txBody>
          <a:bodyPr wrap="square">
            <a:spAutoFit/>
          </a:bodyPr>
          <a:lstStyle/>
          <a:p>
            <a:pPr marL="457200" algn="just"/>
            <a:r>
              <a:rPr lang="ru-RU" sz="2000" b="1" kern="50" dirty="0">
                <a:effectLst/>
                <a:latin typeface="Arial" panose="020B0604020202020204" pitchFamily="34" charset="0"/>
                <a:ea typeface="Arial Unicode MS"/>
                <a:cs typeface="Arial" panose="020B0604020202020204" pitchFamily="34" charset="0"/>
              </a:rPr>
              <a:t>1. Замените устойчивые обороты наречием.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У черта на куличках. 2. Спать без задних ног. 3. В час по чайной ложке. 4. За тридевять земель. 5. Как с гуся вода. 6. Куда Макар телят гонял. 7. Не в бровь, а в глаз. 8. Проще пареной репы. 9. Работать спустя рукава. 10. Рукой подать. 11. С гулькин нос. 12. Смотреть как баран на новые ворота. 13. Черным по белому. 14. Положа руку на сердце.</a:t>
            </a:r>
          </a:p>
          <a:p>
            <a:pPr algn="just">
              <a:lnSpc>
                <a:spcPct val="105000"/>
              </a:lnSpc>
            </a:pPr>
            <a:endParaRPr lang="ru-RU" sz="2000" b="1" kern="50" dirty="0">
              <a:effectLst/>
              <a:latin typeface="Arial" panose="020B0604020202020204" pitchFamily="34" charset="0"/>
              <a:ea typeface="Arial Unicode MS"/>
              <a:cs typeface="Arial" panose="020B0604020202020204" pitchFamily="34" charset="0"/>
            </a:endParaRPr>
          </a:p>
          <a:p>
            <a:pPr algn="just">
              <a:lnSpc>
                <a:spcPct val="105000"/>
              </a:lnSpc>
            </a:pPr>
            <a:r>
              <a:rPr lang="ru-RU" sz="2000" b="1" kern="50" dirty="0">
                <a:effectLst/>
                <a:latin typeface="Arial" panose="020B0604020202020204" pitchFamily="34" charset="0"/>
                <a:ea typeface="Arial Unicode MS"/>
                <a:cs typeface="Arial" panose="020B0604020202020204" pitchFamily="34" charset="0"/>
              </a:rPr>
              <a:t>2. Замените устойчивый оборот наречием.</a:t>
            </a:r>
            <a:endParaRPr lang="cs-CZ" sz="2000" b="1"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Политики говорили </a:t>
            </a:r>
            <a:r>
              <a:rPr lang="ru-RU" sz="2000" i="1" kern="50" dirty="0">
                <a:effectLst/>
                <a:latin typeface="Arial" panose="020B0604020202020204" pitchFamily="34" charset="0"/>
                <a:ea typeface="Arial Unicode MS"/>
                <a:cs typeface="Arial" panose="020B0604020202020204" pitchFamily="34" charset="0"/>
              </a:rPr>
              <a:t>с глазу на глаз</a:t>
            </a:r>
            <a:r>
              <a:rPr lang="ru-RU" sz="2000" kern="50" dirty="0">
                <a:effectLst/>
                <a:latin typeface="Arial" panose="020B0604020202020204" pitchFamily="34" charset="0"/>
                <a:ea typeface="Arial Unicode MS"/>
                <a:cs typeface="Arial" panose="020B0604020202020204" pitchFamily="34" charset="0"/>
              </a:rPr>
              <a:t>. 2. Подруги жили </a:t>
            </a:r>
            <a:r>
              <a:rPr lang="ru-RU" sz="2000" i="1" kern="50" dirty="0">
                <a:effectLst/>
                <a:latin typeface="Arial" panose="020B0604020202020204" pitchFamily="34" charset="0"/>
                <a:ea typeface="Arial Unicode MS"/>
                <a:cs typeface="Arial" panose="020B0604020202020204" pitchFamily="34" charset="0"/>
              </a:rPr>
              <a:t>бок о бок</a:t>
            </a:r>
            <a:r>
              <a:rPr lang="ru-RU" sz="2000" kern="50" dirty="0">
                <a:effectLst/>
                <a:latin typeface="Arial" panose="020B0604020202020204" pitchFamily="34" charset="0"/>
                <a:ea typeface="Arial Unicode MS"/>
                <a:cs typeface="Arial" panose="020B0604020202020204" pitchFamily="34" charset="0"/>
              </a:rPr>
              <a:t>. 3. Мои родители жили </a:t>
            </a:r>
            <a:r>
              <a:rPr lang="ru-RU" sz="2000" i="1" kern="50" dirty="0">
                <a:effectLst/>
                <a:latin typeface="Arial" panose="020B0604020202020204" pitchFamily="34" charset="0"/>
                <a:ea typeface="Arial Unicode MS"/>
                <a:cs typeface="Arial" panose="020B0604020202020204" pitchFamily="34" charset="0"/>
              </a:rPr>
              <a:t>душа в душу</a:t>
            </a:r>
            <a:r>
              <a:rPr lang="ru-RU" sz="2000" kern="50" dirty="0">
                <a:effectLst/>
                <a:latin typeface="Arial" panose="020B0604020202020204" pitchFamily="34" charset="0"/>
                <a:ea typeface="Arial Unicode MS"/>
                <a:cs typeface="Arial" panose="020B0604020202020204" pitchFamily="34" charset="0"/>
              </a:rPr>
              <a:t>. 4. Он работал </a:t>
            </a:r>
            <a:r>
              <a:rPr lang="ru-RU" sz="2000" i="1" kern="50" dirty="0">
                <a:effectLst/>
                <a:latin typeface="Arial" panose="020B0604020202020204" pitchFamily="34" charset="0"/>
                <a:ea typeface="Arial Unicode MS"/>
                <a:cs typeface="Arial" panose="020B0604020202020204" pitchFamily="34" charset="0"/>
              </a:rPr>
              <a:t>не покладая рук</a:t>
            </a:r>
            <a:r>
              <a:rPr lang="ru-RU" sz="2000" kern="50" dirty="0">
                <a:effectLst/>
                <a:latin typeface="Arial" panose="020B0604020202020204" pitchFamily="34" charset="0"/>
                <a:ea typeface="Arial Unicode MS"/>
                <a:cs typeface="Arial" panose="020B0604020202020204" pitchFamily="34" charset="0"/>
              </a:rPr>
              <a:t>, чтобы купить квартиру. 5. Я бежал домой </a:t>
            </a:r>
            <a:r>
              <a:rPr lang="ru-RU" sz="2000" i="1" kern="50" dirty="0">
                <a:effectLst/>
                <a:latin typeface="Arial" panose="020B0604020202020204" pitchFamily="34" charset="0"/>
                <a:ea typeface="Arial Unicode MS"/>
                <a:cs typeface="Arial" panose="020B0604020202020204" pitchFamily="34" charset="0"/>
              </a:rPr>
              <a:t>сломя голову</a:t>
            </a:r>
            <a:r>
              <a:rPr lang="ru-RU" sz="2000" kern="50" dirty="0">
                <a:effectLst/>
                <a:latin typeface="Arial" panose="020B0604020202020204" pitchFamily="34" charset="0"/>
                <a:ea typeface="Arial Unicode MS"/>
                <a:cs typeface="Arial" panose="020B0604020202020204" pitchFamily="34" charset="0"/>
              </a:rPr>
              <a:t>. 6. Армию разбили </a:t>
            </a:r>
            <a:r>
              <a:rPr lang="ru-RU" sz="2000" i="1" kern="50" dirty="0">
                <a:effectLst/>
                <a:latin typeface="Arial" panose="020B0604020202020204" pitchFamily="34" charset="0"/>
                <a:ea typeface="Arial Unicode MS"/>
                <a:cs typeface="Arial" panose="020B0604020202020204" pitchFamily="34" charset="0"/>
              </a:rPr>
              <a:t>в пух и прах.</a:t>
            </a:r>
            <a:r>
              <a:rPr lang="ru-RU" sz="2000" kern="50" dirty="0">
                <a:effectLst/>
                <a:latin typeface="Arial" panose="020B0604020202020204" pitchFamily="34" charset="0"/>
                <a:ea typeface="Arial Unicode MS"/>
                <a:cs typeface="Arial" panose="020B0604020202020204" pitchFamily="34" charset="0"/>
              </a:rPr>
              <a:t> 7. Ты надел рубашку </a:t>
            </a:r>
            <a:r>
              <a:rPr lang="ru-RU" sz="2000" i="1" kern="50" dirty="0">
                <a:effectLst/>
                <a:latin typeface="Arial" panose="020B0604020202020204" pitchFamily="34" charset="0"/>
                <a:ea typeface="Arial Unicode MS"/>
                <a:cs typeface="Arial" panose="020B0604020202020204" pitchFamily="34" charset="0"/>
              </a:rPr>
              <a:t>шиворот навыворот.</a:t>
            </a:r>
            <a:r>
              <a:rPr lang="ru-RU" sz="2000" kern="50" dirty="0">
                <a:effectLst/>
                <a:latin typeface="Arial" panose="020B0604020202020204" pitchFamily="34" charset="0"/>
                <a:ea typeface="Arial Unicode MS"/>
                <a:cs typeface="Arial" panose="020B0604020202020204" pitchFamily="34" charset="0"/>
              </a:rPr>
              <a:t> 8. Это решение было принято </a:t>
            </a:r>
            <a:r>
              <a:rPr lang="ru-RU" sz="2000" i="1" kern="50" dirty="0">
                <a:effectLst/>
                <a:latin typeface="Arial" panose="020B0604020202020204" pitchFamily="34" charset="0"/>
                <a:ea typeface="Arial Unicode MS"/>
                <a:cs typeface="Arial" panose="020B0604020202020204" pitchFamily="34" charset="0"/>
              </a:rPr>
              <a:t>с бухты барахты. </a:t>
            </a:r>
            <a:r>
              <a:rPr lang="ru-RU" sz="2000" kern="50" dirty="0">
                <a:effectLst/>
                <a:latin typeface="Arial" panose="020B0604020202020204" pitchFamily="34" charset="0"/>
                <a:ea typeface="Arial Unicode MS"/>
                <a:cs typeface="Arial" panose="020B0604020202020204" pitchFamily="34" charset="0"/>
              </a:rPr>
              <a:t>9. Наш сосед </a:t>
            </a:r>
            <a:r>
              <a:rPr lang="ru-RU" sz="2000" i="1" kern="50" dirty="0">
                <a:effectLst/>
                <a:latin typeface="Arial" panose="020B0604020202020204" pitchFamily="34" charset="0"/>
                <a:ea typeface="Arial Unicode MS"/>
                <a:cs typeface="Arial" panose="020B0604020202020204" pitchFamily="34" charset="0"/>
              </a:rPr>
              <a:t>время от времени</a:t>
            </a:r>
            <a:r>
              <a:rPr lang="ru-RU" sz="2000" kern="50" dirty="0">
                <a:effectLst/>
                <a:latin typeface="Arial" panose="020B0604020202020204" pitchFamily="34" charset="0"/>
                <a:ea typeface="Arial Unicode MS"/>
                <a:cs typeface="Arial" panose="020B0604020202020204" pitchFamily="34" charset="0"/>
              </a:rPr>
              <a:t> заходил к нам в гости. 10. Это повторялось </a:t>
            </a:r>
            <a:r>
              <a:rPr lang="ru-RU" sz="2000" i="1" kern="50" dirty="0">
                <a:effectLst/>
                <a:latin typeface="Arial" panose="020B0604020202020204" pitchFamily="34" charset="0"/>
                <a:ea typeface="Arial Unicode MS"/>
                <a:cs typeface="Arial" panose="020B0604020202020204" pitchFamily="34" charset="0"/>
              </a:rPr>
              <a:t>изо дня в день</a:t>
            </a:r>
            <a:r>
              <a:rPr lang="ru-RU" sz="2000" kern="50" dirty="0">
                <a:effectLst/>
                <a:latin typeface="Arial" panose="020B0604020202020204" pitchFamily="34" charset="0"/>
                <a:ea typeface="Arial Unicode MS"/>
                <a:cs typeface="Arial" panose="020B0604020202020204" pitchFamily="34" charset="0"/>
              </a:rPr>
              <a:t>. 11. Перестань делать всё </a:t>
            </a:r>
            <a:r>
              <a:rPr lang="ru-RU" sz="2000" i="1" kern="50" dirty="0">
                <a:effectLst/>
                <a:latin typeface="Arial" panose="020B0604020202020204" pitchFamily="34" charset="0"/>
                <a:ea typeface="Arial Unicode MS"/>
                <a:cs typeface="Arial" panose="020B0604020202020204" pitchFamily="34" charset="0"/>
              </a:rPr>
              <a:t>спустя рукава</a:t>
            </a:r>
            <a:r>
              <a:rPr lang="ru-RU" sz="2000" kern="50" dirty="0">
                <a:effectLst/>
                <a:latin typeface="Arial" panose="020B0604020202020204" pitchFamily="34" charset="0"/>
                <a:ea typeface="Arial Unicode MS"/>
                <a:cs typeface="Arial" panose="020B0604020202020204" pitchFamily="34" charset="0"/>
              </a:rPr>
              <a:t>! 12. Сегодня я встала </a:t>
            </a:r>
            <a:r>
              <a:rPr lang="ru-RU" sz="2000" i="1" kern="50" dirty="0">
                <a:effectLst/>
                <a:latin typeface="Arial" panose="020B0604020202020204" pitchFamily="34" charset="0"/>
                <a:ea typeface="Arial Unicode MS"/>
                <a:cs typeface="Arial" panose="020B0604020202020204" pitchFamily="34" charset="0"/>
              </a:rPr>
              <a:t>ни свет ни заря</a:t>
            </a:r>
            <a:r>
              <a:rPr lang="ru-RU" sz="2000" kern="50" dirty="0">
                <a:effectLst/>
                <a:latin typeface="Arial" panose="020B0604020202020204" pitchFamily="34" charset="0"/>
                <a:ea typeface="Arial Unicode MS"/>
                <a:cs typeface="Arial" panose="020B0604020202020204" pitchFamily="34" charset="0"/>
              </a:rPr>
              <a:t>, чтобы успеть на поезд.</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446311153"/>
      </p:ext>
    </p:extLst>
  </p:cSld>
  <p:clrMapOvr>
    <a:masterClrMapping/>
  </p:clrMapOvr>
</p:sld>
</file>

<file path=ppt/slides/slide2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73411B8-5562-4AF5-85C7-DBE0C7DECA74}"/>
              </a:ext>
            </a:extLst>
          </p:cNvPr>
          <p:cNvSpPr txBox="1"/>
          <p:nvPr/>
        </p:nvSpPr>
        <p:spPr>
          <a:xfrm>
            <a:off x="337350" y="254566"/>
            <a:ext cx="11487706" cy="6355842"/>
          </a:xfrm>
          <a:prstGeom prst="rect">
            <a:avLst/>
          </a:prstGeom>
          <a:noFill/>
        </p:spPr>
        <p:txBody>
          <a:bodyPr wrap="square">
            <a:spAutoFit/>
          </a:bodyPr>
          <a:lstStyle/>
          <a:p>
            <a:pPr algn="just">
              <a:lnSpc>
                <a:spcPct val="107000"/>
              </a:lnSpc>
              <a:spcAft>
                <a:spcPts val="800"/>
              </a:spcAft>
            </a:pPr>
            <a:r>
              <a:rPr lang="ru-RU" sz="1850" b="1" dirty="0">
                <a:effectLst/>
                <a:latin typeface="Calibri" panose="020F0502020204030204" pitchFamily="34" charset="0"/>
                <a:ea typeface="Calibri" panose="020F0502020204030204" pitchFamily="34" charset="0"/>
                <a:cs typeface="Times New Roman" panose="02020603050405020304" pitchFamily="18" charset="0"/>
              </a:rPr>
              <a:t>Переведите, используя устойчивые выражения.</a:t>
            </a:r>
            <a:endParaRPr lang="cs-CZ" sz="185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1850" b="1" dirty="0">
                <a:effectLst/>
                <a:latin typeface="Calibri" panose="020F0502020204030204" pitchFamily="34" charset="0"/>
                <a:ea typeface="Calibri" panose="020F0502020204030204" pitchFamily="34" charset="0"/>
                <a:cs typeface="Times New Roman" panose="02020603050405020304" pitchFamily="18" charset="0"/>
              </a:rPr>
              <a:t>Слова для вставки: шаг за шагом, из под носа, изо дня в день, день за днем, с глазу на глаз, год за годом, как ни в чем не бывало, слово за слово, положа руку на сердце, с часу на час, в ногу, время от времени, сплошь и рядом, рука об руку, во что бы то ни стало, со дня на день, рукой подать, вдоль и поперек.</a:t>
            </a:r>
            <a:endParaRPr lang="cs-CZ" sz="185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ru-RU" sz="1850" dirty="0">
                <a:effectLst/>
                <a:latin typeface="Calibri" panose="020F0502020204030204" pitchFamily="34" charset="0"/>
                <a:ea typeface="Calibri" panose="020F0502020204030204" pitchFamily="34" charset="0"/>
                <a:cs typeface="Times New Roman" panose="02020603050405020304" pitchFamily="18" charset="0"/>
              </a:rPr>
              <a:t>1. Он по-прежнему ходил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den</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za</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dnem</a:t>
            </a:r>
            <a:r>
              <a:rPr lang="ru-RU" sz="1850" dirty="0">
                <a:effectLst/>
                <a:latin typeface="Calibri" panose="020F0502020204030204" pitchFamily="34" charset="0"/>
                <a:ea typeface="Calibri" panose="020F0502020204030204" pitchFamily="34" charset="0"/>
                <a:cs typeface="Times New Roman" panose="02020603050405020304" pitchFamily="18" charset="0"/>
              </a:rPr>
              <a:t> /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každý</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den</a:t>
            </a:r>
            <a:r>
              <a:rPr lang="ru-RU" sz="1850" dirty="0">
                <a:effectLst/>
                <a:latin typeface="Calibri" panose="020F0502020204030204" pitchFamily="34" charset="0"/>
                <a:ea typeface="Calibri" panose="020F0502020204030204" pitchFamily="34" charset="0"/>
                <a:cs typeface="Times New Roman" panose="02020603050405020304" pitchFamily="18" charset="0"/>
              </a:rPr>
              <a:t>) на занятия в музыкальную школу. 2.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skoro</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pořád</a:t>
            </a:r>
            <a:r>
              <a:rPr lang="ru-RU" sz="1850" dirty="0">
                <a:effectLst/>
                <a:latin typeface="Calibri" panose="020F0502020204030204" pitchFamily="34" charset="0"/>
                <a:ea typeface="Calibri" panose="020F0502020204030204" pitchFamily="34" charset="0"/>
                <a:cs typeface="Times New Roman" panose="02020603050405020304" pitchFamily="18" charset="0"/>
              </a:rPr>
              <a:t> /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každou</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chvíli</a:t>
            </a:r>
            <a:r>
              <a:rPr lang="ru-RU" sz="1850" dirty="0">
                <a:effectLst/>
                <a:latin typeface="Calibri" panose="020F0502020204030204" pitchFamily="34" charset="0"/>
                <a:ea typeface="Calibri" panose="020F0502020204030204" pitchFamily="34" charset="0"/>
                <a:cs typeface="Times New Roman" panose="02020603050405020304" pitchFamily="18" charset="0"/>
              </a:rPr>
              <a:t>) смелостью и внутренней свободой сегодня называют наглость и душевный примитивизм. 3. Во время остановки Есенин исходил станцию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křížem</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krážem</a:t>
            </a:r>
            <a:r>
              <a:rPr lang="ru-RU" sz="1850" dirty="0">
                <a:effectLst/>
                <a:latin typeface="Calibri" panose="020F0502020204030204" pitchFamily="34" charset="0"/>
                <a:ea typeface="Calibri" panose="020F0502020204030204" pitchFamily="34" charset="0"/>
                <a:cs typeface="Times New Roman" panose="02020603050405020304" pitchFamily="18" charset="0"/>
              </a:rPr>
              <a:t>), купил местную газету, где обнаружил разгромную рецензию на себя и других имажинистов. 4.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čas</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od</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času</a:t>
            </a:r>
            <a:r>
              <a:rPr lang="ru-RU" sz="1850" dirty="0">
                <a:effectLst/>
                <a:latin typeface="Calibri" panose="020F0502020204030204" pitchFamily="34" charset="0"/>
                <a:ea typeface="Calibri" panose="020F0502020204030204" pitchFamily="34" charset="0"/>
                <a:cs typeface="Times New Roman" panose="02020603050405020304" pitchFamily="18" charset="0"/>
              </a:rPr>
              <a:t>) он выпускает сольные альбомы, число которых уже дошло до семи. 5. Поташников ждал смерти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každým</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dnem</a:t>
            </a:r>
            <a:r>
              <a:rPr lang="ru-RU" sz="1850" dirty="0">
                <a:effectLst/>
                <a:latin typeface="Calibri" panose="020F0502020204030204" pitchFamily="34" charset="0"/>
                <a:ea typeface="Calibri" panose="020F0502020204030204" pitchFamily="34" charset="0"/>
                <a:cs typeface="Times New Roman" panose="02020603050405020304" pitchFamily="18" charset="0"/>
              </a:rPr>
              <a:t>), и день, кажется, подошёл. 6.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každou</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chvíli</a:t>
            </a:r>
            <a:r>
              <a:rPr lang="ru-RU" sz="1850" dirty="0">
                <a:effectLst/>
                <a:latin typeface="Calibri" panose="020F0502020204030204" pitchFamily="34" charset="0"/>
                <a:ea typeface="Calibri" panose="020F0502020204030204" pitchFamily="34" charset="0"/>
                <a:cs typeface="Times New Roman" panose="02020603050405020304" pitchFamily="18" charset="0"/>
              </a:rPr>
              <a:t>) сюда приедет полиция, и вам все равно придется рассказать правду. 7.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mezi</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čtyřma</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očima</a:t>
            </a:r>
            <a:r>
              <a:rPr lang="ru-RU" sz="1850" dirty="0">
                <a:effectLst/>
                <a:latin typeface="Calibri" panose="020F0502020204030204" pitchFamily="34" charset="0"/>
                <a:ea typeface="Calibri" panose="020F0502020204030204" pitchFamily="34" charset="0"/>
                <a:cs typeface="Times New Roman" panose="02020603050405020304" pitchFamily="18" charset="0"/>
              </a:rPr>
              <a:t>) они обсуждали на территории британской миссии, нужно ли их странам бороться за принятие второй резолюции по Ираку. 8. Ну, так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postupně</a:t>
            </a:r>
            <a:r>
              <a:rPr lang="ru-RU" sz="1850" dirty="0">
                <a:effectLst/>
                <a:latin typeface="Calibri" panose="020F0502020204030204" pitchFamily="34" charset="0"/>
                <a:ea typeface="Calibri" panose="020F0502020204030204" pitchFamily="34" charset="0"/>
                <a:cs typeface="Times New Roman" panose="02020603050405020304" pitchFamily="18" charset="0"/>
              </a:rPr>
              <a:t>), разговорились, и он мне говорит, что, мол, лечит его один гомеопат. </a:t>
            </a:r>
            <a:r>
              <a:rPr lang="cs-CZ" sz="1850" dirty="0">
                <a:effectLst/>
                <a:latin typeface="Calibri" panose="020F0502020204030204" pitchFamily="34" charset="0"/>
                <a:ea typeface="Calibri" panose="020F0502020204030204" pitchFamily="34" charset="0"/>
                <a:cs typeface="Times New Roman" panose="02020603050405020304" pitchFamily="18" charset="0"/>
              </a:rPr>
              <a:t>9</a:t>
            </a:r>
            <a:r>
              <a:rPr lang="ru-RU" sz="1850" dirty="0">
                <a:effectLst/>
                <a:latin typeface="Calibri" panose="020F0502020204030204" pitchFamily="34" charset="0"/>
                <a:ea typeface="Calibri" panose="020F0502020204030204" pitchFamily="34" charset="0"/>
                <a:cs typeface="Times New Roman" panose="02020603050405020304" pitchFamily="18" charset="0"/>
              </a:rPr>
              <a:t>. Так,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krok</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za</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krokem</a:t>
            </a:r>
            <a:r>
              <a:rPr lang="ru-RU" sz="1850" dirty="0">
                <a:effectLst/>
                <a:latin typeface="Calibri" panose="020F0502020204030204" pitchFamily="34" charset="0"/>
                <a:ea typeface="Calibri" panose="020F0502020204030204" pitchFamily="34" charset="0"/>
                <a:cs typeface="Times New Roman" panose="02020603050405020304" pitchFamily="18" charset="0"/>
              </a:rPr>
              <a:t>), проводится нелёгкая работа по созданию нормальных условий по возвращению беженцев на прежние места проживания. 1</a:t>
            </a:r>
            <a:r>
              <a:rPr lang="cs-CZ" sz="1850" dirty="0">
                <a:effectLst/>
                <a:latin typeface="Calibri" panose="020F0502020204030204" pitchFamily="34" charset="0"/>
                <a:ea typeface="Calibri" panose="020F0502020204030204" pitchFamily="34" charset="0"/>
                <a:cs typeface="Times New Roman" panose="02020603050405020304" pitchFamily="18" charset="0"/>
              </a:rPr>
              <a:t>0</a:t>
            </a:r>
            <a:r>
              <a:rPr lang="ru-RU" sz="1850" dirty="0">
                <a:effectLst/>
                <a:latin typeface="Calibri" panose="020F0502020204030204" pitchFamily="34" charset="0"/>
                <a:ea typeface="Calibri" panose="020F0502020204030204" pitchFamily="34" charset="0"/>
                <a:cs typeface="Times New Roman" panose="02020603050405020304" pitchFamily="18" charset="0"/>
              </a:rPr>
              <a:t>. Я только потом узнал, что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rok</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za</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rokem</a:t>
            </a:r>
            <a:r>
              <a:rPr lang="ru-RU" sz="1850" dirty="0">
                <a:effectLst/>
                <a:latin typeface="Calibri" panose="020F0502020204030204" pitchFamily="34" charset="0"/>
                <a:ea typeface="Calibri" panose="020F0502020204030204" pitchFamily="34" charset="0"/>
                <a:cs typeface="Times New Roman" panose="02020603050405020304" pitchFamily="18" charset="0"/>
              </a:rPr>
              <a:t>), многие годы, не зарабатывала Матрёна Васильевна ни рубля. 1</a:t>
            </a:r>
            <a:r>
              <a:rPr lang="cs-CZ" sz="1850" dirty="0">
                <a:effectLst/>
                <a:latin typeface="Calibri" panose="020F0502020204030204" pitchFamily="34" charset="0"/>
                <a:ea typeface="Calibri" panose="020F0502020204030204" pitchFamily="34" charset="0"/>
                <a:cs typeface="Times New Roman" panose="02020603050405020304" pitchFamily="18" charset="0"/>
              </a:rPr>
              <a:t>1</a:t>
            </a:r>
            <a:r>
              <a:rPr lang="ru-RU" sz="1850" dirty="0">
                <a:effectLst/>
                <a:latin typeface="Calibri" panose="020F0502020204030204" pitchFamily="34" charset="0"/>
                <a:ea typeface="Calibri" panose="020F0502020204030204" pitchFamily="34" charset="0"/>
                <a:cs typeface="Times New Roman" panose="02020603050405020304" pitchFamily="18" charset="0"/>
              </a:rPr>
              <a:t>. Так проходил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den</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za</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dnem</a:t>
            </a:r>
            <a:r>
              <a:rPr lang="ru-RU" sz="1850" dirty="0">
                <a:effectLst/>
                <a:latin typeface="Calibri" panose="020F0502020204030204" pitchFamily="34" charset="0"/>
                <a:ea typeface="Calibri" panose="020F0502020204030204" pitchFamily="34" charset="0"/>
                <a:cs typeface="Times New Roman" panose="02020603050405020304" pitchFamily="18" charset="0"/>
              </a:rPr>
              <a:t>): утром Витя уходил на работу, а вечером с нее приходил. 1</a:t>
            </a:r>
            <a:r>
              <a:rPr lang="cs-CZ" sz="1850" dirty="0">
                <a:effectLst/>
                <a:latin typeface="Calibri" panose="020F0502020204030204" pitchFamily="34" charset="0"/>
                <a:ea typeface="Calibri" panose="020F0502020204030204" pitchFamily="34" charset="0"/>
                <a:cs typeface="Times New Roman" panose="02020603050405020304" pitchFamily="18" charset="0"/>
              </a:rPr>
              <a:t>2</a:t>
            </a:r>
            <a:r>
              <a:rPr lang="ru-RU" sz="1850" dirty="0">
                <a:effectLst/>
                <a:latin typeface="Calibri" panose="020F0502020204030204" pitchFamily="34" charset="0"/>
                <a:ea typeface="Calibri" panose="020F0502020204030204" pitchFamily="34" charset="0"/>
                <a:cs typeface="Times New Roman" panose="02020603050405020304" pitchFamily="18" charset="0"/>
              </a:rPr>
              <a:t>. Они идут, идут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stejným</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krokem</a:t>
            </a:r>
            <a:r>
              <a:rPr lang="ru-RU" sz="1850" dirty="0">
                <a:effectLst/>
                <a:latin typeface="Calibri" panose="020F0502020204030204" pitchFamily="34" charset="0"/>
                <a:ea typeface="Calibri" panose="020F0502020204030204" pitchFamily="34" charset="0"/>
                <a:cs typeface="Times New Roman" panose="02020603050405020304" pitchFamily="18" charset="0"/>
              </a:rPr>
              <a:t>) по шоссе. 1</a:t>
            </a:r>
            <a:r>
              <a:rPr lang="cs-CZ" sz="1850" dirty="0">
                <a:effectLst/>
                <a:latin typeface="Calibri" panose="020F0502020204030204" pitchFamily="34" charset="0"/>
                <a:ea typeface="Calibri" panose="020F0502020204030204" pitchFamily="34" charset="0"/>
                <a:cs typeface="Times New Roman" panose="02020603050405020304" pitchFamily="18" charset="0"/>
              </a:rPr>
              <a:t>3</a:t>
            </a:r>
            <a:r>
              <a:rPr lang="ru-RU" sz="1850" dirty="0">
                <a:effectLst/>
                <a:latin typeface="Calibri" panose="020F0502020204030204" pitchFamily="34" charset="0"/>
                <a:ea typeface="Calibri" panose="020F0502020204030204" pitchFamily="34" charset="0"/>
                <a:cs typeface="Times New Roman" panose="02020603050405020304" pitchFamily="18" charset="0"/>
              </a:rPr>
              <a:t>. А ведь это мечта: дожить до седых волос, пройти с человеком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ruku</a:t>
            </a:r>
            <a:r>
              <a:rPr lang="ru-RU" sz="1850" dirty="0">
                <a:effectLst/>
                <a:latin typeface="Calibri" panose="020F0502020204030204" pitchFamily="34" charset="0"/>
                <a:ea typeface="Calibri" panose="020F0502020204030204" pitchFamily="34" charset="0"/>
                <a:cs typeface="Times New Roman" panose="02020603050405020304" pitchFamily="18" charset="0"/>
              </a:rPr>
              <a:t> v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ruce</a:t>
            </a:r>
            <a:r>
              <a:rPr lang="ru-RU" sz="1850" dirty="0">
                <a:effectLst/>
                <a:latin typeface="Calibri" panose="020F0502020204030204" pitchFamily="34" charset="0"/>
                <a:ea typeface="Calibri" panose="020F0502020204030204" pitchFamily="34" charset="0"/>
                <a:cs typeface="Times New Roman" panose="02020603050405020304" pitchFamily="18" charset="0"/>
              </a:rPr>
              <a:t>) долгий жизненный путь. 1</a:t>
            </a:r>
            <a:r>
              <a:rPr lang="cs-CZ" sz="1850" dirty="0">
                <a:effectLst/>
                <a:latin typeface="Calibri" panose="020F0502020204030204" pitchFamily="34" charset="0"/>
                <a:ea typeface="Calibri" panose="020F0502020204030204" pitchFamily="34" charset="0"/>
                <a:cs typeface="Times New Roman" panose="02020603050405020304" pitchFamily="18" charset="0"/>
              </a:rPr>
              <a:t>4</a:t>
            </a:r>
            <a:r>
              <a:rPr lang="ru-RU" sz="1850" dirty="0">
                <a:effectLst/>
                <a:latin typeface="Calibri" panose="020F0502020204030204" pitchFamily="34" charset="0"/>
                <a:ea typeface="Calibri" panose="020F0502020204030204" pitchFamily="34" charset="0"/>
                <a:cs typeface="Times New Roman" panose="02020603050405020304" pitchFamily="18" charset="0"/>
              </a:rPr>
              <a:t>. Может, слышали ― Расторгуево? От Павелецкого вокзала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co</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by</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kamenem</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dohodil</a:t>
            </a:r>
            <a:r>
              <a:rPr lang="ru-RU" sz="1850" dirty="0">
                <a:effectLst/>
                <a:latin typeface="Calibri" panose="020F0502020204030204" pitchFamily="34" charset="0"/>
                <a:ea typeface="Calibri" panose="020F0502020204030204" pitchFamily="34" charset="0"/>
                <a:cs typeface="Times New Roman" panose="02020603050405020304" pitchFamily="18" charset="0"/>
              </a:rPr>
              <a:t>). 1</a:t>
            </a:r>
            <a:r>
              <a:rPr lang="cs-CZ" sz="1850" dirty="0">
                <a:effectLst/>
                <a:latin typeface="Calibri" panose="020F0502020204030204" pitchFamily="34" charset="0"/>
                <a:ea typeface="Calibri" panose="020F0502020204030204" pitchFamily="34" charset="0"/>
                <a:cs typeface="Times New Roman" panose="02020603050405020304" pitchFamily="18" charset="0"/>
              </a:rPr>
              <a:t>5</a:t>
            </a:r>
            <a:r>
              <a:rPr lang="ru-RU" sz="1850" dirty="0">
                <a:effectLst/>
                <a:latin typeface="Calibri" panose="020F0502020204030204" pitchFamily="34" charset="0"/>
                <a:ea typeface="Calibri" panose="020F0502020204030204" pitchFamily="34" charset="0"/>
                <a:cs typeface="Times New Roman" panose="02020603050405020304" pitchFamily="18" charset="0"/>
              </a:rPr>
              <a:t>. Ему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stůj</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co</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stůj</a:t>
            </a:r>
            <a:r>
              <a:rPr lang="ru-RU" sz="1850" dirty="0">
                <a:effectLst/>
                <a:latin typeface="Calibri" panose="020F0502020204030204" pitchFamily="34" charset="0"/>
                <a:ea typeface="Calibri" panose="020F0502020204030204" pitchFamily="34" charset="0"/>
                <a:cs typeface="Times New Roman" panose="02020603050405020304" pitchFamily="18" charset="0"/>
              </a:rPr>
              <a:t>) надо было победить, а для победы хороши были любые средства. 1</a:t>
            </a:r>
            <a:r>
              <a:rPr lang="cs-CZ" sz="1850" dirty="0">
                <a:effectLst/>
                <a:latin typeface="Calibri" panose="020F0502020204030204" pitchFamily="34" charset="0"/>
                <a:ea typeface="Calibri" panose="020F0502020204030204" pitchFamily="34" charset="0"/>
                <a:cs typeface="Times New Roman" panose="02020603050405020304" pitchFamily="18" charset="0"/>
              </a:rPr>
              <a:t>6</a:t>
            </a:r>
            <a:r>
              <a:rPr lang="ru-RU" sz="1850" dirty="0">
                <a:effectLst/>
                <a:latin typeface="Calibri" panose="020F0502020204030204" pitchFamily="34" charset="0"/>
                <a:ea typeface="Calibri" panose="020F0502020204030204" pitchFamily="34" charset="0"/>
                <a:cs typeface="Times New Roman" panose="02020603050405020304" pitchFamily="18" charset="0"/>
              </a:rPr>
              <a:t>. Только,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otevřeně</a:t>
            </a:r>
            <a:r>
              <a:rPr lang="ru-RU" sz="1850" dirty="0">
                <a:effectLst/>
                <a:latin typeface="Calibri" panose="020F0502020204030204" pitchFamily="34" charset="0"/>
                <a:ea typeface="Calibri" panose="020F0502020204030204" pitchFamily="34" charset="0"/>
                <a:cs typeface="Times New Roman" panose="02020603050405020304" pitchFamily="18" charset="0"/>
              </a:rPr>
              <a:t> /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upřímně</a:t>
            </a:r>
            <a:r>
              <a:rPr lang="ru-RU" sz="1850" dirty="0">
                <a:effectLst/>
                <a:latin typeface="Calibri" panose="020F0502020204030204" pitchFamily="34" charset="0"/>
                <a:ea typeface="Calibri" panose="020F0502020204030204" pitchFamily="34" charset="0"/>
                <a:cs typeface="Times New Roman" panose="02020603050405020304" pitchFamily="18" charset="0"/>
              </a:rPr>
              <a:t>), скажите: в какой ещё стране мира могут так жить? 1</a:t>
            </a:r>
            <a:r>
              <a:rPr lang="cs-CZ" sz="1850" dirty="0">
                <a:effectLst/>
                <a:latin typeface="Calibri" panose="020F0502020204030204" pitchFamily="34" charset="0"/>
                <a:ea typeface="Calibri" panose="020F0502020204030204" pitchFamily="34" charset="0"/>
                <a:cs typeface="Times New Roman" panose="02020603050405020304" pitchFamily="18" charset="0"/>
              </a:rPr>
              <a:t>7</a:t>
            </a:r>
            <a:r>
              <a:rPr lang="ru-RU" sz="1850" dirty="0">
                <a:effectLst/>
                <a:latin typeface="Calibri" panose="020F0502020204030204" pitchFamily="34" charset="0"/>
                <a:ea typeface="Calibri" panose="020F0502020204030204" pitchFamily="34" charset="0"/>
                <a:cs typeface="Times New Roman" panose="02020603050405020304" pitchFamily="18" charset="0"/>
              </a:rPr>
              <a:t>. Я невольно похолодел от ужаса, а полицейский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jako</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by</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se</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nechumelilo</a:t>
            </a:r>
            <a:r>
              <a:rPr lang="ru-RU" sz="1850" dirty="0">
                <a:effectLst/>
                <a:latin typeface="Calibri" panose="020F0502020204030204" pitchFamily="34" charset="0"/>
                <a:ea typeface="Calibri" panose="020F0502020204030204" pitchFamily="34" charset="0"/>
                <a:cs typeface="Times New Roman" panose="02020603050405020304" pitchFamily="18" charset="0"/>
              </a:rPr>
              <a:t>) продолжал говорить. 1</a:t>
            </a:r>
            <a:r>
              <a:rPr lang="cs-CZ" sz="1850" dirty="0">
                <a:effectLst/>
                <a:latin typeface="Calibri" panose="020F0502020204030204" pitchFamily="34" charset="0"/>
                <a:ea typeface="Calibri" panose="020F0502020204030204" pitchFamily="34" charset="0"/>
                <a:cs typeface="Times New Roman" panose="02020603050405020304" pitchFamily="18" charset="0"/>
              </a:rPr>
              <a:t>8</a:t>
            </a:r>
            <a:r>
              <a:rPr lang="ru-RU" sz="1850" dirty="0">
                <a:effectLst/>
                <a:latin typeface="Calibri" panose="020F0502020204030204" pitchFamily="34" charset="0"/>
                <a:ea typeface="Calibri" panose="020F0502020204030204" pitchFamily="34" charset="0"/>
                <a:cs typeface="Times New Roman" panose="02020603050405020304" pitchFamily="18" charset="0"/>
              </a:rPr>
              <a:t>. Здесь, в деревенских условиях, за хорошего человека считают такого, кто не крадет у тебя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vzít</a:t>
            </a:r>
            <a:r>
              <a:rPr lang="ru-RU" sz="1850" dirty="0">
                <a:effectLst/>
                <a:latin typeface="Calibri" panose="020F0502020204030204" pitchFamily="34" charset="0"/>
                <a:ea typeface="Calibri" panose="020F0502020204030204" pitchFamily="34" charset="0"/>
                <a:cs typeface="Times New Roman" panose="02020603050405020304" pitchFamily="18" charset="0"/>
              </a:rPr>
              <a:t> /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sebrat</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před</a:t>
            </a:r>
            <a:r>
              <a:rPr lang="ru-RU" sz="1850" dirty="0">
                <a:effectLst/>
                <a:latin typeface="Calibri" panose="020F0502020204030204" pitchFamily="34" charset="0"/>
                <a:ea typeface="Calibri" panose="020F0502020204030204" pitchFamily="34" charset="0"/>
                <a:cs typeface="Times New Roman" panose="02020603050405020304" pitchFamily="18" charset="0"/>
              </a:rPr>
              <a:t> </a:t>
            </a:r>
            <a:r>
              <a:rPr lang="ru-RU" sz="1850" dirty="0" err="1">
                <a:effectLst/>
                <a:latin typeface="Calibri" panose="020F0502020204030204" pitchFamily="34" charset="0"/>
                <a:ea typeface="Calibri" panose="020F0502020204030204" pitchFamily="34" charset="0"/>
                <a:cs typeface="Times New Roman" panose="02020603050405020304" pitchFamily="18" charset="0"/>
              </a:rPr>
              <a:t>nosem</a:t>
            </a:r>
            <a:r>
              <a:rPr lang="ru-RU" sz="1850" dirty="0">
                <a:effectLst/>
                <a:latin typeface="Calibri" panose="020F0502020204030204" pitchFamily="34" charset="0"/>
                <a:ea typeface="Calibri" panose="020F0502020204030204" pitchFamily="34" charset="0"/>
                <a:cs typeface="Times New Roman" panose="02020603050405020304" pitchFamily="18" charset="0"/>
              </a:rPr>
              <a:t>) добро.</a:t>
            </a:r>
            <a:endParaRPr lang="cs-CZ" sz="1850" dirty="0"/>
          </a:p>
        </p:txBody>
      </p:sp>
    </p:spTree>
    <p:extLst>
      <p:ext uri="{BB962C8B-B14F-4D97-AF65-F5344CB8AC3E}">
        <p14:creationId xmlns:p14="http://schemas.microsoft.com/office/powerpoint/2010/main" val="3040924738"/>
      </p:ext>
    </p:extLst>
  </p:cSld>
  <p:clrMapOvr>
    <a:masterClrMapping/>
  </p:clrMapOvr>
</p:sld>
</file>

<file path=ppt/slides/slide2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6C13875-58AF-4B4E-B836-5DBFE40BD8DC}"/>
              </a:ext>
            </a:extLst>
          </p:cNvPr>
          <p:cNvSpPr>
            <a:spLocks noGrp="1"/>
          </p:cNvSpPr>
          <p:nvPr>
            <p:ph type="title"/>
          </p:nvPr>
        </p:nvSpPr>
        <p:spPr/>
        <p:txBody>
          <a:bodyPr/>
          <a:lstStyle/>
          <a:p>
            <a:r>
              <a:rPr lang="ru-RU" dirty="0"/>
              <a:t>образование</a:t>
            </a:r>
            <a:endParaRPr lang="cs-CZ" dirty="0"/>
          </a:p>
        </p:txBody>
      </p:sp>
    </p:spTree>
    <p:extLst>
      <p:ext uri="{BB962C8B-B14F-4D97-AF65-F5344CB8AC3E}">
        <p14:creationId xmlns:p14="http://schemas.microsoft.com/office/powerpoint/2010/main" val="886675122"/>
      </p:ext>
    </p:extLst>
  </p:cSld>
  <p:clrMapOvr>
    <a:masterClrMapping/>
  </p:clrMapOvr>
</p:sld>
</file>

<file path=ppt/slides/slide2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1F6C68C6-B905-4212-BC9B-1770E19AA1B9}"/>
              </a:ext>
            </a:extLst>
          </p:cNvPr>
          <p:cNvSpPr txBox="1"/>
          <p:nvPr/>
        </p:nvSpPr>
        <p:spPr>
          <a:xfrm>
            <a:off x="932155" y="844169"/>
            <a:ext cx="10120544" cy="4231928"/>
          </a:xfrm>
          <a:prstGeom prst="rect">
            <a:avLst/>
          </a:prstGeom>
          <a:noFill/>
        </p:spPr>
        <p:txBody>
          <a:bodyPr wrap="square">
            <a:spAutoFit/>
          </a:bodyPr>
          <a:lstStyle/>
          <a:p>
            <a:pPr algn="just"/>
            <a:endParaRPr lang="ru-RU" sz="2000" b="1" kern="50" dirty="0">
              <a:effectLst/>
              <a:latin typeface="Arial" panose="020B0604020202020204" pitchFamily="34" charset="0"/>
              <a:ea typeface="Arial Unicode MS"/>
              <a:cs typeface="Arial" panose="020B0604020202020204" pitchFamily="34" charset="0"/>
            </a:endParaRPr>
          </a:p>
          <a:p>
            <a:pPr algn="just">
              <a:lnSpc>
                <a:spcPct val="105000"/>
              </a:lnSpc>
            </a:pPr>
            <a:r>
              <a:rPr lang="ru-RU" sz="2000" b="1" kern="50" dirty="0">
                <a:effectLst/>
                <a:latin typeface="Arial" panose="020B0604020202020204" pitchFamily="34" charset="0"/>
                <a:ea typeface="Arial Unicode MS"/>
                <a:cs typeface="Arial" panose="020B0604020202020204" pitchFamily="34" charset="0"/>
              </a:rPr>
              <a:t>1. Замените наречия синонимами</a:t>
            </a:r>
            <a:r>
              <a:rPr lang="pl-PL" sz="2000" b="1"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lnSpc>
                <a:spcPct val="105000"/>
              </a:lnSpc>
            </a:pPr>
            <a:r>
              <a:rPr lang="ru-RU" sz="2000" kern="50" dirty="0">
                <a:effectLst/>
                <a:latin typeface="Arial" panose="020B0604020202020204" pitchFamily="34" charset="0"/>
                <a:ea typeface="Arial Unicode MS"/>
                <a:cs typeface="Arial" panose="020B0604020202020204" pitchFamily="34" charset="0"/>
              </a:rPr>
              <a:t>1. Мы подошли к зданию вплотную. 2. Стеклянный шар раскололся надвое. 3. Я совершенно не испугался. 4. Мы с сестрой всё делали сообща. 5. Они обсуждали это втайне. 6. Вдруг поднялся сильный ветер. 7. Студент выучил вопросы к экзамену наизусть. 8. На улице было морозно. 9. Повсюду были слышны веселые детские голоса. 10. Ты решил задачу верно.</a:t>
            </a:r>
            <a:endParaRPr lang="cs-CZ" sz="2000" kern="50" dirty="0">
              <a:effectLst/>
              <a:latin typeface="Arial" panose="020B0604020202020204" pitchFamily="34" charset="0"/>
              <a:ea typeface="Arial Unicode MS"/>
              <a:cs typeface="Arial" panose="020B0604020202020204" pitchFamily="34" charset="0"/>
            </a:endParaRPr>
          </a:p>
          <a:p>
            <a:pPr algn="just">
              <a:lnSpc>
                <a:spcPct val="105000"/>
              </a:lnSpc>
            </a:pPr>
            <a:endParaRPr lang="ru-RU" sz="2000" b="1" kern="50" dirty="0">
              <a:effectLst/>
              <a:latin typeface="Arial" panose="020B0604020202020204" pitchFamily="34" charset="0"/>
              <a:ea typeface="Arial Unicode MS"/>
              <a:cs typeface="Arial" panose="020B0604020202020204" pitchFamily="34" charset="0"/>
            </a:endParaRPr>
          </a:p>
          <a:p>
            <a:pPr algn="just">
              <a:lnSpc>
                <a:spcPct val="105000"/>
              </a:lnSpc>
            </a:pPr>
            <a:r>
              <a:rPr lang="ru-RU" sz="2000" b="1" kern="50" dirty="0">
                <a:effectLst/>
                <a:latin typeface="Arial" panose="020B0604020202020204" pitchFamily="34" charset="0"/>
                <a:ea typeface="Arial Unicode MS"/>
                <a:cs typeface="Arial" panose="020B0604020202020204" pitchFamily="34" charset="0"/>
              </a:rPr>
              <a:t>2. Найдите антонимы в списке наречий. Употребите их в предложениях на русском языке.</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Снаружи, нечаянно, неразборчиво, внутри, сверху, вежливо, вблизи, дерзко, вдоль, нигде, уверенно, старательно, нарочно, отчетливо, снизу, вдали, робко, поперек, везде, небрежно.</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0535075"/>
      </p:ext>
    </p:extLst>
  </p:cSld>
  <p:clrMapOvr>
    <a:masterClrMapping/>
  </p:clrMapOvr>
</p:sld>
</file>

<file path=ppt/slides/slide2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707630-7D2F-4781-BF02-B387D3DD8C16}"/>
              </a:ext>
            </a:extLst>
          </p:cNvPr>
          <p:cNvSpPr>
            <a:spLocks noGrp="1"/>
          </p:cNvSpPr>
          <p:nvPr>
            <p:ph type="title"/>
          </p:nvPr>
        </p:nvSpPr>
        <p:spPr/>
        <p:txBody>
          <a:bodyPr/>
          <a:lstStyle/>
          <a:p>
            <a:r>
              <a:rPr lang="ru-RU" dirty="0"/>
              <a:t>сравнительная степень</a:t>
            </a:r>
            <a:endParaRPr lang="cs-CZ" dirty="0"/>
          </a:p>
        </p:txBody>
      </p:sp>
    </p:spTree>
    <p:extLst>
      <p:ext uri="{BB962C8B-B14F-4D97-AF65-F5344CB8AC3E}">
        <p14:creationId xmlns:p14="http://schemas.microsoft.com/office/powerpoint/2010/main" val="31623572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3475B4-C039-485A-B142-1C395D4FD732}"/>
              </a:ext>
            </a:extLst>
          </p:cNvPr>
          <p:cNvSpPr>
            <a:spLocks noGrp="1"/>
          </p:cNvSpPr>
          <p:nvPr>
            <p:ph type="title"/>
          </p:nvPr>
        </p:nvSpPr>
        <p:spPr/>
        <p:txBody>
          <a:bodyPr/>
          <a:lstStyle/>
          <a:p>
            <a:r>
              <a:rPr lang="ru-RU" dirty="0"/>
              <a:t>мужской род - перевод</a:t>
            </a:r>
            <a:endParaRPr lang="cs-CZ" dirty="0"/>
          </a:p>
        </p:txBody>
      </p:sp>
    </p:spTree>
    <p:extLst>
      <p:ext uri="{BB962C8B-B14F-4D97-AF65-F5344CB8AC3E}">
        <p14:creationId xmlns:p14="http://schemas.microsoft.com/office/powerpoint/2010/main" val="3360347062"/>
      </p:ext>
    </p:extLst>
  </p:cSld>
  <p:clrMapOvr>
    <a:masterClrMapping/>
  </p:clrMapOvr>
</p:sld>
</file>

<file path=ppt/slides/slide2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437FC3E-4DA3-416C-8E72-098DFAC1666D}"/>
              </a:ext>
            </a:extLst>
          </p:cNvPr>
          <p:cNvSpPr txBox="1"/>
          <p:nvPr/>
        </p:nvSpPr>
        <p:spPr>
          <a:xfrm>
            <a:off x="781235" y="578440"/>
            <a:ext cx="10564427" cy="5748433"/>
          </a:xfrm>
          <a:prstGeom prst="rect">
            <a:avLst/>
          </a:prstGeom>
          <a:noFill/>
        </p:spPr>
        <p:txBody>
          <a:bodyPr wrap="square">
            <a:spAutoFit/>
          </a:bodyPr>
          <a:lstStyle/>
          <a:p>
            <a:pPr algn="just">
              <a:lnSpc>
                <a:spcPct val="105000"/>
              </a:lnSpc>
            </a:pPr>
            <a:r>
              <a:rPr lang="ru-RU" sz="2000" b="1" kern="50" dirty="0">
                <a:effectLst/>
                <a:latin typeface="Arial" panose="020B0604020202020204" pitchFamily="34" charset="0"/>
                <a:ea typeface="Arial Unicode MS"/>
                <a:cs typeface="Arial" panose="020B0604020202020204" pitchFamily="34" charset="0"/>
              </a:rPr>
              <a:t>1. Определите, в каком предложении выделенное слово является сравнительной степенью прилагательного, а в каком наречия.</a:t>
            </a:r>
            <a:endParaRPr lang="cs-CZ" sz="2000" kern="50" dirty="0">
              <a:effectLst/>
              <a:latin typeface="Arial" panose="020B0604020202020204" pitchFamily="34" charset="0"/>
              <a:ea typeface="Arial Unicode MS"/>
              <a:cs typeface="Arial" panose="020B0604020202020204" pitchFamily="34" charset="0"/>
            </a:endParaRPr>
          </a:p>
          <a:p>
            <a:pPr algn="just">
              <a:lnSpc>
                <a:spcPct val="105000"/>
              </a:lnSpc>
            </a:pPr>
            <a:r>
              <a:rPr lang="ru-RU" sz="2000" kern="50" dirty="0">
                <a:effectLst/>
                <a:latin typeface="Arial" panose="020B0604020202020204" pitchFamily="34" charset="0"/>
                <a:ea typeface="Arial Unicode MS"/>
                <a:cs typeface="Arial" panose="020B0604020202020204" pitchFamily="34" charset="0"/>
              </a:rPr>
              <a:t>1. Отец </a:t>
            </a:r>
            <a:r>
              <a:rPr lang="ru-RU" sz="2000" i="1" kern="50" dirty="0">
                <a:effectLst/>
                <a:latin typeface="Arial" panose="020B0604020202020204" pitchFamily="34" charset="0"/>
                <a:ea typeface="Arial Unicode MS"/>
                <a:cs typeface="Arial" panose="020B0604020202020204" pitchFamily="34" charset="0"/>
              </a:rPr>
              <a:t>старше </a:t>
            </a:r>
            <a:r>
              <a:rPr lang="ru-RU" sz="2000" kern="50" dirty="0">
                <a:effectLst/>
                <a:latin typeface="Arial" panose="020B0604020202020204" pitchFamily="34" charset="0"/>
                <a:ea typeface="Arial Unicode MS"/>
                <a:cs typeface="Arial" panose="020B0604020202020204" pitchFamily="34" charset="0"/>
              </a:rPr>
              <a:t>матери на два года. 2. Моя сестра выглядит </a:t>
            </a:r>
            <a:r>
              <a:rPr lang="ru-RU" sz="2000" i="1" kern="50" dirty="0">
                <a:effectLst/>
                <a:latin typeface="Arial" panose="020B0604020202020204" pitchFamily="34" charset="0"/>
                <a:ea typeface="Arial Unicode MS"/>
                <a:cs typeface="Arial" panose="020B0604020202020204" pitchFamily="34" charset="0"/>
              </a:rPr>
              <a:t>старше </a:t>
            </a:r>
            <a:r>
              <a:rPr lang="ru-RU" sz="2000" kern="50" dirty="0">
                <a:effectLst/>
                <a:latin typeface="Arial" panose="020B0604020202020204" pitchFamily="34" charset="0"/>
                <a:ea typeface="Arial Unicode MS"/>
                <a:cs typeface="Arial" panose="020B0604020202020204" pitchFamily="34" charset="0"/>
              </a:rPr>
              <a:t>меня. 3. Эльбрус </a:t>
            </a:r>
            <a:r>
              <a:rPr lang="ru-RU" sz="2000" i="1" kern="50" dirty="0">
                <a:effectLst/>
                <a:latin typeface="Arial" panose="020B0604020202020204" pitchFamily="34" charset="0"/>
                <a:ea typeface="Arial Unicode MS"/>
                <a:cs typeface="Arial" panose="020B0604020202020204" pitchFamily="34" charset="0"/>
              </a:rPr>
              <a:t>выше</a:t>
            </a:r>
            <a:r>
              <a:rPr lang="ru-RU" sz="2000" kern="50" dirty="0">
                <a:effectLst/>
                <a:latin typeface="Arial" panose="020B0604020202020204" pitchFamily="34" charset="0"/>
                <a:ea typeface="Arial Unicode MS"/>
                <a:cs typeface="Arial" panose="020B0604020202020204" pitchFamily="34" charset="0"/>
              </a:rPr>
              <a:t> Казбека. 4. Подруга стояла </a:t>
            </a:r>
            <a:r>
              <a:rPr lang="ru-RU" sz="2000" i="1" kern="50" dirty="0">
                <a:effectLst/>
                <a:latin typeface="Arial" panose="020B0604020202020204" pitchFamily="34" charset="0"/>
                <a:ea typeface="Arial Unicode MS"/>
                <a:cs typeface="Arial" panose="020B0604020202020204" pitchFamily="34" charset="0"/>
              </a:rPr>
              <a:t>выше</a:t>
            </a:r>
            <a:r>
              <a:rPr lang="ru-RU" sz="2000" kern="50" dirty="0">
                <a:effectLst/>
                <a:latin typeface="Arial" panose="020B0604020202020204" pitchFamily="34" charset="0"/>
                <a:ea typeface="Arial Unicode MS"/>
                <a:cs typeface="Arial" panose="020B0604020202020204" pitchFamily="34" charset="0"/>
              </a:rPr>
              <a:t> меня. 5. Его голос </a:t>
            </a:r>
            <a:r>
              <a:rPr lang="ru-RU" sz="2000" i="1" kern="50" dirty="0">
                <a:effectLst/>
                <a:latin typeface="Arial" panose="020B0604020202020204" pitchFamily="34" charset="0"/>
                <a:ea typeface="Arial Unicode MS"/>
                <a:cs typeface="Arial" panose="020B0604020202020204" pitchFamily="34" charset="0"/>
              </a:rPr>
              <a:t>громче,</a:t>
            </a:r>
            <a:r>
              <a:rPr lang="ru-RU" sz="2000" kern="50" dirty="0">
                <a:effectLst/>
                <a:latin typeface="Arial" panose="020B0604020202020204" pitchFamily="34" charset="0"/>
                <a:ea typeface="Arial Unicode MS"/>
                <a:cs typeface="Arial" panose="020B0604020202020204" pitchFamily="34" charset="0"/>
              </a:rPr>
              <a:t> чем мой. 6. Скажите </a:t>
            </a:r>
            <a:r>
              <a:rPr lang="ru-RU" sz="2000" i="1" kern="50" dirty="0">
                <a:effectLst/>
                <a:latin typeface="Arial" panose="020B0604020202020204" pitchFamily="34" charset="0"/>
                <a:ea typeface="Arial Unicode MS"/>
                <a:cs typeface="Arial" panose="020B0604020202020204" pitchFamily="34" charset="0"/>
              </a:rPr>
              <a:t>громче,</a:t>
            </a:r>
            <a:r>
              <a:rPr lang="ru-RU" sz="2000" kern="50" dirty="0">
                <a:effectLst/>
                <a:latin typeface="Arial" panose="020B0604020202020204" pitchFamily="34" charset="0"/>
                <a:ea typeface="Arial Unicode MS"/>
                <a:cs typeface="Arial" panose="020B0604020202020204" pitchFamily="34" charset="0"/>
              </a:rPr>
              <a:t> пожалуйста. 7. Их дом</a:t>
            </a:r>
            <a:r>
              <a:rPr lang="ru-RU" sz="2000" i="1" kern="50" dirty="0">
                <a:effectLst/>
                <a:latin typeface="Arial" panose="020B0604020202020204" pitchFamily="34" charset="0"/>
                <a:ea typeface="Arial Unicode MS"/>
                <a:cs typeface="Arial" panose="020B0604020202020204" pitchFamily="34" charset="0"/>
              </a:rPr>
              <a:t> ниже, </a:t>
            </a:r>
            <a:r>
              <a:rPr lang="ru-RU" sz="2000" kern="50" dirty="0">
                <a:effectLst/>
                <a:latin typeface="Arial" panose="020B0604020202020204" pitchFamily="34" charset="0"/>
                <a:ea typeface="Arial Unicode MS"/>
                <a:cs typeface="Arial" panose="020B0604020202020204" pitchFamily="34" charset="0"/>
              </a:rPr>
              <a:t>чем наш. 8. Я спустился </a:t>
            </a:r>
            <a:r>
              <a:rPr lang="ru-RU" sz="2000" i="1" kern="50" dirty="0">
                <a:effectLst/>
                <a:latin typeface="Arial" panose="020B0604020202020204" pitchFamily="34" charset="0"/>
                <a:ea typeface="Arial Unicode MS"/>
                <a:cs typeface="Arial" panose="020B0604020202020204" pitchFamily="34" charset="0"/>
              </a:rPr>
              <a:t>ниже</a:t>
            </a:r>
            <a:r>
              <a:rPr lang="ru-RU" sz="2000" kern="50" dirty="0">
                <a:effectLst/>
                <a:latin typeface="Arial" panose="020B0604020202020204" pitchFamily="34" charset="0"/>
                <a:ea typeface="Arial Unicode MS"/>
                <a:cs typeface="Arial" panose="020B0604020202020204" pitchFamily="34" charset="0"/>
              </a:rPr>
              <a:t>, чтобы лучше разглядеть рисунок на скале. 9. Этот спортсмен </a:t>
            </a:r>
            <a:r>
              <a:rPr lang="ru-RU" sz="2000" i="1" kern="50" dirty="0">
                <a:effectLst/>
                <a:latin typeface="Arial" panose="020B0604020202020204" pitchFamily="34" charset="0"/>
                <a:ea typeface="Arial Unicode MS"/>
                <a:cs typeface="Arial" panose="020B0604020202020204" pitchFamily="34" charset="0"/>
              </a:rPr>
              <a:t>сильнее</a:t>
            </a:r>
            <a:r>
              <a:rPr lang="ru-RU" sz="2000" kern="50" dirty="0">
                <a:effectLst/>
                <a:latin typeface="Arial" panose="020B0604020202020204" pitchFamily="34" charset="0"/>
                <a:ea typeface="Arial Unicode MS"/>
                <a:cs typeface="Arial" panose="020B0604020202020204" pitchFamily="34" charset="0"/>
              </a:rPr>
              <a:t> в беге, чем в прыжках с места. 10. За эти полгода спортсмен стал </a:t>
            </a:r>
            <a:r>
              <a:rPr lang="ru-RU" sz="2000" i="1" kern="50" dirty="0">
                <a:effectLst/>
                <a:latin typeface="Arial" panose="020B0604020202020204" pitchFamily="34" charset="0"/>
                <a:ea typeface="Arial Unicode MS"/>
                <a:cs typeface="Arial" panose="020B0604020202020204" pitchFamily="34" charset="0"/>
              </a:rPr>
              <a:t>сильнее.</a:t>
            </a:r>
            <a:r>
              <a:rPr lang="ru-RU" sz="2000" kern="50" dirty="0">
                <a:effectLst/>
                <a:latin typeface="Arial" panose="020B0604020202020204" pitchFamily="34" charset="0"/>
                <a:ea typeface="Arial Unicode MS"/>
                <a:cs typeface="Arial" panose="020B0604020202020204" pitchFamily="34" charset="0"/>
              </a:rPr>
              <a:t> 11. Новое шоссе</a:t>
            </a:r>
            <a:r>
              <a:rPr lang="ru-RU" sz="2000" i="1" kern="50" dirty="0">
                <a:effectLst/>
                <a:latin typeface="Arial" panose="020B0604020202020204" pitchFamily="34" charset="0"/>
                <a:ea typeface="Arial Unicode MS"/>
                <a:cs typeface="Arial" panose="020B0604020202020204" pitchFamily="34" charset="0"/>
              </a:rPr>
              <a:t> шире</a:t>
            </a:r>
            <a:r>
              <a:rPr lang="ru-RU" sz="2000" kern="50" dirty="0">
                <a:effectLst/>
                <a:latin typeface="Arial" panose="020B0604020202020204" pitchFamily="34" charset="0"/>
                <a:ea typeface="Arial Unicode MS"/>
                <a:cs typeface="Arial" panose="020B0604020202020204" pitchFamily="34" charset="0"/>
              </a:rPr>
              <a:t>, чем старое. 12. Пожалуйста, открой окно </a:t>
            </a:r>
            <a:r>
              <a:rPr lang="ru-RU" sz="2000" i="1" kern="50" dirty="0">
                <a:effectLst/>
                <a:latin typeface="Arial" panose="020B0604020202020204" pitchFamily="34" charset="0"/>
                <a:ea typeface="Arial Unicode MS"/>
                <a:cs typeface="Arial" panose="020B0604020202020204" pitchFamily="34" charset="0"/>
              </a:rPr>
              <a:t>шире.</a:t>
            </a:r>
          </a:p>
          <a:p>
            <a:pPr algn="just"/>
            <a:endParaRPr lang="ru-RU" sz="2000" b="1"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Определите в каком предложении выделенное слово является сравнительной степенью прилагательного, а в каком наречия.</a:t>
            </a:r>
            <a:r>
              <a:rPr lang="ru-RU" sz="2000" i="1"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Рассказ о том, как снимался фильм, был </a:t>
            </a:r>
            <a:r>
              <a:rPr lang="ru-RU" sz="2000" i="1" kern="50" dirty="0">
                <a:effectLst/>
                <a:latin typeface="Arial" panose="020B0604020202020204" pitchFamily="34" charset="0"/>
                <a:ea typeface="Arial Unicode MS"/>
                <a:cs typeface="Arial" panose="020B0604020202020204" pitchFamily="34" charset="0"/>
              </a:rPr>
              <a:t>интереснее</a:t>
            </a:r>
            <a:r>
              <a:rPr lang="ru-RU" sz="2000" kern="50" dirty="0">
                <a:effectLst/>
                <a:latin typeface="Arial" panose="020B0604020202020204" pitchFamily="34" charset="0"/>
                <a:ea typeface="Arial Unicode MS"/>
                <a:cs typeface="Arial" panose="020B0604020202020204" pitchFamily="34" charset="0"/>
              </a:rPr>
              <a:t> самого фильма. 2. Первый рассказ был написан </a:t>
            </a:r>
            <a:r>
              <a:rPr lang="ru-RU" sz="2000" i="1" kern="50" dirty="0">
                <a:effectLst/>
                <a:latin typeface="Arial" panose="020B0604020202020204" pitchFamily="34" charset="0"/>
                <a:ea typeface="Arial Unicode MS"/>
                <a:cs typeface="Arial" panose="020B0604020202020204" pitchFamily="34" charset="0"/>
              </a:rPr>
              <a:t>интереснее</a:t>
            </a:r>
            <a:r>
              <a:rPr lang="ru-RU" sz="2000" kern="50" dirty="0">
                <a:effectLst/>
                <a:latin typeface="Arial" panose="020B0604020202020204" pitchFamily="34" charset="0"/>
                <a:ea typeface="Arial Unicode MS"/>
                <a:cs typeface="Arial" panose="020B0604020202020204" pitchFamily="34" charset="0"/>
              </a:rPr>
              <a:t>, чем второй. 3. Он ответил </a:t>
            </a:r>
            <a:r>
              <a:rPr lang="ru-RU" sz="2000" i="1" kern="50" dirty="0">
                <a:effectLst/>
                <a:latin typeface="Arial" panose="020B0604020202020204" pitchFamily="34" charset="0"/>
                <a:ea typeface="Arial Unicode MS"/>
                <a:cs typeface="Arial" panose="020B0604020202020204" pitchFamily="34" charset="0"/>
              </a:rPr>
              <a:t>спокойнее</a:t>
            </a:r>
            <a:r>
              <a:rPr lang="ru-RU" sz="2000" kern="50" dirty="0">
                <a:effectLst/>
                <a:latin typeface="Arial" panose="020B0604020202020204" pitchFamily="34" charset="0"/>
                <a:ea typeface="Arial Unicode MS"/>
                <a:cs typeface="Arial" panose="020B0604020202020204" pitchFamily="34" charset="0"/>
              </a:rPr>
              <a:t>. 4. Ее голос был </a:t>
            </a:r>
            <a:r>
              <a:rPr lang="ru-RU" sz="2000" i="1" kern="50" dirty="0">
                <a:effectLst/>
                <a:latin typeface="Arial" panose="020B0604020202020204" pitchFamily="34" charset="0"/>
                <a:ea typeface="Arial Unicode MS"/>
                <a:cs typeface="Arial" panose="020B0604020202020204" pitchFamily="34" charset="0"/>
              </a:rPr>
              <a:t>спокойнее</a:t>
            </a:r>
            <a:r>
              <a:rPr lang="ru-RU" sz="2000" kern="50" dirty="0">
                <a:effectLst/>
                <a:latin typeface="Arial" panose="020B0604020202020204" pitchFamily="34" charset="0"/>
                <a:ea typeface="Arial Unicode MS"/>
                <a:cs typeface="Arial" panose="020B0604020202020204" pitchFamily="34" charset="0"/>
              </a:rPr>
              <a:t>, чем у остальных. 5. Сегодня у нее на душе </a:t>
            </a:r>
            <a:r>
              <a:rPr lang="ru-RU" sz="2000" i="1" kern="50" dirty="0">
                <a:effectLst/>
                <a:latin typeface="Arial" panose="020B0604020202020204" pitchFamily="34" charset="0"/>
                <a:ea typeface="Arial Unicode MS"/>
                <a:cs typeface="Arial" panose="020B0604020202020204" pitchFamily="34" charset="0"/>
              </a:rPr>
              <a:t>спокойнее</a:t>
            </a:r>
            <a:r>
              <a:rPr lang="ru-RU" sz="2000" kern="50" dirty="0">
                <a:effectLst/>
                <a:latin typeface="Arial" panose="020B0604020202020204" pitchFamily="34" charset="0"/>
                <a:ea typeface="Arial Unicode MS"/>
                <a:cs typeface="Arial" panose="020B0604020202020204" pitchFamily="34" charset="0"/>
              </a:rPr>
              <a:t>, чем вчера. 6. Платье Маши </a:t>
            </a:r>
            <a:r>
              <a:rPr lang="ru-RU" sz="2000" i="1" kern="50" dirty="0">
                <a:effectLst/>
                <a:latin typeface="Arial" panose="020B0604020202020204" pitchFamily="34" charset="0"/>
                <a:ea typeface="Arial Unicode MS"/>
                <a:cs typeface="Arial" panose="020B0604020202020204" pitchFamily="34" charset="0"/>
              </a:rPr>
              <a:t>красивее</a:t>
            </a:r>
            <a:r>
              <a:rPr lang="ru-RU" sz="2000" kern="50" dirty="0">
                <a:effectLst/>
                <a:latin typeface="Arial" panose="020B0604020202020204" pitchFamily="34" charset="0"/>
                <a:ea typeface="Arial Unicode MS"/>
                <a:cs typeface="Arial" panose="020B0604020202020204" pitchFamily="34" charset="0"/>
              </a:rPr>
              <a:t>, чем платье Марины. 7. Маша пишет </a:t>
            </a:r>
            <a:r>
              <a:rPr lang="ru-RU" sz="2000" i="1" kern="50" dirty="0">
                <a:effectLst/>
                <a:latin typeface="Arial" panose="020B0604020202020204" pitchFamily="34" charset="0"/>
                <a:ea typeface="Arial Unicode MS"/>
                <a:cs typeface="Arial" panose="020B0604020202020204" pitchFamily="34" charset="0"/>
              </a:rPr>
              <a:t>красивее</a:t>
            </a:r>
            <a:r>
              <a:rPr lang="ru-RU" sz="2000" kern="50" dirty="0">
                <a:effectLst/>
                <a:latin typeface="Arial" panose="020B0604020202020204" pitchFamily="34" charset="0"/>
                <a:ea typeface="Arial Unicode MS"/>
                <a:cs typeface="Arial" panose="020B0604020202020204" pitchFamily="34" charset="0"/>
              </a:rPr>
              <a:t>, чем Марина. 8. Сегодняшнее задание </a:t>
            </a:r>
            <a:r>
              <a:rPr lang="ru-RU" sz="2000" i="1" kern="50" dirty="0">
                <a:effectLst/>
                <a:latin typeface="Arial" panose="020B0604020202020204" pitchFamily="34" charset="0"/>
                <a:ea typeface="Arial Unicode MS"/>
                <a:cs typeface="Arial" panose="020B0604020202020204" pitchFamily="34" charset="0"/>
              </a:rPr>
              <a:t>тяжелее</a:t>
            </a:r>
            <a:r>
              <a:rPr lang="ru-RU" sz="2000" kern="50" dirty="0">
                <a:effectLst/>
                <a:latin typeface="Arial" panose="020B0604020202020204" pitchFamily="34" charset="0"/>
                <a:ea typeface="Arial Unicode MS"/>
                <a:cs typeface="Arial" panose="020B0604020202020204" pitchFamily="34" charset="0"/>
              </a:rPr>
              <a:t>, чем вчерашнее. 9. Работать стало значительно </a:t>
            </a:r>
            <a:r>
              <a:rPr lang="ru-RU" sz="2000" i="1" kern="50" dirty="0">
                <a:effectLst/>
                <a:latin typeface="Arial" panose="020B0604020202020204" pitchFamily="34" charset="0"/>
                <a:ea typeface="Arial Unicode MS"/>
                <a:cs typeface="Arial" panose="020B0604020202020204" pitchFamily="34" charset="0"/>
              </a:rPr>
              <a:t>тяжелее</a:t>
            </a:r>
            <a:r>
              <a:rPr lang="ru-RU" sz="2000" kern="50" dirty="0">
                <a:effectLst/>
                <a:latin typeface="Arial" panose="020B0604020202020204" pitchFamily="34" charset="0"/>
                <a:ea typeface="Arial Unicode MS"/>
                <a:cs typeface="Arial" panose="020B0604020202020204" pitchFamily="34" charset="0"/>
              </a:rPr>
              <a:t>. 10. Миша </a:t>
            </a:r>
            <a:r>
              <a:rPr lang="ru-RU" sz="2000" i="1" kern="50" dirty="0">
                <a:effectLst/>
                <a:latin typeface="Arial" panose="020B0604020202020204" pitchFamily="34" charset="0"/>
                <a:ea typeface="Arial Unicode MS"/>
                <a:cs typeface="Arial" panose="020B0604020202020204" pitchFamily="34" charset="0"/>
              </a:rPr>
              <a:t>смелее</a:t>
            </a:r>
            <a:r>
              <a:rPr lang="ru-RU" sz="2000" kern="50" dirty="0">
                <a:effectLst/>
                <a:latin typeface="Arial" panose="020B0604020202020204" pitchFamily="34" charset="0"/>
                <a:ea typeface="Arial Unicode MS"/>
                <a:cs typeface="Arial" panose="020B0604020202020204" pitchFamily="34" charset="0"/>
              </a:rPr>
              <a:t> меня. 11. К цели нужно идти </a:t>
            </a:r>
            <a:r>
              <a:rPr lang="ru-RU" sz="2000" i="1" kern="50" dirty="0">
                <a:effectLst/>
                <a:latin typeface="Arial" panose="020B0604020202020204" pitchFamily="34" charset="0"/>
                <a:ea typeface="Arial Unicode MS"/>
                <a:cs typeface="Arial" panose="020B0604020202020204" pitchFamily="34" charset="0"/>
              </a:rPr>
              <a:t>смелее</a:t>
            </a:r>
            <a:r>
              <a:rPr lang="ru-RU" sz="2000" kern="50" dirty="0">
                <a:effectLst/>
                <a:latin typeface="Arial" panose="020B0604020202020204" pitchFamily="34" charset="0"/>
                <a:ea typeface="Arial Unicode MS"/>
                <a:cs typeface="Arial" panose="020B0604020202020204" pitchFamily="34" charset="0"/>
              </a:rPr>
              <a:t>.</a:t>
            </a:r>
          </a:p>
          <a:p>
            <a:pPr algn="just">
              <a:lnSpc>
                <a:spcPct val="105000"/>
              </a:lnSpc>
            </a:pP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4240697097"/>
      </p:ext>
    </p:extLst>
  </p:cSld>
  <p:clrMapOvr>
    <a:masterClrMapping/>
  </p:clrMapOvr>
</p:sld>
</file>

<file path=ppt/slides/slide2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10F4755-FF88-4355-9782-14D32E1D1D0E}"/>
              </a:ext>
            </a:extLst>
          </p:cNvPr>
          <p:cNvSpPr txBox="1"/>
          <p:nvPr/>
        </p:nvSpPr>
        <p:spPr>
          <a:xfrm>
            <a:off x="401714" y="305068"/>
            <a:ext cx="11378954" cy="6247864"/>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Наречия в скобках поставьте в форме сравнительной степени.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Ветер дул (сильно). 2. Маша спешила и шла еще (быстро). 3. Говорите (громко), я Вас плохо слышу. 4. Я лично отношусь к проблеме (серьёзно). 5. Витя устал и двигался еще (медленно). 6. Идти становилось все (трудно). 7. В реальности всё было (просто). 8. Он сел ближе к стене, где было (удобно). 9. Я проснулась (рано), чем планировала. 10. Шагай (смело). 11. Его голос звучал еще (звонко).</a:t>
            </a:r>
          </a:p>
          <a:p>
            <a:pPr algn="just"/>
            <a:endParaRPr lang="ru-RU" sz="2000" b="1"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Наречия в скобках поставьте в форме сравнительной степени.</a:t>
            </a:r>
          </a:p>
          <a:p>
            <a:pPr algn="just"/>
            <a:r>
              <a:rPr lang="ru-RU" sz="2000" kern="50" dirty="0">
                <a:effectLst/>
                <a:latin typeface="Arial" panose="020B0604020202020204" pitchFamily="34" charset="0"/>
                <a:ea typeface="Arial Unicode MS"/>
                <a:cs typeface="Arial" panose="020B0604020202020204" pitchFamily="34" charset="0"/>
              </a:rPr>
              <a:t>1. Сегодня я себя чувствую (хорошо), чем вчера. 2. Ошибок у него (много), чем у меня. 3. Было плохо, а стало еще (плохо). 4. Вторая книга мне понравилась (мало), чем первая. 5. Они живут (богато) нас. 6. Ты смеешься (громко) меня. 7. Идеи живут (долго) людей. 8. Мария Петровна ходила к нам все (редко). 9. На улице стало (шумно). 10. Черепаха передвигается (медленно), чем мышь.</a:t>
            </a:r>
          </a:p>
          <a:p>
            <a:pPr algn="just"/>
            <a:endParaRPr lang="cs-CZ" sz="2000" b="1"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3. Наречия в скобках поставьте в форме сравнительной степени.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Хотелось бы с вами встречаться (часто). 2. Маша выглядит (молодо) Веры. 3. Сегодня я прочитала (много), чем вчера. 4. Мы вернулись домой (рано) вас. 5. Ты пришел (поздно), чем обычно. 6. Музыка звучала всё (тихо). 7. Свое задание я выполнила (плохо) тебя. 8. Миша шел (медленно) Пети. 9. Он говорит по</a:t>
            </a:r>
            <a:r>
              <a:rPr lang="cs-CZ" sz="2000" kern="50" dirty="0">
                <a:effectLst/>
                <a:latin typeface="Arial" panose="020B0604020202020204" pitchFamily="34" charset="0"/>
                <a:ea typeface="Arial Unicode MS"/>
                <a:cs typeface="Arial" panose="020B0604020202020204" pitchFamily="34" charset="0"/>
              </a:rPr>
              <a:t>-</a:t>
            </a:r>
            <a:r>
              <a:rPr lang="ru-RU" sz="2000" kern="50" dirty="0" err="1">
                <a:effectLst/>
                <a:latin typeface="Arial" panose="020B0604020202020204" pitchFamily="34" charset="0"/>
                <a:ea typeface="Arial Unicode MS"/>
                <a:cs typeface="Arial" panose="020B0604020202020204" pitchFamily="34" charset="0"/>
              </a:rPr>
              <a:t>немецки</a:t>
            </a:r>
            <a:r>
              <a:rPr lang="ru-RU" sz="2000" kern="50" dirty="0">
                <a:effectLst/>
                <a:latin typeface="Arial" panose="020B0604020202020204" pitchFamily="34" charset="0"/>
                <a:ea typeface="Arial Unicode MS"/>
                <a:cs typeface="Arial" panose="020B0604020202020204" pitchFamily="34" charset="0"/>
              </a:rPr>
              <a:t> (плохо) меня.</a:t>
            </a:r>
            <a:endParaRPr lang="cs-CZ" sz="2000" kern="50" dirty="0">
              <a:effectLst/>
              <a:latin typeface="Arial" panose="020B0604020202020204" pitchFamily="34" charset="0"/>
              <a:ea typeface="Arial Unicode MS"/>
              <a:cs typeface="Arial" panose="020B0604020202020204" pitchFamily="34" charset="0"/>
            </a:endParaRP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617836241"/>
      </p:ext>
    </p:extLst>
  </p:cSld>
  <p:clrMapOvr>
    <a:masterClrMapping/>
  </p:clrMapOvr>
</p:sld>
</file>

<file path=ppt/slides/slide2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9914ECA-43D0-4D4C-B8D3-6527878F61F9}"/>
              </a:ext>
            </a:extLst>
          </p:cNvPr>
          <p:cNvSpPr>
            <a:spLocks noGrp="1"/>
          </p:cNvSpPr>
          <p:nvPr>
            <p:ph type="title"/>
          </p:nvPr>
        </p:nvSpPr>
        <p:spPr/>
        <p:txBody>
          <a:bodyPr/>
          <a:lstStyle/>
          <a:p>
            <a:r>
              <a:rPr lang="ru-RU" dirty="0"/>
              <a:t>правописание</a:t>
            </a:r>
            <a:endParaRPr lang="cs-CZ" dirty="0"/>
          </a:p>
        </p:txBody>
      </p:sp>
    </p:spTree>
    <p:extLst>
      <p:ext uri="{BB962C8B-B14F-4D97-AF65-F5344CB8AC3E}">
        <p14:creationId xmlns:p14="http://schemas.microsoft.com/office/powerpoint/2010/main" val="4270464998"/>
      </p:ext>
    </p:extLst>
  </p:cSld>
  <p:clrMapOvr>
    <a:masterClrMapping/>
  </p:clrMapOvr>
</p:sld>
</file>

<file path=ppt/slides/slide2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283186B-58A1-483D-A86F-5F4B4049B150}"/>
              </a:ext>
            </a:extLst>
          </p:cNvPr>
          <p:cNvSpPr txBox="1"/>
          <p:nvPr/>
        </p:nvSpPr>
        <p:spPr>
          <a:xfrm>
            <a:off x="813786" y="922366"/>
            <a:ext cx="10564428" cy="4770537"/>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Раскройте скобки, обратите внимание на написание наречий.</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Мы победим врагам (на)(зло). 2. Вопрос застал студента (в)(</a:t>
            </a:r>
            <a:r>
              <a:rPr lang="ru-RU" sz="2000" kern="50" dirty="0" err="1">
                <a:effectLst/>
                <a:latin typeface="Arial" panose="020B0604020202020204" pitchFamily="34" charset="0"/>
                <a:ea typeface="Arial Unicode MS"/>
                <a:cs typeface="Arial" panose="020B0604020202020204" pitchFamily="34" charset="0"/>
              </a:rPr>
              <a:t>расплох</a:t>
            </a:r>
            <a:r>
              <a:rPr lang="ru-RU" sz="2000" kern="50" dirty="0">
                <a:effectLst/>
                <a:latin typeface="Arial" panose="020B0604020202020204" pitchFamily="34" charset="0"/>
                <a:ea typeface="Arial Unicode MS"/>
                <a:cs typeface="Arial" panose="020B0604020202020204" pitchFamily="34" charset="0"/>
              </a:rPr>
              <a:t>). 3. Таблетку нужно выпить рано утром (на)(</a:t>
            </a:r>
            <a:r>
              <a:rPr lang="ru-RU" sz="2000" kern="50" dirty="0" err="1">
                <a:effectLst/>
                <a:latin typeface="Arial" panose="020B0604020202020204" pitchFamily="34" charset="0"/>
                <a:ea typeface="Arial Unicode MS"/>
                <a:cs typeface="Arial" panose="020B0604020202020204" pitchFamily="34" charset="0"/>
              </a:rPr>
              <a:t>тощак</a:t>
            </a:r>
            <a:r>
              <a:rPr lang="ru-RU" sz="2000" kern="50" dirty="0">
                <a:effectLst/>
                <a:latin typeface="Arial" panose="020B0604020202020204" pitchFamily="34" charset="0"/>
                <a:ea typeface="Arial Unicode MS"/>
                <a:cs typeface="Arial" panose="020B0604020202020204" pitchFamily="34" charset="0"/>
              </a:rPr>
              <a:t>). 4. (После)(завтра) у меня опять экзамен. 5. Дом (из)(далека) казался маленьким и невзрачным. 6. Шаг (в)(лево), шаг (в)(право). 7. Миша поднялась по лестнице (на)(верх). 8. А все (от)(того), что откладываем учебу на завтра. 9. Число студентов второго курса сократилось (в)(двое). 10. Хорошо, пусть будет (по)(вашему). 11. А (во)(вторых), это мое личное дело. 12. (Когда)(</a:t>
            </a:r>
            <a:r>
              <a:rPr lang="ru-RU" sz="2000" kern="50" dirty="0" err="1">
                <a:effectLst/>
                <a:latin typeface="Arial" panose="020B0604020202020204" pitchFamily="34" charset="0"/>
                <a:ea typeface="Arial Unicode MS"/>
                <a:cs typeface="Arial" panose="020B0604020202020204" pitchFamily="34" charset="0"/>
              </a:rPr>
              <a:t>нибудь</a:t>
            </a:r>
            <a:r>
              <a:rPr lang="ru-RU" sz="2000" kern="50" dirty="0">
                <a:effectLst/>
                <a:latin typeface="Arial" panose="020B0604020202020204" pitchFamily="34" charset="0"/>
                <a:ea typeface="Arial Unicode MS"/>
                <a:cs typeface="Arial" panose="020B0604020202020204" pitchFamily="34" charset="0"/>
              </a:rPr>
              <a:t>) и я приду на первую лекцию. 13. Она все делала (по)(памяти). 14. Со своим отцом я говорю (по)(</a:t>
            </a:r>
            <a:r>
              <a:rPr lang="ru-RU" sz="2000" kern="50" dirty="0" err="1">
                <a:effectLst/>
                <a:latin typeface="Arial" panose="020B0604020202020204" pitchFamily="34" charset="0"/>
                <a:ea typeface="Arial Unicode MS"/>
                <a:cs typeface="Arial" panose="020B0604020202020204" pitchFamily="34" charset="0"/>
              </a:rPr>
              <a:t>немецки</a:t>
            </a:r>
            <a:r>
              <a:rPr lang="ru-RU" sz="2000" kern="50" dirty="0">
                <a:effectLst/>
                <a:latin typeface="Arial" panose="020B0604020202020204" pitchFamily="34" charset="0"/>
                <a:ea typeface="Arial Unicode MS"/>
                <a:cs typeface="Arial" panose="020B0604020202020204" pitchFamily="34" charset="0"/>
              </a:rPr>
              <a:t>). 15. Давайте посмотрим на проблему (по)(другому).</a:t>
            </a:r>
          </a:p>
          <a:p>
            <a:pPr algn="just"/>
            <a:endParaRPr lang="ru-RU" sz="2000" kern="50" dirty="0">
              <a:effectLst/>
              <a:latin typeface="Arial" panose="020B0604020202020204" pitchFamily="34" charset="0"/>
              <a:ea typeface="Arial Unicode MS"/>
              <a:cs typeface="Arial" panose="020B0604020202020204" pitchFamily="34" charset="0"/>
            </a:endParaRPr>
          </a:p>
          <a:p>
            <a:pPr algn="just">
              <a:lnSpc>
                <a:spcPct val="105000"/>
              </a:lnSpc>
            </a:pPr>
            <a:r>
              <a:rPr lang="ru-RU" sz="2000" b="1" kern="50" dirty="0">
                <a:effectLst/>
                <a:latin typeface="Arial" panose="020B0604020202020204" pitchFamily="34" charset="0"/>
                <a:ea typeface="Arial Unicode MS"/>
                <a:cs typeface="Arial" panose="020B0604020202020204" pitchFamily="34" charset="0"/>
              </a:rPr>
              <a:t>2. Вставьте пропущенные буквы </a:t>
            </a:r>
            <a:r>
              <a:rPr lang="ru-RU" sz="2000" b="1" i="1" kern="50" dirty="0">
                <a:effectLst/>
                <a:latin typeface="Arial" panose="020B0604020202020204" pitchFamily="34" charset="0"/>
                <a:ea typeface="Arial Unicode MS"/>
                <a:cs typeface="Arial" panose="020B0604020202020204" pitchFamily="34" charset="0"/>
              </a:rPr>
              <a:t>н</a:t>
            </a:r>
            <a:r>
              <a:rPr lang="ru-RU" sz="2000" b="1" kern="50" dirty="0">
                <a:effectLst/>
                <a:latin typeface="Arial" panose="020B0604020202020204" pitchFamily="34" charset="0"/>
                <a:ea typeface="Arial Unicode MS"/>
                <a:cs typeface="Arial" panose="020B0604020202020204" pitchFamily="34" charset="0"/>
              </a:rPr>
              <a:t> и</a:t>
            </a:r>
            <a:r>
              <a:rPr lang="ru-RU" sz="2000" b="1" i="1" kern="50" dirty="0">
                <a:effectLst/>
                <a:latin typeface="Arial" panose="020B0604020202020204" pitchFamily="34" charset="0"/>
                <a:ea typeface="Arial Unicode MS"/>
                <a:cs typeface="Arial" panose="020B0604020202020204" pitchFamily="34" charset="0"/>
              </a:rPr>
              <a:t> </a:t>
            </a:r>
            <a:r>
              <a:rPr lang="ru-RU" sz="2000" b="1" i="1" kern="50" dirty="0" err="1">
                <a:effectLst/>
                <a:latin typeface="Arial" panose="020B0604020202020204" pitchFamily="34" charset="0"/>
                <a:ea typeface="Arial Unicode MS"/>
                <a:cs typeface="Arial" panose="020B0604020202020204" pitchFamily="34" charset="0"/>
              </a:rPr>
              <a:t>нн</a:t>
            </a:r>
            <a:r>
              <a:rPr lang="ru-RU" sz="2000" b="1" i="1" kern="50" dirty="0">
                <a:effectLst/>
                <a:latin typeface="Arial" panose="020B0604020202020204" pitchFamily="34" charset="0"/>
                <a:ea typeface="Arial Unicode MS"/>
                <a:cs typeface="Arial" panose="020B0604020202020204" pitchFamily="34" charset="0"/>
              </a:rPr>
              <a:t>,</a:t>
            </a:r>
            <a:r>
              <a:rPr lang="ru-RU" sz="2000" b="1" kern="50" dirty="0">
                <a:effectLst/>
                <a:latin typeface="Arial" panose="020B0604020202020204" pitchFamily="34" charset="0"/>
                <a:ea typeface="Arial Unicode MS"/>
                <a:cs typeface="Arial" panose="020B0604020202020204" pitchFamily="34" charset="0"/>
              </a:rPr>
              <a:t> объясните свой выбор. Переведите наречия на чешский язык и употребите их в предложениях (на русском языке).</a:t>
            </a:r>
            <a:endParaRPr lang="cs-CZ" sz="2000" kern="50" dirty="0">
              <a:effectLst/>
              <a:latin typeface="Arial" panose="020B0604020202020204" pitchFamily="34" charset="0"/>
              <a:ea typeface="Arial Unicode MS"/>
              <a:cs typeface="Arial" panose="020B0604020202020204" pitchFamily="34" charset="0"/>
            </a:endParaRPr>
          </a:p>
          <a:p>
            <a:pPr algn="just">
              <a:lnSpc>
                <a:spcPct val="105000"/>
              </a:lnSpc>
            </a:pPr>
            <a:r>
              <a:rPr lang="ru-RU" sz="2000" kern="50" dirty="0" err="1">
                <a:effectLst/>
                <a:latin typeface="Arial" panose="020B0604020202020204" pitchFamily="34" charset="0"/>
                <a:ea typeface="Arial Unicode MS"/>
                <a:cs typeface="Arial" panose="020B0604020202020204" pitchFamily="34" charset="0"/>
              </a:rPr>
              <a:t>Прекрас_о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озабоче_о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искре_е</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интерес_о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необдума_о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напряжё_о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спокой_о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торжестве_о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удивлё_о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скова_о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вер_о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сосредоточе_о</a:t>
            </a:r>
            <a:r>
              <a:rPr lang="ru-RU" sz="2000"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617756905"/>
      </p:ext>
    </p:extLst>
  </p:cSld>
  <p:clrMapOvr>
    <a:masterClrMapping/>
  </p:clrMapOvr>
</p:sld>
</file>

<file path=ppt/slides/slide2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5A994D32-3887-4707-ABA3-CA22A1CDA559}"/>
              </a:ext>
            </a:extLst>
          </p:cNvPr>
          <p:cNvSpPr txBox="1"/>
          <p:nvPr/>
        </p:nvSpPr>
        <p:spPr>
          <a:xfrm>
            <a:off x="769398" y="1059950"/>
            <a:ext cx="10653203" cy="4917436"/>
          </a:xfrm>
          <a:prstGeom prst="rect">
            <a:avLst/>
          </a:prstGeom>
          <a:noFill/>
        </p:spPr>
        <p:txBody>
          <a:bodyPr wrap="square">
            <a:spAutoFit/>
          </a:bodyPr>
          <a:lstStyle/>
          <a:p>
            <a:pPr algn="just">
              <a:lnSpc>
                <a:spcPct val="105000"/>
              </a:lnSpc>
            </a:pPr>
            <a:r>
              <a:rPr lang="ru-RU" sz="2000" b="1" kern="50" dirty="0">
                <a:effectLst/>
                <a:latin typeface="Arial" panose="020B0604020202020204" pitchFamily="34" charset="0"/>
                <a:ea typeface="Arial Unicode MS"/>
                <a:cs typeface="Arial" panose="020B0604020202020204" pitchFamily="34" charset="0"/>
              </a:rPr>
              <a:t>1. Вставьте пропущенные буквы </a:t>
            </a:r>
            <a:r>
              <a:rPr lang="ru-RU" sz="2000" b="1" i="1" kern="50" dirty="0">
                <a:effectLst/>
                <a:latin typeface="Arial" panose="020B0604020202020204" pitchFamily="34" charset="0"/>
                <a:ea typeface="Arial Unicode MS"/>
                <a:cs typeface="Arial" panose="020B0604020202020204" pitchFamily="34" charset="0"/>
              </a:rPr>
              <a:t>н</a:t>
            </a:r>
            <a:r>
              <a:rPr lang="ru-RU" sz="2000" b="1" kern="50" dirty="0">
                <a:effectLst/>
                <a:latin typeface="Arial" panose="020B0604020202020204" pitchFamily="34" charset="0"/>
                <a:ea typeface="Arial Unicode MS"/>
                <a:cs typeface="Arial" panose="020B0604020202020204" pitchFamily="34" charset="0"/>
              </a:rPr>
              <a:t> и</a:t>
            </a:r>
            <a:r>
              <a:rPr lang="ru-RU" sz="2000" b="1" i="1" kern="50" dirty="0">
                <a:effectLst/>
                <a:latin typeface="Arial" panose="020B0604020202020204" pitchFamily="34" charset="0"/>
                <a:ea typeface="Arial Unicode MS"/>
                <a:cs typeface="Arial" panose="020B0604020202020204" pitchFamily="34" charset="0"/>
              </a:rPr>
              <a:t> </a:t>
            </a:r>
            <a:r>
              <a:rPr lang="ru-RU" sz="2000" b="1" i="1" kern="50" dirty="0" err="1">
                <a:effectLst/>
                <a:latin typeface="Arial" panose="020B0604020202020204" pitchFamily="34" charset="0"/>
                <a:ea typeface="Arial Unicode MS"/>
                <a:cs typeface="Arial" panose="020B0604020202020204" pitchFamily="34" charset="0"/>
              </a:rPr>
              <a:t>нн</a:t>
            </a:r>
            <a:r>
              <a:rPr lang="ru-RU" sz="2000" b="1" i="1" kern="50" dirty="0">
                <a:effectLst/>
                <a:latin typeface="Arial" panose="020B0604020202020204" pitchFamily="34" charset="0"/>
                <a:ea typeface="Arial Unicode MS"/>
                <a:cs typeface="Arial" panose="020B0604020202020204" pitchFamily="34" charset="0"/>
              </a:rPr>
              <a:t>,</a:t>
            </a:r>
            <a:r>
              <a:rPr lang="ru-RU" sz="2000" b="1" kern="50" dirty="0">
                <a:effectLst/>
                <a:latin typeface="Arial" panose="020B0604020202020204" pitchFamily="34" charset="0"/>
                <a:ea typeface="Arial Unicode MS"/>
                <a:cs typeface="Arial" panose="020B0604020202020204" pitchFamily="34" charset="0"/>
              </a:rPr>
              <a:t> объясните свой выбор. Переведите наречия на чешский язык и употребите их в предложениях (на русском языке).</a:t>
            </a:r>
            <a:endParaRPr lang="cs-CZ" sz="2000" kern="50" dirty="0">
              <a:effectLst/>
              <a:latin typeface="Arial" panose="020B0604020202020204" pitchFamily="34" charset="0"/>
              <a:ea typeface="Arial Unicode MS"/>
              <a:cs typeface="Arial" panose="020B0604020202020204" pitchFamily="34" charset="0"/>
            </a:endParaRPr>
          </a:p>
          <a:p>
            <a:pPr algn="just">
              <a:lnSpc>
                <a:spcPct val="105000"/>
              </a:lnSpc>
            </a:pPr>
            <a:r>
              <a:rPr lang="ru-RU" sz="2000" kern="50" dirty="0" err="1">
                <a:effectLst/>
                <a:latin typeface="Arial" panose="020B0604020202020204" pitchFamily="34" charset="0"/>
                <a:ea typeface="Arial Unicode MS"/>
                <a:cs typeface="Arial" panose="020B0604020202020204" pitchFamily="34" charset="0"/>
              </a:rPr>
              <a:t>Прекрас_о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озабоче_о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искре_е</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интерес_о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необдума_о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напряжё_о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спокой_о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торжестве_о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удивлё_о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скова_о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вер_о</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сосредоточе_о</a:t>
            </a:r>
            <a:r>
              <a:rPr lang="ru-RU" sz="2000"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lnSpc>
                <a:spcPct val="105000"/>
              </a:lnSpc>
            </a:pPr>
            <a:r>
              <a:rPr lang="cs-CZ" sz="2000" kern="50" dirty="0">
                <a:effectLst/>
                <a:latin typeface="Arial" panose="020B0604020202020204" pitchFamily="34" charset="0"/>
                <a:ea typeface="Arial Unicode MS"/>
                <a:cs typeface="Arial" panose="020B0604020202020204" pitchFamily="34" charset="0"/>
              </a:rPr>
              <a:t> </a:t>
            </a:r>
          </a:p>
          <a:p>
            <a:pPr algn="just">
              <a:lnSpc>
                <a:spcPct val="105000"/>
              </a:lnSpc>
            </a:pPr>
            <a:r>
              <a:rPr lang="ru-RU" sz="2000" b="1" kern="50" dirty="0">
                <a:effectLst/>
                <a:latin typeface="Arial" panose="020B0604020202020204" pitchFamily="34" charset="0"/>
                <a:ea typeface="Arial Unicode MS"/>
                <a:cs typeface="Arial" panose="020B0604020202020204" pitchFamily="34" charset="0"/>
              </a:rPr>
              <a:t>2. Вставьте пропущенный мягкий знак (если требуется)</a:t>
            </a:r>
            <a:r>
              <a:rPr lang="ru-RU" sz="2000" b="1" i="1" kern="50" dirty="0">
                <a:effectLst/>
                <a:latin typeface="Arial" panose="020B0604020202020204" pitchFamily="34" charset="0"/>
                <a:ea typeface="Arial Unicode MS"/>
                <a:cs typeface="Arial" panose="020B0604020202020204" pitchFamily="34" charset="0"/>
              </a:rPr>
              <a:t>,</a:t>
            </a:r>
            <a:r>
              <a:rPr lang="ru-RU" sz="2000" b="1" kern="50" dirty="0">
                <a:effectLst/>
                <a:latin typeface="Arial" panose="020B0604020202020204" pitchFamily="34" charset="0"/>
                <a:ea typeface="Arial Unicode MS"/>
                <a:cs typeface="Arial" panose="020B0604020202020204" pitchFamily="34" charset="0"/>
              </a:rPr>
              <a:t> объясните свой выбор. Переведите наречия на чешский язык и употребите их в предложениях (на русском языке).</a:t>
            </a:r>
            <a:endParaRPr lang="cs-CZ" sz="2000" kern="50" dirty="0">
              <a:effectLst/>
              <a:latin typeface="Arial" panose="020B0604020202020204" pitchFamily="34" charset="0"/>
              <a:ea typeface="Arial Unicode MS"/>
              <a:cs typeface="Arial" panose="020B0604020202020204" pitchFamily="34" charset="0"/>
            </a:endParaRPr>
          </a:p>
          <a:p>
            <a:pPr algn="just">
              <a:lnSpc>
                <a:spcPct val="105000"/>
              </a:lnSpc>
            </a:pPr>
            <a:r>
              <a:rPr lang="ru-RU" sz="2000" kern="50" dirty="0" err="1">
                <a:effectLst/>
                <a:latin typeface="Arial" panose="020B0604020202020204" pitchFamily="34" charset="0"/>
                <a:ea typeface="Arial Unicode MS"/>
                <a:cs typeface="Arial" panose="020B0604020202020204" pitchFamily="34" charset="0"/>
              </a:rPr>
              <a:t>Навзнич</a:t>
            </a:r>
            <a:r>
              <a:rPr lang="ru-RU" sz="2000" kern="50" dirty="0">
                <a:effectLst/>
                <a:latin typeface="Arial" panose="020B0604020202020204" pitchFamily="34" charset="0"/>
                <a:ea typeface="Arial Unicode MS"/>
                <a:cs typeface="Arial" panose="020B0604020202020204" pitchFamily="34" charset="0"/>
              </a:rPr>
              <a:t>_, уж_, </a:t>
            </a:r>
            <a:r>
              <a:rPr lang="ru-RU" sz="2000" kern="50" dirty="0" err="1">
                <a:effectLst/>
                <a:latin typeface="Arial" panose="020B0604020202020204" pitchFamily="34" charset="0"/>
                <a:ea typeface="Arial Unicode MS"/>
                <a:cs typeface="Arial" panose="020B0604020202020204" pitchFamily="34" charset="0"/>
              </a:rPr>
              <a:t>сплош</a:t>
            </a:r>
            <a:r>
              <a:rPr lang="ru-RU" sz="2000" kern="50" dirty="0">
                <a:effectLst/>
                <a:latin typeface="Arial" panose="020B0604020202020204" pitchFamily="34" charset="0"/>
                <a:ea typeface="Arial Unicode MS"/>
                <a:cs typeface="Arial" panose="020B0604020202020204" pitchFamily="34" charset="0"/>
              </a:rPr>
              <a:t>_, замуж_, </a:t>
            </a:r>
            <a:r>
              <a:rPr lang="ru-RU" sz="2000" kern="50" dirty="0" err="1">
                <a:effectLst/>
                <a:latin typeface="Arial" panose="020B0604020202020204" pitchFamily="34" charset="0"/>
                <a:ea typeface="Arial Unicode MS"/>
                <a:cs typeface="Arial" panose="020B0604020202020204" pitchFamily="34" charset="0"/>
              </a:rPr>
              <a:t>вскач</a:t>
            </a:r>
            <a:r>
              <a:rPr lang="ru-RU" sz="2000" kern="50" dirty="0">
                <a:effectLst/>
                <a:latin typeface="Arial" panose="020B0604020202020204" pitchFamily="34" charset="0"/>
                <a:ea typeface="Arial Unicode MS"/>
                <a:cs typeface="Arial" panose="020B0604020202020204" pitchFamily="34" charset="0"/>
              </a:rPr>
              <a:t>_, невтерпёж_, </a:t>
            </a:r>
            <a:r>
              <a:rPr lang="ru-RU" sz="2000" kern="50" dirty="0" err="1">
                <a:effectLst/>
                <a:latin typeface="Arial" panose="020B0604020202020204" pitchFamily="34" charset="0"/>
                <a:ea typeface="Arial Unicode MS"/>
                <a:cs typeface="Arial" panose="020B0604020202020204" pitchFamily="34" charset="0"/>
              </a:rPr>
              <a:t>наотмаш</a:t>
            </a:r>
            <a:r>
              <a:rPr lang="ru-RU" sz="2000" kern="50" dirty="0">
                <a:effectLst/>
                <a:latin typeface="Arial" panose="020B0604020202020204" pitchFamily="34" charset="0"/>
                <a:ea typeface="Arial Unicode MS"/>
                <a:cs typeface="Arial" panose="020B0604020202020204" pitchFamily="34" charset="0"/>
              </a:rPr>
              <a:t>_, </a:t>
            </a:r>
            <a:r>
              <a:rPr lang="ru-RU" sz="2000" kern="50" dirty="0" err="1">
                <a:effectLst/>
                <a:latin typeface="Arial" panose="020B0604020202020204" pitchFamily="34" charset="0"/>
                <a:ea typeface="Arial Unicode MS"/>
                <a:cs typeface="Arial" panose="020B0604020202020204" pitchFamily="34" charset="0"/>
              </a:rPr>
              <a:t>точ</a:t>
            </a:r>
            <a:r>
              <a:rPr lang="ru-RU" sz="2000" kern="50" dirty="0">
                <a:effectLst/>
                <a:latin typeface="Arial" panose="020B0604020202020204" pitchFamily="34" charset="0"/>
                <a:ea typeface="Arial Unicode MS"/>
                <a:cs typeface="Arial" panose="020B0604020202020204" pitchFamily="34" charset="0"/>
              </a:rPr>
              <a:t>_-в-</a:t>
            </a:r>
            <a:r>
              <a:rPr lang="ru-RU" sz="2000" kern="50" dirty="0" err="1">
                <a:effectLst/>
                <a:latin typeface="Arial" panose="020B0604020202020204" pitchFamily="34" charset="0"/>
                <a:ea typeface="Arial Unicode MS"/>
                <a:cs typeface="Arial" panose="020B0604020202020204" pitchFamily="34" charset="0"/>
              </a:rPr>
              <a:t>точ</a:t>
            </a:r>
            <a:r>
              <a:rPr lang="ru-RU" sz="2000" kern="50" dirty="0">
                <a:effectLst/>
                <a:latin typeface="Arial" panose="020B0604020202020204" pitchFamily="34" charset="0"/>
                <a:ea typeface="Arial Unicode MS"/>
                <a:cs typeface="Arial" panose="020B0604020202020204" pitchFamily="34" charset="0"/>
              </a:rPr>
              <a:t>_, </a:t>
            </a:r>
            <a:r>
              <a:rPr lang="ru-RU" sz="2000" kern="50" dirty="0" err="1">
                <a:effectLst/>
                <a:latin typeface="Arial" panose="020B0604020202020204" pitchFamily="34" charset="0"/>
                <a:ea typeface="Arial Unicode MS"/>
                <a:cs typeface="Arial" panose="020B0604020202020204" pitchFamily="34" charset="0"/>
              </a:rPr>
              <a:t>настеж</a:t>
            </a:r>
            <a:r>
              <a:rPr lang="ru-RU" sz="2000" kern="50" dirty="0">
                <a:effectLst/>
                <a:latin typeface="Arial" panose="020B0604020202020204" pitchFamily="34" charset="0"/>
                <a:ea typeface="Arial Unicode MS"/>
                <a:cs typeface="Arial" panose="020B0604020202020204" pitchFamily="34" charset="0"/>
              </a:rPr>
              <a:t>_.</a:t>
            </a:r>
          </a:p>
          <a:p>
            <a:pPr algn="just">
              <a:lnSpc>
                <a:spcPct val="105000"/>
              </a:lnSpc>
            </a:pPr>
            <a:endParaRPr lang="ru-RU" sz="2000" kern="50" dirty="0">
              <a:latin typeface="Arial" panose="020B0604020202020204" pitchFamily="34" charset="0"/>
              <a:ea typeface="Arial Unicode MS"/>
              <a:cs typeface="Arial" panose="020B0604020202020204" pitchFamily="34" charset="0"/>
            </a:endParaRPr>
          </a:p>
          <a:p>
            <a:pPr algn="just">
              <a:lnSpc>
                <a:spcPct val="105000"/>
              </a:lnSpc>
            </a:pPr>
            <a:r>
              <a:rPr lang="ru-RU" sz="2000" b="1" kern="50" dirty="0">
                <a:effectLst/>
                <a:latin typeface="Arial" panose="020B0604020202020204" pitchFamily="34" charset="0"/>
                <a:ea typeface="Arial Unicode MS"/>
                <a:cs typeface="Arial" panose="020B0604020202020204" pitchFamily="34" charset="0"/>
              </a:rPr>
              <a:t>3. Вставьте пропущенные буквы </a:t>
            </a:r>
            <a:r>
              <a:rPr lang="ru-RU" sz="2000" b="1" i="1" kern="50" dirty="0">
                <a:effectLst/>
                <a:latin typeface="Arial" panose="020B0604020202020204" pitchFamily="34" charset="0"/>
                <a:ea typeface="Arial Unicode MS"/>
                <a:cs typeface="Arial" panose="020B0604020202020204" pitchFamily="34" charset="0"/>
              </a:rPr>
              <a:t>а</a:t>
            </a:r>
            <a:r>
              <a:rPr lang="ru-RU" sz="2000" b="1" kern="50" dirty="0">
                <a:effectLst/>
                <a:latin typeface="Arial" panose="020B0604020202020204" pitchFamily="34" charset="0"/>
                <a:ea typeface="Arial Unicode MS"/>
                <a:cs typeface="Arial" panose="020B0604020202020204" pitchFamily="34" charset="0"/>
              </a:rPr>
              <a:t> и</a:t>
            </a:r>
            <a:r>
              <a:rPr lang="ru-RU" sz="2000" b="1" i="1" kern="50" dirty="0">
                <a:effectLst/>
                <a:latin typeface="Arial" panose="020B0604020202020204" pitchFamily="34" charset="0"/>
                <a:ea typeface="Arial Unicode MS"/>
                <a:cs typeface="Arial" panose="020B0604020202020204" pitchFamily="34" charset="0"/>
              </a:rPr>
              <a:t> о,</a:t>
            </a:r>
            <a:r>
              <a:rPr lang="ru-RU" sz="2000" b="1" kern="50" dirty="0">
                <a:effectLst/>
                <a:latin typeface="Arial" panose="020B0604020202020204" pitchFamily="34" charset="0"/>
                <a:ea typeface="Arial Unicode MS"/>
                <a:cs typeface="Arial" panose="020B0604020202020204" pitchFamily="34" charset="0"/>
              </a:rPr>
              <a:t> объясните свой выбор. Переведите наречия на чешский язык и употребите их в предложениях (на русском языке).</a:t>
            </a:r>
            <a:endParaRPr lang="cs-CZ" sz="2000" kern="50" dirty="0">
              <a:effectLst/>
              <a:latin typeface="Arial" panose="020B0604020202020204" pitchFamily="34" charset="0"/>
              <a:ea typeface="Arial Unicode MS"/>
              <a:cs typeface="Arial" panose="020B0604020202020204" pitchFamily="34" charset="0"/>
            </a:endParaRPr>
          </a:p>
          <a:p>
            <a:pPr algn="just">
              <a:lnSpc>
                <a:spcPct val="105000"/>
              </a:lnSpc>
            </a:pPr>
            <a:r>
              <a:rPr lang="ru-RU" sz="2000" kern="50" dirty="0" err="1">
                <a:effectLst/>
                <a:latin typeface="Arial" panose="020B0604020202020204" pitchFamily="34" charset="0"/>
                <a:ea typeface="Arial Unicode MS"/>
                <a:cs typeface="Arial" panose="020B0604020202020204" pitchFamily="34" charset="0"/>
              </a:rPr>
              <a:t>Слев</a:t>
            </a:r>
            <a:r>
              <a:rPr lang="ru-RU" sz="2000" kern="50" dirty="0">
                <a:effectLst/>
                <a:latin typeface="Arial" panose="020B0604020202020204" pitchFamily="34" charset="0"/>
                <a:ea typeface="Arial Unicode MS"/>
                <a:cs typeface="Arial" panose="020B0604020202020204" pitchFamily="34" charset="0"/>
              </a:rPr>
              <a:t>_, </a:t>
            </a:r>
            <a:r>
              <a:rPr lang="ru-RU" sz="2000" kern="50" dirty="0" err="1">
                <a:effectLst/>
                <a:latin typeface="Arial" panose="020B0604020202020204" pitchFamily="34" charset="0"/>
                <a:ea typeface="Arial Unicode MS"/>
                <a:cs typeface="Arial" panose="020B0604020202020204" pitchFamily="34" charset="0"/>
              </a:rPr>
              <a:t>направ</a:t>
            </a:r>
            <a:r>
              <a:rPr lang="ru-RU" sz="2000" kern="50" dirty="0">
                <a:effectLst/>
                <a:latin typeface="Arial" panose="020B0604020202020204" pitchFamily="34" charset="0"/>
                <a:ea typeface="Arial Unicode MS"/>
                <a:cs typeface="Arial" panose="020B0604020202020204" pitchFamily="34" charset="0"/>
              </a:rPr>
              <a:t>_, справ_, </a:t>
            </a:r>
            <a:r>
              <a:rPr lang="ru-RU" sz="2000" kern="50" dirty="0" err="1">
                <a:effectLst/>
                <a:latin typeface="Arial" panose="020B0604020202020204" pitchFamily="34" charset="0"/>
                <a:ea typeface="Arial Unicode MS"/>
                <a:cs typeface="Arial" panose="020B0604020202020204" pitchFamily="34" charset="0"/>
              </a:rPr>
              <a:t>досрочн</a:t>
            </a:r>
            <a:r>
              <a:rPr lang="ru-RU" sz="2000" kern="50" dirty="0">
                <a:effectLst/>
                <a:latin typeface="Arial" panose="020B0604020202020204" pitchFamily="34" charset="0"/>
                <a:ea typeface="Arial Unicode MS"/>
                <a:cs typeface="Arial" panose="020B0604020202020204" pitchFamily="34" charset="0"/>
              </a:rPr>
              <a:t>_, </a:t>
            </a:r>
            <a:r>
              <a:rPr lang="ru-RU" sz="2000" kern="50" dirty="0" err="1">
                <a:effectLst/>
                <a:latin typeface="Arial" panose="020B0604020202020204" pitchFamily="34" charset="0"/>
                <a:ea typeface="Arial Unicode MS"/>
                <a:cs typeface="Arial" panose="020B0604020202020204" pitchFamily="34" charset="0"/>
              </a:rPr>
              <a:t>издавн</a:t>
            </a:r>
            <a:r>
              <a:rPr lang="ru-RU" sz="2000" kern="50" dirty="0">
                <a:effectLst/>
                <a:latin typeface="Arial" panose="020B0604020202020204" pitchFamily="34" charset="0"/>
                <a:ea typeface="Arial Unicode MS"/>
                <a:cs typeface="Arial" panose="020B0604020202020204" pitchFamily="34" charset="0"/>
              </a:rPr>
              <a:t>_, </a:t>
            </a:r>
            <a:r>
              <a:rPr lang="ru-RU" sz="2000" kern="50" dirty="0" err="1">
                <a:effectLst/>
                <a:latin typeface="Arial" panose="020B0604020202020204" pitchFamily="34" charset="0"/>
                <a:ea typeface="Arial Unicode MS"/>
                <a:cs typeface="Arial" panose="020B0604020202020204" pitchFamily="34" charset="0"/>
              </a:rPr>
              <a:t>дочист</a:t>
            </a:r>
            <a:r>
              <a:rPr lang="ru-RU" sz="2000" kern="50" dirty="0">
                <a:effectLst/>
                <a:latin typeface="Arial" panose="020B0604020202020204" pitchFamily="34" charset="0"/>
                <a:ea typeface="Arial Unicode MS"/>
                <a:cs typeface="Arial" panose="020B0604020202020204" pitchFamily="34" charset="0"/>
              </a:rPr>
              <a:t>_, </a:t>
            </a:r>
            <a:r>
              <a:rPr lang="ru-RU" sz="2000" kern="50" dirty="0" err="1">
                <a:effectLst/>
                <a:latin typeface="Arial" panose="020B0604020202020204" pitchFamily="34" charset="0"/>
                <a:ea typeface="Arial Unicode MS"/>
                <a:cs typeface="Arial" panose="020B0604020202020204" pitchFamily="34" charset="0"/>
              </a:rPr>
              <a:t>занов</a:t>
            </a:r>
            <a:r>
              <a:rPr lang="ru-RU" sz="2000" kern="50" dirty="0">
                <a:effectLst/>
                <a:latin typeface="Arial" panose="020B0604020202020204" pitchFamily="34" charset="0"/>
                <a:ea typeface="Arial Unicode MS"/>
                <a:cs typeface="Arial" panose="020B0604020202020204" pitchFamily="34" charset="0"/>
              </a:rPr>
              <a:t>_, </a:t>
            </a:r>
            <a:r>
              <a:rPr lang="ru-RU" sz="2000" kern="50" dirty="0" err="1">
                <a:effectLst/>
                <a:latin typeface="Arial" panose="020B0604020202020204" pitchFamily="34" charset="0"/>
                <a:ea typeface="Arial Unicode MS"/>
                <a:cs typeface="Arial" panose="020B0604020202020204" pitchFamily="34" charset="0"/>
              </a:rPr>
              <a:t>начист</a:t>
            </a:r>
            <a:r>
              <a:rPr lang="ru-RU" sz="2000" kern="50" dirty="0">
                <a:effectLst/>
                <a:latin typeface="Arial" panose="020B0604020202020204" pitchFamily="34" charset="0"/>
                <a:ea typeface="Arial Unicode MS"/>
                <a:cs typeface="Arial" panose="020B0604020202020204" pitchFamily="34" charset="0"/>
              </a:rPr>
              <a:t>_, </a:t>
            </a:r>
            <a:r>
              <a:rPr lang="ru-RU" sz="2000" kern="50" dirty="0" err="1">
                <a:effectLst/>
                <a:latin typeface="Arial" panose="020B0604020202020204" pitchFamily="34" charset="0"/>
                <a:ea typeface="Arial Unicode MS"/>
                <a:cs typeface="Arial" panose="020B0604020202020204" pitchFamily="34" charset="0"/>
              </a:rPr>
              <a:t>влев</a:t>
            </a:r>
            <a:r>
              <a:rPr lang="ru-RU" sz="2000" kern="50" dirty="0">
                <a:effectLst/>
                <a:latin typeface="Arial" panose="020B0604020202020204" pitchFamily="34" charset="0"/>
                <a:ea typeface="Arial Unicode MS"/>
                <a:cs typeface="Arial" panose="020B0604020202020204" pitchFamily="34" charset="0"/>
              </a:rPr>
              <a:t>_, </a:t>
            </a:r>
            <a:r>
              <a:rPr lang="ru-RU" sz="2000" kern="50" dirty="0" err="1">
                <a:effectLst/>
                <a:latin typeface="Arial" panose="020B0604020202020204" pitchFamily="34" charset="0"/>
                <a:ea typeface="Arial Unicode MS"/>
                <a:cs typeface="Arial" panose="020B0604020202020204" pitchFamily="34" charset="0"/>
              </a:rPr>
              <a:t>налев</a:t>
            </a:r>
            <a:r>
              <a:rPr lang="ru-RU" sz="2000" kern="50" dirty="0">
                <a:effectLst/>
                <a:latin typeface="Arial" panose="020B0604020202020204" pitchFamily="34" charset="0"/>
                <a:ea typeface="Arial Unicode MS"/>
                <a:cs typeface="Arial" panose="020B0604020202020204" pitchFamily="34" charset="0"/>
              </a:rPr>
              <a:t>_, </a:t>
            </a:r>
            <a:r>
              <a:rPr lang="ru-RU" sz="2000" kern="50" dirty="0" err="1">
                <a:effectLst/>
                <a:latin typeface="Arial" panose="020B0604020202020204" pitchFamily="34" charset="0"/>
                <a:ea typeface="Arial Unicode MS"/>
                <a:cs typeface="Arial" panose="020B0604020202020204" pitchFamily="34" charset="0"/>
              </a:rPr>
              <a:t>вправ</a:t>
            </a:r>
            <a:r>
              <a:rPr lang="ru-RU" sz="2000" kern="50" dirty="0">
                <a:effectLst/>
                <a:latin typeface="Arial" panose="020B0604020202020204" pitchFamily="34" charset="0"/>
                <a:ea typeface="Arial Unicode MS"/>
                <a:cs typeface="Arial" panose="020B0604020202020204" pitchFamily="34" charset="0"/>
              </a:rPr>
              <a:t>_, </a:t>
            </a:r>
            <a:r>
              <a:rPr lang="ru-RU" sz="2000" kern="50" dirty="0" err="1">
                <a:effectLst/>
                <a:latin typeface="Arial" panose="020B0604020202020204" pitchFamily="34" charset="0"/>
                <a:ea typeface="Arial Unicode MS"/>
                <a:cs typeface="Arial" panose="020B0604020202020204" pitchFamily="34" charset="0"/>
              </a:rPr>
              <a:t>довольн</a:t>
            </a:r>
            <a:r>
              <a:rPr lang="ru-RU" sz="2000" kern="50" dirty="0">
                <a:effectLst/>
                <a:latin typeface="Arial" panose="020B0604020202020204" pitchFamily="34" charset="0"/>
                <a:ea typeface="Arial Unicode MS"/>
                <a:cs typeface="Arial" panose="020B0604020202020204" pitchFamily="34" charset="0"/>
              </a:rPr>
              <a:t>_, </a:t>
            </a:r>
            <a:r>
              <a:rPr lang="ru-RU" sz="2000" kern="50" dirty="0" err="1">
                <a:effectLst/>
                <a:latin typeface="Arial" panose="020B0604020202020204" pitchFamily="34" charset="0"/>
                <a:ea typeface="Arial Unicode MS"/>
                <a:cs typeface="Arial" panose="020B0604020202020204" pitchFamily="34" charset="0"/>
              </a:rPr>
              <a:t>сгоряч</a:t>
            </a:r>
            <a:r>
              <a:rPr lang="ru-RU" sz="2000" kern="50" dirty="0">
                <a:effectLst/>
                <a:latin typeface="Arial" panose="020B0604020202020204" pitchFamily="34" charset="0"/>
                <a:ea typeface="Arial Unicode MS"/>
                <a:cs typeface="Arial" panose="020B0604020202020204" pitchFamily="34" charset="0"/>
              </a:rPr>
              <a:t>_, </a:t>
            </a:r>
            <a:r>
              <a:rPr lang="ru-RU" sz="2000" kern="50" dirty="0" err="1">
                <a:effectLst/>
                <a:latin typeface="Arial" panose="020B0604020202020204" pitchFamily="34" charset="0"/>
                <a:ea typeface="Arial Unicode MS"/>
                <a:cs typeface="Arial" panose="020B0604020202020204" pitchFamily="34" charset="0"/>
              </a:rPr>
              <a:t>сначал</a:t>
            </a:r>
            <a:r>
              <a:rPr lang="ru-RU" sz="2000" kern="50" dirty="0">
                <a:effectLst/>
                <a:latin typeface="Arial" panose="020B0604020202020204" pitchFamily="34" charset="0"/>
                <a:ea typeface="Arial Unicode MS"/>
                <a:cs typeface="Arial" panose="020B0604020202020204" pitchFamily="34" charset="0"/>
              </a:rPr>
              <a:t>_, </a:t>
            </a:r>
            <a:r>
              <a:rPr lang="ru-RU" sz="2000" kern="50" dirty="0" err="1">
                <a:effectLst/>
                <a:latin typeface="Arial" panose="020B0604020202020204" pitchFamily="34" charset="0"/>
                <a:ea typeface="Arial Unicode MS"/>
                <a:cs typeface="Arial" panose="020B0604020202020204" pitchFamily="34" charset="0"/>
              </a:rPr>
              <a:t>вполголос</a:t>
            </a:r>
            <a:r>
              <a:rPr lang="ru-RU" sz="2000" kern="50" dirty="0">
                <a:effectLst/>
                <a:latin typeface="Arial" panose="020B0604020202020204" pitchFamily="34" charset="0"/>
                <a:ea typeface="Arial Unicode MS"/>
                <a:cs typeface="Arial" panose="020B0604020202020204" pitchFamily="34" charset="0"/>
              </a:rPr>
              <a:t>_.</a:t>
            </a:r>
            <a:endParaRPr lang="cs-CZ" sz="2000" kern="50" dirty="0">
              <a:effectLst/>
              <a:latin typeface="Arial" panose="020B0604020202020204" pitchFamily="34" charset="0"/>
              <a:ea typeface="Arial Unicode MS"/>
              <a:cs typeface="Arial" panose="020B0604020202020204" pitchFamily="34" charset="0"/>
            </a:endParaRPr>
          </a:p>
          <a:p>
            <a:pPr algn="just">
              <a:lnSpc>
                <a:spcPct val="105000"/>
              </a:lnSpc>
            </a:pP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81957856"/>
      </p:ext>
    </p:extLst>
  </p:cSld>
  <p:clrMapOvr>
    <a:masterClrMapping/>
  </p:clrMapOvr>
</p:sld>
</file>

<file path=ppt/slides/slide2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48661C8-4EA3-4DA5-AD97-2D31F425426C}"/>
              </a:ext>
            </a:extLst>
          </p:cNvPr>
          <p:cNvSpPr>
            <a:spLocks noGrp="1"/>
          </p:cNvSpPr>
          <p:nvPr>
            <p:ph type="title"/>
          </p:nvPr>
        </p:nvSpPr>
        <p:spPr/>
        <p:txBody>
          <a:bodyPr/>
          <a:lstStyle/>
          <a:p>
            <a:r>
              <a:rPr lang="ru-RU" dirty="0"/>
              <a:t>перевод</a:t>
            </a:r>
            <a:endParaRPr lang="cs-CZ" dirty="0"/>
          </a:p>
        </p:txBody>
      </p:sp>
    </p:spTree>
    <p:extLst>
      <p:ext uri="{BB962C8B-B14F-4D97-AF65-F5344CB8AC3E}">
        <p14:creationId xmlns:p14="http://schemas.microsoft.com/office/powerpoint/2010/main" val="123521484"/>
      </p:ext>
    </p:extLst>
  </p:cSld>
  <p:clrMapOvr>
    <a:masterClrMapping/>
  </p:clrMapOvr>
</p:sld>
</file>

<file path=ppt/slides/slide2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EE27C9E7-1300-4781-AFDE-5C1358B38EA7}"/>
              </a:ext>
            </a:extLst>
          </p:cNvPr>
          <p:cNvSpPr txBox="1"/>
          <p:nvPr/>
        </p:nvSpPr>
        <p:spPr>
          <a:xfrm>
            <a:off x="1651246" y="1676386"/>
            <a:ext cx="8386438" cy="3170099"/>
          </a:xfrm>
          <a:prstGeom prst="rect">
            <a:avLst/>
          </a:prstGeom>
          <a:noFill/>
        </p:spPr>
        <p:txBody>
          <a:bodyPr wrap="square">
            <a:spAutoFit/>
          </a:bodyPr>
          <a:lstStyle/>
          <a:p>
            <a:pPr marL="457200" algn="just"/>
            <a:r>
              <a:rPr lang="ru-RU" sz="2000" b="1" kern="50" dirty="0">
                <a:effectLst/>
                <a:latin typeface="Arial" panose="020B0604020202020204" pitchFamily="34" charset="0"/>
                <a:ea typeface="Arial Unicode MS"/>
                <a:cs typeface="Arial" panose="020B0604020202020204" pitchFamily="34" charset="0"/>
              </a:rPr>
              <a:t>Переведите наречие в скобках на русский язык.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Сегодня (</a:t>
            </a:r>
            <a:r>
              <a:rPr lang="cs-CZ" sz="2000" kern="50" dirty="0">
                <a:effectLst/>
                <a:latin typeface="Arial" panose="020B0604020202020204" pitchFamily="34" charset="0"/>
                <a:ea typeface="Arial Unicode MS"/>
                <a:cs typeface="Arial" panose="020B0604020202020204" pitchFamily="34" charset="0"/>
              </a:rPr>
              <a:t>večer</a:t>
            </a:r>
            <a:r>
              <a:rPr lang="ru-RU" sz="2000" kern="50" dirty="0">
                <a:effectLst/>
                <a:latin typeface="Arial" panose="020B0604020202020204" pitchFamily="34" charset="0"/>
                <a:ea typeface="Arial Unicode MS"/>
                <a:cs typeface="Arial" panose="020B0604020202020204" pitchFamily="34" charset="0"/>
              </a:rPr>
              <a:t>) мы пойдем в театр. 2. (</a:t>
            </a:r>
            <a:r>
              <a:rPr lang="cs-CZ" sz="2000" kern="50" dirty="0">
                <a:effectLst/>
                <a:latin typeface="Arial" panose="020B0604020202020204" pitchFamily="34" charset="0"/>
                <a:ea typeface="Arial Unicode MS"/>
                <a:cs typeface="Arial" panose="020B0604020202020204" pitchFamily="34" charset="0"/>
              </a:rPr>
              <a:t>Zítra</a:t>
            </a:r>
            <a:r>
              <a:rPr lang="ru-RU" sz="2000" kern="50" dirty="0">
                <a:effectLst/>
                <a:latin typeface="Arial" panose="020B0604020202020204" pitchFamily="34" charset="0"/>
                <a:ea typeface="Arial Unicode MS"/>
                <a:cs typeface="Arial" panose="020B0604020202020204" pitchFamily="34" charset="0"/>
              </a:rPr>
              <a:t>) будет хороша погода. 3. Мы (</a:t>
            </a:r>
            <a:r>
              <a:rPr lang="cs-CZ" sz="2000" kern="50" dirty="0">
                <a:effectLst/>
                <a:latin typeface="Arial" panose="020B0604020202020204" pitchFamily="34" charset="0"/>
                <a:ea typeface="Arial Unicode MS"/>
                <a:cs typeface="Arial" panose="020B0604020202020204" pitchFamily="34" charset="0"/>
              </a:rPr>
              <a:t>určitě</a:t>
            </a:r>
            <a:r>
              <a:rPr lang="ru-RU" sz="2000" kern="50" dirty="0">
                <a:effectLst/>
                <a:latin typeface="Arial" panose="020B0604020202020204" pitchFamily="34" charset="0"/>
                <a:ea typeface="Arial Unicode MS"/>
                <a:cs typeface="Arial" panose="020B0604020202020204" pitchFamily="34" charset="0"/>
              </a:rPr>
              <a:t>) встретимся. 4. Все будет (</a:t>
            </a:r>
            <a:r>
              <a:rPr lang="cs-CZ" sz="2000" kern="50" dirty="0">
                <a:effectLst/>
                <a:latin typeface="Arial" panose="020B0604020202020204" pitchFamily="34" charset="0"/>
                <a:ea typeface="Arial Unicode MS"/>
                <a:cs typeface="Arial" panose="020B0604020202020204" pitchFamily="34" charset="0"/>
              </a:rPr>
              <a:t>dobře</a:t>
            </a:r>
            <a:r>
              <a:rPr lang="ru-RU" sz="2000" kern="50" dirty="0">
                <a:effectLst/>
                <a:latin typeface="Arial" panose="020B0604020202020204" pitchFamily="34" charset="0"/>
                <a:ea typeface="Arial Unicode MS"/>
                <a:cs typeface="Arial" panose="020B0604020202020204" pitchFamily="34" charset="0"/>
              </a:rPr>
              <a:t>)</a:t>
            </a:r>
            <a:r>
              <a:rPr lang="cs-CZ" sz="2000" kern="50" dirty="0">
                <a:effectLst/>
                <a:latin typeface="Arial" panose="020B0604020202020204" pitchFamily="34" charset="0"/>
                <a:ea typeface="Arial Unicode MS"/>
                <a:cs typeface="Arial" panose="020B0604020202020204" pitchFamily="34" charset="0"/>
              </a:rPr>
              <a:t>. </a:t>
            </a:r>
            <a:r>
              <a:rPr lang="ru-RU" sz="2000" kern="50" dirty="0">
                <a:effectLst/>
                <a:latin typeface="Arial" panose="020B0604020202020204" pitchFamily="34" charset="0"/>
                <a:ea typeface="Arial Unicode MS"/>
                <a:cs typeface="Arial" panose="020B0604020202020204" pitchFamily="34" charset="0"/>
              </a:rPr>
              <a:t>5. Лодка (</a:t>
            </a:r>
            <a:r>
              <a:rPr lang="cs-CZ" sz="2000" kern="50" dirty="0">
                <a:effectLst/>
                <a:latin typeface="Arial" panose="020B0604020202020204" pitchFamily="34" charset="0"/>
                <a:ea typeface="Arial Unicode MS"/>
                <a:cs typeface="Arial" panose="020B0604020202020204" pitchFamily="34" charset="0"/>
              </a:rPr>
              <a:t>pomalu</a:t>
            </a:r>
            <a:r>
              <a:rPr lang="ru-RU" sz="2000" kern="50" dirty="0">
                <a:effectLst/>
                <a:latin typeface="Arial" panose="020B0604020202020204" pitchFamily="34" charset="0"/>
                <a:ea typeface="Arial Unicode MS"/>
                <a:cs typeface="Arial" panose="020B0604020202020204" pitchFamily="34" charset="0"/>
              </a:rPr>
              <a:t>) плыла по реке. 6. Я себя (</a:t>
            </a:r>
            <a:r>
              <a:rPr lang="cs-CZ" sz="2000" kern="50" dirty="0">
                <a:effectLst/>
                <a:latin typeface="Arial" panose="020B0604020202020204" pitchFamily="34" charset="0"/>
                <a:ea typeface="Arial Unicode MS"/>
                <a:cs typeface="Arial" panose="020B0604020202020204" pitchFamily="34" charset="0"/>
              </a:rPr>
              <a:t>špatně</a:t>
            </a:r>
            <a:r>
              <a:rPr lang="ru-RU" sz="2000" kern="50" dirty="0">
                <a:effectLst/>
                <a:latin typeface="Arial" panose="020B0604020202020204" pitchFamily="34" charset="0"/>
                <a:ea typeface="Arial Unicode MS"/>
                <a:cs typeface="Arial" panose="020B0604020202020204" pitchFamily="34" charset="0"/>
              </a:rPr>
              <a:t>) чувствую. 7. Я (</a:t>
            </a:r>
            <a:r>
              <a:rPr lang="cs-CZ" sz="2000" kern="50" dirty="0">
                <a:effectLst/>
                <a:latin typeface="Arial" panose="020B0604020202020204" pitchFamily="34" charset="0"/>
                <a:ea typeface="Arial Unicode MS"/>
                <a:cs typeface="Arial" panose="020B0604020202020204" pitchFamily="34" charset="0"/>
              </a:rPr>
              <a:t>brzy</a:t>
            </a:r>
            <a:r>
              <a:rPr lang="ru-RU" sz="2000" kern="50" dirty="0">
                <a:effectLst/>
                <a:latin typeface="Arial" panose="020B0604020202020204" pitchFamily="34" charset="0"/>
                <a:ea typeface="Arial Unicode MS"/>
                <a:cs typeface="Arial" panose="020B0604020202020204" pitchFamily="34" charset="0"/>
              </a:rPr>
              <a:t>) закончу третий курс. 8. Я вижу ее (</a:t>
            </a:r>
            <a:r>
              <a:rPr lang="cs-CZ" sz="2000" kern="50" dirty="0">
                <a:effectLst/>
                <a:latin typeface="Arial" panose="020B0604020202020204" pitchFamily="34" charset="0"/>
                <a:ea typeface="Arial Unicode MS"/>
                <a:cs typeface="Arial" panose="020B0604020202020204" pitchFamily="34" charset="0"/>
              </a:rPr>
              <a:t>málokdy</a:t>
            </a:r>
            <a:r>
              <a:rPr lang="ru-RU" sz="2000" kern="50" dirty="0">
                <a:effectLst/>
                <a:latin typeface="Arial" panose="020B0604020202020204" pitchFamily="34" charset="0"/>
                <a:ea typeface="Arial Unicode MS"/>
                <a:cs typeface="Arial" panose="020B0604020202020204" pitchFamily="34" charset="0"/>
              </a:rPr>
              <a:t>)</a:t>
            </a:r>
            <a:r>
              <a:rPr lang="cs-CZ" sz="2000" kern="50" dirty="0">
                <a:effectLst/>
                <a:latin typeface="Arial" panose="020B0604020202020204" pitchFamily="34" charset="0"/>
                <a:ea typeface="Arial Unicode MS"/>
                <a:cs typeface="Arial" panose="020B0604020202020204" pitchFamily="34" charset="0"/>
              </a:rPr>
              <a:t>. </a:t>
            </a:r>
            <a:r>
              <a:rPr lang="ru-RU" sz="2000" kern="50" dirty="0">
                <a:effectLst/>
                <a:latin typeface="Arial" panose="020B0604020202020204" pitchFamily="34" charset="0"/>
                <a:ea typeface="Arial Unicode MS"/>
                <a:cs typeface="Arial" panose="020B0604020202020204" pitchFamily="34" charset="0"/>
              </a:rPr>
              <a:t>9. (</a:t>
            </a:r>
            <a:r>
              <a:rPr lang="cs-CZ" sz="2000" kern="50" dirty="0">
                <a:effectLst/>
                <a:latin typeface="Arial" panose="020B0604020202020204" pitchFamily="34" charset="0"/>
                <a:ea typeface="Arial Unicode MS"/>
                <a:cs typeface="Arial" panose="020B0604020202020204" pitchFamily="34" charset="0"/>
              </a:rPr>
              <a:t>Občas</a:t>
            </a:r>
            <a:r>
              <a:rPr lang="ru-RU" sz="2000" kern="50" dirty="0">
                <a:effectLst/>
                <a:latin typeface="Arial" panose="020B0604020202020204" pitchFamily="34" charset="0"/>
                <a:ea typeface="Arial Unicode MS"/>
                <a:cs typeface="Arial" panose="020B0604020202020204" pitchFamily="34" charset="0"/>
              </a:rPr>
              <a:t>) я чувствую себя одиноко. 10. Мы хотим жить (</a:t>
            </a:r>
            <a:r>
              <a:rPr lang="cs-CZ" sz="2000" kern="50" dirty="0">
                <a:effectLst/>
                <a:latin typeface="Arial" panose="020B0604020202020204" pitchFamily="34" charset="0"/>
                <a:ea typeface="Arial Unicode MS"/>
                <a:cs typeface="Arial" panose="020B0604020202020204" pitchFamily="34" charset="0"/>
              </a:rPr>
              <a:t>jinak</a:t>
            </a:r>
            <a:r>
              <a:rPr lang="ru-RU" sz="2000" kern="50" dirty="0">
                <a:effectLst/>
                <a:latin typeface="Arial" panose="020B0604020202020204" pitchFamily="34" charset="0"/>
                <a:ea typeface="Arial Unicode MS"/>
                <a:cs typeface="Arial" panose="020B0604020202020204" pitchFamily="34" charset="0"/>
              </a:rPr>
              <a:t>)</a:t>
            </a:r>
            <a:r>
              <a:rPr lang="cs-CZ" sz="2000" kern="50" dirty="0">
                <a:effectLst/>
                <a:latin typeface="Arial" panose="020B0604020202020204" pitchFamily="34" charset="0"/>
                <a:ea typeface="Arial Unicode MS"/>
                <a:cs typeface="Arial" panose="020B0604020202020204" pitchFamily="34" charset="0"/>
              </a:rPr>
              <a:t>.</a:t>
            </a:r>
            <a:endParaRPr lang="ru-RU" sz="2000" kern="50" dirty="0">
              <a:effectLst/>
              <a:latin typeface="Arial" panose="020B0604020202020204" pitchFamily="34" charset="0"/>
              <a:ea typeface="Arial Unicode MS"/>
              <a:cs typeface="Arial" panose="020B0604020202020204" pitchFamily="34" charset="0"/>
            </a:endParaRPr>
          </a:p>
          <a:p>
            <a:pPr algn="just"/>
            <a:endParaRPr lang="ru-RU" sz="2000" kern="50" dirty="0">
              <a:effectLst/>
              <a:latin typeface="Arial" panose="020B0604020202020204" pitchFamily="34" charset="0"/>
              <a:ea typeface="Arial Unicode MS"/>
              <a:cs typeface="Arial" panose="020B0604020202020204" pitchFamily="34" charset="0"/>
            </a:endParaRPr>
          </a:p>
          <a:p>
            <a:pPr marL="457200" algn="just"/>
            <a:endParaRPr lang="ru-RU" sz="2000" kern="50" dirty="0">
              <a:latin typeface="Arial" panose="020B0604020202020204" pitchFamily="34" charset="0"/>
              <a:ea typeface="Arial Unicode MS"/>
              <a:cs typeface="Arial" panose="020B0604020202020204" pitchFamily="34" charset="0"/>
            </a:endParaRPr>
          </a:p>
          <a:p>
            <a:pPr algn="just"/>
            <a:endParaRPr lang="ru-RU" sz="2000" b="1" kern="50" dirty="0">
              <a:effectLst/>
              <a:latin typeface="Arial" panose="020B0604020202020204" pitchFamily="34" charset="0"/>
              <a:ea typeface="Arial Unicode MS"/>
              <a:cs typeface="Arial" panose="020B0604020202020204" pitchFamily="34" charset="0"/>
            </a:endParaRP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95736762"/>
      </p:ext>
    </p:extLst>
  </p:cSld>
  <p:clrMapOvr>
    <a:masterClrMapping/>
  </p:clrMapOvr>
</p:sld>
</file>

<file path=ppt/slides/slide2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57495A71-A6AB-42D7-BE21-5B6F7732C510}"/>
              </a:ext>
            </a:extLst>
          </p:cNvPr>
          <p:cNvSpPr txBox="1"/>
          <p:nvPr/>
        </p:nvSpPr>
        <p:spPr>
          <a:xfrm>
            <a:off x="1828800" y="630316"/>
            <a:ext cx="8371642" cy="5324535"/>
          </a:xfrm>
          <a:prstGeom prst="rect">
            <a:avLst/>
          </a:prstGeom>
          <a:noFill/>
        </p:spPr>
        <p:txBody>
          <a:bodyPr wrap="square">
            <a:spAutoFit/>
          </a:bodyPr>
          <a:lstStyle/>
          <a:p>
            <a:pPr algn="just"/>
            <a:r>
              <a:rPr lang="ru-RU" sz="2000" b="1" kern="50">
                <a:effectLst/>
                <a:latin typeface="Arial" panose="020B0604020202020204" pitchFamily="34" charset="0"/>
                <a:ea typeface="Arial Unicode MS"/>
                <a:cs typeface="Arial" panose="020B0604020202020204" pitchFamily="34" charset="0"/>
              </a:rPr>
              <a:t>Переведите на чешский язык.</a:t>
            </a:r>
          </a:p>
          <a:p>
            <a:pPr algn="just"/>
            <a:endParaRPr lang="ru-RU" sz="2000" kern="50">
              <a:effectLst/>
              <a:latin typeface="Arial" panose="020B0604020202020204" pitchFamily="34" charset="0"/>
              <a:ea typeface="Arial Unicode MS"/>
              <a:cs typeface="Arial" panose="020B0604020202020204" pitchFamily="34" charset="0"/>
            </a:endParaRPr>
          </a:p>
          <a:p>
            <a:pPr algn="just"/>
            <a:r>
              <a:rPr lang="ru-RU" sz="2000" kern="50">
                <a:effectLst/>
                <a:latin typeface="Arial" panose="020B0604020202020204" pitchFamily="34" charset="0"/>
                <a:ea typeface="Arial Unicode MS"/>
                <a:cs typeface="Arial" panose="020B0604020202020204" pitchFamily="34" charset="0"/>
              </a:rPr>
              <a:t>1. Говорите громче, я очень плохо слышу. 2. Собирайся быстрее, иначе мы опоздаем на автобус. 3. Мой отец старше мамы на пять лет. 4. Мы пойдем направо, а вы налево. 5. По дороге на работу я часто покупаю кофе и газеты. 6. Он повёл себя в этой ситуации легкомысленно. 7. На некоторые вопросы студент отвечал автоматически. 8. Малыш сладко спал в кроватке. 9. Дома в этом районе стоят дорого. 10. Маша занимается спортом ежедневно. 11. Моя подруга все делает очень медленно. 12. Петя чувствовал себя глупо. 13. Учеба ей давалась легко. 14. По улице шли братья и громко разговаривали. 15. Время пролетело очень быстро и незаметно. 16. Чем дальше, тем интереснее. 17. Позвоните мне позже, сейчас я очень занят. 18. Завтра я встану еще раньше и успею испечь торт. 19. На душе стало немного легче. 20. Относитесь ко всему проще.  </a:t>
            </a:r>
          </a:p>
          <a:p>
            <a:pPr algn="just"/>
            <a:r>
              <a:rPr lang="ru-RU" sz="2000" kern="50">
                <a:effectLst/>
                <a:latin typeface="Arial" panose="020B0604020202020204" pitchFamily="34" charset="0"/>
                <a:ea typeface="Arial Unicode MS"/>
                <a:cs typeface="Arial" panose="020B0604020202020204" pitchFamily="34" charset="0"/>
              </a:rPr>
              <a:t> </a:t>
            </a:r>
          </a:p>
        </p:txBody>
      </p:sp>
    </p:spTree>
    <p:extLst>
      <p:ext uri="{BB962C8B-B14F-4D97-AF65-F5344CB8AC3E}">
        <p14:creationId xmlns:p14="http://schemas.microsoft.com/office/powerpoint/2010/main" val="2039732235"/>
      </p:ext>
    </p:extLst>
  </p:cSld>
  <p:clrMapOvr>
    <a:masterClrMapping/>
  </p:clrMapOvr>
</p:sld>
</file>

<file path=ppt/slides/slide2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CA07286-806F-430C-9E37-5136C7660DA3}"/>
              </a:ext>
            </a:extLst>
          </p:cNvPr>
          <p:cNvSpPr txBox="1"/>
          <p:nvPr/>
        </p:nvSpPr>
        <p:spPr>
          <a:xfrm>
            <a:off x="1074196" y="1147253"/>
            <a:ext cx="10200443" cy="4563493"/>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lnSpc>
                <a:spcPct val="105000"/>
              </a:lnSpc>
            </a:pPr>
            <a:r>
              <a:rPr lang="ru-RU" sz="2000" kern="50" dirty="0">
                <a:solidFill>
                  <a:srgbClr val="000000"/>
                </a:solidFill>
                <a:effectLst/>
                <a:latin typeface="Arial" panose="020B0604020202020204" pitchFamily="34" charset="0"/>
                <a:ea typeface="Arial Unicode MS"/>
                <a:cs typeface="Arial" panose="020B0604020202020204" pitchFamily="34" charset="0"/>
              </a:rPr>
              <a:t>1</a:t>
            </a:r>
            <a:r>
              <a:rPr lang="cs-CZ" sz="2000" kern="50" dirty="0">
                <a:solidFill>
                  <a:srgbClr val="000000"/>
                </a:solidFill>
                <a:effectLst/>
                <a:latin typeface="Arial" panose="020B0604020202020204" pitchFamily="34" charset="0"/>
                <a:ea typeface="Arial Unicode MS"/>
                <a:cs typeface="Arial" panose="020B0604020202020204" pitchFamily="34" charset="0"/>
              </a:rPr>
              <a:t>. Řekl nám kudy máme přesně jít, ale i přesto jsme se ztratili. 2. Probudil jsem se brzo ráno a nemohl jsem usnout. 3. Občas je mi smutno. 4. Po dnešním ranním běhu jsem byl zcela vyčerpán. 5. Navigace nás vedla doleva, ale my jsme omylem zabočili doprava. 6. Nedosáhl jsem nahoru a musel jsem někoho poprosit, aby mi to podal. 7. Snažil jsem se žít zdravě a cvičit. 8. Včera dlouho pršelo, a to nám narušilo naše plány. 9. Tudy jsme minule určitě nešli. 10. Tygr se snažil potichu přiblížit ke své kořisti. 11. Tom se vyšplhal nahoru na strom. 12. Zvesela jsme tancovali v kruhu. 13. Všude dobře, doma nejlíp. 14. Mé představení se všem velmi líbilo. 15. Bydlím naproti škole, a proto mohu vstávat později než ostatní. 16. Jak se do lesa volá, tak se z lesa ozývá. 17. Každý večer chodím cvičit. 18. Rychle vyběhl, kvůli tomu si nevšiml vody na zemi a uklouzl. 19. Včera jsem přišel pozdě domů a kvůli tomu jsem ráno zaspal. 20. Měl málo času, a proto to nestihl dodělat.</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738157237"/>
      </p:ext>
    </p:extLst>
  </p:cSld>
  <p:clrMapOvr>
    <a:masterClrMapping/>
  </p:clrMapOvr>
</p:sld>
</file>

<file path=ppt/slides/slide2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3062DEE-3F18-4763-A6A6-2406FF9379B1}"/>
              </a:ext>
            </a:extLst>
          </p:cNvPr>
          <p:cNvSpPr txBox="1"/>
          <p:nvPr/>
        </p:nvSpPr>
        <p:spPr>
          <a:xfrm>
            <a:off x="822663" y="780518"/>
            <a:ext cx="10688715" cy="5296963"/>
          </a:xfrm>
          <a:prstGeom prst="rect">
            <a:avLst/>
          </a:prstGeom>
          <a:noFill/>
        </p:spPr>
        <p:txBody>
          <a:bodyPr wrap="square">
            <a:spAutoFit/>
          </a:bodyPr>
          <a:lstStyle/>
          <a:p>
            <a:pPr algn="just">
              <a:lnSpc>
                <a:spcPct val="107000"/>
              </a:lnSpc>
              <a:spcAft>
                <a:spcPts val="800"/>
              </a:spcAft>
            </a:pPr>
            <a:r>
              <a:rPr lang="ru-RU" sz="2200" b="1" dirty="0">
                <a:effectLst/>
                <a:latin typeface="Arial" panose="020B0604020202020204" pitchFamily="34" charset="0"/>
                <a:ea typeface="Calibri" panose="020F0502020204030204" pitchFamily="34" charset="0"/>
                <a:cs typeface="Arial" panose="020B0604020202020204" pitchFamily="34" charset="0"/>
              </a:rPr>
              <a:t>Переведите на русский язык.</a:t>
            </a:r>
            <a:endParaRPr lang="cs-CZ" sz="2200" dirty="0">
              <a:effectLst/>
              <a:latin typeface="Arial" panose="020B0604020202020204" pitchFamily="34" charset="0"/>
              <a:ea typeface="Calibri" panose="020F0502020204030204" pitchFamily="34" charset="0"/>
              <a:cs typeface="Arial" panose="020B0604020202020204" pitchFamily="34" charset="0"/>
            </a:endParaRPr>
          </a:p>
          <a:p>
            <a:pPr algn="just"/>
            <a:r>
              <a:rPr lang="cs-CZ" sz="2200" dirty="0">
                <a:effectLst/>
                <a:latin typeface="Arial" panose="020B0604020202020204" pitchFamily="34" charset="0"/>
                <a:ea typeface="Calibri" panose="020F0502020204030204" pitchFamily="34" charset="0"/>
                <a:cs typeface="Arial" panose="020B0604020202020204" pitchFamily="34" charset="0"/>
              </a:rPr>
              <a:t>1. Přes den se hrozně unavil a teď musel chodit o berlích. 2. Odešla pozdě večer z domova navzdory matčiným protestům a už ji nikdy nikdo neviděl. 3. Test se skládá z několika měření glukosy nalačno před a po jejím podání. 4. Byli jsme tam přeci teprve předevčírem a minulé léto tolikrát, to už jsi zapomněl? 5. Mluvíš plynně latinsky a jsi cvičený v šermířském umění, kdo jsi? 6. Na podzim roku 1646 byly v podstatě všechny komplikované otázky vyřešeny. 7. Dnešní návštěva mladého muže pro mě byla velmi poučná. 8. Poznal jsem ho hned, ale on mě po tolika letech bohužel nepoznal. 9. Už jsem ho skoro rok neviděla, ale brzy přijede na návštěvu, jen co skončí škola. 10. Pokud dobytek podupal fazolové pole, bylo to proto, že výběh byl nedbale zbudován. 11. Mezi lidmi se říká, že nikdy nikoho nevyhodili, ani toho věčně pospávajícího divadelního kritika. 12. Možná byste spolu někdy mohli zajít na oběd. 13. V nejlepším případě mi	téměř slovo od slova opakovali válečnou epizodu z roku 1943. 14. Možná proto zde hraje výjimečnou úlohu psaní a čtení dopisů. </a:t>
            </a:r>
            <a:endParaRPr lang="cs-CZ"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114537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8D47A882-0C19-4911-979C-6D01BD983850}"/>
              </a:ext>
            </a:extLst>
          </p:cNvPr>
          <p:cNvSpPr txBox="1"/>
          <p:nvPr/>
        </p:nvSpPr>
        <p:spPr>
          <a:xfrm>
            <a:off x="363984" y="302359"/>
            <a:ext cx="11416684" cy="5940088"/>
          </a:xfrm>
          <a:prstGeom prst="rect">
            <a:avLst/>
          </a:prstGeom>
          <a:noFill/>
        </p:spPr>
        <p:txBody>
          <a:bodyPr wrap="square">
            <a:spAutoFit/>
          </a:bodyPr>
          <a:lstStyle/>
          <a:p>
            <a:pPr algn="just"/>
            <a:r>
              <a:rPr lang="ru-RU" sz="2000" b="1" dirty="0">
                <a:latin typeface="Arial" panose="020B0604020202020204" pitchFamily="34" charset="0"/>
                <a:cs typeface="Arial" panose="020B0604020202020204" pitchFamily="34" charset="0"/>
              </a:rPr>
              <a:t>1. Переведите словосочетания и придумайте с ними предложения.</a:t>
            </a:r>
          </a:p>
          <a:p>
            <a:pPr algn="just"/>
            <a:r>
              <a:rPr lang="cs-CZ" sz="2000" dirty="0">
                <a:latin typeface="Arial" panose="020B0604020202020204" pitchFamily="34" charset="0"/>
                <a:cs typeface="Arial" panose="020B0604020202020204" pitchFamily="34" charset="0"/>
              </a:rPr>
              <a:t>V devátém patře, v naší třídě, na letišti, na nádraží, na filosofické fakultě, na univerzitě, v planetáriu, na kraji vesnice, na dovolené, na nose.</a:t>
            </a:r>
          </a:p>
          <a:p>
            <a:pPr algn="just"/>
            <a:endParaRPr lang="ru-RU" sz="2000" dirty="0">
              <a:latin typeface="Arial" panose="020B0604020202020204" pitchFamily="34" charset="0"/>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предложения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1. Dědeček se léčil v sanatoriu. 2. Včera byla </a:t>
            </a:r>
            <a:r>
              <a:rPr lang="cs-CZ" sz="2000" kern="50" dirty="0">
                <a:solidFill>
                  <a:srgbClr val="000000"/>
                </a:solidFill>
                <a:effectLst/>
                <a:latin typeface="Arial" panose="020B0604020202020204" pitchFamily="34" charset="0"/>
                <a:ea typeface="Arial Unicode MS"/>
                <a:cs typeface="Arial" panose="020B0604020202020204" pitchFamily="34" charset="0"/>
              </a:rPr>
              <a:t>celá</a:t>
            </a:r>
            <a:r>
              <a:rPr lang="cs-CZ" sz="2000" kern="50" dirty="0">
                <a:effectLst/>
                <a:latin typeface="Arial" panose="020B0604020202020204" pitchFamily="34" charset="0"/>
                <a:ea typeface="Arial Unicode MS"/>
                <a:cs typeface="Arial" panose="020B0604020202020204" pitchFamily="34" charset="0"/>
              </a:rPr>
              <a:t> </a:t>
            </a:r>
            <a:r>
              <a:rPr lang="cs-CZ" sz="2000" kern="50" dirty="0">
                <a:solidFill>
                  <a:srgbClr val="000000"/>
                </a:solidFill>
                <a:effectLst/>
                <a:latin typeface="Arial" panose="020B0604020202020204" pitchFamily="34" charset="0"/>
                <a:ea typeface="Arial Unicode MS"/>
                <a:cs typeface="Arial" panose="020B0604020202020204" pitchFamily="34" charset="0"/>
              </a:rPr>
              <a:t>naše </a:t>
            </a:r>
            <a:r>
              <a:rPr lang="cs-CZ" sz="2000" kern="50" dirty="0">
                <a:effectLst/>
                <a:latin typeface="Arial" panose="020B0604020202020204" pitchFamily="34" charset="0"/>
                <a:ea typeface="Arial Unicode MS"/>
                <a:cs typeface="Arial" panose="020B0604020202020204" pitchFamily="34" charset="0"/>
              </a:rPr>
              <a:t>třída v planetáriu. 3. Herec si to přečetl ve scénáři. 4. Pacient má rakovinu v posledním stádiu. 5. Nesplnil dané kritérium přijímacích zkoušek na gymnázium.</a:t>
            </a:r>
          </a:p>
          <a:p>
            <a:pPr algn="just"/>
            <a:endParaRPr lang="cs-CZ" sz="2000" dirty="0">
              <a:latin typeface="Arial" panose="020B0604020202020204" pitchFamily="34" charset="0"/>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3. 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a) 5 kg cukru, 1,5 kg medu, šálek čaje, druh tabáku, úroda brambor, kraj stolu, vůně polévky, oprava domu, mnoho zboží, koncem června;</a:t>
            </a:r>
          </a:p>
          <a:p>
            <a:pPr algn="just"/>
            <a:r>
              <a:rPr lang="cs-CZ" sz="2000" kern="50" dirty="0">
                <a:effectLst/>
                <a:latin typeface="Arial" panose="020B0604020202020204" pitchFamily="34" charset="0"/>
                <a:ea typeface="Arial Unicode MS"/>
                <a:cs typeface="Arial" panose="020B0604020202020204" pitchFamily="34" charset="0"/>
              </a:rPr>
              <a:t>b) talíř horké polévky, hrnek silného černého čaje, pocit velkého strachu, ztratit dítě z dohledu, dvě láhve koňaku, sklenice studené limonády bez ledu, lžička lesního medu, jít do obchodu bez seznamu; láhev octa; kilogram hrachu</a:t>
            </a:r>
            <a:r>
              <a:rPr lang="cs-CZ" sz="2000" kern="50" dirty="0">
                <a:latin typeface="Arial" panose="020B0604020202020204" pitchFamily="34" charset="0"/>
                <a:ea typeface="Arial Unicode MS"/>
                <a:cs typeface="Arial" panose="020B0604020202020204" pitchFamily="34" charset="0"/>
              </a:rPr>
              <a:t>.</a:t>
            </a:r>
            <a:endParaRPr lang="ru-RU" sz="2000" kern="50" dirty="0">
              <a:latin typeface="Arial" panose="020B0604020202020204" pitchFamily="34" charset="0"/>
              <a:ea typeface="Arial Unicode MS"/>
              <a:cs typeface="Arial" panose="020B0604020202020204" pitchFamily="34" charset="0"/>
            </a:endParaRPr>
          </a:p>
          <a:p>
            <a:pPr algn="just"/>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4. Переведите и употребите их в предложениях.</a:t>
            </a:r>
            <a:endParaRPr lang="ru-RU" sz="2000" kern="50" dirty="0">
              <a:effectLst/>
              <a:latin typeface="Arial" panose="020B0604020202020204" pitchFamily="34" charset="0"/>
              <a:ea typeface="Arial Unicode MS"/>
              <a:cs typeface="Arial" panose="020B0604020202020204" pitchFamily="34" charset="0"/>
            </a:endParaRPr>
          </a:p>
          <a:p>
            <a:r>
              <a:rPr lang="ru-RU" sz="2000" kern="50" dirty="0">
                <a:effectLst/>
                <a:latin typeface="Arial" panose="020B0604020202020204" pitchFamily="34" charset="0"/>
                <a:ea typeface="Arial Unicode MS"/>
                <a:cs typeface="Arial" panose="020B0604020202020204" pitchFamily="34" charset="0"/>
              </a:rPr>
              <a:t>Ни складу, ни ладу; с часу на час; до отвалу; ни слуху, ни духу; сжить со свету; не до смеху; конца-краю не видеть; с жиру беситься; носу не казать.</a:t>
            </a:r>
            <a:endParaRPr lang="cs-CZ" sz="2000" kern="50" dirty="0">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764545172"/>
      </p:ext>
    </p:extLst>
  </p:cSld>
  <p:clrMapOvr>
    <a:masterClrMapping/>
  </p:clrMapOvr>
</p:sld>
</file>

<file path=ppt/slides/slide2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3FD9E0BE-C78A-4410-BA63-370AED081E93}"/>
              </a:ext>
            </a:extLst>
          </p:cNvPr>
          <p:cNvSpPr txBox="1"/>
          <p:nvPr/>
        </p:nvSpPr>
        <p:spPr>
          <a:xfrm>
            <a:off x="1004656" y="1012954"/>
            <a:ext cx="10182688" cy="5170646"/>
          </a:xfrm>
          <a:prstGeom prst="rect">
            <a:avLst/>
          </a:prstGeom>
          <a:noFill/>
        </p:spPr>
        <p:txBody>
          <a:bodyPr wrap="square">
            <a:spAutoFit/>
          </a:bodyPr>
          <a:lstStyle/>
          <a:p>
            <a:pPr algn="just"/>
            <a:r>
              <a:rPr lang="cs-CZ" sz="2200" dirty="0">
                <a:effectLst/>
                <a:latin typeface="Arial" panose="020B0604020202020204" pitchFamily="34" charset="0"/>
                <a:ea typeface="Calibri" panose="020F0502020204030204" pitchFamily="34" charset="0"/>
                <a:cs typeface="Arial" panose="020B0604020202020204" pitchFamily="34" charset="0"/>
              </a:rPr>
              <a:t>15. "Je to opravdu hrozně nepříjemné," souhlasil Ernest. 16. Stará žena prošla tiše kolem chýší služebnictva. 17. Byla zima, a tudíž sezona nevhodná k válčení. 18. Mluvil nejen španělsky, ale i portugalsky a samozřejmě také anglicky. 19. Orientoval jsem se hmatem podle toho, kde se konečky mých prstů dotkly omítnutých stěn. 20. Na pohřbu plakala tak usedavě, že ji její matka musela odvést stranou. 21. Zasmál se stařecky, pisklavě a suše. 22. Nový rabín nebyl mudrc jako ten bývalý, ale vytrvale se snažil. 23. Všechno to působilo tak chudě, ale zároveň nějak domácky útulně. 24. Bylo by hloupé rozhodnout se ukvapeně a připravit se tak o svobodu. 25. Zachoval se jako rytíř v jednom z těch starých filmů. 26. Otevřel balíček, který obsahoval kromě moučníku a sušených fíků asi pět vajíček natvrdo. 27. Transport zraněného Španěla proběhl dost diletantsky, vůbec nebyl brán zřetel na jeho zranění. 28. Dohodli jsme se, že zpátky pojedeme jinudy. 29. Bojovníci vyčkávavě stáli, stále ještě v pohotovosti. 30. Podle mého by už i dvě mrtvoly byly trochu moc. 31. Ale i kdyby pracovala	po celé dny, na nájem by to stejně nestačilo.</a:t>
            </a:r>
            <a:endParaRPr lang="cs-CZ"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3908310"/>
      </p:ext>
    </p:extLst>
  </p:cSld>
  <p:clrMapOvr>
    <a:masterClrMapping/>
  </p:clrMapOvr>
</p:sld>
</file>

<file path=ppt/slides/slide2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DC98519-5DFC-4CDD-8B53-90F4AD5804D2}"/>
              </a:ext>
            </a:extLst>
          </p:cNvPr>
          <p:cNvSpPr txBox="1"/>
          <p:nvPr/>
        </p:nvSpPr>
        <p:spPr>
          <a:xfrm>
            <a:off x="683581" y="622462"/>
            <a:ext cx="10804124" cy="5602752"/>
          </a:xfrm>
          <a:prstGeom prst="rect">
            <a:avLst/>
          </a:prstGeom>
          <a:noFill/>
        </p:spPr>
        <p:txBody>
          <a:bodyPr wrap="square">
            <a:spAutoFit/>
          </a:bodyPr>
          <a:lstStyle/>
          <a:p>
            <a:pPr algn="just">
              <a:lnSpc>
                <a:spcPct val="107000"/>
              </a:lnSpc>
              <a:spcAft>
                <a:spcPts val="800"/>
              </a:spcAft>
            </a:pPr>
            <a:r>
              <a:rPr lang="ru-RU" sz="2200" b="1" dirty="0">
                <a:effectLst/>
                <a:latin typeface="Arial" panose="020B0604020202020204" pitchFamily="34" charset="0"/>
                <a:ea typeface="Calibri" panose="020F0502020204030204" pitchFamily="34" charset="0"/>
                <a:cs typeface="Arial" panose="020B0604020202020204" pitchFamily="34" charset="0"/>
              </a:rPr>
              <a:t>Переведите на чешский язык.</a:t>
            </a:r>
            <a:endParaRPr lang="cs-CZ" sz="22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ru-RU" sz="2200" dirty="0">
                <a:effectLst/>
                <a:latin typeface="Arial" panose="020B0604020202020204" pitchFamily="34" charset="0"/>
                <a:ea typeface="Calibri" panose="020F0502020204030204" pitchFamily="34" charset="0"/>
                <a:cs typeface="Arial" panose="020B0604020202020204" pitchFamily="34" charset="0"/>
              </a:rPr>
              <a:t>1. Александр хорошо говорит по-грузински, по-русски, знает традиции разных народов. 2. А день, как нарочно, выдался ненастный, шёл мелкий, противный дождик. 3. Старик ответил строго, по-солдатски. 4. Назло вам рожу десятерых! 5. Некоторые пятиклассники ведут себя совсем по-детски. 6. Я шёл напрямик, не по аллее и не по тропинке, а прямо по траве. 7. В конце концов, не выдержав, я спросил напрямик: - Что с вами? 8. Ведь они нормальные люди и ведут себя по-человечески. 9. Футурологи наперебой предлагают самые разные способы применения 3D-принтеров. 10. К сожалению, я это понял только тогда, когда получил на руки диплом. 11. Масоны, наотрез отказались сотрудничать с парламентским комитетом, расследовавшим самый громкий коррупционный скандал Британии. 12. Скажи по-хорошему, сколько тебе заплатили за то, что ты донес на Михайлова? 13. Вскочив со скамейки, мы наперегонки побежали к школьному саду. 14. Теперь она и летом, как настоящая деревенская старуха, одевалась по-зимнему. </a:t>
            </a:r>
            <a:endParaRPr lang="cs-CZ" sz="2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74800826"/>
      </p:ext>
    </p:extLst>
  </p:cSld>
  <p:clrMapOvr>
    <a:masterClrMapping/>
  </p:clrMapOvr>
</p:sld>
</file>

<file path=ppt/slides/slide2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B8F693F-5497-4FAA-AE02-4090188E30DA}"/>
              </a:ext>
            </a:extLst>
          </p:cNvPr>
          <p:cNvSpPr txBox="1"/>
          <p:nvPr/>
        </p:nvSpPr>
        <p:spPr>
          <a:xfrm>
            <a:off x="725010" y="505122"/>
            <a:ext cx="10741980" cy="5847755"/>
          </a:xfrm>
          <a:prstGeom prst="rect">
            <a:avLst/>
          </a:prstGeom>
          <a:noFill/>
        </p:spPr>
        <p:txBody>
          <a:bodyPr wrap="square">
            <a:spAutoFit/>
          </a:bodyPr>
          <a:lstStyle/>
          <a:p>
            <a:pPr algn="just"/>
            <a:r>
              <a:rPr lang="ru-RU" sz="2200" dirty="0">
                <a:effectLst/>
                <a:latin typeface="Arial" panose="020B0604020202020204" pitchFamily="34" charset="0"/>
                <a:ea typeface="Calibri" panose="020F0502020204030204" pitchFamily="34" charset="0"/>
                <a:cs typeface="Arial" panose="020B0604020202020204" pitchFamily="34" charset="0"/>
              </a:rPr>
              <a:t>15. Протягивая Зине кусок пирога, Петя как бы невзначай дотронулся до её руки. 16. Он встретил меня по-дружески: усадил в кресло, чаем с печеньем угостил. 17. Увидев такой поворот событий, я поневоле начинаю волноваться. 18. Но перед присяжными обвиняемый вёл себя совсем по-другому. 19. Митя густо покраснел: он не любил, когда его так отчитывали. 20. Он по-прежнему ходил со своими сверстниками на различные демонстрации. 21. Борис Иванович уже туго слышал, но от слухового аппарата наотрез отказывался. 22. ― Откуда у них наркотики? ― наивно поинтересовался я. 23. Итальянцы остро нуждались именно в таком лидере ― успешном, харизматичном, откровенном донжуане. 24. В пристройке было прохладно и в жаркую погоду Ирина Владимировна уходила туда спать. 25. Там стоял мужчина, подавал каждому входящему веник, а при выходе он же угощал рюмкой вина и блином. 26. Пойдём погуляем, покушаем, а заодно ты мне расскажешь, что тут происходит. 27. Выпускники нашей деревенской школы играючи поступали в Воронежский университет. 28. В девяностых он разбогател и теперь живёт припеваючи. 29.  И они, усталые, сонные еле-еле дошли до дома. 30. Водитель, рассматривающий на ходу карту или читающий номера домов, едва ли лучше пьяного.</a:t>
            </a:r>
            <a:endParaRPr lang="cs-CZ"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7214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1B5C6AB3-CC98-4A4D-865D-63D78EAD2BE9}"/>
              </a:ext>
            </a:extLst>
          </p:cNvPr>
          <p:cNvSpPr>
            <a:spLocks noGrp="1"/>
          </p:cNvSpPr>
          <p:nvPr>
            <p:ph type="title"/>
          </p:nvPr>
        </p:nvSpPr>
        <p:spPr/>
        <p:txBody>
          <a:bodyPr/>
          <a:lstStyle/>
          <a:p>
            <a:r>
              <a:rPr lang="ru-RU" dirty="0"/>
              <a:t>число</a:t>
            </a:r>
            <a:endParaRPr lang="cs-CZ" dirty="0"/>
          </a:p>
        </p:txBody>
      </p:sp>
    </p:spTree>
    <p:extLst>
      <p:ext uri="{BB962C8B-B14F-4D97-AF65-F5344CB8AC3E}">
        <p14:creationId xmlns:p14="http://schemas.microsoft.com/office/powerpoint/2010/main" val="8582117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C3C7B21-E0EF-4194-81C8-6F5C0B124859}"/>
              </a:ext>
            </a:extLst>
          </p:cNvPr>
          <p:cNvSpPr txBox="1"/>
          <p:nvPr/>
        </p:nvSpPr>
        <p:spPr>
          <a:xfrm>
            <a:off x="347708" y="302359"/>
            <a:ext cx="11459593" cy="6247864"/>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1. Je mi zima, a proto si v restauraci objednám šálek silného černého čaje, do něj si dám lžičku medu a kostku cukru. 2. V receptu je napsáno: „V případě, že se bude těsto lepit, přidejte do něj půl hrnku mouky“. 3. Přes noc napadlo tolik sněhu, že byly ulice neprůjezdné, a proto silničáři pracovali od brzkého rána, aby se dopravní situace zlepšila. 4. Divila jsem se, proč je na ulici tolik lidí, poté jsem se dozvěděla, že to byla další demonstrace, kde chtěli lidé vyjádřit svůj nesouhlas se současnou politickou situací. 5. Od kamarádky jsem dostala domácí koláč s lesním ovocem, který byl sice moc chutný, ale bylo v něm příliš mnoho cukru. 6. Jako vždy i letos na Velikonoce peču nádivku, ještě přidám trochu česneku a bude hotová. 7. Došel nám čaj i káva, až půjdeš do obchodu, nezapomeň prosím koupit mletou kávu a dva balíčky čaje. 8. Mám ráda pikantní jídlo, obvykle si do každého přidávám trochu pepře. 9. Když jsem byla malá, bývalo už začátkem listopadu všude kolem tolik sněhu, ale letos napadl první „prašan“ až na Silvestra. 10. Do polévky přidejte ještě luštěninu, například trochu hrachu, bude pak hustší, výživnější a bohatší na vitamíny. 11. Dnes je venku takové horko, že se ani nedá dýchat. Půjdu si do obchodu koupit lahev kvasu, ten mě snad osvěží. 12. Výroba sýru ve Francii je na úplně jiné úrovni než u nás, tam se mohou pyšnit tolika chutnými druhy, které se skvěle hodí jako chuťovka k lahvi vína. 13. Večeře byla podávaná formou švédských stolů, a tak si každý mohl vybrat, na co měl zrovna chuť. Já jsem měla kousek sýra, plátek šunky a zeleninu. 14. Před zimou si dělají zvířata zásoby tuku, aby toto období přečkala a nehladověla, protože zem je pokrytá sněhem a nic neroste. 15. Společně jsme se vypravili na výlet do hor, ale vrátili jsme se promrzlí, a tak jsme si uvařili hrnek čaje, abychom se zahřáli.</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16737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150F9366-D05A-49C3-9F90-076542919AA8}"/>
              </a:ext>
            </a:extLst>
          </p:cNvPr>
          <p:cNvSpPr txBox="1"/>
          <p:nvPr/>
        </p:nvSpPr>
        <p:spPr>
          <a:xfrm>
            <a:off x="1111188" y="501406"/>
            <a:ext cx="9969623" cy="563231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1. Už jsem o něm dlouho neslyšela, psal mi naposledy před dvěma měsíci, není o něm ani vidu, ani slechu. 2. Rodiče odjeli a já jsem zůstala přes noc sama doma. Zdálo se mi, že někdo v dolním patře chodí. Byla to jen kočka, ale já jsem skoro umřela strachem. 3. Musíme probrat vážnou věc, ale po telefonu to rozebírat nebudeme, o takových věcech se musí mluvit z očí do očí. 4. Když začal ředitel na poradě křičet na našeho kolegu, nikomu z nás do smíchu nebylo. 5. Převrhla jsem šálek čaje, polila jsem nejen sebe, ale i svoji kamarádku. 6. Na náměstí probíhal festival a sešlo se tam tolik lidí, že se ani nedalo projet autem. 7. S přáteli chodíme čas od času na skleničku koňaku. 8. Cena medu za poslední dva roky vzrostla o 50 Kč. 9. Od soukromého zemědělce jsme dostali pytel raných brambor a pytel rýže. 10. Babička nám každému přivezla tabulku mléčné čokolády a mamince sklenici nakládaných okurek a domácí meruňkové marmelády. 11. K obědu mi někdy stačí jen talíř horké polévky. 12. Zajímalo by mě, kolik kilo hroznů je potřeba na výrobu jedné láhve vína. 13. Venku se zvedl vítr, nebe se zatáhlo a my jsme museli přidat do kroku, abychom přišli domů dřív, než začne pršet. 14. Bylo vidět, že se jí na dovolené opravdu líbilo, mluvila o ní bez přestání asi dvě hodiny. 15. Když na mě můj bratr zakřičel, skutečně mi tím nahnal strach.</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45156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32D2A71-9FE3-4B97-9793-BE982021C3A5}"/>
              </a:ext>
            </a:extLst>
          </p:cNvPr>
          <p:cNvSpPr txBox="1"/>
          <p:nvPr/>
        </p:nvSpPr>
        <p:spPr>
          <a:xfrm>
            <a:off x="1404151" y="530553"/>
            <a:ext cx="9383697" cy="5016758"/>
          </a:xfrm>
          <a:prstGeom prst="rect">
            <a:avLst/>
          </a:prstGeom>
          <a:noFill/>
        </p:spPr>
        <p:txBody>
          <a:bodyPr wrap="square">
            <a:spAutoFit/>
          </a:bodyPr>
          <a:lstStyle/>
          <a:p>
            <a:pPr algn="just"/>
            <a:r>
              <a:rPr lang="ru-RU" sz="2000" kern="50" dirty="0">
                <a:effectLst/>
                <a:latin typeface="Arial" panose="020B0604020202020204" pitchFamily="34" charset="0"/>
                <a:ea typeface="Arial Unicode MS"/>
                <a:cs typeface="Arial" panose="020B0604020202020204" pitchFamily="34" charset="0"/>
              </a:rPr>
              <a:t> </a:t>
            </a:r>
          </a:p>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На конференцию приехали профессора, ректоры и деканы разных университетов Москвы. 2. Летом к нам приедут в гости наши двоюродные братья. 3. В цирке были слоны, кони, обезьяны и медведи. 4. Сегодня придут в гости мои друзья. 5. На горизонте появились дома нашей деревни. 6. Эти цвета сейчас в моде. 7. На праздник мне подарили цветы. 8. Я думаю, что поезда безопаснее, чем самолеты. 9. Вокруг стола стояли старые стулья с резными ножками. 10. Годы бегут, не успеваешь к своему возрасту привыкнуть. 11. На столе лежал альбом и цветные карандаши. 12. В квартире было тихо, потому что дети молча рисовали цветы на обоях. 13. Хотелось улететь в отпуск на Канарские острова. 14. Он смотрел ей в глаза и пытался понять, что она чувствует. 15. На улице было уже темнело, а друзья все ещё не уходили. 16. Лучшие грибы растут в хвойных лесах. 17. От холода пальцы сильно замёрзли. 18. В это время суток автобусы ездят редко. 19. Она хотела купить торт, но все торты были с марципаном.</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76644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C156B86F-8792-4D48-95D2-EEAB79A660AE}"/>
              </a:ext>
            </a:extLst>
          </p:cNvPr>
          <p:cNvSpPr txBox="1"/>
          <p:nvPr/>
        </p:nvSpPr>
        <p:spPr>
          <a:xfrm>
            <a:off x="1154097" y="1446060"/>
            <a:ext cx="9570128" cy="3170099"/>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Дайте, пожалуйста, чашку зелёного чаю. 2. А не хотите ли кофейку? У нас есть крепкий и очень вкусный кофе, мы его привезли из Турции. 3. В горах бывает много снега, но в этом году первый снег выпал только перед Новым годом. 4. Хочешь еще яблочного, апельсинового или клубничного соку? 5. Вам положить ещё немного рису? 6. Я с удовольствием выпью чашку чаю. 7. В статье подробно описывается производство сахара. 8. Пирожные вкусные, но в них слишком много сахару. 9. На площади собралась масса народу. 10. В тесто прибавьте немного жиру и муки. 11. Положите мне, пожалуйста, салату. 12. Мне кажется, что суп недостаточно кислый, добавь немного уксусу.</a:t>
            </a:r>
          </a:p>
        </p:txBody>
      </p:sp>
    </p:spTree>
    <p:extLst>
      <p:ext uri="{BB962C8B-B14F-4D97-AF65-F5344CB8AC3E}">
        <p14:creationId xmlns:p14="http://schemas.microsoft.com/office/powerpoint/2010/main" val="11621392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5CA6EF31-13C3-40DF-90A0-7CD399652E81}"/>
              </a:ext>
            </a:extLst>
          </p:cNvPr>
          <p:cNvSpPr txBox="1"/>
          <p:nvPr/>
        </p:nvSpPr>
        <p:spPr>
          <a:xfrm>
            <a:off x="1426346" y="1382286"/>
            <a:ext cx="9339308" cy="409342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Все билеты были проданы в течение часа. 2. Каждую субботу мужья Нины и Марии ходили играть в гольф. 3. За окном шумели листьями старые тополя. 4. Он стиснул зубы и сунул руки в карманы. 5. Напишите, пожалуйста, свои электронные адреса. 6. Вдалеке уже слышались знакомые голоса. 7. В кабинете сидели доктора и директора. 8. На берегу сидели дети и смотрели на катера. 9. Перед нами стояли невысокие дома с темными крышами. 10. Под ногами лежали сухие осенние листья. 11. Студенты готовились к экзаменам. 12. Придёт весна, </a:t>
            </a:r>
            <a:r>
              <a:rPr lang="ru-RU" sz="2000" kern="50" dirty="0" err="1">
                <a:effectLst/>
                <a:latin typeface="Arial" panose="020B0604020202020204" pitchFamily="34" charset="0"/>
                <a:ea typeface="Arial Unicode MS"/>
                <a:cs typeface="Arial" panose="020B0604020202020204" pitchFamily="34" charset="0"/>
              </a:rPr>
              <a:t>расстают</a:t>
            </a:r>
            <a:r>
              <a:rPr lang="ru-RU" sz="2000" kern="50" dirty="0">
                <a:effectLst/>
                <a:latin typeface="Arial" panose="020B0604020202020204" pitchFamily="34" charset="0"/>
                <a:ea typeface="Arial Unicode MS"/>
                <a:cs typeface="Arial" panose="020B0604020202020204" pitchFamily="34" charset="0"/>
              </a:rPr>
              <a:t> снега. 13. Вечера уже были холодными. 14. Дети собирали гербарий и сушили листья растений между листами бумаги. 15.  Братья мило улыбались. 16. В Швейцарии находятся красивые луга и леса. 17. Туда не ездят поезда. 18. Мы полетим в свадебное путешествие на Мальдивские острова. </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50534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895B235B-7B0A-4017-999C-7D3B63F6A9F9}"/>
              </a:ext>
            </a:extLst>
          </p:cNvPr>
          <p:cNvSpPr txBox="1"/>
          <p:nvPr/>
        </p:nvSpPr>
        <p:spPr>
          <a:xfrm>
            <a:off x="601831" y="716259"/>
            <a:ext cx="10988337" cy="563231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на русский язык, используя родительный и предложный падежи.</a:t>
            </a:r>
            <a:endParaRPr lang="ru-RU" sz="2000" b="1" kern="50" dirty="0">
              <a:latin typeface="Arial" panose="020B0604020202020204" pitchFamily="34" charset="0"/>
              <a:ea typeface="Arial Unicode MS"/>
              <a:cs typeface="Arial" panose="020B0604020202020204" pitchFamily="34" charset="0"/>
            </a:endParaRPr>
          </a:p>
          <a:p>
            <a:pPr algn="just"/>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Za</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ú</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svitu</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 pr</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ů</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ě</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hu ud</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á</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lost</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í,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hodina m</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á 60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minut</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2.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 temn</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é</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 lese</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 </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ú</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hlu troj</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ú</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heln</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í</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ka</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 rohu m</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í</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stnosti</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3.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Sr</a:t>
            </a:r>
            <a:r>
              <a:rPr lang="ru-RU" sz="2000" kern="5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áž</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ky v podob</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ě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š</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ě,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pracovat v potu tv</a:t>
            </a:r>
            <a:r>
              <a:rPr lang="ru-RU" sz="2000" kern="5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ář</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4.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 </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ř</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ad</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ě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a:t>
            </a:r>
            <a:r>
              <a:rPr lang="ru-RU" sz="2000" kern="5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ří</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pad</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ů,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na pol</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á</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rn</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í</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 kruhu</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 hust</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é</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 kou</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ř</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5.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Sed</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ě</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 ve druh</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é ř</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ad</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ě,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odpo</a:t>
            </a:r>
            <a:r>
              <a:rPr lang="ru-RU" sz="2000" kern="5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čí</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vat na b</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ř</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ehu</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ř</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eky</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6.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 kruhu p</a:t>
            </a:r>
            <a:r>
              <a:rPr lang="ru-RU" sz="2000" kern="5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řá</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tel</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narodil se v roce</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1997 7.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Vypr</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á</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ě</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 o lo</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ň</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sk</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é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dovolen</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é,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koupat se v rybn</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í</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ku</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8.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Hovo</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ř</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it o posledn</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í</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 d</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í</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lu knihy</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houby jsme na</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š</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li v listnat</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é</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 lese</a:t>
            </a:r>
            <a:r>
              <a:rPr lang="ru-RU"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9. </a:t>
            </a:r>
            <a:r>
              <a:rPr lang="pl-PL"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 minulém roce, stopy ve sněhu 10. Mít na paměti, na konci měsíce května.</a:t>
            </a:r>
            <a:endParaRPr lang="cs-CZ" sz="2000" kern="50" dirty="0">
              <a:effectLst/>
              <a:latin typeface="Arial" panose="020B0604020202020204" pitchFamily="34" charset="0"/>
              <a:ea typeface="Times New Roman" panose="02020603050405020304" pitchFamily="18" charset="0"/>
              <a:cs typeface="Arial" panose="020B0604020202020204" pitchFamily="34" charset="0"/>
            </a:endParaRPr>
          </a:p>
          <a:p>
            <a:pPr marL="457200" algn="just"/>
            <a:r>
              <a:rPr lang="pl-PL"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на русский язык</a:t>
            </a:r>
            <a:r>
              <a:rPr lang="pl-PL" sz="2000" b="1"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solidFill>
                  <a:srgbClr val="000000"/>
                </a:solidFill>
                <a:effectLst/>
                <a:latin typeface="Arial" panose="020B0604020202020204" pitchFamily="34" charset="0"/>
                <a:ea typeface="Arial Unicode MS"/>
                <a:cs typeface="Arial" panose="020B0604020202020204" pitchFamily="34" charset="0"/>
              </a:rPr>
              <a:t>1. </a:t>
            </a:r>
            <a:r>
              <a:rPr lang="cs-CZ" sz="2000" kern="50" dirty="0">
                <a:solidFill>
                  <a:srgbClr val="000000"/>
                </a:solidFill>
                <a:effectLst/>
                <a:latin typeface="Arial" panose="020B0604020202020204" pitchFamily="34" charset="0"/>
                <a:ea typeface="Arial Unicode MS"/>
                <a:cs typeface="Arial" panose="020B0604020202020204" pitchFamily="34" charset="0"/>
              </a:rPr>
              <a:t>Začíná být chladno, pojď se ohřát k ohni. 2. Připadá mi, že jsem ve snu. 3. Péťa rád kreslí uhlím. 4. Proč mátě tu velikou skvrnu na stropě? 5. Na konci ulice je stánek, kde prodávají krásné šátky. 6. V televizi budou vystupovat i známí zpěváci. 7. Kolik prstů má šimpanz? 8. Kolem létají překrásní motýlci. 9. Objednal si džus s ledem. 10. Šlápl jsem si do mraveniště a teď mám boty plné mravenců. 11. Dědeček se léčil v sanatoriu. 12. Včera byla celá naše třída v planetáriu. 13. Herec si to přečetl ve scénáři. 14. Pacient má rakovinu v posledním stádiu. 15. Mluvili jsme o tom kritériu.</a:t>
            </a:r>
            <a:endParaRPr lang="ru-RU" sz="2000" kern="50" dirty="0">
              <a:solidFill>
                <a:srgbClr val="000000"/>
              </a:solidFill>
              <a:effectLst/>
              <a:latin typeface="Arial" panose="020B0604020202020204" pitchFamily="34" charset="0"/>
              <a:ea typeface="Arial Unicode MS"/>
              <a:cs typeface="Arial" panose="020B0604020202020204" pitchFamily="34" charset="0"/>
            </a:endParaRPr>
          </a:p>
          <a:p>
            <a:pPr marL="342900" indent="-342900" algn="just">
              <a:buAutoNum type="arabicPeriod"/>
            </a:pPr>
            <a:endParaRPr lang="ru-RU" sz="2000" kern="50" dirty="0">
              <a:solidFill>
                <a:srgbClr val="000000"/>
              </a:solidFill>
              <a:latin typeface="Arial" panose="020B0604020202020204" pitchFamily="34" charset="0"/>
              <a:ea typeface="Arial Unicode MS"/>
              <a:cs typeface="Arial" panose="020B0604020202020204" pitchFamily="34" charset="0"/>
            </a:endParaRP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2826997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1E15481B-4E0E-419F-B0A1-634BA574FFC8}"/>
              </a:ext>
            </a:extLst>
          </p:cNvPr>
          <p:cNvSpPr txBox="1"/>
          <p:nvPr/>
        </p:nvSpPr>
        <p:spPr>
          <a:xfrm>
            <a:off x="499367" y="636704"/>
            <a:ext cx="10650985" cy="5297028"/>
          </a:xfrm>
          <a:prstGeom prst="rect">
            <a:avLst/>
          </a:prstGeom>
          <a:noFill/>
        </p:spPr>
        <p:txBody>
          <a:bodyPr wrap="square">
            <a:spAutoFit/>
          </a:bodyPr>
          <a:lstStyle/>
          <a:p>
            <a:pPr marL="457200" algn="just"/>
            <a:r>
              <a:rPr lang="ru-RU" sz="2000" b="1" kern="50" dirty="0">
                <a:latin typeface="Arial" panose="020B0604020202020204" pitchFamily="34" charset="0"/>
                <a:ea typeface="Arial Unicode MS"/>
                <a:cs typeface="Arial" panose="020B0604020202020204" pitchFamily="34" charset="0"/>
              </a:rPr>
              <a:t>1</a:t>
            </a:r>
            <a:r>
              <a:rPr lang="ru-RU" sz="2000" b="1" kern="50" dirty="0">
                <a:effectLst/>
                <a:latin typeface="Arial" panose="020B0604020202020204" pitchFamily="34" charset="0"/>
                <a:ea typeface="Arial Unicode MS"/>
                <a:cs typeface="Arial" panose="020B0604020202020204" pitchFamily="34" charset="0"/>
              </a:rPr>
              <a:t>. 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marL="457200" algn="just">
              <a:lnSpc>
                <a:spcPct val="105000"/>
              </a:lnSpc>
              <a:spcAft>
                <a:spcPts val="800"/>
              </a:spcAft>
            </a:pPr>
            <a:r>
              <a:rPr lang="cs-CZ" sz="2000" kern="50" dirty="0">
                <a:effectLst/>
                <a:latin typeface="Arial" panose="020B0604020202020204" pitchFamily="34" charset="0"/>
                <a:ea typeface="Times New Roman" panose="02020603050405020304" pitchFamily="18" charset="0"/>
                <a:cs typeface="Arial" panose="020B0604020202020204" pitchFamily="34" charset="0"/>
              </a:rPr>
              <a:t>1. Chci s ním být za dobře, proto si ho budu předcházet. 2. V čaji plavalo jadérko z citronu. 3. Na dubu seděli vrabci a štěbetali. 4. Chci zhubnout, a proto nebudu jídlo připravovat na tuku a budu jíst více zeleniny a ovoce. 5. Ty všechno vidíš růžově, ale já si myslím, že to nedopadne dobře. 6. Na sněhu byly vidět stopy lesní zvěře, která chodí do nedalekého krmelce. 7. Ve vzduchu bylo cítit napětí. 8. Obávám se, že se v řadě případů pleteš. 9. Neboj, brzy tam budeme, nyní jsme jenom hodinu jízdy od cíle. 10. Vlasy se jí ve větru splétaly.</a:t>
            </a:r>
          </a:p>
          <a:p>
            <a:pPr marL="457200" algn="just"/>
            <a:r>
              <a:rPr lang="cs-CZ" sz="2000" kern="50" dirty="0">
                <a:effectLst/>
                <a:latin typeface="Arial" panose="020B0604020202020204" pitchFamily="34" charset="0"/>
                <a:ea typeface="Arial Unicode MS"/>
                <a:cs typeface="Arial" panose="020B0604020202020204" pitchFamily="34" charset="0"/>
              </a:rPr>
              <a:t> </a:t>
            </a:r>
          </a:p>
          <a:p>
            <a:r>
              <a:rPr lang="ru-RU" sz="2000" b="1" kern="50" dirty="0">
                <a:effectLst/>
                <a:latin typeface="Arial" panose="020B0604020202020204" pitchFamily="34" charset="0"/>
                <a:ea typeface="Arial Unicode MS"/>
                <a:cs typeface="Arial" panose="020B0604020202020204" pitchFamily="34" charset="0"/>
              </a:rPr>
              <a:t>	2. 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marL="457200" algn="just">
              <a:lnSpc>
                <a:spcPct val="105000"/>
              </a:lnSpc>
              <a:spcAft>
                <a:spcPts val="800"/>
              </a:spcAft>
            </a:pPr>
            <a:r>
              <a:rPr lang="cs-CZ" sz="2000" kern="50" dirty="0">
                <a:effectLst/>
                <a:latin typeface="Arial" panose="020B0604020202020204" pitchFamily="34" charset="0"/>
                <a:ea typeface="Times New Roman" panose="02020603050405020304" pitchFamily="18" charset="0"/>
                <a:cs typeface="Arial" panose="020B0604020202020204" pitchFamily="34" charset="0"/>
              </a:rPr>
              <a:t>1. Moje kamarádka se bojí mravenců. 2. Již celá staletí chovají lidé včely v úlech. 3. V takovém případě budete muset zaplatit pokutu. 4. Nad domem letělo hejno vrabců. 5. Můj tatínek si nemůže představit život bez hokeje. 6. Za</a:t>
            </a:r>
            <a:r>
              <a:rPr lang="cs-CZ" sz="2000" kern="5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cs-CZ" sz="2000" kern="50" dirty="0">
                <a:effectLst/>
                <a:latin typeface="Arial" panose="020B0604020202020204" pitchFamily="34" charset="0"/>
                <a:ea typeface="Times New Roman" panose="02020603050405020304" pitchFamily="18" charset="0"/>
                <a:cs typeface="Arial" panose="020B0604020202020204" pitchFamily="34" charset="0"/>
              </a:rPr>
              <a:t>naším městem teče hodně potoků. 7. Sejdeme se u Národního muzea. 8. Slavíci jsou známí svým zpěvem. 9. Letos můžeme očekávat opravdu bohatou úrodu jablek. 10. V naší továrně vyrábíme deset různých druhů lepidel.</a:t>
            </a:r>
          </a:p>
        </p:txBody>
      </p:sp>
    </p:spTree>
    <p:extLst>
      <p:ext uri="{BB962C8B-B14F-4D97-AF65-F5344CB8AC3E}">
        <p14:creationId xmlns:p14="http://schemas.microsoft.com/office/powerpoint/2010/main" val="11854141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0074162D-3407-4541-A955-2661BEDD4A0A}"/>
              </a:ext>
            </a:extLst>
          </p:cNvPr>
          <p:cNvSpPr txBox="1"/>
          <p:nvPr/>
        </p:nvSpPr>
        <p:spPr>
          <a:xfrm>
            <a:off x="853736" y="699892"/>
            <a:ext cx="10306975" cy="5016758"/>
          </a:xfrm>
          <a:prstGeom prst="rect">
            <a:avLst/>
          </a:prstGeom>
          <a:noFill/>
        </p:spPr>
        <p:txBody>
          <a:bodyPr wrap="square">
            <a:spAutoFit/>
          </a:bodyPr>
          <a:lstStyle/>
          <a:p>
            <a:pPr algn="just"/>
            <a:r>
              <a:rPr lang="cs-CZ" sz="2000" b="1" kern="50" dirty="0">
                <a:effectLst/>
                <a:latin typeface="Arial" panose="020B0604020202020204" pitchFamily="34" charset="0"/>
                <a:ea typeface="Arial Unicode MS"/>
                <a:cs typeface="Arial" panose="020B0604020202020204" pitchFamily="34" charset="0"/>
              </a:rPr>
              <a:t> </a:t>
            </a:r>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2000" b="1" kern="50" dirty="0">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Times New Roman" panose="02020603050405020304" pitchFamily="18" charset="0"/>
                <a:cs typeface="Arial" panose="020B0604020202020204" pitchFamily="34" charset="0"/>
              </a:rPr>
              <a:t>1. Narodil jsem se v Ústeckém kraji na severu Čech ve městě Most. 2. Po dovolené plánuji navštívit své rodiče, kteří spolu žijí již čtyřicet let. 3. V polévce bylo hodně zeleniny, a to mrkev, petržel, kedlubna, celer, potom nasekaná pažitka a nudle. 4. Nemám vůbec čas, musím vše dělat za pochodu. 5. Vůbec nechápu, proč během jednání tolik vyrušoval, mohl počkat, až skončíme. 6. Chtěl se sice ukázat v dobrém světle, ale já mu nevěřím ani slovo, na to ho znám už moc dobře. 7. Ve srovnání s ruským jazykem se v českém gramatickém systému tolik nepoužívají jmenné tvary adjektiv a přechodníky. 8. Za dobu šedesáti minut musím stihnout vypracovat pět stran domácího úkolu. 9. Ráda se setkávám s novými lidmi, ale dávám přednost svému okruhu přátel. 10. Mějte na paměti, že po k, g, ch se v češtině píše tvrdé y a v ruštině měkké. 11. Ten se před ničím nezastaví, byl se svojí cestovatelskou skupinou i na Polárním kruhu. 12. Dávejte pozor na podstatná jména, která se užívají pouze v mužském rodě. 13. Seděl na kraji postele a houpal nohama. 14. V kolik hodin se sejdeme, abychom přišli na koncert včas? 15. To je ta nejkrásnější kytice na světě!</a:t>
            </a:r>
          </a:p>
        </p:txBody>
      </p:sp>
    </p:spTree>
    <p:extLst>
      <p:ext uri="{BB962C8B-B14F-4D97-AF65-F5344CB8AC3E}">
        <p14:creationId xmlns:p14="http://schemas.microsoft.com/office/powerpoint/2010/main" val="2921146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B6BBDE43-BA36-43D7-AB77-6603899F00F3}"/>
              </a:ext>
            </a:extLst>
          </p:cNvPr>
          <p:cNvSpPr txBox="1"/>
          <p:nvPr/>
        </p:nvSpPr>
        <p:spPr>
          <a:xfrm>
            <a:off x="969884" y="547663"/>
            <a:ext cx="10038426" cy="594008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solidFill>
                  <a:srgbClr val="000000"/>
                </a:solidFill>
                <a:effectLst/>
                <a:latin typeface="Arial" panose="020B0604020202020204" pitchFamily="34" charset="0"/>
                <a:ea typeface="Arial Unicode MS"/>
                <a:cs typeface="Arial" panose="020B0604020202020204" pitchFamily="34" charset="0"/>
              </a:rPr>
              <a:t>1. </a:t>
            </a:r>
            <a:r>
              <a:rPr lang="cs-CZ" sz="2000" kern="50" dirty="0">
                <a:solidFill>
                  <a:srgbClr val="000000"/>
                </a:solidFill>
                <a:effectLst/>
                <a:latin typeface="Arial" panose="020B0604020202020204" pitchFamily="34" charset="0"/>
                <a:ea typeface="Arial Unicode MS"/>
                <a:cs typeface="Arial" panose="020B0604020202020204" pitchFamily="34" charset="0"/>
              </a:rPr>
              <a:t>Jižané mají krásný život. 2. Práce na poli byla pro rolníky často jedinou obživou. 3. Pražané si stěžují na nedostatek parkovacích míst. 4. Římanů se ve starověku bála celá Evropa. 5. Rusové přijeli na pár dní, aby zde podepsali důležitou smlouvu. 6. Ještě v minulém století se život měšťanů velmi lišil od života rolníků. 7. Na konferenci dorazilo i pár Angličanů. 8. Po celá staletí válčila Evropa s Tatary. 9. Nevadí ti, že jsem pozval na návštěvu Bulhary? 10. V Rusku se velkokníže radil s bojary.</a:t>
            </a:r>
            <a:endParaRPr lang="ru-RU" sz="2000" kern="50" dirty="0">
              <a:solidFill>
                <a:srgbClr val="000000"/>
              </a:solidFill>
              <a:effectLst/>
              <a:latin typeface="Arial" panose="020B0604020202020204" pitchFamily="34" charset="0"/>
              <a:ea typeface="Arial Unicode MS"/>
              <a:cs typeface="Arial" panose="020B0604020202020204" pitchFamily="34" charset="0"/>
            </a:endParaRPr>
          </a:p>
          <a:p>
            <a:pPr marL="457200" indent="-457200" algn="just">
              <a:buAutoNum type="arabicPeriod"/>
            </a:pPr>
            <a:endParaRPr lang="ru-RU" sz="2000" kern="50" dirty="0">
              <a:solidFill>
                <a:srgbClr val="000000"/>
              </a:solidFill>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Переведите на русский язык.</a:t>
            </a:r>
          </a:p>
          <a:p>
            <a:pPr algn="just"/>
            <a:r>
              <a:rPr lang="ru-RU" sz="2000" kern="50" dirty="0">
                <a:effectLst/>
                <a:latin typeface="Arial" panose="020B0604020202020204" pitchFamily="34" charset="0"/>
                <a:ea typeface="Arial Unicode MS"/>
                <a:cs typeface="Arial" panose="020B0604020202020204" pitchFamily="34" charset="0"/>
              </a:rPr>
              <a:t>1. </a:t>
            </a:r>
            <a:r>
              <a:rPr lang="cs-CZ" sz="2000" kern="50" dirty="0">
                <a:effectLst/>
                <a:latin typeface="Arial" panose="020B0604020202020204" pitchFamily="34" charset="0"/>
                <a:ea typeface="Arial Unicode MS"/>
                <a:cs typeface="Arial" panose="020B0604020202020204" pitchFamily="34" charset="0"/>
              </a:rPr>
              <a:t>Otec nechal opravit automobil v servisu, prý se bez auta budeme muset obejít nejméně týden a půl. 2. Igor šel do obchodu bez připraveného seznamu, přes to na nic nezapomněl. 3. Do tramvaje nastoupil revizor, já jsem neměl lístek, a tak jsem platil pokutu. 4. Představení musíme odehrát bez našeho skvělého herce Petra, volal, že se necítí dobře. 5. Nemám klíče, budu muset zavolat zámečníka, aby mi pomohl situaci vyřešit. 6. Dostal jsem se do svízelné situace, když jsem přišel na oslavu narozenin jako jediný bez dárku. 7. S hrůzou jsem zjistila, že jsem v cizím městě bez kufru. Museli ho ztratit na letišti. 8. Nemám bratra ani sestru, jsem jedináček. 9. Zítra nebude koncert, přesunuli ho na příští týden. 10. Už nemáme cukr, došel bys prosím do obchodu?</a:t>
            </a: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350584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670BC72-B4D2-4617-9015-51F71DBA7014}"/>
              </a:ext>
            </a:extLst>
          </p:cNvPr>
          <p:cNvSpPr txBox="1"/>
          <p:nvPr/>
        </p:nvSpPr>
        <p:spPr>
          <a:xfrm>
            <a:off x="736847" y="1044551"/>
            <a:ext cx="10386874" cy="4996240"/>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	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marL="457200" algn="just">
              <a:lnSpc>
                <a:spcPct val="105000"/>
              </a:lnSpc>
              <a:spcAft>
                <a:spcPts val="800"/>
              </a:spcAft>
            </a:pPr>
            <a:r>
              <a:rPr lang="cs-CZ"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Nakonec jsem neměla jinou možnost a musela jsem tam jít bez bratra a vše zařídit sama. 2. Bez svého manžela neudělá ani krok. 3. Na cestě jsem viděla několik nešťastných událostí. 4. Mám v kanceláři tolik povinností, že bych bez své asistentky byla doslova ztracená. 5. Na zkoušce nic neřekl, a dokonce odešel i bez pozdravu. 6. Nemám tužku, mohl bys mi ji prosím půjčit a já ti ji hned vrátím. 7. Obvykle vstávám bez budíku, zatím jsem ještě nezaspal. 8. Student přišel na hodinu bez učebnice a ani se neomluvil. 9. Maminka se divila, že nemám kolo, ale já jsem jí nepřiznal, že mi ho ukradli. 10. Budu se muset nějakou dobu obejít bez počítače, včera se mi rozbil a na nový nemám dostatek peněz. 11. Nemám na vybranou, musím překonat všechny překážky. 12. Až přijde obsluha, objednej mi prosím kávu s mlékem bez cukru. 13. Nemohla jsem ti zavolat dříve, neměla jsem signál. 14. V létě jsme byli bez dětí na dovolené na Kypru.</a:t>
            </a:r>
            <a:endParaRPr lang="cs-CZ" sz="2000" kern="50" dirty="0">
              <a:effectLst/>
              <a:latin typeface="Arial" panose="020B0604020202020204" pitchFamily="34" charset="0"/>
              <a:ea typeface="Times New Roman" panose="02020603050405020304" pitchFamily="18" charset="0"/>
              <a:cs typeface="Arial" panose="020B0604020202020204" pitchFamily="34" charset="0"/>
            </a:endParaRPr>
          </a:p>
          <a:p>
            <a:pPr marL="457200" algn="just"/>
            <a:r>
              <a:rPr lang="cs-CZ" sz="2000" kern="50" dirty="0">
                <a:effectLst/>
                <a:latin typeface="Arial" panose="020B0604020202020204" pitchFamily="34" charset="0"/>
                <a:ea typeface="Arial Unicode MS"/>
                <a:cs typeface="Arial" panose="020B0604020202020204" pitchFamily="34" charset="0"/>
              </a:rPr>
              <a:t> </a:t>
            </a:r>
          </a:p>
          <a:p>
            <a:pPr algn="just"/>
            <a:r>
              <a:rPr lang="ru-RU" sz="2000" b="1" kern="50" dirty="0">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11637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097E9A8-58BD-4FE9-A822-FEECE2404A92}"/>
              </a:ext>
            </a:extLst>
          </p:cNvPr>
          <p:cNvSpPr txBox="1"/>
          <p:nvPr/>
        </p:nvSpPr>
        <p:spPr>
          <a:xfrm>
            <a:off x="452761" y="574335"/>
            <a:ext cx="11079332" cy="5924699"/>
          </a:xfrm>
          <a:prstGeom prst="rect">
            <a:avLst/>
          </a:prstGeom>
          <a:noFill/>
        </p:spPr>
        <p:txBody>
          <a:bodyPr wrap="square">
            <a:spAutoFit/>
          </a:bodyPr>
          <a:lstStyle/>
          <a:p>
            <a:pPr algn="just"/>
            <a:r>
              <a:rPr lang="ru-RU" sz="2000" b="1" kern="50" dirty="0">
                <a:solidFill>
                  <a:srgbClr val="000000"/>
                </a:solidFill>
                <a:effectLst/>
                <a:latin typeface="Arial" panose="020B0604020202020204" pitchFamily="34" charset="0"/>
                <a:ea typeface="Arial Unicode MS"/>
                <a:cs typeface="Arial" panose="020B0604020202020204" pitchFamily="34" charset="0"/>
              </a:rPr>
              <a:t>1. Разделите вещественные существительные на группы по значению: </a:t>
            </a:r>
            <a:r>
              <a:rPr lang="ru-RU" sz="2000" b="1" i="1" kern="50" dirty="0">
                <a:solidFill>
                  <a:srgbClr val="000000"/>
                </a:solidFill>
                <a:effectLst/>
                <a:latin typeface="Arial" panose="020B0604020202020204" pitchFamily="34" charset="0"/>
                <a:ea typeface="Arial Unicode MS"/>
                <a:cs typeface="Arial" panose="020B0604020202020204" pitchFamily="34" charset="0"/>
              </a:rPr>
              <a:t>продукты питания, злаковые культуры, ягоды, лекарственные средства, материалы, ткани</a:t>
            </a:r>
            <a:r>
              <a:rPr lang="ru-RU" sz="2000" kern="50" dirty="0">
                <a:solidFill>
                  <a:srgbClr val="000000"/>
                </a:solidFill>
                <a:effectLst/>
                <a:latin typeface="Arial" panose="020B0604020202020204" pitchFamily="34" charset="0"/>
                <a:ea typeface="Arial Unicode MS"/>
                <a:cs typeface="Arial" panose="020B0604020202020204" pitchFamily="34" charset="0"/>
              </a:rPr>
              <a:t>.</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solidFill>
                  <a:srgbClr val="000000"/>
                </a:solidFill>
                <a:effectLst/>
                <a:latin typeface="Arial" panose="020B0604020202020204" pitchFamily="34" charset="0"/>
                <a:ea typeface="Arial Unicode MS"/>
                <a:cs typeface="Arial" panose="020B0604020202020204" pitchFamily="34" charset="0"/>
              </a:rPr>
              <a:t>Молоко, бархат, малина, пластик, глина, мрамор, золото, рис, сталь, сахар, аспирин, пшеница, валерьянка, серебро, шерсть, голубика, хлопок, клубника, рожь, сметана.</a:t>
            </a:r>
          </a:p>
          <a:p>
            <a:pPr algn="just"/>
            <a:endParaRPr lang="ru-RU" sz="2000" kern="50" dirty="0">
              <a:solidFill>
                <a:srgbClr val="000000"/>
              </a:solidFill>
              <a:latin typeface="Arial" panose="020B0604020202020204" pitchFamily="34" charset="0"/>
              <a:ea typeface="Arial Unicode MS"/>
              <a:cs typeface="Arial" panose="020B0604020202020204" pitchFamily="34" charset="0"/>
            </a:endParaRPr>
          </a:p>
          <a:p>
            <a:pPr algn="just"/>
            <a:r>
              <a:rPr lang="ru-RU" sz="2000" b="1" kern="50" dirty="0">
                <a:solidFill>
                  <a:srgbClr val="000000"/>
                </a:solidFill>
                <a:effectLst/>
                <a:latin typeface="Arial" panose="020B0604020202020204" pitchFamily="34" charset="0"/>
                <a:ea typeface="Arial Unicode MS"/>
                <a:cs typeface="Arial" panose="020B0604020202020204" pitchFamily="34" charset="0"/>
              </a:rPr>
              <a:t>2. Употребите вещественные существительные в предложении. У каких существительных потенциально возможна форма множественного числа с изменением лексического значения (например: </a:t>
            </a:r>
            <a:r>
              <a:rPr lang="ru-RU" sz="2000" b="1" i="1" kern="50" dirty="0">
                <a:solidFill>
                  <a:srgbClr val="000000"/>
                </a:solidFill>
                <a:effectLst/>
                <a:latin typeface="Arial" panose="020B0604020202020204" pitchFamily="34" charset="0"/>
                <a:ea typeface="Arial Unicode MS"/>
                <a:cs typeface="Arial" panose="020B0604020202020204" pitchFamily="34" charset="0"/>
              </a:rPr>
              <a:t>вода — воды</a:t>
            </a:r>
            <a:r>
              <a:rPr lang="ru-RU" sz="2000" b="1" kern="50" dirty="0">
                <a:solidFill>
                  <a:srgbClr val="000000"/>
                </a:solidFill>
                <a:effectLst/>
                <a:latin typeface="Arial" panose="020B0604020202020204" pitchFamily="34" charset="0"/>
                <a:ea typeface="Arial Unicode MS"/>
                <a:cs typeface="Arial" panose="020B0604020202020204" pitchFamily="34" charset="0"/>
              </a:rPr>
              <a:t>).</a:t>
            </a:r>
          </a:p>
          <a:p>
            <a:pPr algn="just"/>
            <a:endParaRPr lang="cs-CZ" sz="2000" kern="50" dirty="0">
              <a:effectLst/>
              <a:latin typeface="Arial" panose="020B0604020202020204" pitchFamily="34" charset="0"/>
              <a:ea typeface="Arial Unicode MS"/>
              <a:cs typeface="Arial" panose="020B0604020202020204" pitchFamily="34" charset="0"/>
            </a:endParaRPr>
          </a:p>
          <a:p>
            <a:r>
              <a:rPr lang="ru-RU" sz="2000" kern="50" dirty="0">
                <a:solidFill>
                  <a:srgbClr val="000000"/>
                </a:solidFill>
                <a:effectLst/>
                <a:latin typeface="Arial" panose="020B0604020202020204" pitchFamily="34" charset="0"/>
                <a:ea typeface="Arial Unicode MS"/>
                <a:cs typeface="Arial" panose="020B0604020202020204" pitchFamily="34" charset="0"/>
              </a:rPr>
              <a:t>Горох, молоко, сыр, крупа, грязь, пыль, порох, говядина, сливки, силос, сено, песок, железо, масло, нефть, шерсть, лен, хлопок, сливки, опилки, отруби.</a:t>
            </a:r>
          </a:p>
          <a:p>
            <a:endParaRPr lang="ru-RU" sz="2000" kern="50" dirty="0">
              <a:solidFill>
                <a:srgbClr val="000000"/>
              </a:solidFill>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3. Поставьте существительное в форме именительного падежа множественного числа.</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Муж, брат, сват, кум, отец, сын, собрат, сосед, друг, товарищ, зять, парк, поезд, том, стул, стол, дом, пляж, берег, голос, лес, луг, луч, ряд.</a:t>
            </a:r>
            <a:endParaRPr lang="cs-CZ" sz="2000" kern="50" dirty="0">
              <a:effectLst/>
              <a:latin typeface="Arial" panose="020B0604020202020204" pitchFamily="34" charset="0"/>
              <a:ea typeface="Arial Unicode MS"/>
              <a:cs typeface="Arial" panose="020B0604020202020204" pitchFamily="34" charset="0"/>
            </a:endParaRPr>
          </a:p>
          <a:p>
            <a:endParaRPr lang="cs-CZ" sz="19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1912689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BFBCA455-BADF-463B-9BFF-074D91D3FE50}"/>
              </a:ext>
            </a:extLst>
          </p:cNvPr>
          <p:cNvSpPr txBox="1"/>
          <p:nvPr/>
        </p:nvSpPr>
        <p:spPr>
          <a:xfrm>
            <a:off x="541538" y="694923"/>
            <a:ext cx="11108924" cy="5324535"/>
          </a:xfrm>
          <a:prstGeom prst="rect">
            <a:avLst/>
          </a:prstGeom>
          <a:noFill/>
        </p:spPr>
        <p:txBody>
          <a:bodyPr wrap="square">
            <a:spAutoFit/>
          </a:bodyPr>
          <a:lstStyle/>
          <a:p>
            <a:pPr marL="457200" algn="just"/>
            <a:r>
              <a:rPr lang="ru-RU" sz="2000" b="1" kern="50" dirty="0">
                <a:effectLst/>
                <a:latin typeface="Arial" panose="020B0604020202020204" pitchFamily="34" charset="0"/>
                <a:ea typeface="Arial Unicode MS"/>
                <a:cs typeface="Arial" panose="020B0604020202020204" pitchFamily="34" charset="0"/>
              </a:rPr>
              <a:t>1. 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Míša koupil v obchodě čerstvý chléb. 2. Na letišti přistálo letadlo. 3. Ve vlaku bylo hlučno. 4. Leží mi v žaludku. 5. Leží mi to v hlavě. 6. Vedoucí měl své podřízené v hrsti. 7.Venku byla tma. 8. V autobuse potkala svou kamarádku. 9. V peněžence měl poslední stovku. 10. Slovo hledali ve slovníku. 11. Uprostřed místnosti stál vánoční stromek. 12. Letos jsme odpočívali v lázních. 13. O prázdninách se Tom chystá na sportovní tábor. 14. Dnes večer půjdeme do muzea. 15. Světlo na konci tunelu. 16. Na podleze ležel krásný koberec. 17. Na chodbě bylo rozsvíceno. 18. Strachy mu vyschlo v puse. 19. Celé tři roky byl v zajetí. 20. Sejdeme se v restauraci „V parku“</a:t>
            </a:r>
            <a:r>
              <a:rPr lang="cs-CZ" sz="2000" kern="50" dirty="0">
                <a:effectLst/>
                <a:latin typeface="Arial" panose="020B0604020202020204" pitchFamily="34" charset="0"/>
                <a:ea typeface="Arial Unicode MS"/>
                <a:cs typeface="Arial" panose="020B0604020202020204" pitchFamily="34" charset="0"/>
              </a:rPr>
              <a:t>.</a:t>
            </a:r>
          </a:p>
          <a:p>
            <a:pPr marL="457200" algn="just"/>
            <a:r>
              <a:rPr lang="cs-CZ" sz="2000" kern="50" dirty="0">
                <a:effectLst/>
                <a:latin typeface="Arial" panose="020B0604020202020204" pitchFamily="34" charset="0"/>
                <a:ea typeface="Arial Unicode MS"/>
                <a:cs typeface="Arial" panose="020B0604020202020204" pitchFamily="34" charset="0"/>
              </a:rPr>
              <a:t> </a:t>
            </a:r>
            <a:endParaRPr lang="ru-RU" sz="2000" kern="50" dirty="0">
              <a:latin typeface="Arial" panose="020B0604020202020204" pitchFamily="34" charset="0"/>
              <a:ea typeface="Arial Unicode MS"/>
              <a:cs typeface="Arial" panose="020B0604020202020204" pitchFamily="34" charset="0"/>
            </a:endParaRPr>
          </a:p>
          <a:p>
            <a:pPr marL="457200" algn="just"/>
            <a:r>
              <a:rPr lang="ru-RU" sz="2000" b="1" kern="50" dirty="0">
                <a:effectLst/>
                <a:latin typeface="Arial" panose="020B0604020202020204" pitchFamily="34" charset="0"/>
                <a:ea typeface="Arial Unicode MS"/>
                <a:cs typeface="Arial" panose="020B0604020202020204" pitchFamily="34" charset="0"/>
              </a:rPr>
              <a:t>2. 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Venku prší. 2. Příští týden jedeme k moři. 3. Na tržnici byly mraky lidí. 4. Ve sklenici byla voda s citronem. 5. Meloun byl plný pecek. 6. Minulý měsíc jsme byli na dovolené. 7. Martin byl na zasloužené dovolené. 8. Tuňák ve vlastní šťávě. 9. Jeho košile visela na židli. 10. Ve spěchu hodila věci do kufru a odjela. 11. Míša bydlí v osmém patře. 12. Princ na bílém koni. 13. Ruka v rukávě. 14. Babička sbírala borůvky v lese. 15. Na parníku bylo ticho. 16. Starší žena seděla v tramvaji. 17. V kantýně si dal ovocný čaj. 18. Na stole leží bonboniéra. 19. V garáži stálo nové auto.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7892972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E63BD6C2-9FDB-47E6-8B21-DDE408AE69B3}"/>
              </a:ext>
            </a:extLst>
          </p:cNvPr>
          <p:cNvSpPr txBox="1"/>
          <p:nvPr/>
        </p:nvSpPr>
        <p:spPr>
          <a:xfrm>
            <a:off x="1296879" y="1007933"/>
            <a:ext cx="9598241" cy="4708981"/>
          </a:xfrm>
          <a:prstGeom prst="rect">
            <a:avLst/>
          </a:prstGeom>
          <a:noFill/>
        </p:spPr>
        <p:txBody>
          <a:bodyPr wrap="square">
            <a:spAutoFit/>
          </a:bodyPr>
          <a:lstStyle/>
          <a:p>
            <a:pPr marL="457200"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r>
              <a:rPr lang="ru-RU" sz="2000" kern="50" dirty="0">
                <a:effectLst/>
                <a:latin typeface="Arial" panose="020B0604020202020204" pitchFamily="34" charset="0"/>
                <a:ea typeface="Arial Unicode MS"/>
                <a:cs typeface="Arial" panose="020B0604020202020204" pitchFamily="34" charset="0"/>
              </a:rPr>
              <a:t>.</a:t>
            </a:r>
          </a:p>
          <a:p>
            <a:pPr algn="just"/>
            <a:r>
              <a:rPr lang="ru-RU" sz="2000" kern="50" dirty="0">
                <a:effectLst/>
                <a:latin typeface="Arial" panose="020B0604020202020204" pitchFamily="34" charset="0"/>
                <a:ea typeface="Arial Unicode MS"/>
                <a:cs typeface="Arial" panose="020B0604020202020204" pitchFamily="34" charset="0"/>
              </a:rPr>
              <a:t>1. </a:t>
            </a:r>
            <a:r>
              <a:rPr lang="cs-CZ" sz="2000" kern="50" dirty="0">
                <a:effectLst/>
                <a:latin typeface="Arial" panose="020B0604020202020204" pitchFamily="34" charset="0"/>
                <a:ea typeface="Arial Unicode MS"/>
                <a:cs typeface="Arial" panose="020B0604020202020204" pitchFamily="34" charset="0"/>
              </a:rPr>
              <a:t>Naše babička dělá ten nejlepší salát s okurkami. 2. Nakreslil noční oblohu s nádherným měsícem. 3. Rozbil okno míčem. 4. S prvním prohraným zápasem se těžce srovnávali. 5. To byl hotel u moře s nádhernou pláží. 6. Máma mi koupila superhrdinský kostým s červeným pláštěm. 7. Na letišti jsme měli problém se zavazadly, jelikož byla příliš těžká. 8. Koláč jsem nakrájel nožem. 9. Jeho tancem byli všichni ohromeni. 10. Ten dopis jsem napsal tužkou, protože jsem nemohl najít pero. 11. Otevřel dveře klíčem. 12. Byl velmi spokojen se svou reportáží. 13. Máma mi pohrozila prstem, protože jsem zlobil. 14. Koncem jeho vlády skončily dobré časy pro naši zem. 15. S manželem pracujeme ve stejné firmě. 16. Měl jsem tu možnost zazpívat si se známým zpěvákem. 17. Namaloval jarní krajinu rozzářenou slunečními paprsky. 18. Skamarádili jsme se se Španělem. 19. Nesl pytel s uloveným zajícem. 20. Hádal se s majitelem podniku.</a:t>
            </a:r>
            <a:endParaRPr lang="ru-RU" sz="2000" kern="50" dirty="0">
              <a:effectLst/>
              <a:latin typeface="Arial" panose="020B0604020202020204" pitchFamily="34" charset="0"/>
              <a:ea typeface="Arial Unicode MS"/>
              <a:cs typeface="Arial" panose="020B0604020202020204" pitchFamily="34" charset="0"/>
            </a:endParaRP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645389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C9D6265-9B5B-4A9C-A92D-2AA51403963B}"/>
              </a:ext>
            </a:extLst>
          </p:cNvPr>
          <p:cNvSpPr txBox="1"/>
          <p:nvPr/>
        </p:nvSpPr>
        <p:spPr>
          <a:xfrm>
            <a:off x="1402672" y="1163728"/>
            <a:ext cx="9144000" cy="409342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2000" b="1" kern="50" dirty="0">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Smlouval jsem o ceně s prodavačkou. 2. Na své dovolené jsem se setkal s mnoho cizinci. 3. Učil jsem se němčinu s Němcem. 4. Natočil rozhovor se světoznámým houslistou. 5. Upekl koláč s meruňkami. 6. Svým hlasem okouzlil porotu i diváky. 7. V Praze se v roce 2018 konala akce Noc s povídkou. 8. Nakreslil líbezný rybník obklopený rákosím. 9. Jako malý si přál mít dům s velkou garáží. 10. Objednala si šaty s květinovým vzorem. 11. S kamarády jsem zažil spoustu dobrodružství. 12. Vyfotil se s plavcem, který vyhrál zlatou medaili. 13. Lidé si často pletou medvědí česnek s konvalinkou. 14. Svým mečem zabil mnoho rytířů. 15. Jako malá se chtěla setkat s pohádkovým princem. 16. Omylem jsem ho trefil míčem, ale naštěstí se mu nic nestalo. 17. Táta a máma pro mě byli vždy největším vzorem. 18. Jeho snem je stát se světoznámým zpěvákem.</a:t>
            </a:r>
            <a:endParaRPr lang="cs-CZ" sz="2000" kern="5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5042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CA92BA9-9B22-40CE-A6F3-9F6DAE23EE52}"/>
              </a:ext>
            </a:extLst>
          </p:cNvPr>
          <p:cNvSpPr>
            <a:spLocks noGrp="1"/>
          </p:cNvSpPr>
          <p:nvPr>
            <p:ph type="title"/>
          </p:nvPr>
        </p:nvSpPr>
        <p:spPr/>
        <p:txBody>
          <a:bodyPr>
            <a:normAutofit fontScale="90000"/>
          </a:bodyPr>
          <a:lstStyle/>
          <a:p>
            <a:r>
              <a:rPr lang="ru-RU" dirty="0"/>
              <a:t>склонение имен существительных среднего рода</a:t>
            </a:r>
            <a:endParaRPr lang="cs-CZ" dirty="0"/>
          </a:p>
        </p:txBody>
      </p:sp>
    </p:spTree>
    <p:extLst>
      <p:ext uri="{BB962C8B-B14F-4D97-AF65-F5344CB8AC3E}">
        <p14:creationId xmlns:p14="http://schemas.microsoft.com/office/powerpoint/2010/main" val="11112365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ovéPole 5">
            <a:extLst>
              <a:ext uri="{FF2B5EF4-FFF2-40B4-BE49-F238E27FC236}">
                <a16:creationId xmlns:a16="http://schemas.microsoft.com/office/drawing/2014/main" id="{12D163A4-1D0E-489E-BF9E-35213A28D763}"/>
              </a:ext>
            </a:extLst>
          </p:cNvPr>
          <p:cNvSpPr txBox="1"/>
          <p:nvPr/>
        </p:nvSpPr>
        <p:spPr>
          <a:xfrm>
            <a:off x="574089" y="920621"/>
            <a:ext cx="11043821" cy="501675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Образуйте уменьшительную форму от следующих слов.</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Кольцо, яблоко, колесо, окно, плечо, гнездо, яйцо, крыло, слово.</a:t>
            </a:r>
          </a:p>
          <a:p>
            <a:pPr algn="just"/>
            <a:r>
              <a:rPr lang="ru-RU" sz="2000" kern="50" dirty="0">
                <a:effectLst/>
                <a:latin typeface="Arial" panose="020B0604020202020204" pitchFamily="34" charset="0"/>
                <a:ea typeface="Arial Unicode MS"/>
                <a:cs typeface="Arial" panose="020B0604020202020204" pitchFamily="34" charset="0"/>
              </a:rPr>
              <a:t> </a:t>
            </a:r>
          </a:p>
          <a:p>
            <a:pPr algn="just"/>
            <a:r>
              <a:rPr lang="ru-RU" sz="2000" b="1" kern="50" dirty="0">
                <a:effectLst/>
                <a:latin typeface="Arial" panose="020B0604020202020204" pitchFamily="34" charset="0"/>
                <a:ea typeface="Arial Unicode MS"/>
                <a:cs typeface="Arial" panose="020B0604020202020204" pitchFamily="34" charset="0"/>
              </a:rPr>
              <a:t>2. Поставьте существительные в соответствующей форме множественного числа.</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Купить кофейные чашки без (блюдечко); 2. Получить все (очко) в соревновании; 3. Вдали виднелись синие (озерко); 4. Носить блузку без (плечико); 5. Птица взмахнула (крылышко); 6. Смотреть на (зернышко) малины; 7. Фотографировать (гнездышко) птиц; 8. Есть (яблочко); 9. Небо без (облачко); 10. Рисовать (сердечко).</a:t>
            </a:r>
          </a:p>
          <a:p>
            <a:pPr algn="just"/>
            <a:endParaRPr lang="ru-RU"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 3. Употребите имя существительное, стоящее в скобках, в правильной форме.</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Мне надо вытереть руки (полотенце). 2. Он меня коснулся своим (плечо). 3. Площадь была залитая утренним (солнце). 4. Костел находится рядом с (кладбище). 5. Он повернулся (лицо) ко мне. 6. Я восхищалась золотым (кольцо) в магазине. 7. Они сейчас что-то строят над (бомбоубежище). 8. Вчера я купила красивую чашку с (блюдце). 9. В лесу мы встретили охотника с (ружьё). 10. Мы долго любовались (побережье) моря. </a:t>
            </a:r>
          </a:p>
          <a:p>
            <a:pPr algn="just"/>
            <a:r>
              <a:rPr lang="ru-RU" sz="2000" kern="50" dirty="0">
                <a:effectLst/>
                <a:latin typeface="Arial" panose="020B0604020202020204" pitchFamily="34" charset="0"/>
                <a:ea typeface="Arial Unicode MS"/>
                <a:cs typeface="Arial" panose="020B0604020202020204" pitchFamily="34" charset="0"/>
              </a:rPr>
              <a:t> </a:t>
            </a:r>
          </a:p>
        </p:txBody>
      </p:sp>
    </p:spTree>
    <p:extLst>
      <p:ext uri="{BB962C8B-B14F-4D97-AF65-F5344CB8AC3E}">
        <p14:creationId xmlns:p14="http://schemas.microsoft.com/office/powerpoint/2010/main" val="19476516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02BAF078-5AF5-493A-B345-257E0FE97EF3}"/>
              </a:ext>
            </a:extLst>
          </p:cNvPr>
          <p:cNvSpPr txBox="1"/>
          <p:nvPr/>
        </p:nvSpPr>
        <p:spPr>
          <a:xfrm>
            <a:off x="612559" y="754602"/>
            <a:ext cx="10990556"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Раскройте скобки, существительное поставьте в множественном числе. </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У Сережи от страха тряслись (колено). 2. Все проблемы легли на ее хрупкие (плечо). 3. А Мартин и (ухо) развесил. 4. Здесь на каждом шагу ей встречались знакомые (лицо). 5. У них были добрые (сердце). 6. Митя тяжело вздохнул и потер руками (бедро). 7. У него было худое тело с выпирающими (ребра). 8. На поле битвы лежали искалеченные (тело). 9. Миша набрал в (легкое) воздух и прыгнул в бассейн. </a:t>
            </a:r>
          </a:p>
          <a:p>
            <a:pPr algn="just"/>
            <a:r>
              <a:rPr lang="ru-RU" sz="2000" kern="50" dirty="0">
                <a:effectLst/>
                <a:latin typeface="Arial" panose="020B0604020202020204" pitchFamily="34" charset="0"/>
                <a:ea typeface="Arial Unicode MS"/>
                <a:cs typeface="Arial" panose="020B0604020202020204" pitchFamily="34" charset="0"/>
              </a:rPr>
              <a:t> </a:t>
            </a:r>
          </a:p>
          <a:p>
            <a:pPr algn="just"/>
            <a:r>
              <a:rPr lang="ru-RU" sz="2000" b="1" kern="50" dirty="0">
                <a:effectLst/>
                <a:latin typeface="Arial" panose="020B0604020202020204" pitchFamily="34" charset="0"/>
                <a:ea typeface="Arial Unicode MS"/>
                <a:cs typeface="Arial" panose="020B0604020202020204" pitchFamily="34" charset="0"/>
              </a:rPr>
              <a:t>2. Переведите существительное в скобах и поставьте его в правильную форму.</a:t>
            </a:r>
            <a:endParaRPr lang="ru-RU" sz="2000" b="1" kern="50" dirty="0">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Девушка набросила на (</a:t>
            </a:r>
            <a:r>
              <a:rPr lang="ru-RU" sz="2000" kern="50" dirty="0" err="1">
                <a:effectLst/>
                <a:latin typeface="Arial" panose="020B0604020202020204" pitchFamily="34" charset="0"/>
                <a:ea typeface="Arial Unicode MS"/>
                <a:cs typeface="Arial" panose="020B0604020202020204" pitchFamily="34" charset="0"/>
              </a:rPr>
              <a:t>ramenо</a:t>
            </a:r>
            <a:r>
              <a:rPr lang="ru-RU" sz="2000" kern="50" dirty="0">
                <a:effectLst/>
                <a:latin typeface="Arial" panose="020B0604020202020204" pitchFamily="34" charset="0"/>
                <a:ea typeface="Arial Unicode MS"/>
                <a:cs typeface="Arial" panose="020B0604020202020204" pitchFamily="34" charset="0"/>
              </a:rPr>
              <a:t>) синий платок. 2. (</a:t>
            </a:r>
            <a:r>
              <a:rPr lang="ru-RU" sz="2000" kern="50" dirty="0" err="1">
                <a:effectLst/>
                <a:latin typeface="Arial" panose="020B0604020202020204" pitchFamily="34" charset="0"/>
                <a:ea typeface="Arial Unicode MS"/>
                <a:cs typeface="Arial" panose="020B0604020202020204" pitchFamily="34" charset="0"/>
              </a:rPr>
              <a:t>Obličej</a:t>
            </a:r>
            <a:r>
              <a:rPr lang="ru-RU" sz="2000" kern="50" dirty="0">
                <a:effectLst/>
                <a:latin typeface="Arial" panose="020B0604020202020204" pitchFamily="34" charset="0"/>
                <a:ea typeface="Arial Unicode MS"/>
                <a:cs typeface="Arial" panose="020B0604020202020204" pitchFamily="34" charset="0"/>
              </a:rPr>
              <a:t>) знакомых его очень обрадовали. 3. Бабушка жаловалась на боль в (</a:t>
            </a:r>
            <a:r>
              <a:rPr lang="ru-RU" sz="2000" kern="50" dirty="0" err="1">
                <a:effectLst/>
                <a:latin typeface="Arial" panose="020B0604020202020204" pitchFamily="34" charset="0"/>
                <a:ea typeface="Arial Unicode MS"/>
                <a:cs typeface="Arial" panose="020B0604020202020204" pitchFamily="34" charset="0"/>
              </a:rPr>
              <a:t>koleno</a:t>
            </a:r>
            <a:r>
              <a:rPr lang="ru-RU" sz="2000" kern="50" dirty="0">
                <a:effectLst/>
                <a:latin typeface="Arial" panose="020B0604020202020204" pitchFamily="34" charset="0"/>
                <a:ea typeface="Arial Unicode MS"/>
                <a:cs typeface="Arial" panose="020B0604020202020204" pitchFamily="34" charset="0"/>
              </a:rPr>
              <a:t>). 4. В (</a:t>
            </a:r>
            <a:r>
              <a:rPr lang="ru-RU" sz="2000" kern="50" dirty="0" err="1">
                <a:effectLst/>
                <a:latin typeface="Arial" panose="020B0604020202020204" pitchFamily="34" charset="0"/>
                <a:ea typeface="Arial Unicode MS"/>
                <a:cs typeface="Arial" panose="020B0604020202020204" pitchFamily="34" charset="0"/>
              </a:rPr>
              <a:t>ucho</a:t>
            </a:r>
            <a:r>
              <a:rPr lang="ru-RU" sz="2000" kern="50" dirty="0">
                <a:effectLst/>
                <a:latin typeface="Arial" panose="020B0604020202020204" pitchFamily="34" charset="0"/>
                <a:ea typeface="Arial Unicode MS"/>
                <a:cs typeface="Arial" panose="020B0604020202020204" pitchFamily="34" charset="0"/>
              </a:rPr>
              <a:t>) у Васи зазвенело. 5. В (</a:t>
            </a:r>
            <a:r>
              <a:rPr lang="ru-RU" sz="2000" kern="50" dirty="0" err="1">
                <a:effectLst/>
                <a:latin typeface="Arial" panose="020B0604020202020204" pitchFamily="34" charset="0"/>
                <a:ea typeface="Arial Unicode MS"/>
                <a:cs typeface="Arial" panose="020B0604020202020204" pitchFamily="34" charset="0"/>
              </a:rPr>
              <a:t>srdce</a:t>
            </a:r>
            <a:r>
              <a:rPr lang="ru-RU" sz="2000" kern="50" dirty="0">
                <a:effectLst/>
                <a:latin typeface="Arial" panose="020B0604020202020204" pitchFamily="34" charset="0"/>
                <a:ea typeface="Arial Unicode MS"/>
                <a:cs typeface="Arial" panose="020B0604020202020204" pitchFamily="34" charset="0"/>
              </a:rPr>
              <a:t>) героев бушевали сильные страсти. 6. Кирпич упал на (</a:t>
            </a:r>
            <a:r>
              <a:rPr lang="ru-RU" sz="2000" kern="50" dirty="0" err="1">
                <a:effectLst/>
                <a:latin typeface="Arial" panose="020B0604020202020204" pitchFamily="34" charset="0"/>
                <a:ea typeface="Arial Unicode MS"/>
                <a:cs typeface="Arial" panose="020B0604020202020204" pitchFamily="34" charset="0"/>
              </a:rPr>
              <a:t>temeno</a:t>
            </a:r>
            <a:r>
              <a:rPr lang="ru-RU" sz="2000" kern="50" dirty="0">
                <a:effectLst/>
                <a:latin typeface="Arial" panose="020B0604020202020204" pitchFamily="34" charset="0"/>
                <a:ea typeface="Arial Unicode MS"/>
                <a:cs typeface="Arial" panose="020B0604020202020204" pitchFamily="34" charset="0"/>
              </a:rPr>
              <a:t>). 7. У Тани першит в (</a:t>
            </a:r>
            <a:r>
              <a:rPr lang="ru-RU" sz="2000" kern="50" dirty="0" err="1">
                <a:effectLst/>
                <a:latin typeface="Arial" panose="020B0604020202020204" pitchFamily="34" charset="0"/>
                <a:ea typeface="Arial Unicode MS"/>
                <a:cs typeface="Arial" panose="020B0604020202020204" pitchFamily="34" charset="0"/>
              </a:rPr>
              <a:t>krk</a:t>
            </a:r>
            <a:r>
              <a:rPr lang="ru-RU" sz="2000" kern="50" dirty="0">
                <a:effectLst/>
                <a:latin typeface="Arial" panose="020B0604020202020204" pitchFamily="34" charset="0"/>
                <a:ea typeface="Arial Unicode MS"/>
                <a:cs typeface="Arial" panose="020B0604020202020204" pitchFamily="34" charset="0"/>
              </a:rPr>
              <a:t>). 8. Виталику на тренировке сломали (</a:t>
            </a:r>
            <a:r>
              <a:rPr lang="ru-RU" sz="2000" kern="50" dirty="0" err="1">
                <a:effectLst/>
                <a:latin typeface="Arial" panose="020B0604020202020204" pitchFamily="34" charset="0"/>
                <a:ea typeface="Arial Unicode MS"/>
                <a:cs typeface="Arial" panose="020B0604020202020204" pitchFamily="34" charset="0"/>
              </a:rPr>
              <a:t>žebro</a:t>
            </a:r>
            <a:r>
              <a:rPr lang="ru-RU" sz="2000" kern="50" dirty="0">
                <a:effectLst/>
                <a:latin typeface="Arial" panose="020B0604020202020204" pitchFamily="34" charset="0"/>
                <a:ea typeface="Arial Unicode MS"/>
                <a:cs typeface="Arial" panose="020B0604020202020204" pitchFamily="34" charset="0"/>
              </a:rPr>
              <a:t>). 9. Маша в детстве переболела воспалением (</a:t>
            </a:r>
            <a:r>
              <a:rPr lang="ru-RU" sz="2000" kern="50" dirty="0" err="1">
                <a:effectLst/>
                <a:latin typeface="Arial" panose="020B0604020202020204" pitchFamily="34" charset="0"/>
                <a:ea typeface="Arial Unicode MS"/>
                <a:cs typeface="Arial" panose="020B0604020202020204" pitchFamily="34" charset="0"/>
              </a:rPr>
              <a:t>plíce</a:t>
            </a:r>
            <a:r>
              <a:rPr lang="ru-RU" sz="2000" kern="50" dirty="0">
                <a:effectLst/>
                <a:latin typeface="Arial" panose="020B0604020202020204" pitchFamily="34" charset="0"/>
                <a:ea typeface="Arial Unicode MS"/>
                <a:cs typeface="Arial" panose="020B0604020202020204" pitchFamily="34" charset="0"/>
              </a:rPr>
              <a:t>). </a:t>
            </a:r>
          </a:p>
          <a:p>
            <a:pPr algn="just"/>
            <a:endParaRPr lang="ru-RU" sz="2000" kern="50" dirty="0">
              <a:effectLst/>
              <a:latin typeface="Arial" panose="020B0604020202020204" pitchFamily="34" charset="0"/>
              <a:ea typeface="Arial Unicode MS"/>
              <a:cs typeface="Arial" panose="020B0604020202020204" pitchFamily="34" charset="0"/>
            </a:endParaRPr>
          </a:p>
          <a:p>
            <a:pPr algn="just"/>
            <a:r>
              <a:rPr lang="ru-RU" sz="2000" b="1" dirty="0">
                <a:latin typeface="Arial" panose="020B0604020202020204" pitchFamily="34" charset="0"/>
                <a:cs typeface="Arial" panose="020B0604020202020204" pitchFamily="34" charset="0"/>
              </a:rPr>
              <a:t>3. Употребите имена существительные со словом несколько.</a:t>
            </a:r>
          </a:p>
          <a:p>
            <a:pPr algn="just"/>
            <a:r>
              <a:rPr lang="ru-RU" sz="2000" dirty="0">
                <a:latin typeface="Arial" panose="020B0604020202020204" pitchFamily="34" charset="0"/>
                <a:cs typeface="Arial" panose="020B0604020202020204" pitchFamily="34" charset="0"/>
              </a:rPr>
              <a:t>Копье, запястье, печенье, новоселье, несчастье, гулянье, воскресенье, кушанье, застолье, досье.</a:t>
            </a:r>
          </a:p>
        </p:txBody>
      </p:sp>
    </p:spTree>
    <p:extLst>
      <p:ext uri="{BB962C8B-B14F-4D97-AF65-F5344CB8AC3E}">
        <p14:creationId xmlns:p14="http://schemas.microsoft.com/office/powerpoint/2010/main" val="5632373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E8A7E82-58E1-4A09-9E13-3DDC0E6B5157}"/>
              </a:ext>
            </a:extLst>
          </p:cNvPr>
          <p:cNvSpPr txBox="1"/>
          <p:nvPr/>
        </p:nvSpPr>
        <p:spPr>
          <a:xfrm>
            <a:off x="550416" y="418081"/>
            <a:ext cx="11017188" cy="6247864"/>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Образуйте предложный падеж единственного числа данных существительных в сочетании с предлогами </a:t>
            </a:r>
            <a:r>
              <a:rPr lang="ru-RU" sz="2000" b="1" i="1" kern="50" dirty="0">
                <a:effectLst/>
                <a:latin typeface="Arial" panose="020B0604020202020204" pitchFamily="34" charset="0"/>
                <a:ea typeface="Arial Unicode MS"/>
                <a:cs typeface="Arial" panose="020B0604020202020204" pitchFamily="34" charset="0"/>
              </a:rPr>
              <a:t>в </a:t>
            </a:r>
            <a:r>
              <a:rPr lang="ru-RU" sz="2000" b="1" kern="50" dirty="0">
                <a:effectLst/>
                <a:latin typeface="Arial" panose="020B0604020202020204" pitchFamily="34" charset="0"/>
                <a:ea typeface="Arial Unicode MS"/>
                <a:cs typeface="Arial" panose="020B0604020202020204" pitchFamily="34" charset="0"/>
              </a:rPr>
              <a:t>и </a:t>
            </a:r>
            <a:r>
              <a:rPr lang="ru-RU" sz="2000" b="1" i="1" kern="50" dirty="0">
                <a:effectLst/>
                <a:latin typeface="Arial" panose="020B0604020202020204" pitchFamily="34" charset="0"/>
                <a:ea typeface="Arial Unicode MS"/>
                <a:cs typeface="Arial" panose="020B0604020202020204" pitchFamily="34" charset="0"/>
              </a:rPr>
              <a:t>на</a:t>
            </a:r>
            <a:r>
              <a:rPr lang="ru-RU" sz="2000" b="1"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Заграничное путешествие, Средиземное море, старое судно, новое пальто, удобное кресло, чудесное полотно, дно океана, студенческое общежитие, ясное небо, вступительное слово, российское кино.</a:t>
            </a:r>
          </a:p>
          <a:p>
            <a:pPr algn="just"/>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Раскройте скобки.</a:t>
            </a:r>
          </a:p>
          <a:p>
            <a:pPr algn="just"/>
            <a:r>
              <a:rPr lang="ru-RU" sz="2000" kern="50" dirty="0">
                <a:effectLst/>
                <a:latin typeface="Arial" panose="020B0604020202020204" pitchFamily="34" charset="0"/>
                <a:ea typeface="Arial Unicode MS"/>
                <a:cs typeface="Arial" panose="020B0604020202020204" pitchFamily="34" charset="0"/>
              </a:rPr>
              <a:t>1. Из открытых (окно) лилась музыка. 2. На дверях не было никаких (число), только имена. 3. Его ферма разорилась, и у него не сталось плодородных (поле). 4. На карте не было ни (море), ни океанов. 5. В холодильнике не осталось (яйцо). 6. Из-за грязных (стекло) не было видно солнца. 7. Отец прислал мне много (письмо). 8. На птице не осталось (перо). 9. Мои родственники уехали из своих (село) и сейчас живут в пригороде Москвы. 10. После использования этого порошка на рубашке не осталось (пятно).</a:t>
            </a:r>
          </a:p>
          <a:p>
            <a:pPr algn="just"/>
            <a:endParaRPr lang="ru-RU"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3. Раскройте скобки, существительные поставьте в нужную падежную форму (как в единственном, так и во множественном числе). </a:t>
            </a:r>
          </a:p>
          <a:p>
            <a:pPr algn="just"/>
            <a:r>
              <a:rPr lang="ru-RU" sz="2000" kern="50" dirty="0">
                <a:effectLst/>
                <a:latin typeface="Arial" panose="020B0604020202020204" pitchFamily="34" charset="0"/>
                <a:ea typeface="Arial Unicode MS"/>
                <a:cs typeface="Arial" panose="020B0604020202020204" pitchFamily="34" charset="0"/>
              </a:rPr>
              <a:t>1. По морю плывёт (судно). 2. В порту не было ни одного (судно). 3. (Судно) пришлось уйти из нейтральных вод. 4. Вдалеке я увидел (судно). 5. Командовать (судно) может только капитан. 6. Раньше он ходил на военном (судно).</a:t>
            </a: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9482324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F48CB3B-7D47-4BEA-A26F-9632A4FCE3F8}"/>
              </a:ext>
            </a:extLst>
          </p:cNvPr>
          <p:cNvSpPr txBox="1"/>
          <p:nvPr/>
        </p:nvSpPr>
        <p:spPr>
          <a:xfrm>
            <a:off x="366203" y="373692"/>
            <a:ext cx="11387832" cy="594008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Раскройте скобки.</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Получить шесть </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очки</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 коробка </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колесики</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 шкатулка </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колечки</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 небо без </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облака</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 горсть </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семечки</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 несколько </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сердечки</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 много </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ведерки</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 кучка </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перышки</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 набор </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блюдечки</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a:t>
            </a:r>
            <a:endParaRPr lang="ru-RU" sz="2000" kern="50" dirty="0">
              <a:latin typeface="Arial" panose="020B0604020202020204" pitchFamily="34" charset="0"/>
              <a:ea typeface="Arial Unicode MS"/>
              <a:cs typeface="Arial" panose="020B0604020202020204" pitchFamily="34" charset="0"/>
            </a:endParaRPr>
          </a:p>
          <a:p>
            <a:pPr algn="just"/>
            <a:endParaRPr lang="ru-RU" sz="2000" b="1" kern="50" dirty="0">
              <a:solidFill>
                <a:srgbClr val="000000"/>
              </a:solidFill>
              <a:effectLst/>
              <a:latin typeface="Arial" panose="020B0604020202020204" pitchFamily="34" charset="0"/>
              <a:ea typeface="Arial Unicode MS"/>
              <a:cs typeface="Arial" panose="020B0604020202020204" pitchFamily="34" charset="0"/>
            </a:endParaRPr>
          </a:p>
          <a:p>
            <a:pPr algn="just"/>
            <a:r>
              <a:rPr lang="ru-RU" sz="2000" b="1" kern="50" dirty="0">
                <a:solidFill>
                  <a:srgbClr val="000000"/>
                </a:solidFill>
                <a:effectLst/>
                <a:latin typeface="Arial" panose="020B0604020202020204" pitchFamily="34" charset="0"/>
                <a:ea typeface="Arial Unicode MS"/>
                <a:cs typeface="Arial" panose="020B0604020202020204" pitchFamily="34" charset="0"/>
              </a:rPr>
              <a:t>2. Дополните пропущенные буквы</a:t>
            </a:r>
            <a:r>
              <a:rPr lang="ru-RU" sz="2000" b="1" i="1" kern="50" dirty="0">
                <a:solidFill>
                  <a:srgbClr val="000000"/>
                </a:solidFill>
                <a:effectLst/>
                <a:latin typeface="Arial" panose="020B0604020202020204" pitchFamily="34" charset="0"/>
                <a:ea typeface="Arial Unicode MS"/>
                <a:cs typeface="Arial" panose="020B0604020202020204" pitchFamily="34" charset="0"/>
              </a:rPr>
              <a:t> е</a:t>
            </a:r>
            <a:r>
              <a:rPr lang="ru-RU" sz="2000" b="1" kern="50" dirty="0">
                <a:solidFill>
                  <a:srgbClr val="000000"/>
                </a:solidFill>
                <a:effectLst/>
                <a:latin typeface="Arial" panose="020B0604020202020204" pitchFamily="34" charset="0"/>
                <a:ea typeface="Arial Unicode MS"/>
                <a:cs typeface="Arial" panose="020B0604020202020204" pitchFamily="34" charset="0"/>
              </a:rPr>
              <a:t> или </a:t>
            </a:r>
            <a:r>
              <a:rPr lang="cs-CZ" sz="2000" b="1" i="1" kern="50" dirty="0">
                <a:solidFill>
                  <a:srgbClr val="000000"/>
                </a:solidFill>
                <a:effectLst/>
                <a:latin typeface="Arial" panose="020B0604020202020204" pitchFamily="34" charset="0"/>
                <a:ea typeface="Arial Unicode MS"/>
                <a:cs typeface="Arial" panose="020B0604020202020204" pitchFamily="34" charset="0"/>
              </a:rPr>
              <a:t>ё.</a:t>
            </a:r>
            <a:endParaRPr lang="ru-RU" sz="2000" b="1" i="1" kern="50" dirty="0">
              <a:solidFill>
                <a:srgbClr val="000000"/>
              </a:solidFill>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Остри</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счасть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сидень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варень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десятиборь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усть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ружь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печень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средневековь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гулянь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новосель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бель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вязань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жиль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копь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плать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сырь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здоровь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шыть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ожерель</a:t>
            </a:r>
            <a:r>
              <a:rPr lang="cs-CZ" sz="2000" kern="50" dirty="0">
                <a:effectLst/>
                <a:latin typeface="Arial" panose="020B0604020202020204" pitchFamily="34" charset="0"/>
                <a:ea typeface="Arial Unicode MS"/>
                <a:cs typeface="Arial" panose="020B0604020202020204" pitchFamily="34" charset="0"/>
              </a:rPr>
              <a:t>_</a:t>
            </a:r>
            <a:r>
              <a:rPr lang="ru-RU" sz="2000" kern="50" dirty="0">
                <a:effectLst/>
                <a:latin typeface="Arial" panose="020B0604020202020204" pitchFamily="34" charset="0"/>
                <a:ea typeface="Arial Unicode MS"/>
                <a:cs typeface="Arial" panose="020B0604020202020204" pitchFamily="34" charset="0"/>
              </a:rPr>
              <a:t>.</a:t>
            </a:r>
            <a:endParaRPr lang="ru-RU" sz="2000" kern="50" dirty="0">
              <a:latin typeface="Arial" panose="020B0604020202020204" pitchFamily="34" charset="0"/>
              <a:ea typeface="Arial Unicode MS"/>
              <a:cs typeface="Arial" panose="020B0604020202020204" pitchFamily="34" charset="0"/>
            </a:endParaRPr>
          </a:p>
          <a:p>
            <a:pPr algn="just"/>
            <a:endParaRPr lang="ru-RU" sz="2000" b="1"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3. </a:t>
            </a:r>
            <a:r>
              <a:rPr lang="ru-RU" sz="2000" b="1" kern="50" dirty="0" err="1">
                <a:effectLst/>
                <a:latin typeface="Arial" panose="020B0604020202020204" pitchFamily="34" charset="0"/>
                <a:ea typeface="Arial Unicode MS"/>
                <a:cs typeface="Arial" panose="020B0604020202020204" pitchFamily="34" charset="0"/>
              </a:rPr>
              <a:t>Деминутивы</a:t>
            </a:r>
            <a:r>
              <a:rPr lang="ru-RU" sz="2000" b="1" kern="50" dirty="0">
                <a:effectLst/>
                <a:latin typeface="Arial" panose="020B0604020202020204" pitchFamily="34" charset="0"/>
                <a:ea typeface="Arial Unicode MS"/>
                <a:cs typeface="Arial" panose="020B0604020202020204" pitchFamily="34" charset="0"/>
              </a:rPr>
              <a:t> поставьте в исходную форму.</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Колечко, сердечко, блюдечко, плечико, крылышко, яичко, личико, солнышко, зеркальце, платьице.</a:t>
            </a:r>
            <a:endParaRPr lang="cs-CZ" sz="2000" kern="50" dirty="0">
              <a:effectLst/>
              <a:latin typeface="Arial" panose="020B0604020202020204" pitchFamily="34" charset="0"/>
              <a:ea typeface="Arial Unicode MS"/>
              <a:cs typeface="Arial" panose="020B0604020202020204" pitchFamily="34" charset="0"/>
            </a:endParaRPr>
          </a:p>
          <a:p>
            <a:pPr algn="just"/>
            <a:endParaRPr lang="ru-RU" sz="2000" dirty="0">
              <a:latin typeface="Arial" panose="020B0604020202020204" pitchFamily="34" charset="0"/>
              <a:cs typeface="Arial" panose="020B0604020202020204" pitchFamily="34" charset="0"/>
            </a:endParaRPr>
          </a:p>
          <a:p>
            <a:pPr algn="just"/>
            <a:r>
              <a:rPr lang="ru-RU" sz="2000" b="1" dirty="0">
                <a:latin typeface="Arial" panose="020B0604020202020204" pitchFamily="34" charset="0"/>
                <a:cs typeface="Arial" panose="020B0604020202020204" pitchFamily="34" charset="0"/>
              </a:rPr>
              <a:t>4. Раскройте скобки.</a:t>
            </a:r>
          </a:p>
          <a:p>
            <a:pPr algn="just"/>
            <a:r>
              <a:rPr lang="ru-RU" sz="2000" dirty="0">
                <a:latin typeface="Arial" panose="020B0604020202020204" pitchFamily="34" charset="0"/>
                <a:cs typeface="Arial" panose="020B0604020202020204" pitchFamily="34" charset="0"/>
              </a:rPr>
              <a:t>1. В ювелирном магазине было много красивых золотых (кольцо). 2. Сильный ветер поломал несколько (дерево). 3. В прихожей на маленьком столике лежало несколько (письмо). 4. Перелетные птицы вили новые (гнездо). 5. Соседние (село) опустели. 6. У колодца лежало несколько пустых (ведро). 7. На тренировке Мише сломали несколько (ребро). 8. Мама хотела испечь пирог, но дома не было (яйцо). 9. У Петра Ивановича всегда было очень много (дело). 10. Это касается гражданских (право) человека. </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45888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E2B982-2699-4899-9FBB-A16E37D7D0E9}"/>
              </a:ext>
            </a:extLst>
          </p:cNvPr>
          <p:cNvSpPr>
            <a:spLocks noGrp="1"/>
          </p:cNvSpPr>
          <p:nvPr>
            <p:ph type="title"/>
          </p:nvPr>
        </p:nvSpPr>
        <p:spPr/>
        <p:txBody>
          <a:bodyPr/>
          <a:lstStyle/>
          <a:p>
            <a:r>
              <a:rPr lang="ru-RU" dirty="0"/>
              <a:t>средний род - перевод</a:t>
            </a:r>
            <a:endParaRPr lang="cs-CZ" dirty="0"/>
          </a:p>
        </p:txBody>
      </p:sp>
    </p:spTree>
    <p:extLst>
      <p:ext uri="{BB962C8B-B14F-4D97-AF65-F5344CB8AC3E}">
        <p14:creationId xmlns:p14="http://schemas.microsoft.com/office/powerpoint/2010/main" val="22259904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11594E7-3585-4708-A636-B4853744C86A}"/>
              </a:ext>
            </a:extLst>
          </p:cNvPr>
          <p:cNvSpPr txBox="1"/>
          <p:nvPr/>
        </p:nvSpPr>
        <p:spPr>
          <a:xfrm>
            <a:off x="266330" y="612844"/>
            <a:ext cx="11398927" cy="5632311"/>
          </a:xfrm>
          <a:prstGeom prst="rect">
            <a:avLst/>
          </a:prstGeom>
          <a:noFill/>
        </p:spPr>
        <p:txBody>
          <a:bodyPr wrap="square">
            <a:spAutoFit/>
          </a:bodyPr>
          <a:lstStyle/>
          <a:p>
            <a:pPr marL="457200" algn="just"/>
            <a:r>
              <a:rPr lang="ru-RU" sz="2000" b="1" kern="50" dirty="0">
                <a:effectLst/>
                <a:latin typeface="Arial" panose="020B0604020202020204" pitchFamily="34" charset="0"/>
                <a:ea typeface="Arial Unicode MS"/>
                <a:cs typeface="Arial" panose="020B0604020202020204" pitchFamily="34" charset="0"/>
              </a:rPr>
              <a:t>1. Переведите существительное в скобках и поставьте его в нужную форму.</a:t>
            </a:r>
            <a:endParaRPr lang="cs-CZ" sz="2000" kern="50" dirty="0">
              <a:effectLst/>
              <a:latin typeface="Arial" panose="020B0604020202020204" pitchFamily="34" charset="0"/>
              <a:ea typeface="Arial Unicode MS"/>
              <a:cs typeface="Arial" panose="020B0604020202020204" pitchFamily="34" charset="0"/>
            </a:endParaRPr>
          </a:p>
          <a:p>
            <a:pPr marL="457200" algn="just"/>
            <a:r>
              <a:rPr lang="ru-RU" sz="2000" kern="50" dirty="0">
                <a:effectLst/>
                <a:latin typeface="Arial" panose="020B0604020202020204" pitchFamily="34" charset="0"/>
                <a:ea typeface="Arial Unicode MS"/>
                <a:cs typeface="Arial" panose="020B0604020202020204" pitchFamily="34" charset="0"/>
              </a:rPr>
              <a:t>1. На столе лежало несколько (</a:t>
            </a:r>
            <a:r>
              <a:rPr lang="cs-CZ" sz="2000" kern="50" dirty="0">
                <a:effectLst/>
                <a:latin typeface="Arial" panose="020B0604020202020204" pitchFamily="34" charset="0"/>
                <a:ea typeface="Arial Unicode MS"/>
                <a:cs typeface="Arial" panose="020B0604020202020204" pitchFamily="34" charset="0"/>
              </a:rPr>
              <a:t>dopis</a:t>
            </a:r>
            <a:r>
              <a:rPr lang="ru-RU" sz="2000" kern="50" dirty="0">
                <a:effectLst/>
                <a:latin typeface="Arial" panose="020B0604020202020204" pitchFamily="34" charset="0"/>
                <a:ea typeface="Arial Unicode MS"/>
                <a:cs typeface="Arial" panose="020B0604020202020204" pitchFamily="34" charset="0"/>
              </a:rPr>
              <a:t>). 2. Сашу считали покорителем женских (</a:t>
            </a:r>
            <a:r>
              <a:rPr lang="cs-CZ" sz="2000" kern="50" dirty="0">
                <a:effectLst/>
                <a:latin typeface="Arial" panose="020B0604020202020204" pitchFamily="34" charset="0"/>
                <a:ea typeface="Arial Unicode MS"/>
                <a:cs typeface="Arial" panose="020B0604020202020204" pitchFamily="34" charset="0"/>
              </a:rPr>
              <a:t>srdce</a:t>
            </a:r>
            <a:r>
              <a:rPr lang="ru-RU" sz="2000" kern="50" dirty="0">
                <a:effectLst/>
                <a:latin typeface="Arial" panose="020B0604020202020204" pitchFamily="34" charset="0"/>
                <a:ea typeface="Arial Unicode MS"/>
                <a:cs typeface="Arial" panose="020B0604020202020204" pitchFamily="34" charset="0"/>
              </a:rPr>
              <a:t>). 3. В комнате было много (</a:t>
            </a:r>
            <a:r>
              <a:rPr lang="cs-CZ" sz="2000" kern="50" dirty="0">
                <a:effectLst/>
                <a:latin typeface="Arial" panose="020B0604020202020204" pitchFamily="34" charset="0"/>
                <a:ea typeface="Arial Unicode MS"/>
                <a:cs typeface="Arial" panose="020B0604020202020204" pitchFamily="34" charset="0"/>
              </a:rPr>
              <a:t>zrcadlo</a:t>
            </a:r>
            <a:r>
              <a:rPr lang="ru-RU" sz="2000" kern="50" dirty="0">
                <a:effectLst/>
                <a:latin typeface="Arial" panose="020B0604020202020204" pitchFamily="34" charset="0"/>
                <a:ea typeface="Arial Unicode MS"/>
                <a:cs typeface="Arial" panose="020B0604020202020204" pitchFamily="34" charset="0"/>
              </a:rPr>
              <a:t>). 4. Роман «Властелин (</a:t>
            </a:r>
            <a:r>
              <a:rPr lang="cs-CZ" sz="2000" kern="50" dirty="0">
                <a:effectLst/>
                <a:latin typeface="Arial" panose="020B0604020202020204" pitchFamily="34" charset="0"/>
                <a:ea typeface="Arial Unicode MS"/>
                <a:cs typeface="Arial" panose="020B0604020202020204" pitchFamily="34" charset="0"/>
              </a:rPr>
              <a:t>prsten</a:t>
            </a:r>
            <a:r>
              <a:rPr lang="ru-RU" sz="2000" kern="50" dirty="0">
                <a:effectLst/>
                <a:latin typeface="Arial" panose="020B0604020202020204" pitchFamily="34" charset="0"/>
                <a:ea typeface="Arial Unicode MS"/>
                <a:cs typeface="Arial" panose="020B0604020202020204" pitchFamily="34" charset="0"/>
              </a:rPr>
              <a:t>)» имел огромный успех. 5. Он знал, что сказал много лишних (</a:t>
            </a:r>
            <a:r>
              <a:rPr lang="cs-CZ" sz="2000" kern="50" dirty="0">
                <a:effectLst/>
                <a:latin typeface="Arial" panose="020B0604020202020204" pitchFamily="34" charset="0"/>
                <a:ea typeface="Arial Unicode MS"/>
                <a:cs typeface="Arial" panose="020B0604020202020204" pitchFamily="34" charset="0"/>
              </a:rPr>
              <a:t>slovo</a:t>
            </a:r>
            <a:r>
              <a:rPr lang="ru-RU" sz="2000" kern="50" dirty="0">
                <a:effectLst/>
                <a:latin typeface="Arial" panose="020B0604020202020204" pitchFamily="34" charset="0"/>
                <a:ea typeface="Arial Unicode MS"/>
                <a:cs typeface="Arial" panose="020B0604020202020204" pitchFamily="34" charset="0"/>
              </a:rPr>
              <a:t>). 6. На синем небе плыло несколько тёмных (</a:t>
            </a:r>
            <a:r>
              <a:rPr lang="ru-RU" sz="2000" kern="50" dirty="0" err="1">
                <a:effectLst/>
                <a:latin typeface="Arial" panose="020B0604020202020204" pitchFamily="34" charset="0"/>
                <a:ea typeface="Arial Unicode MS"/>
                <a:cs typeface="Arial" panose="020B0604020202020204" pitchFamily="34" charset="0"/>
              </a:rPr>
              <a:t>oblа</a:t>
            </a:r>
            <a:r>
              <a:rPr lang="cs-CZ" sz="2000" kern="50" dirty="0">
                <a:effectLst/>
                <a:latin typeface="Arial" panose="020B0604020202020204" pitchFamily="34" charset="0"/>
                <a:ea typeface="Arial Unicode MS"/>
                <a:cs typeface="Arial" panose="020B0604020202020204" pitchFamily="34" charset="0"/>
              </a:rPr>
              <a:t>k</a:t>
            </a:r>
            <a:r>
              <a:rPr lang="ru-RU" sz="2000" kern="50" dirty="0">
                <a:effectLst/>
                <a:latin typeface="Arial" panose="020B0604020202020204" pitchFamily="34" charset="0"/>
                <a:ea typeface="Arial Unicode MS"/>
                <a:cs typeface="Arial" panose="020B0604020202020204" pitchFamily="34" charset="0"/>
              </a:rPr>
              <a:t>). 7. В магазине было много (</a:t>
            </a:r>
            <a:r>
              <a:rPr lang="cs-CZ" sz="2000" kern="50" dirty="0">
                <a:effectLst/>
                <a:latin typeface="Arial" panose="020B0604020202020204" pitchFamily="34" charset="0"/>
                <a:ea typeface="Arial Unicode MS"/>
                <a:cs typeface="Arial" panose="020B0604020202020204" pitchFamily="34" charset="0"/>
              </a:rPr>
              <a:t>zrcadlo</a:t>
            </a:r>
            <a:r>
              <a:rPr lang="ru-RU" sz="2000" kern="50" dirty="0">
                <a:effectLst/>
                <a:latin typeface="Arial" panose="020B0604020202020204" pitchFamily="34" charset="0"/>
                <a:ea typeface="Arial Unicode MS"/>
                <a:cs typeface="Arial" panose="020B0604020202020204" pitchFamily="34" charset="0"/>
              </a:rPr>
              <a:t>). 8. Жители (</a:t>
            </a:r>
            <a:r>
              <a:rPr lang="cs-CZ" sz="2000" kern="50" dirty="0">
                <a:effectLst/>
                <a:latin typeface="Arial" panose="020B0604020202020204" pitchFamily="34" charset="0"/>
                <a:ea typeface="Arial Unicode MS"/>
                <a:cs typeface="Arial" panose="020B0604020202020204" pitchFamily="34" charset="0"/>
              </a:rPr>
              <a:t>ves</a:t>
            </a:r>
            <a:r>
              <a:rPr lang="ru-RU" sz="2000" kern="50" dirty="0">
                <a:effectLst/>
                <a:latin typeface="Arial" panose="020B0604020202020204" pitchFamily="34" charset="0"/>
                <a:ea typeface="Arial Unicode MS"/>
                <a:cs typeface="Arial" panose="020B0604020202020204" pitchFamily="34" charset="0"/>
              </a:rPr>
              <a:t>) переезжают в город. 9. По нашему городу двигались пограничные (</a:t>
            </a:r>
            <a:r>
              <a:rPr lang="cs-CZ" sz="2000" kern="50" dirty="0">
                <a:effectLst/>
                <a:latin typeface="Arial" panose="020B0604020202020204" pitchFamily="34" charset="0"/>
                <a:ea typeface="Arial Unicode MS"/>
                <a:cs typeface="Arial" panose="020B0604020202020204" pitchFamily="34" charset="0"/>
              </a:rPr>
              <a:t>vojsko</a:t>
            </a:r>
            <a:r>
              <a:rPr lang="ru-RU" sz="2000" kern="50" dirty="0">
                <a:effectLst/>
                <a:latin typeface="Arial" panose="020B0604020202020204" pitchFamily="34" charset="0"/>
                <a:ea typeface="Arial Unicode MS"/>
                <a:cs typeface="Arial" panose="020B0604020202020204" pitchFamily="34" charset="0"/>
              </a:rPr>
              <a:t>). 10. В гнезде лежало несколько (</a:t>
            </a:r>
            <a:r>
              <a:rPr lang="cs-CZ" sz="2000" kern="50" dirty="0">
                <a:effectLst/>
                <a:latin typeface="Arial" panose="020B0604020202020204" pitchFamily="34" charset="0"/>
                <a:ea typeface="Arial Unicode MS"/>
                <a:cs typeface="Arial" panose="020B0604020202020204" pitchFamily="34" charset="0"/>
              </a:rPr>
              <a:t>vejce</a:t>
            </a:r>
            <a:r>
              <a:rPr lang="ru-RU" sz="2000" kern="50" dirty="0">
                <a:effectLst/>
                <a:latin typeface="Arial" panose="020B0604020202020204" pitchFamily="34" charset="0"/>
                <a:ea typeface="Arial Unicode MS"/>
                <a:cs typeface="Arial" panose="020B0604020202020204" pitchFamily="34" charset="0"/>
              </a:rPr>
              <a:t>).</a:t>
            </a:r>
          </a:p>
          <a:p>
            <a:pPr marL="800100" indent="-342900" algn="just">
              <a:buAutoNum type="arabicPeriod"/>
            </a:pPr>
            <a:endParaRPr lang="ru-RU" sz="2000" kern="50" dirty="0">
              <a:latin typeface="Arial" panose="020B0604020202020204" pitchFamily="34" charset="0"/>
              <a:ea typeface="Arial Unicode MS"/>
              <a:cs typeface="Arial" panose="020B0604020202020204" pitchFamily="34" charset="0"/>
            </a:endParaRPr>
          </a:p>
          <a:p>
            <a:pPr marL="457200" algn="just"/>
            <a:r>
              <a:rPr lang="ru-RU" sz="2000" b="1" kern="50" dirty="0">
                <a:latin typeface="Arial" panose="020B0604020202020204" pitchFamily="34" charset="0"/>
                <a:ea typeface="Arial Unicode MS"/>
                <a:cs typeface="Arial" panose="020B0604020202020204" pitchFamily="34" charset="0"/>
              </a:rPr>
              <a:t>2. Переведите на русский язык.</a:t>
            </a:r>
          </a:p>
          <a:p>
            <a:pPr marL="457200" algn="just"/>
            <a:r>
              <a:rPr lang="ru-RU" sz="2000" kern="50" dirty="0">
                <a:latin typeface="Arial" panose="020B0604020202020204" pitchFamily="34" charset="0"/>
                <a:ea typeface="Arial Unicode MS"/>
                <a:cs typeface="Arial" panose="020B0604020202020204" pitchFamily="34" charset="0"/>
              </a:rPr>
              <a:t>1. </a:t>
            </a:r>
            <a:r>
              <a:rPr lang="cs-CZ" sz="2000" kern="50" dirty="0">
                <a:latin typeface="Arial" panose="020B0604020202020204" pitchFamily="34" charset="0"/>
                <a:ea typeface="Arial Unicode MS"/>
                <a:cs typeface="Arial" panose="020B0604020202020204" pitchFamily="34" charset="0"/>
              </a:rPr>
              <a:t>Ke svačině jsem si vzala jablko a rohlík se šunkou, snad nebudu mít hlad. 2. Všichni obdivovali můj prstýnek s diamantem. 3. Vajíčka na chlebíčku jsou politá majonézou. 4. Učila jsem se slovíčka na němčinu, protože zítra píšeme test. 5. Semínka nových rostlin jsme zasadili do hlíny a zalili vodou. 6. Zrníčka jahody nejsou pouhým okem téměř vidět. 7. V restauraci jsem si objednala kuřecí křidélka s hranolky.  8. Vojska se chystala k útoku na společného nepřítele. 9. Ptáčci si na jaře stavěli svá hnízdečka. 10. Tamara fotografovala obláčky na nebi. 11. V obchodě jsem si koupila kytičkovaný hrníček se stejným podšálkem. 12. Můj syn kreslil sluníčka, mráčky a domečky. 13. Děti mají roztomilé tvářičky. 14. Vypadla mi sklíčka z brýlí, musím zajít do optiky. 15. Získala jsem dva body v soutěži, nebyla jsem vůbec úspěšná.</a:t>
            </a:r>
          </a:p>
          <a:p>
            <a:pPr marL="457200" algn="just"/>
            <a:endParaRPr lang="ru-RU" sz="2000" kern="50" dirty="0">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846244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C93037D5-64A2-439C-B4A3-67D9038927FE}"/>
              </a:ext>
            </a:extLst>
          </p:cNvPr>
          <p:cNvSpPr txBox="1"/>
          <p:nvPr/>
        </p:nvSpPr>
        <p:spPr>
          <a:xfrm>
            <a:off x="792702" y="774940"/>
            <a:ext cx="10606596" cy="501675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Объясните значение слов, поставьте в них ударения и употребите их в предложениях.</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Корпуса — корпусы, образа — образы, лагеря — лагери, ордена — ордены, повода (поводья) — поводы, пояса — </a:t>
            </a:r>
            <a:r>
              <a:rPr lang="ru-RU" sz="2000" kern="50" dirty="0" err="1">
                <a:effectLst/>
                <a:latin typeface="Arial" panose="020B0604020202020204" pitchFamily="34" charset="0"/>
                <a:ea typeface="Arial Unicode MS"/>
                <a:cs typeface="Arial" panose="020B0604020202020204" pitchFamily="34" charset="0"/>
              </a:rPr>
              <a:t>поясы</a:t>
            </a:r>
            <a:r>
              <a:rPr lang="ru-RU" sz="2000" kern="50" dirty="0">
                <a:effectLst/>
                <a:latin typeface="Arial" panose="020B0604020202020204" pitchFamily="34" charset="0"/>
                <a:ea typeface="Arial Unicode MS"/>
                <a:cs typeface="Arial" panose="020B0604020202020204" pitchFamily="34" charset="0"/>
              </a:rPr>
              <a:t>, пропуска — пропуски, тона — тоны, учителя — учители, зубья — зубы, колена — колени, хлеба — хлебы, цвета — цветы, меха — мехи, провода — проводы, соболя — соболи, счета — счеты, коренья — корни, листья — листы, сыновья — сыны, мужья — мужи, лоскутья — лоскуты.</a:t>
            </a:r>
          </a:p>
          <a:p>
            <a:pPr algn="just"/>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Разделите имена существительные на группы </a:t>
            </a:r>
            <a:r>
              <a:rPr lang="cs-CZ" sz="2000" b="1" kern="50" dirty="0" err="1">
                <a:effectLst/>
                <a:latin typeface="Arial" panose="020B0604020202020204" pitchFamily="34" charset="0"/>
                <a:ea typeface="Arial Unicode MS"/>
                <a:cs typeface="Arial" panose="020B0604020202020204" pitchFamily="34" charset="0"/>
              </a:rPr>
              <a:t>singularia</a:t>
            </a:r>
            <a:r>
              <a:rPr lang="cs-CZ" sz="2000" b="1" kern="50" dirty="0">
                <a:effectLst/>
                <a:latin typeface="Arial" panose="020B0604020202020204" pitchFamily="34" charset="0"/>
                <a:ea typeface="Arial Unicode MS"/>
                <a:cs typeface="Arial" panose="020B0604020202020204" pitchFamily="34" charset="0"/>
              </a:rPr>
              <a:t> tantum и pluralia tantum</a:t>
            </a:r>
            <a:r>
              <a:rPr lang="ru-RU" sz="2000" b="1" kern="50" dirty="0">
                <a:effectLst/>
                <a:latin typeface="Arial" panose="020B0604020202020204" pitchFamily="34" charset="0"/>
                <a:ea typeface="Arial Unicode MS"/>
                <a:cs typeface="Arial" panose="020B0604020202020204" pitchFamily="34" charset="0"/>
              </a:rPr>
              <a:t>.</a:t>
            </a:r>
          </a:p>
          <a:p>
            <a:pPr algn="just"/>
            <a:r>
              <a:rPr lang="ru-RU" sz="2000" kern="50" dirty="0">
                <a:effectLst/>
                <a:latin typeface="Arial" panose="020B0604020202020204" pitchFamily="34" charset="0"/>
                <a:ea typeface="Arial Unicode MS"/>
                <a:cs typeface="Arial" panose="020B0604020202020204" pitchFamily="34" charset="0"/>
              </a:rPr>
              <a:t>Сливки, шахматы, чернила, консервы, макароны, опилки, отруби, дичь, падаль, потёмки, сумерки, молодёжь, листва, родня, детвора, беднота, агентура, крестьянство, каникулы, сутки, сырьё, брюки, качели, Москва, шашки, Волга, ножницы, очки, перила, часы, шахматы, шашки, щипцы, прятки, месть, блеск, голод, вилы, грабли, испуг, смех, именины, Альпы, мороженое, Балканы, лень, дрожжи, духи, здоровье, добро, красота, выборы, проводы.</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36206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53F9A9B7-2CE5-463B-BF64-8E63E95B5FBD}"/>
              </a:ext>
            </a:extLst>
          </p:cNvPr>
          <p:cNvSpPr txBox="1"/>
          <p:nvPr/>
        </p:nvSpPr>
        <p:spPr>
          <a:xfrm>
            <a:off x="1198023" y="1287780"/>
            <a:ext cx="9795953" cy="409342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Раскройте скобки, существительные поставьте в нужную падежную форму (как в единственном, так и во множественном числе).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По морю плывёт (судно). 2. В порту не было ни одного (судно). 3. (Судно) пришлось уйти из нейтральных вод. 4. Вдалеке я увидел (судно). 5. Командовать (судно) может только капитан. 6. Раньше он ходил на военном (судно).</a:t>
            </a:r>
          </a:p>
          <a:p>
            <a:pPr algn="just"/>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Объясните значение фразеологизмов. Употребите их в предложениях.</a:t>
            </a:r>
          </a:p>
          <a:p>
            <a:pPr algn="just"/>
            <a:r>
              <a:rPr lang="ru-RU" sz="2000" kern="50" dirty="0">
                <a:effectLst/>
                <a:latin typeface="Arial" panose="020B0604020202020204" pitchFamily="34" charset="0"/>
                <a:ea typeface="Arial Unicode MS"/>
                <a:cs typeface="Arial" panose="020B0604020202020204" pitchFamily="34" charset="0"/>
              </a:rPr>
              <a:t>Еле-еле душа в теле, в поте лица своего, не ударить лицом в грязь, семи пядей во лбу, медведь на ухо наступил, гора с плеч, рубить с плеча, с барского плеча, море по колено. </a:t>
            </a:r>
          </a:p>
          <a:p>
            <a:pPr algn="just"/>
            <a:endParaRPr lang="ru-RU" sz="2000" b="1" kern="50" dirty="0">
              <a:effectLst/>
              <a:latin typeface="Arial" panose="020B0604020202020204" pitchFamily="34" charset="0"/>
              <a:ea typeface="Arial Unicode MS"/>
              <a:cs typeface="Arial" panose="020B0604020202020204" pitchFamily="34" charset="0"/>
            </a:endParaRP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95717303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5631993E-FE71-4B85-9B4E-D2946B64ED9B}"/>
              </a:ext>
            </a:extLst>
          </p:cNvPr>
          <p:cNvSpPr txBox="1"/>
          <p:nvPr/>
        </p:nvSpPr>
        <p:spPr>
          <a:xfrm>
            <a:off x="1333130" y="766732"/>
            <a:ext cx="9525739"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Byl jsem na ruském kole ve Vídni a moc se mi to líbilo. 2. Bohužel si ze své dovolené u moře ve Francii nemohu odvézt žádnou mušli, jelikož je to zakázané. 3. Nejlepší jsou švestková povidla, která dělá maminka. 4. Petr si každý den prohlíží knihu s lidovými říkadly. 5. Udělal mi radost a věnoval mi své koňské sedlo. 6. Jako malý jsem se bál, že mám pod postelí strašidlo a prosil jsem tátu, aby se ujistil, že tam nikdo není. 7. Rozeběhl se, uklouzl a narazil do skleněných dveří, které se roztříštily na malinkaté střepy. 8. Co bylo dřív? Vejce nebo slepice? 9. Tomášovi jsem na zkoušku půjčil své kružítko. 10. Magisterské studium jsem dokončil na univerzitě v zahraničí. 11. Při plavbě po Vltavě mi omylem spadlo pádlo do vody, ale naštěstí jsem ho stihl chytit dřív, než uplavalo. 12. Zvěrolékař během pár minut ošetřil poraněné křídlo orla. 13. Káže vodu, pije víno. 14. Všichni mají Maxe moc rádi, protože má srdce ze zlata. 15. Aneta si v Národním divadle zahrála hlavní roli v Shakespearově hře. 16. K obědu jsme měli vepřovou pečeni s knedlíkem a zelím. 17. Král slíbil za osvobození princezny její ruku a polovinu království. 18. Nejdelší nástupiště metra se nachází v Chicagu, je dlouhé 1066 metrů. 19. Z dětství si pamatuji babiččin statek se spoustou kuřat.</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4492064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8247227F-18F4-45C5-8470-D32200DD654F}"/>
              </a:ext>
            </a:extLst>
          </p:cNvPr>
          <p:cNvSpPr txBox="1"/>
          <p:nvPr/>
        </p:nvSpPr>
        <p:spPr>
          <a:xfrm>
            <a:off x="837460" y="557787"/>
            <a:ext cx="10517079" cy="5324535"/>
          </a:xfrm>
          <a:prstGeom prst="rect">
            <a:avLst/>
          </a:prstGeom>
          <a:noFill/>
        </p:spPr>
        <p:txBody>
          <a:bodyPr wrap="square">
            <a:spAutoFit/>
          </a:bodyPr>
          <a:lstStyle/>
          <a:p>
            <a:pPr algn="just"/>
            <a:r>
              <a:rPr lang="ru-RU" sz="2000" kern="50" dirty="0">
                <a:effectLst/>
                <a:latin typeface="Arial" panose="020B0604020202020204" pitchFamily="34" charset="0"/>
                <a:ea typeface="Arial Unicode MS"/>
                <a:cs typeface="Arial" panose="020B0604020202020204" pitchFamily="34" charset="0"/>
              </a:rPr>
              <a:t> </a:t>
            </a:r>
          </a:p>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На рисунке было нарисовано пять олимпийских колец. 2. Марина грустила, уже несколько недель она не получила ни одного письма от своего друга. 3. Вася сидел на бревне и думал о жизни и смерти, о радости, печали и любви. 4. На лекцию нужно приходить вовремя, а не во время! 5. Кашу маслом не испортишь. 6. Под окном сидел большой серый кот. 7. Бабушка принесла пять свежих яиц. 8. В толпе я увидела несколько знакомых лиц. 9. Сергей любил французские вина. 10. Михаил выступил на собрании с интересным предложением. 11. Мама сидела в кресле и смотрела свою любимую программу. 12. По озеру плыла маленькая лодка, в которой сидел рыбак. 13. Свари мне, пожалуйста, два яйца всмятку. 14. В начале лета шли дожди и было холодно. 15. Лена с детства не любила мясо, но с удовольствием ела фрукты и овощи. 16. Я люблю кофе с молоком и без сахара. 17. Таня очень редко ходила по дороге, которая вела около кладбища. 18. Сердце в груди прыгало от радости, но она старалась скрыть свои эмоции. 19. Какое у нас следующее занятие? 20. Девушка долго и задумчиво смотрела в зеркало, потом грустно улыбнулась и медленно вышла из комнаты. </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498281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F442BAD-BDE3-4A28-9B82-4BD800EB921E}"/>
              </a:ext>
            </a:extLst>
          </p:cNvPr>
          <p:cNvSpPr txBox="1"/>
          <p:nvPr/>
        </p:nvSpPr>
        <p:spPr>
          <a:xfrm>
            <a:off x="1464815" y="1307561"/>
            <a:ext cx="9055223" cy="347787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Мама печёт торт и добавляет в тесто несколько сладких яблок. 2. Войска участвуют в боях. 3. Густые облака закрыли солнце на небе. 4. В коробочке лежали золотые колечки. 5. У садовника были семена новых растений. 6. Вчера я купила своей сестре красивые чашки и блюдечки. 7. На его шляпе были перышки фазана. 8. Вечером по небу плыли маленькие розовые облачка. 9. Сын нарисовал небо, на котором не было ни облачка. 10. Лена не любит носить майки без плечиков. 11. В соревновании я получила только шесть очков. 12. Жёлтые блюдечки не подходят к этим чашечкам. 13. Бабушка купила яички и яблочки. 14. Саша шепчет ему на ушко какие-то секреты.</a:t>
            </a:r>
          </a:p>
        </p:txBody>
      </p:sp>
    </p:spTree>
    <p:extLst>
      <p:ext uri="{BB962C8B-B14F-4D97-AF65-F5344CB8AC3E}">
        <p14:creationId xmlns:p14="http://schemas.microsoft.com/office/powerpoint/2010/main" val="280281563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3B8F3FB-6423-4514-9F25-441959B0A312}"/>
              </a:ext>
            </a:extLst>
          </p:cNvPr>
          <p:cNvSpPr txBox="1"/>
          <p:nvPr/>
        </p:nvSpPr>
        <p:spPr>
          <a:xfrm>
            <a:off x="878889" y="1414325"/>
            <a:ext cx="10093911" cy="4349909"/>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	Переведите на русский язык.</a:t>
            </a:r>
            <a:endParaRPr lang="cs-CZ" sz="2000" kern="50" dirty="0">
              <a:effectLst/>
              <a:latin typeface="Arial" panose="020B0604020202020204" pitchFamily="34" charset="0"/>
              <a:ea typeface="Arial Unicode MS"/>
              <a:cs typeface="Arial" panose="020B0604020202020204" pitchFamily="34" charset="0"/>
            </a:endParaRPr>
          </a:p>
          <a:p>
            <a:pPr marL="457200" algn="just">
              <a:lnSpc>
                <a:spcPct val="105000"/>
              </a:lnSpc>
              <a:spcAft>
                <a:spcPts val="800"/>
              </a:spcAft>
            </a:pPr>
            <a:r>
              <a:rPr lang="cs-CZ"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Na stěně viselo několik historických zbraní a erbů. 2. Sportovkyně měla k dispozici hned pět oštěpů, aby mohla řádně trénovat. 3. Přinesla jsem krabičku domácích sušenek, které jsem včera pekla. 4. Babička přinesla pět sklenic dvou druhů marmelád. 5. Už jsem viděl několik pobřeží moře, nevím, které z nich se mi líbilo nejvíce. 6. Moje maminka se zajímá o šití a háčkování. 7. Byla jsem nadšená ze šatů v obchodě, ale byly příliš drahé. 8. Kamarád závodí v pětiboji, již vyhrál několik medailí. 9. Po své prababičce jsem zdědila několik krásných perlových náhrdelníků.10. Bez svých oblíbených šatů nemohla odjet na dovolenou. 11. Každou neděli se rodina schází na oběd. 12. Škoda, že se bez křídel nedá létat. 13. Navrhuji si připít na zdraví novomanželů. </a:t>
            </a:r>
            <a:endParaRPr lang="cs-CZ" sz="2000" kern="50" dirty="0">
              <a:effectLst/>
              <a:latin typeface="Arial" panose="020B0604020202020204" pitchFamily="34" charset="0"/>
              <a:ea typeface="Times New Roman" panose="02020603050405020304" pitchFamily="18" charset="0"/>
              <a:cs typeface="Arial" panose="020B0604020202020204" pitchFamily="34" charset="0"/>
            </a:endParaRPr>
          </a:p>
          <a:p>
            <a:pPr algn="just"/>
            <a:r>
              <a:rPr lang="cs-CZ" sz="2000" b="1"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b="1" kern="50" dirty="0">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8239033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9824887-041C-4F39-945F-19ED7F264200}"/>
              </a:ext>
            </a:extLst>
          </p:cNvPr>
          <p:cNvSpPr txBox="1"/>
          <p:nvPr/>
        </p:nvSpPr>
        <p:spPr>
          <a:xfrm>
            <a:off x="1402671" y="1366103"/>
            <a:ext cx="8682361" cy="3609386"/>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	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marL="457200" algn="just">
              <a:lnSpc>
                <a:spcPct val="105000"/>
              </a:lnSpc>
              <a:spcAft>
                <a:spcPts val="800"/>
              </a:spcAft>
            </a:pPr>
            <a:r>
              <a:rPr lang="cs-CZ" sz="2000" kern="50" dirty="0">
                <a:effectLst/>
                <a:latin typeface="Arial" panose="020B0604020202020204" pitchFamily="34" charset="0"/>
                <a:ea typeface="Times New Roman" panose="02020603050405020304" pitchFamily="18" charset="0"/>
                <a:cs typeface="Arial" panose="020B0604020202020204" pitchFamily="34" charset="0"/>
              </a:rPr>
              <a:t>1. Nemám ráda chléb s máslem a vajíčkem. 2. Utři si ruce tímto ručníkem, je čistý. 3. Vedle hřbitova stojí kostel ze 13. století, kde je i krypta. 4. Doufám, že je u vás vše zalité sluncem, psala mi babička. 5. Koupila jsem si krásný modrý hrníček s podšálkem. Budu z něj pít kávu. 6. Dotknul se mě svým ramenem a pak se omluvil. 7. Přítel přišel domů s prstýnkem a požádal mě o ruku. Souhlasila jsem. 8. Otočil se tváří ke mně a zeptal se, jak se dostane na nádraží. 9. Pohostili nás vínečkem z Moravy. 10. Pod okénkem seděla kočka a mňoukala. 11. Za křesílkem byla knihovna a vedle stála lampa. 12. Na papír nakreslil šíp se srdcem.</a:t>
            </a:r>
          </a:p>
        </p:txBody>
      </p:sp>
    </p:spTree>
    <p:extLst>
      <p:ext uri="{BB962C8B-B14F-4D97-AF65-F5344CB8AC3E}">
        <p14:creationId xmlns:p14="http://schemas.microsoft.com/office/powerpoint/2010/main" val="424251594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6654134-81BA-46CA-92EB-1A96E48B6856}"/>
              </a:ext>
            </a:extLst>
          </p:cNvPr>
          <p:cNvSpPr txBox="1"/>
          <p:nvPr/>
        </p:nvSpPr>
        <p:spPr>
          <a:xfrm>
            <a:off x="1376039" y="689628"/>
            <a:ext cx="9206144" cy="5324535"/>
          </a:xfrm>
          <a:prstGeom prst="rect">
            <a:avLst/>
          </a:prstGeom>
          <a:noFill/>
        </p:spPr>
        <p:txBody>
          <a:bodyPr wrap="square">
            <a:spAutoFit/>
          </a:bodyPr>
          <a:lstStyle/>
          <a:p>
            <a:pPr marL="457200" algn="just"/>
            <a:r>
              <a:rPr lang="cs-CZ" sz="2000" b="1" kern="50" dirty="0" err="1">
                <a:effectLst/>
                <a:latin typeface="Arial" panose="020B0604020202020204" pitchFamily="34" charset="0"/>
                <a:ea typeface="Arial Unicode MS"/>
                <a:cs typeface="Arial" panose="020B0604020202020204" pitchFamily="34" charset="0"/>
              </a:rPr>
              <a:t>Переведите</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на</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русский</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язык</a:t>
            </a:r>
            <a:r>
              <a:rPr lang="cs-CZ" sz="2000" b="1"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Marek mi poslal milé blahopřání k povýšení. 2. Na jevišti se cítil jako ryba ve vodě. 3. Ve středověku se jako platidlo používalo zlato. 4. Každé ráno se dívám na předpověď počasí. 5. V dnešní době se v každé budově nachází protipožární čidla, která při detekci kouře automaticky spustí požární poplach. 6. Podle pověr přináší zelené jmelí štěstí. 7. Kuba pracuje v řeznictví, ale přemýšlí, že si otevře svůj vlastní obchod. 8. Křoví poskytuje úkryt mnoha drobným živočichům. 9. Chodidlo se dělí na nárt, </a:t>
            </a:r>
            <a:r>
              <a:rPr lang="cs-CZ" sz="2000" kern="50" dirty="0" err="1">
                <a:solidFill>
                  <a:srgbClr val="000000"/>
                </a:solidFill>
                <a:effectLst/>
                <a:latin typeface="Arial" panose="020B0604020202020204" pitchFamily="34" charset="0"/>
                <a:ea typeface="Arial Unicode MS"/>
                <a:cs typeface="Arial" panose="020B0604020202020204" pitchFamily="34" charset="0"/>
              </a:rPr>
              <a:t>plosku</a:t>
            </a:r>
            <a:r>
              <a:rPr lang="cs-CZ" sz="2000" kern="50" dirty="0">
                <a:solidFill>
                  <a:srgbClr val="000000"/>
                </a:solidFill>
                <a:effectLst/>
                <a:latin typeface="Arial" panose="020B0604020202020204" pitchFamily="34" charset="0"/>
                <a:ea typeface="Arial Unicode MS"/>
                <a:cs typeface="Arial" panose="020B0604020202020204" pitchFamily="34" charset="0"/>
              </a:rPr>
              <a:t>, zánártí, záprstí a prsty. 10. Podal jsem postarší paní pero, které ji spadlo. 11. Honza koupil Aničce dárkové balení mýdel. 12. Kongresové centrum v Praze prošlo v roce 2005 nákladnou rekonstrukcí. 13. Na noční obloze jsem uviděl padající hvězdu. 14. Když vás bodne včela žihadlem, cítíte silnou bolest. 15. Ještě nikdy jsem neviděl chlapce běžet takovým tempem jako Vašek. 16. Fotografovi se podařilo udělat krásnou fotku čápa procházejícího se zeleným rákosím.  17. Zajíc se schoval do křoví za staveništěm. 18. Cesty nás vedly přes krásná údolí a vysoké hory. 19. Soutěžili jsme, kdo vydrží nejdéle skákat přes švihadlo. 20. Mladí žháři byli obviněni z úmyslného založení ohně, který téměř zničil celé skladiště.</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75799240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2633266-1D7E-4EA4-8888-21EB883AEB09}"/>
              </a:ext>
            </a:extLst>
          </p:cNvPr>
          <p:cNvSpPr txBox="1"/>
          <p:nvPr/>
        </p:nvSpPr>
        <p:spPr>
          <a:xfrm>
            <a:off x="603681" y="824546"/>
            <a:ext cx="10875145" cy="5324535"/>
          </a:xfrm>
          <a:prstGeom prst="rect">
            <a:avLst/>
          </a:prstGeom>
          <a:noFill/>
        </p:spPr>
        <p:txBody>
          <a:bodyPr wrap="square">
            <a:spAutoFit/>
          </a:bodyPr>
          <a:lstStyle/>
          <a:p>
            <a:pPr marL="457200" algn="just"/>
            <a:r>
              <a:rPr lang="cs-CZ" sz="2000" b="1" kern="50" dirty="0" err="1">
                <a:effectLst/>
                <a:latin typeface="Arial" panose="020B0604020202020204" pitchFamily="34" charset="0"/>
                <a:ea typeface="Arial Unicode MS"/>
                <a:cs typeface="Arial" panose="020B0604020202020204" pitchFamily="34" charset="0"/>
              </a:rPr>
              <a:t>Переведите</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на</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русский</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язык</a:t>
            </a:r>
            <a:r>
              <a:rPr lang="cs-CZ" sz="2000" b="1"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S výrobou hedvábí se v Číně začalo již před 8000 lety. 2. Jana nesmí být příliš dlouho na slunci, jelikož má velmi citlivou pokožku. 3. Dal mi své slovo, že už jí nikdy neublíží. 4. V lese jsme spatřili mladé srnče se srncem. 5. Klobouk mi spadl doprostřed křoví a když jsem se pro něj natáhl, roztrhl jsem si kabát. 6. Letos jsme začali s pečením cukroví už na začátku prosince. 7. Po náročném výstupu na Sněžku jsme byli odměněni krásným západem slunce. 8. V okolí Prahy se nachází mnoho zajímavých míst k odpočinku. 9. Všichni jsme se sešli kolem ohniště a vyprávěli si strašidelné příběhy. 10. Většina mraveniště se skrývá pod zemí. 11. Během naší plavby lodí jsem dostal možnost chopit se kormidla a řídit loď. 12. Honza chodí velmi často o víkendech na koupaliště a stráví tam vždy celý den. 13. Místo dřevěné tyčky použil laserové ukazovátko. 14. Většinu svého dětství jsem strávil s kamarády na hřišti nebo na koupališti. 15. K narozeninám dostal nové kolo a hned příští den se s ním vydal na dlouhou projížďku. 16. Přes víkend měl hodně učení, a proto nemohl jít ven s kamarády. 17. Nikdy jsem nepochopil, jak mohou čarodějnice létat na košťatech. 18. Doma mám velkou sbírku per z nejrůznějších dravých ptáků. 19. Tomáš bydlí v přepychovém bydlení na okraji města. 20. Dědeček má na zahradě holubník s holoubaty.</a:t>
            </a:r>
            <a:endParaRPr lang="cs-CZ" sz="2000" kern="50" dirty="0">
              <a:effectLst/>
              <a:latin typeface="Arial" panose="020B0604020202020204" pitchFamily="34" charset="0"/>
              <a:ea typeface="Arial Unicode MS"/>
              <a:cs typeface="Arial" panose="020B0604020202020204" pitchFamily="34" charset="0"/>
            </a:endParaRPr>
          </a:p>
          <a:p>
            <a:pPr marL="457200"/>
            <a:r>
              <a:rPr lang="cs-CZ" sz="2000" kern="50" dirty="0">
                <a:effectLst/>
                <a:latin typeface="Arial" panose="020B0604020202020204" pitchFamily="34" charset="0"/>
                <a:ea typeface="Arial Unicode MS"/>
                <a:cs typeface="Arial" panose="020B0604020202020204" pitchFamily="34" charset="0"/>
              </a:rPr>
              <a:t> </a:t>
            </a:r>
          </a:p>
        </p:txBody>
      </p:sp>
    </p:spTree>
    <p:extLst>
      <p:ext uri="{BB962C8B-B14F-4D97-AF65-F5344CB8AC3E}">
        <p14:creationId xmlns:p14="http://schemas.microsoft.com/office/powerpoint/2010/main" val="374589394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3526BB87-0CDA-4CC8-B0CF-0CC176E15262}"/>
              </a:ext>
            </a:extLst>
          </p:cNvPr>
          <p:cNvSpPr txBox="1"/>
          <p:nvPr/>
        </p:nvSpPr>
        <p:spPr>
          <a:xfrm>
            <a:off x="1180730" y="684294"/>
            <a:ext cx="9570129" cy="5016758"/>
          </a:xfrm>
          <a:prstGeom prst="rect">
            <a:avLst/>
          </a:prstGeom>
          <a:noFill/>
        </p:spPr>
        <p:txBody>
          <a:bodyPr wrap="square">
            <a:spAutoFit/>
          </a:bodyPr>
          <a:lstStyle/>
          <a:p>
            <a:pPr marL="457200"/>
            <a:r>
              <a:rPr lang="cs-CZ" sz="2000" b="1" kern="50" dirty="0" err="1">
                <a:effectLst/>
                <a:latin typeface="Arial" panose="020B0604020202020204" pitchFamily="34" charset="0"/>
                <a:ea typeface="Arial Unicode MS"/>
                <a:cs typeface="Arial" panose="020B0604020202020204" pitchFamily="34" charset="0"/>
              </a:rPr>
              <a:t>Переведите</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на</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русский</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язык</a:t>
            </a:r>
            <a:r>
              <a:rPr lang="cs-CZ" sz="2000" b="1"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1. Museli jsme vytáhnout naše těžká zavazadla až do třetího patra hotelu, kde jsme byli ubytováni. 2. Babiččino údolí je známé především díky Boženě Němcové. 3. Těžba černého uhlí je rozšířená hlavně na severu Moravy. 4. Maminka uvařila polévku se zelím, která mi velmi chutnala. 5. Čínské hedvábí bylo ve středověku velmi ceněno. 6. Říká se o něm, že je mistrem svého řemesla. 7. V pražské zoo se narodilo zdravé slůně. 8. Boty jsme měli celé od bláta i přesto, že jsme si dávali pozor, abychom si je neušpinili. 9. Zašel do lesa pro dříví, abychom mohli rozdělat oheň. 10. K Vánocům jsem dostal krásné štěně, které jsem si už dlouho přál. 11. Bubnování se aktivně věnoval již od svého dětství. 12. V Číně se prodávají černá jablka, která stojí kolem sto padesáti korun za kus. 13. Při psaní eseje se raději vyhýbala citoslovcím. 14. Přál si tričko s jeho oblíbeným superhrdinou. 15. Babička se ráda houpe na houpacím křesle, když plete. 16. Národní muzeum bylo založeno v roce 1818. 37. Pirátská loď ukrývala množství ukořistěného zlata v podpalubí. 18. Když mluvil, vážil každé své slovo. 19. Na stěně naproti oknu visí staré kyvadlové hodiny. 20. Tenké střevo člověka je dlouhé přibližně tři až pět metrů.</a:t>
            </a:r>
          </a:p>
        </p:txBody>
      </p:sp>
    </p:spTree>
    <p:extLst>
      <p:ext uri="{BB962C8B-B14F-4D97-AF65-F5344CB8AC3E}">
        <p14:creationId xmlns:p14="http://schemas.microsoft.com/office/powerpoint/2010/main" val="260658345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ECEBBA5C-B480-440F-98A6-233A3D0E47FA}"/>
              </a:ext>
            </a:extLst>
          </p:cNvPr>
          <p:cNvSpPr txBox="1"/>
          <p:nvPr/>
        </p:nvSpPr>
        <p:spPr>
          <a:xfrm>
            <a:off x="798989" y="908027"/>
            <a:ext cx="10369119" cy="4708981"/>
          </a:xfrm>
          <a:prstGeom prst="rect">
            <a:avLst/>
          </a:prstGeom>
          <a:noFill/>
        </p:spPr>
        <p:txBody>
          <a:bodyPr wrap="square">
            <a:spAutoFit/>
          </a:bodyPr>
          <a:lstStyle/>
          <a:p>
            <a:pPr marL="457200" algn="just"/>
            <a:r>
              <a:rPr lang="cs-CZ" sz="2000" b="1" kern="50" dirty="0" err="1">
                <a:effectLst/>
                <a:latin typeface="Arial" panose="020B0604020202020204" pitchFamily="34" charset="0"/>
                <a:ea typeface="Arial Unicode MS"/>
                <a:cs typeface="Arial" panose="020B0604020202020204" pitchFamily="34" charset="0"/>
              </a:rPr>
              <a:t>Переведите</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на</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русский</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язык</a:t>
            </a:r>
            <a:r>
              <a:rPr lang="cs-CZ" sz="2000" b="1"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Můj kamarád si natrhl vaz v koleni a musel pět týdnů nosit ortézu. 2. Spadla z kola a vykloubila si rameno.3. V uchu se nachází nejmenší kost v těle, měří pouhé tři milimetry. 4. Na Valentýna jí koupil na pouti velké perníkové srdce. 5. V lidském tělese se nachází přibližně dvě stě kostí a šest set čtyřicet svalů. 6. Hadi mají dvoje plíce, ale pouze jedny z nich mají vyvinuté. 7. Při sjezdu z Matterhornu upadl a zlomil si dvě žebra. 8. Zadní část končetiny mezi kotníkem a kolenem se nazývá lýtko. 9. Ke snídani si nejraději dávám volské oko. 10. V restauraci si často objednávám krůtí stehno. 11. Dědeček nám rád vypráví o svém dětství. 12. Na táboře měly děti za úkol vyrobit co nejdelší provaz z prostěradel. 13. Velmi se mi líbila plavba parníkem po Labi. 14. V botanické zahradě jsem viděl mnoho zajímavých exotických rostlin. 15. Omylem vysklil okno fotbalovým míčem. 16. Pomáhal jsem sklízet brambory z pole. 17. Rád pozoruje třpytivé hvězdy uprostřed noci. 18. Rozhodoval se, jestli poletí letadlem nebo pojede vlakem. 19. Máša mě poprosila, abych umyl nádobí před tím, než přijde návštěva. 20. Radost z vítězství našeho týmu byla veliká.</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375443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33F5AD9-A2AE-4101-9963-7B7857C0AE1D}"/>
              </a:ext>
            </a:extLst>
          </p:cNvPr>
          <p:cNvSpPr txBox="1"/>
          <p:nvPr/>
        </p:nvSpPr>
        <p:spPr>
          <a:xfrm>
            <a:off x="788263" y="593844"/>
            <a:ext cx="10402409" cy="563231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существительные в скобках и поставьте их в форму именительного падежа множественного числа.</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a:t>
            </a:r>
            <a:r>
              <a:rPr lang="ru-RU" sz="2000" kern="50" dirty="0" err="1">
                <a:effectLst/>
                <a:latin typeface="Arial" panose="020B0604020202020204" pitchFamily="34" charset="0"/>
                <a:ea typeface="Arial Unicode MS"/>
                <a:cs typeface="Arial" panose="020B0604020202020204" pitchFamily="34" charset="0"/>
              </a:rPr>
              <a:t>Ředitel</a:t>
            </a:r>
            <a:r>
              <a:rPr lang="ru-RU" sz="2000" kern="50" dirty="0">
                <a:effectLst/>
                <a:latin typeface="Arial" panose="020B0604020202020204" pitchFamily="34" charset="0"/>
                <a:ea typeface="Arial Unicode MS"/>
                <a:cs typeface="Arial" panose="020B0604020202020204" pitchFamily="34" charset="0"/>
              </a:rPr>
              <a:t>) успешных предприятий получили премии. 2. Ранние (</a:t>
            </a:r>
            <a:r>
              <a:rPr lang="ru-RU" sz="2000" kern="50" dirty="0" err="1">
                <a:effectLst/>
                <a:latin typeface="Arial" panose="020B0604020202020204" pitchFamily="34" charset="0"/>
                <a:ea typeface="Arial Unicode MS"/>
                <a:cs typeface="Arial" panose="020B0604020202020204" pitchFamily="34" charset="0"/>
              </a:rPr>
              <a:t>odrůda</a:t>
            </a:r>
            <a:r>
              <a:rPr lang="ru-RU" sz="2000" kern="50" dirty="0">
                <a:effectLst/>
                <a:latin typeface="Arial" panose="020B0604020202020204" pitchFamily="34" charset="0"/>
                <a:ea typeface="Arial Unicode MS"/>
                <a:cs typeface="Arial" panose="020B0604020202020204" pitchFamily="34" charset="0"/>
              </a:rPr>
              <a:t>) яблок. 3. Когда олени сбрасывают (</a:t>
            </a:r>
            <a:r>
              <a:rPr lang="ru-RU" sz="2000" kern="50" dirty="0" err="1">
                <a:effectLst/>
                <a:latin typeface="Arial" panose="020B0604020202020204" pitchFamily="34" charset="0"/>
                <a:ea typeface="Arial Unicode MS"/>
                <a:cs typeface="Arial" panose="020B0604020202020204" pitchFamily="34" charset="0"/>
              </a:rPr>
              <a:t>roh</a:t>
            </a:r>
            <a:r>
              <a:rPr lang="ru-RU" sz="2000" kern="50" dirty="0">
                <a:effectLst/>
                <a:latin typeface="Arial" panose="020B0604020202020204" pitchFamily="34" charset="0"/>
                <a:ea typeface="Arial Unicode MS"/>
                <a:cs typeface="Arial" panose="020B0604020202020204" pitchFamily="34" charset="0"/>
              </a:rPr>
              <a:t>). 4. Отказали (</a:t>
            </a:r>
            <a:r>
              <a:rPr lang="ru-RU" sz="2000" kern="50" dirty="0" err="1">
                <a:effectLst/>
                <a:latin typeface="Arial" panose="020B0604020202020204" pitchFamily="34" charset="0"/>
                <a:ea typeface="Arial Unicode MS"/>
                <a:cs typeface="Arial" panose="020B0604020202020204" pitchFamily="34" charset="0"/>
              </a:rPr>
              <a:t>brzda</a:t>
            </a:r>
            <a:r>
              <a:rPr lang="ru-RU" sz="2000" kern="50" dirty="0">
                <a:effectLst/>
                <a:latin typeface="Arial" panose="020B0604020202020204" pitchFamily="34" charset="0"/>
                <a:ea typeface="Arial Unicode MS"/>
                <a:cs typeface="Arial" panose="020B0604020202020204" pitchFamily="34" charset="0"/>
              </a:rPr>
              <a:t>).  5. На берегу лежали старые, никому не нужные (</a:t>
            </a:r>
            <a:r>
              <a:rPr lang="ru-RU" sz="2000" kern="50" dirty="0" err="1">
                <a:effectLst/>
                <a:latin typeface="Arial" panose="020B0604020202020204" pitchFamily="34" charset="0"/>
                <a:ea typeface="Arial Unicode MS"/>
                <a:cs typeface="Arial" panose="020B0604020202020204" pitchFamily="34" charset="0"/>
              </a:rPr>
              <a:t>kotva</a:t>
            </a:r>
            <a:r>
              <a:rPr lang="ru-RU" sz="2000" kern="50" dirty="0">
                <a:effectLst/>
                <a:latin typeface="Arial" panose="020B0604020202020204" pitchFamily="34" charset="0"/>
                <a:ea typeface="Arial Unicode MS"/>
                <a:cs typeface="Arial" panose="020B0604020202020204" pitchFamily="34" charset="0"/>
              </a:rPr>
              <a:t>). 6. Ему было не по себе, в темноте, где-то совсем близко он слышал странные (</a:t>
            </a:r>
            <a:r>
              <a:rPr lang="ru-RU" sz="2000" kern="50" dirty="0" err="1">
                <a:effectLst/>
                <a:latin typeface="Arial" panose="020B0604020202020204" pitchFamily="34" charset="0"/>
                <a:ea typeface="Arial Unicode MS"/>
                <a:cs typeface="Arial" panose="020B0604020202020204" pitchFamily="34" charset="0"/>
              </a:rPr>
              <a:t>hlas</a:t>
            </a:r>
            <a:r>
              <a:rPr lang="ru-RU" sz="2000" kern="50" dirty="0">
                <a:effectLst/>
                <a:latin typeface="Arial" panose="020B0604020202020204" pitchFamily="34" charset="0"/>
                <a:ea typeface="Arial Unicode MS"/>
                <a:cs typeface="Arial" panose="020B0604020202020204" pitchFamily="34" charset="0"/>
              </a:rPr>
              <a:t>). 7. Уже наступили (</a:t>
            </a:r>
            <a:r>
              <a:rPr lang="ru-RU" sz="2000" kern="50" dirty="0" err="1">
                <a:effectLst/>
                <a:latin typeface="Arial" panose="020B0604020202020204" pitchFamily="34" charset="0"/>
                <a:ea typeface="Arial Unicode MS"/>
                <a:cs typeface="Arial" panose="020B0604020202020204" pitchFamily="34" charset="0"/>
              </a:rPr>
              <a:t>chlad</a:t>
            </a:r>
            <a:r>
              <a:rPr lang="ru-RU" sz="2000" kern="50" dirty="0">
                <a:effectLst/>
                <a:latin typeface="Arial" panose="020B0604020202020204" pitchFamily="34" charset="0"/>
                <a:ea typeface="Arial Unicode MS"/>
                <a:cs typeface="Arial" panose="020B0604020202020204" pitchFamily="34" charset="0"/>
              </a:rPr>
              <a:t>/</a:t>
            </a:r>
            <a:r>
              <a:rPr lang="ru-RU" sz="2000" kern="50" dirty="0" err="1">
                <a:effectLst/>
                <a:latin typeface="Arial" panose="020B0604020202020204" pitchFamily="34" charset="0"/>
                <a:ea typeface="Arial Unicode MS"/>
                <a:cs typeface="Arial" panose="020B0604020202020204" pitchFamily="34" charset="0"/>
              </a:rPr>
              <a:t>zima</a:t>
            </a:r>
            <a:r>
              <a:rPr lang="ru-RU" sz="2000" kern="50" dirty="0">
                <a:effectLst/>
                <a:latin typeface="Arial" panose="020B0604020202020204" pitchFamily="34" charset="0"/>
                <a:ea typeface="Arial Unicode MS"/>
                <a:cs typeface="Arial" panose="020B0604020202020204" pitchFamily="34" charset="0"/>
              </a:rPr>
              <a:t>). 8. Ее (</a:t>
            </a:r>
            <a:r>
              <a:rPr lang="ru-RU" sz="2000" kern="50" dirty="0" err="1">
                <a:effectLst/>
                <a:latin typeface="Arial" panose="020B0604020202020204" pitchFamily="34" charset="0"/>
                <a:ea typeface="Arial Unicode MS"/>
                <a:cs typeface="Arial" panose="020B0604020202020204" pitchFamily="34" charset="0"/>
              </a:rPr>
              <a:t>syn</a:t>
            </a:r>
            <a:r>
              <a:rPr lang="ru-RU" sz="2000" kern="50" dirty="0">
                <a:effectLst/>
                <a:latin typeface="Arial" panose="020B0604020202020204" pitchFamily="34" charset="0"/>
                <a:ea typeface="Arial Unicode MS"/>
                <a:cs typeface="Arial" panose="020B0604020202020204" pitchFamily="34" charset="0"/>
              </a:rPr>
              <a:t>) уже давно выросли. 9. Это все мои (</a:t>
            </a:r>
            <a:r>
              <a:rPr lang="ru-RU" sz="2000" kern="50" dirty="0" err="1">
                <a:effectLst/>
                <a:latin typeface="Arial" panose="020B0604020202020204" pitchFamily="34" charset="0"/>
                <a:ea typeface="Arial Unicode MS"/>
                <a:cs typeface="Arial" panose="020B0604020202020204" pitchFamily="34" charset="0"/>
              </a:rPr>
              <a:t>kamarád</a:t>
            </a:r>
            <a:r>
              <a:rPr lang="ru-RU" sz="2000" kern="50" dirty="0">
                <a:effectLst/>
                <a:latin typeface="Arial" panose="020B0604020202020204" pitchFamily="34" charset="0"/>
                <a:ea typeface="Arial Unicode MS"/>
                <a:cs typeface="Arial" panose="020B0604020202020204" pitchFamily="34" charset="0"/>
              </a:rPr>
              <a:t>). 10. Зеленый и синий — мои любимые (</a:t>
            </a:r>
            <a:r>
              <a:rPr lang="ru-RU" sz="2000" kern="50" dirty="0" err="1">
                <a:effectLst/>
                <a:latin typeface="Arial" panose="020B0604020202020204" pitchFamily="34" charset="0"/>
                <a:ea typeface="Arial Unicode MS"/>
                <a:cs typeface="Arial" panose="020B0604020202020204" pitchFamily="34" charset="0"/>
              </a:rPr>
              <a:t>barva</a:t>
            </a:r>
            <a:r>
              <a:rPr lang="ru-RU" sz="2000" kern="50" dirty="0">
                <a:effectLst/>
                <a:latin typeface="Arial" panose="020B0604020202020204" pitchFamily="34" charset="0"/>
                <a:ea typeface="Arial Unicode MS"/>
                <a:cs typeface="Arial" panose="020B0604020202020204" pitchFamily="34" charset="0"/>
              </a:rPr>
              <a:t>).</a:t>
            </a:r>
          </a:p>
          <a:p>
            <a:pPr algn="just"/>
            <a:endParaRPr lang="ru-RU" sz="2000" b="1"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Поставьте существительные в форму множественного числа.</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Зернышко клубники, войско на площади, сердечко на бумаге, семечко подсолнечника, облако на небе, крылышко птицы, ушко зайцев, блюдечко и чашки, стёклышко дома, колесико</a:t>
            </a:r>
            <a:r>
              <a:rPr lang="ru-RU" sz="2000" b="1"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 облако, гнездышко, веко, яблоко, яичко, колечко, ситечко.</a:t>
            </a:r>
          </a:p>
          <a:p>
            <a:pPr algn="just"/>
            <a:endParaRPr lang="ru-RU" sz="2000" b="1" kern="50" dirty="0">
              <a:effectLst/>
              <a:latin typeface="Arial" panose="020B0604020202020204" pitchFamily="34" charset="0"/>
              <a:ea typeface="Arial Unicode MS"/>
              <a:cs typeface="Arial" panose="020B0604020202020204" pitchFamily="34" charset="0"/>
            </a:endParaRPr>
          </a:p>
          <a:p>
            <a:pPr algn="just"/>
            <a:r>
              <a:rPr lang="ru-RU" sz="2000" b="1" kern="50" dirty="0">
                <a:latin typeface="Arial" panose="020B0604020202020204" pitchFamily="34" charset="0"/>
                <a:ea typeface="Arial Unicode MS"/>
                <a:cs typeface="Arial" panose="020B0604020202020204" pitchFamily="34" charset="0"/>
              </a:rPr>
              <a:t>3. Образуйте множественное число от следующих существительных.</a:t>
            </a:r>
          </a:p>
          <a:p>
            <a:pPr algn="just"/>
            <a:r>
              <a:rPr lang="ru-RU" sz="2000" kern="50" dirty="0">
                <a:latin typeface="Arial" panose="020B0604020202020204" pitchFamily="34" charset="0"/>
                <a:ea typeface="Arial Unicode MS"/>
                <a:cs typeface="Arial" panose="020B0604020202020204" pitchFamily="34" charset="0"/>
              </a:rPr>
              <a:t>1. Кольцо, колечко. 2. Яблоко, яблочко. 3. Блюдце, блюдечко. 4. Лицо, личико. 5. Окно, окошко. 6. Облако, облачко. 7. Ведро, ведерко. 8. Сердце, сердечко. 9. Ружье, ружьишко. 10. Стекло, стеклышко. </a:t>
            </a:r>
          </a:p>
          <a:p>
            <a:pPr algn="just"/>
            <a:endParaRPr lang="ru-RU" sz="2000" kern="50" dirty="0">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83562031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C22255C-231C-4623-968A-240D3EFCD4A3}"/>
              </a:ext>
            </a:extLst>
          </p:cNvPr>
          <p:cNvSpPr txBox="1"/>
          <p:nvPr/>
        </p:nvSpPr>
        <p:spPr>
          <a:xfrm>
            <a:off x="1269507" y="1025228"/>
            <a:ext cx="9428086" cy="4401205"/>
          </a:xfrm>
          <a:prstGeom prst="rect">
            <a:avLst/>
          </a:prstGeom>
          <a:noFill/>
        </p:spPr>
        <p:txBody>
          <a:bodyPr wrap="square">
            <a:spAutoFit/>
          </a:bodyPr>
          <a:lstStyle/>
          <a:p>
            <a:pPr marL="457200" algn="just"/>
            <a:r>
              <a:rPr lang="cs-CZ" sz="2000" b="1" kern="50" dirty="0" err="1">
                <a:effectLst/>
                <a:latin typeface="Arial" panose="020B0604020202020204" pitchFamily="34" charset="0"/>
                <a:ea typeface="Arial Unicode MS"/>
                <a:cs typeface="Arial" panose="020B0604020202020204" pitchFamily="34" charset="0"/>
              </a:rPr>
              <a:t>Переведите</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на</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русский</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язык</a:t>
            </a:r>
            <a:r>
              <a:rPr lang="cs-CZ" sz="2000" b="1"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Ve středověku se používala beranidla k proražení brány. 2. Studuji na univerzitě v Brně. 3. Oslepila mě světla protijedoucího automobilu. 4. Z ročních období mám nejraději léto. 5. Potápím se od malička, ale ještě nikdy jsem neviděl chobotnici s osmi chapadly. 6. Anglické loďstvo bylo vybaveno silnými děly. 7. Každé ráno si dá kávu na probuzení. 8. Pomalu se vraceli z výletu zpět do údolí. 9. Polyteistická náboženství uznávají více bohů. 10. Ze všech družstev jsme skončili první právě my. 11. Včera jsme byli na celodenním výletě na kolech. 12. Myslivec skolil při lovu prase divoké. 13. Z vajíčka se vyklubalo krásné žluté kuřátko. 14. Děti by měly jíst hodně ovoce a zeleniny. 15. Na nebi se rozprostřela dechberoucí polární záře. 16. V pravé poledne se po celém městě rozezněly zvony. 17. Las Vegas je město, jež se proslavilo hazardem. 18. Na letišti jsme zůstali trčet celý den. 19. Z nedalekého staveniště se ozývalo hlasité bušení kladiv. 20. Doma jsme pekli vánoční cukroví, zdobili ho polevou a barvami v tubě.</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98738285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1358150-7B88-44BC-8DD1-CC1668687F64}"/>
              </a:ext>
            </a:extLst>
          </p:cNvPr>
          <p:cNvSpPr>
            <a:spLocks noGrp="1"/>
          </p:cNvSpPr>
          <p:nvPr>
            <p:ph type="title"/>
          </p:nvPr>
        </p:nvSpPr>
        <p:spPr/>
        <p:txBody>
          <a:bodyPr>
            <a:normAutofit fontScale="90000"/>
          </a:bodyPr>
          <a:lstStyle/>
          <a:p>
            <a:r>
              <a:rPr lang="ru-RU" dirty="0"/>
              <a:t>склонение имен существительных женского рода</a:t>
            </a:r>
            <a:endParaRPr lang="cs-CZ" dirty="0"/>
          </a:p>
        </p:txBody>
      </p:sp>
    </p:spTree>
    <p:extLst>
      <p:ext uri="{BB962C8B-B14F-4D97-AF65-F5344CB8AC3E}">
        <p14:creationId xmlns:p14="http://schemas.microsoft.com/office/powerpoint/2010/main" val="345287459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D55584B4-8D7C-4D26-8CE9-F4BCA83801F8}"/>
              </a:ext>
            </a:extLst>
          </p:cNvPr>
          <p:cNvSpPr txBox="1"/>
          <p:nvPr/>
        </p:nvSpPr>
        <p:spPr>
          <a:xfrm>
            <a:off x="627356" y="588470"/>
            <a:ext cx="10937288"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Раскройте скобки.</a:t>
            </a:r>
          </a:p>
          <a:p>
            <a:pPr algn="just"/>
            <a:r>
              <a:rPr lang="ru-RU" sz="2000" b="1" kern="50" dirty="0">
                <a:latin typeface="Arial" panose="020B0604020202020204" pitchFamily="34" charset="0"/>
                <a:ea typeface="Arial Unicode MS"/>
                <a:cs typeface="Arial" panose="020B0604020202020204" pitchFamily="34" charset="0"/>
              </a:rPr>
              <a:t>А.</a:t>
            </a:r>
            <a:r>
              <a:rPr lang="ru-RU" sz="2000" kern="50" dirty="0">
                <a:latin typeface="Arial" panose="020B0604020202020204" pitchFamily="34" charset="0"/>
                <a:ea typeface="Arial Unicode MS"/>
                <a:cs typeface="Arial" panose="020B0604020202020204" pitchFamily="34" charset="0"/>
              </a:rPr>
              <a:t> </a:t>
            </a:r>
            <a:r>
              <a:rPr lang="ru-RU" sz="2000" kern="50" dirty="0">
                <a:effectLst/>
                <a:latin typeface="Arial" panose="020B0604020202020204" pitchFamily="34" charset="0"/>
                <a:ea typeface="Arial Unicode MS"/>
                <a:cs typeface="Arial" panose="020B0604020202020204" pitchFamily="34" charset="0"/>
              </a:rPr>
              <a:t>У него нет (семья). 2. Олег каждый день ходит в (школа). 3. Запишите это в свои (тетрадь). 4. Люди сидели в парке на (скамья). 5. Я люблю суп с (лапша). 6. Без своей (сестра) я туда не пойду. 7. В Праге свыше ста (башня). 8. В зоопарке мы видели полосатых (зебры). 9. Ты тоже видел (молния)? 10. В саду выросли новые сорта (груша).</a:t>
            </a:r>
          </a:p>
          <a:p>
            <a:pPr algn="just"/>
            <a:r>
              <a:rPr lang="ru-RU" sz="2000" kern="50" dirty="0">
                <a:effectLst/>
                <a:latin typeface="Arial" panose="020B0604020202020204" pitchFamily="34" charset="0"/>
                <a:ea typeface="Arial Unicode MS"/>
                <a:cs typeface="Arial" panose="020B0604020202020204" pitchFamily="34" charset="0"/>
              </a:rPr>
              <a:t> </a:t>
            </a:r>
          </a:p>
          <a:p>
            <a:pPr algn="just"/>
            <a:r>
              <a:rPr lang="ru-RU" sz="2000" b="1" kern="50" dirty="0">
                <a:effectLst/>
                <a:latin typeface="Arial" panose="020B0604020202020204" pitchFamily="34" charset="0"/>
                <a:ea typeface="Arial Unicode MS"/>
                <a:cs typeface="Arial" panose="020B0604020202020204" pitchFamily="34" charset="0"/>
              </a:rPr>
              <a:t>В. </a:t>
            </a:r>
            <a:r>
              <a:rPr lang="ru-RU" sz="2000" kern="50" dirty="0">
                <a:effectLst/>
                <a:latin typeface="Arial" panose="020B0604020202020204" pitchFamily="34" charset="0"/>
                <a:ea typeface="Arial Unicode MS"/>
                <a:cs typeface="Arial" panose="020B0604020202020204" pitchFamily="34" charset="0"/>
              </a:rPr>
              <a:t>1. Мы хотим поехать на (экскурсия). 2. Я должен выучить эту (басня) наизусть. 3. Брат учится играть на (скрипка). 4. Я хотел отправить бабушке (открытка). 5. Марта не знала его по (фамилия). 6. Папа читал (статья) в газете. 7. В диктанте у меня не было ни одной (ошибка). 8. С подругой мы встретились на (площадь). 9. Рядом с (спальня) была ванная. 10. Мама готовила на (кухня) обед.</a:t>
            </a:r>
          </a:p>
          <a:p>
            <a:pPr marL="342900" indent="-342900" algn="just">
              <a:buAutoNum type="arabicPeriod"/>
            </a:pPr>
            <a:endParaRPr lang="ru-RU" sz="2000" kern="50" dirty="0">
              <a:latin typeface="Arial" panose="020B0604020202020204" pitchFamily="34" charset="0"/>
              <a:cs typeface="Arial" panose="020B0604020202020204" pitchFamily="34" charset="0"/>
            </a:endParaRPr>
          </a:p>
          <a:p>
            <a:pPr algn="just"/>
            <a:r>
              <a:rPr lang="ru-RU" sz="2000" b="1" dirty="0">
                <a:latin typeface="Arial" panose="020B0604020202020204" pitchFamily="34" charset="0"/>
                <a:cs typeface="Arial" panose="020B0604020202020204" pitchFamily="34" charset="0"/>
              </a:rPr>
              <a:t>2. Образуйте дательный падеж от существительных в скобках с предлогом по.</a:t>
            </a:r>
          </a:p>
          <a:p>
            <a:pPr algn="just"/>
            <a:r>
              <a:rPr lang="ru-RU" sz="2000" dirty="0">
                <a:latin typeface="Arial" panose="020B0604020202020204" pitchFamily="34" charset="0"/>
                <a:cs typeface="Arial" panose="020B0604020202020204" pitchFamily="34" charset="0"/>
              </a:rPr>
              <a:t>1. Писать экзамен (химия). 2. Написать работу (биология). 3. Купить учебник (физика). 4. Получить плохую отметку (математика). 5. Потерять тетрадь (литература). 6. Послать письмо (почта). 7. Сдать экзамен (география). 8. Бродить (школа). 9. Гулять (аллея). 10. Зачет (история).</a:t>
            </a:r>
          </a:p>
        </p:txBody>
      </p:sp>
    </p:spTree>
    <p:extLst>
      <p:ext uri="{BB962C8B-B14F-4D97-AF65-F5344CB8AC3E}">
        <p14:creationId xmlns:p14="http://schemas.microsoft.com/office/powerpoint/2010/main" val="304239577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57D6B453-6A05-40FA-97E1-6622E08BE132}"/>
              </a:ext>
            </a:extLst>
          </p:cNvPr>
          <p:cNvSpPr txBox="1"/>
          <p:nvPr/>
        </p:nvSpPr>
        <p:spPr>
          <a:xfrm>
            <a:off x="529701" y="547547"/>
            <a:ext cx="11132597"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Раскройте скобки, употребляя существительные в правильной форме.</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b="1" kern="50" dirty="0">
                <a:latin typeface="Arial" panose="020B0604020202020204" pitchFamily="34" charset="0"/>
                <a:ea typeface="Arial Unicode MS"/>
                <a:cs typeface="Arial" panose="020B0604020202020204" pitchFamily="34" charset="0"/>
              </a:rPr>
              <a:t>А. </a:t>
            </a:r>
            <a:r>
              <a:rPr lang="ru-RU" sz="2000" kern="50" dirty="0">
                <a:effectLst/>
                <a:latin typeface="Arial" panose="020B0604020202020204" pitchFamily="34" charset="0"/>
                <a:ea typeface="Arial Unicode MS"/>
                <a:cs typeface="Arial" panose="020B0604020202020204" pitchFamily="34" charset="0"/>
              </a:rPr>
              <a:t>С открытой (душа); страдать (бессонница); работать (преподавательница); стать (учительница); суп с (лапша); восхищаться (ратуша); любоваться (столица); встретиться с (госпожа) Ивановой; работать с (кожа); есть фрукты с (каша).</a:t>
            </a:r>
          </a:p>
          <a:p>
            <a:pPr algn="just"/>
            <a:r>
              <a:rPr lang="ru-RU" sz="2000" kern="50" dirty="0">
                <a:effectLst/>
                <a:latin typeface="Arial" panose="020B0604020202020204" pitchFamily="34" charset="0"/>
                <a:ea typeface="Arial Unicode MS"/>
                <a:cs typeface="Arial" panose="020B0604020202020204" pitchFamily="34" charset="0"/>
              </a:rPr>
              <a:t> </a:t>
            </a:r>
          </a:p>
          <a:p>
            <a:pPr algn="just"/>
            <a:r>
              <a:rPr lang="ru-RU" sz="2000" b="1" kern="50" dirty="0">
                <a:effectLst/>
                <a:latin typeface="Arial" panose="020B0604020202020204" pitchFamily="34" charset="0"/>
                <a:ea typeface="Arial Unicode MS"/>
                <a:cs typeface="Arial" panose="020B0604020202020204" pitchFamily="34" charset="0"/>
              </a:rPr>
              <a:t>В. </a:t>
            </a:r>
            <a:r>
              <a:rPr lang="ru-RU" sz="2000" kern="50" dirty="0">
                <a:effectLst/>
                <a:latin typeface="Arial" panose="020B0604020202020204" pitchFamily="34" charset="0"/>
                <a:ea typeface="Arial Unicode MS"/>
                <a:cs typeface="Arial" panose="020B0604020202020204" pitchFamily="34" charset="0"/>
              </a:rPr>
              <a:t>. Я никогда не был в (Япония, Германия, Франция, Греция, Норвегия, Индия). 2. Миша читает книгу о (религия, мумия, мафия, авиация, малярия, магия). 3. Я получил пятерку по (химия, геометрия, география, зоология, биология, история). 4. Марья Ивановна говорила о (пенсия, аллергия, операция, депрессия, Лидия). 5. На занятии ученики говорили о (анархия, какофония, трагедия, эпидемия, Библия). </a:t>
            </a:r>
          </a:p>
          <a:p>
            <a:pPr algn="just"/>
            <a:r>
              <a:rPr lang="ru-RU" sz="2000" kern="50" dirty="0">
                <a:effectLst/>
                <a:latin typeface="Arial" panose="020B0604020202020204" pitchFamily="34" charset="0"/>
                <a:ea typeface="Arial Unicode MS"/>
                <a:cs typeface="Arial" panose="020B0604020202020204" pitchFamily="34" charset="0"/>
              </a:rPr>
              <a:t> </a:t>
            </a:r>
          </a:p>
          <a:p>
            <a:pPr algn="just"/>
            <a:r>
              <a:rPr lang="ru-RU" sz="2000" b="1" kern="50" dirty="0">
                <a:effectLst/>
                <a:latin typeface="Arial" panose="020B0604020202020204" pitchFamily="34" charset="0"/>
                <a:ea typeface="Arial Unicode MS"/>
                <a:cs typeface="Arial" panose="020B0604020202020204" pitchFamily="34" charset="0"/>
              </a:rPr>
              <a:t>2. Отвечайте отрицательно. </a:t>
            </a:r>
            <a:r>
              <a:rPr lang="ru-RU" sz="2000" i="1" kern="50" dirty="0">
                <a:effectLst/>
                <a:latin typeface="Arial" panose="020B0604020202020204" pitchFamily="34" charset="0"/>
                <a:ea typeface="Arial Unicode MS"/>
                <a:cs typeface="Arial" panose="020B0604020202020204" pitchFamily="34" charset="0"/>
              </a:rPr>
              <a:t>Образец: У Вас аллергия на кошек? – Нет, у меня нет аллергии на кошек</a:t>
            </a:r>
            <a:r>
              <a:rPr lang="ru-RU" sz="2000" kern="50" dirty="0">
                <a:effectLst/>
                <a:latin typeface="Arial" panose="020B0604020202020204" pitchFamily="34" charset="0"/>
                <a:ea typeface="Arial Unicode MS"/>
                <a:cs typeface="Arial" panose="020B0604020202020204" pitchFamily="34" charset="0"/>
              </a:rPr>
              <a:t>. </a:t>
            </a:r>
          </a:p>
          <a:p>
            <a:pPr algn="just"/>
            <a:r>
              <a:rPr lang="ru-RU" sz="2000" kern="50" dirty="0">
                <a:effectLst/>
                <a:latin typeface="Arial" panose="020B0604020202020204" pitchFamily="34" charset="0"/>
                <a:ea typeface="Arial Unicode MS"/>
                <a:cs typeface="Arial" panose="020B0604020202020204" pitchFamily="34" charset="0"/>
              </a:rPr>
              <a:t>1. У Вас есть Библия? 2. У тебя есть его фотография? 3. У тебя есть последняя лекция по морфологии? 4. У Вас есть поэзия Пушкина? 5. У Вас есть биография Соловьева? 6. Вы думаете, что у Вас есть конкуренция? 7. У Михаила Сергеевича есть новая теория? 8. У тебя есть последняя версия этой игры? 9. На вашем заводе была авария? </a:t>
            </a:r>
          </a:p>
        </p:txBody>
      </p:sp>
    </p:spTree>
    <p:extLst>
      <p:ext uri="{BB962C8B-B14F-4D97-AF65-F5344CB8AC3E}">
        <p14:creationId xmlns:p14="http://schemas.microsoft.com/office/powerpoint/2010/main" val="398254833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246917B-D8A7-4D5B-985D-BC14DE699FBB}"/>
              </a:ext>
            </a:extLst>
          </p:cNvPr>
          <p:cNvSpPr txBox="1"/>
          <p:nvPr/>
        </p:nvSpPr>
        <p:spPr>
          <a:xfrm>
            <a:off x="399495" y="343478"/>
            <a:ext cx="11354539" cy="6247864"/>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1. Переведите существительные в скобках с чешского на русский язык и поставьте слова в нужном падеже.</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Я потерял учебник по (</a:t>
            </a:r>
            <a:r>
              <a:rPr lang="ru-RU" sz="2000" kern="50" dirty="0" err="1">
                <a:effectLst/>
                <a:latin typeface="Arial" panose="020B0604020202020204" pitchFamily="34" charset="0"/>
                <a:ea typeface="Arial Unicode MS"/>
                <a:cs typeface="Arial" panose="020B0604020202020204" pitchFamily="34" charset="0"/>
              </a:rPr>
              <a:t>chemie</a:t>
            </a:r>
            <a:r>
              <a:rPr lang="ru-RU" sz="2000" kern="50" dirty="0">
                <a:effectLst/>
                <a:latin typeface="Arial" panose="020B0604020202020204" pitchFamily="34" charset="0"/>
                <a:ea typeface="Arial Unicode MS"/>
                <a:cs typeface="Arial" panose="020B0604020202020204" pitchFamily="34" charset="0"/>
              </a:rPr>
              <a:t>). 2. Моя сестра учится в (</a:t>
            </a:r>
            <a:r>
              <a:rPr lang="ru-RU" sz="2000" kern="50" dirty="0" err="1">
                <a:effectLst/>
                <a:latin typeface="Arial" panose="020B0604020202020204" pitchFamily="34" charset="0"/>
                <a:ea typeface="Arial Unicode MS"/>
                <a:cs typeface="Arial" panose="020B0604020202020204" pitchFamily="34" charset="0"/>
              </a:rPr>
              <a:t>gymnázium</a:t>
            </a:r>
            <a:r>
              <a:rPr lang="ru-RU" sz="2000" kern="50" dirty="0">
                <a:effectLst/>
                <a:latin typeface="Arial" panose="020B0604020202020204" pitchFamily="34" charset="0"/>
                <a:ea typeface="Arial Unicode MS"/>
                <a:cs typeface="Arial" panose="020B0604020202020204" pitchFamily="34" charset="0"/>
              </a:rPr>
              <a:t>). 3. А папа работает в (</a:t>
            </a:r>
            <a:r>
              <a:rPr lang="ru-RU" sz="2000" kern="50" dirty="0" err="1">
                <a:effectLst/>
                <a:latin typeface="Arial" panose="020B0604020202020204" pitchFamily="34" charset="0"/>
                <a:ea typeface="Arial Unicode MS"/>
                <a:cs typeface="Arial" panose="020B0604020202020204" pitchFamily="34" charset="0"/>
              </a:rPr>
              <a:t>akademie</a:t>
            </a:r>
            <a:r>
              <a:rPr lang="ru-RU" sz="2000" kern="50" dirty="0">
                <a:effectLst/>
                <a:latin typeface="Arial" panose="020B0604020202020204" pitchFamily="34" charset="0"/>
                <a:ea typeface="Arial Unicode MS"/>
                <a:cs typeface="Arial" panose="020B0604020202020204" pitchFamily="34" charset="0"/>
              </a:rPr>
              <a:t>). 4. В (</a:t>
            </a:r>
            <a:r>
              <a:rPr lang="ru-RU" sz="2000" kern="50" dirty="0" err="1">
                <a:effectLst/>
                <a:latin typeface="Arial" panose="020B0604020202020204" pitchFamily="34" charset="0"/>
                <a:ea typeface="Arial Unicode MS"/>
                <a:cs typeface="Arial" panose="020B0604020202020204" pitchFamily="34" charset="0"/>
              </a:rPr>
              <a:t>životopis</a:t>
            </a:r>
            <a:r>
              <a:rPr lang="ru-RU" sz="2000" kern="50" dirty="0">
                <a:effectLst/>
                <a:latin typeface="Arial" panose="020B0604020202020204" pitchFamily="34" charset="0"/>
                <a:ea typeface="Arial Unicode MS"/>
                <a:cs typeface="Arial" panose="020B0604020202020204" pitchFamily="34" charset="0"/>
              </a:rPr>
              <a:t>) этого писателя есть неточности. 5. Здесь не хватает (</a:t>
            </a:r>
            <a:r>
              <a:rPr lang="ru-RU" sz="2000" kern="50" dirty="0" err="1">
                <a:effectLst/>
                <a:latin typeface="Arial" panose="020B0604020202020204" pitchFamily="34" charset="0"/>
                <a:ea typeface="Arial Unicode MS"/>
                <a:cs typeface="Arial" panose="020B0604020202020204" pitchFamily="34" charset="0"/>
              </a:rPr>
              <a:t>kopie</a:t>
            </a:r>
            <a:r>
              <a:rPr lang="ru-RU" sz="2000" kern="50" dirty="0">
                <a:effectLst/>
                <a:latin typeface="Arial" panose="020B0604020202020204" pitchFamily="34" charset="0"/>
                <a:ea typeface="Arial Unicode MS"/>
                <a:cs typeface="Arial" panose="020B0604020202020204" pitchFamily="34" charset="0"/>
              </a:rPr>
              <a:t>) Вашего паспорта. 6. Я не уверен в его (</a:t>
            </a:r>
            <a:r>
              <a:rPr lang="ru-RU" sz="2000" kern="50" dirty="0" err="1">
                <a:effectLst/>
                <a:latin typeface="Arial" panose="020B0604020202020204" pitchFamily="34" charset="0"/>
                <a:ea typeface="Arial Unicode MS"/>
                <a:cs typeface="Arial" panose="020B0604020202020204" pitchFamily="34" charset="0"/>
              </a:rPr>
              <a:t>sympatie</a:t>
            </a:r>
            <a:r>
              <a:rPr lang="ru-RU" sz="2000" kern="50" dirty="0">
                <a:effectLst/>
                <a:latin typeface="Arial" panose="020B0604020202020204" pitchFamily="34" charset="0"/>
                <a:ea typeface="Arial Unicode MS"/>
                <a:cs typeface="Arial" panose="020B0604020202020204" pitchFamily="34" charset="0"/>
              </a:rPr>
              <a:t>) к Маше. 7. После (</a:t>
            </a:r>
            <a:r>
              <a:rPr lang="ru-RU" sz="2000" kern="50" dirty="0" err="1">
                <a:effectLst/>
                <a:latin typeface="Arial" panose="020B0604020202020204" pitchFamily="34" charset="0"/>
                <a:ea typeface="Arial Unicode MS"/>
                <a:cs typeface="Arial" panose="020B0604020202020204" pitchFamily="34" charset="0"/>
              </a:rPr>
              <a:t>operace</a:t>
            </a:r>
            <a:r>
              <a:rPr lang="ru-RU" sz="2000" kern="50" dirty="0">
                <a:effectLst/>
                <a:latin typeface="Arial" panose="020B0604020202020204" pitchFamily="34" charset="0"/>
                <a:ea typeface="Arial Unicode MS"/>
                <a:cs typeface="Arial" panose="020B0604020202020204" pitchFamily="34" charset="0"/>
              </a:rPr>
              <a:t> / </a:t>
            </a:r>
            <a:r>
              <a:rPr lang="ru-RU" sz="2000" kern="50" dirty="0" err="1">
                <a:effectLst/>
                <a:latin typeface="Arial" panose="020B0604020202020204" pitchFamily="34" charset="0"/>
                <a:ea typeface="Arial Unicode MS"/>
                <a:cs typeface="Arial" panose="020B0604020202020204" pitchFamily="34" charset="0"/>
              </a:rPr>
              <a:t>chirurgický</a:t>
            </a:r>
            <a:r>
              <a:rPr lang="ru-RU" sz="2000" kern="50" dirty="0">
                <a:effectLst/>
                <a:latin typeface="Arial" panose="020B0604020202020204" pitchFamily="34" charset="0"/>
                <a:ea typeface="Arial Unicode MS"/>
                <a:cs typeface="Arial" panose="020B0604020202020204" pitchFamily="34" charset="0"/>
              </a:rPr>
              <a:t> </a:t>
            </a:r>
            <a:r>
              <a:rPr lang="ru-RU" sz="2000" kern="50" dirty="0" err="1">
                <a:effectLst/>
                <a:latin typeface="Arial" panose="020B0604020202020204" pitchFamily="34" charset="0"/>
                <a:ea typeface="Arial Unicode MS"/>
                <a:cs typeface="Arial" panose="020B0604020202020204" pitchFamily="34" charset="0"/>
              </a:rPr>
              <a:t>zákrok</a:t>
            </a:r>
            <a:r>
              <a:rPr lang="ru-RU" sz="2000" kern="50" dirty="0">
                <a:effectLst/>
                <a:latin typeface="Arial" panose="020B0604020202020204" pitchFamily="34" charset="0"/>
                <a:ea typeface="Arial Unicode MS"/>
                <a:cs typeface="Arial" panose="020B0604020202020204" pitchFamily="34" charset="0"/>
              </a:rPr>
              <a:t>) необходим отдых. 8. Вы едете на (</a:t>
            </a:r>
            <a:r>
              <a:rPr lang="ru-RU" sz="2000" kern="50" dirty="0" err="1">
                <a:effectLst/>
                <a:latin typeface="Arial" panose="020B0604020202020204" pitchFamily="34" charset="0"/>
                <a:ea typeface="Arial Unicode MS"/>
                <a:cs typeface="Arial" panose="020B0604020202020204" pitchFamily="34" charset="0"/>
              </a:rPr>
              <a:t>exkurze</a:t>
            </a:r>
            <a:r>
              <a:rPr lang="ru-RU" sz="2000" kern="50" dirty="0">
                <a:effectLst/>
                <a:latin typeface="Arial" panose="020B0604020202020204" pitchFamily="34" charset="0"/>
                <a:ea typeface="Arial Unicode MS"/>
                <a:cs typeface="Arial" panose="020B0604020202020204" pitchFamily="34" charset="0"/>
              </a:rPr>
              <a:t>). 9. Маша спросила не без (</a:t>
            </a:r>
            <a:r>
              <a:rPr lang="ru-RU" sz="2000" kern="50" dirty="0" err="1">
                <a:effectLst/>
                <a:latin typeface="Arial" panose="020B0604020202020204" pitchFamily="34" charset="0"/>
                <a:ea typeface="Arial Unicode MS"/>
                <a:cs typeface="Arial" panose="020B0604020202020204" pitchFamily="34" charset="0"/>
              </a:rPr>
              <a:t>ironie</a:t>
            </a:r>
            <a:r>
              <a:rPr lang="ru-RU" sz="2000" kern="50" dirty="0">
                <a:effectLst/>
                <a:latin typeface="Arial" panose="020B0604020202020204" pitchFamily="34" charset="0"/>
                <a:ea typeface="Arial Unicode MS"/>
                <a:cs typeface="Arial" panose="020B0604020202020204" pitchFamily="34" charset="0"/>
              </a:rPr>
              <a:t>). 10. Профессор физики говорил о (</a:t>
            </a:r>
            <a:r>
              <a:rPr lang="ru-RU" sz="2000" kern="50" dirty="0" err="1">
                <a:effectLst/>
                <a:latin typeface="Arial" panose="020B0604020202020204" pitchFamily="34" charset="0"/>
                <a:ea typeface="Arial Unicode MS"/>
                <a:cs typeface="Arial" panose="020B0604020202020204" pitchFamily="34" charset="0"/>
              </a:rPr>
              <a:t>teorie</a:t>
            </a:r>
            <a:r>
              <a:rPr lang="ru-RU" sz="2000" kern="50" dirty="0">
                <a:effectLst/>
                <a:latin typeface="Arial" panose="020B0604020202020204" pitchFamily="34" charset="0"/>
                <a:ea typeface="Arial Unicode MS"/>
                <a:cs typeface="Arial" panose="020B0604020202020204" pitchFamily="34" charset="0"/>
              </a:rPr>
              <a:t>) вероятности. </a:t>
            </a:r>
          </a:p>
          <a:p>
            <a:pPr algn="just"/>
            <a:endParaRPr lang="ru-RU"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2. Объясните значение фразеологических оборотов. Используйте их в предложениях.</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Болеть душой; всей душой; ни душой, ни телом (не виноват); рад от души; с душой (трудиться, говорить); (не иметь) ничего за душой; кривить душой; с дорогой душой; стоять над душой.</a:t>
            </a:r>
          </a:p>
          <a:p>
            <a:pPr algn="just"/>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3. Существительные в скобках поставьте в правильную форму.</a:t>
            </a:r>
          </a:p>
          <a:p>
            <a:pPr algn="just"/>
            <a:r>
              <a:rPr lang="ru-RU" sz="2000" kern="50" dirty="0">
                <a:effectLst/>
                <a:latin typeface="Arial" panose="020B0604020202020204" pitchFamily="34" charset="0"/>
                <a:ea typeface="Arial Unicode MS"/>
                <a:cs typeface="Arial" panose="020B0604020202020204" pitchFamily="34" charset="0"/>
              </a:rPr>
              <a:t>1. Мы хотим купить мангал с (крышка). 2. У нас много проблем с (дача). 3. Он спустился в подвал с (свеча). 4. На обед подают суп с (лапша). 5. Я познакомилась с (учительница). 5. Моя подруга работает (воспитательница). 6. Кабинет находится рядом с (лестница). 7. У меня проблемы с (кожа) лица. 8. Вчера произошло прощание с известной (певица). 9. Наш дом построили рядом с (больница). 10. Мы восхищались отремонтированной (гостиница).</a:t>
            </a: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2622449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873D27CF-FA8B-4F41-AECF-B06861E7298A}"/>
              </a:ext>
            </a:extLst>
          </p:cNvPr>
          <p:cNvSpPr txBox="1"/>
          <p:nvPr/>
        </p:nvSpPr>
        <p:spPr>
          <a:xfrm>
            <a:off x="383219" y="455988"/>
            <a:ext cx="11425561" cy="5793894"/>
          </a:xfrm>
          <a:prstGeom prst="rect">
            <a:avLst/>
          </a:prstGeom>
          <a:noFill/>
        </p:spPr>
        <p:txBody>
          <a:bodyPr wrap="square">
            <a:spAutoFit/>
          </a:bodyPr>
          <a:lstStyle/>
          <a:p>
            <a:pPr algn="just"/>
            <a:r>
              <a:rPr lang="ru-RU" sz="1950" b="1" kern="50" dirty="0">
                <a:effectLst/>
                <a:latin typeface="Arial" panose="020B0604020202020204" pitchFamily="34" charset="0"/>
                <a:ea typeface="Arial Unicode MS"/>
                <a:cs typeface="Arial" panose="020B0604020202020204" pitchFamily="34" charset="0"/>
              </a:rPr>
              <a:t>1. Дополните:</a:t>
            </a:r>
          </a:p>
          <a:p>
            <a:pPr algn="just"/>
            <a:r>
              <a:rPr lang="ru-RU" sz="1950" b="1" kern="50" dirty="0">
                <a:latin typeface="Arial" panose="020B0604020202020204" pitchFamily="34" charset="0"/>
                <a:ea typeface="Arial Unicode MS"/>
                <a:cs typeface="Arial" panose="020B0604020202020204" pitchFamily="34" charset="0"/>
              </a:rPr>
              <a:t>А.</a:t>
            </a:r>
            <a:r>
              <a:rPr lang="ru-RU" sz="1950" kern="50" dirty="0">
                <a:latin typeface="Arial" panose="020B0604020202020204" pitchFamily="34" charset="0"/>
                <a:ea typeface="Arial Unicode MS"/>
                <a:cs typeface="Arial" panose="020B0604020202020204" pitchFamily="34" charset="0"/>
              </a:rPr>
              <a:t> </a:t>
            </a:r>
            <a:r>
              <a:rPr lang="ru-RU" sz="1950" kern="50" dirty="0">
                <a:effectLst/>
                <a:latin typeface="Arial" panose="020B0604020202020204" pitchFamily="34" charset="0"/>
                <a:ea typeface="Arial Unicode MS"/>
                <a:cs typeface="Arial" panose="020B0604020202020204" pitchFamily="34" charset="0"/>
              </a:rPr>
              <a:t>1. На обеденном столе лежало несколько чайных (ложка). 2. Из фруктов осталось только пять (слива) и несколько (груша). 3. В нашей группе только шесть (девушка). 4. В альбоме было несколько ценных (марка). 4. Из костра вылетело несколько (искра). 5. За тридевять (земля). 6. Начался сезон охоты на (утка). 7. Я очень люблю ходить в парк и кормить (белка). 8. Там было несколько (сотня) миллионов долларов. 9. На вершине горы пасётся отара (овца). 10. В книге много старых добрых (сказка). </a:t>
            </a:r>
          </a:p>
          <a:p>
            <a:pPr algn="just"/>
            <a:r>
              <a:rPr lang="ru-RU" sz="1950" b="1" kern="50" dirty="0">
                <a:latin typeface="Arial" panose="020B0604020202020204" pitchFamily="34" charset="0"/>
                <a:ea typeface="Arial Unicode MS"/>
                <a:cs typeface="Arial" panose="020B0604020202020204" pitchFamily="34" charset="0"/>
              </a:rPr>
              <a:t>В. </a:t>
            </a:r>
            <a:r>
              <a:rPr lang="ru-RU" sz="1950" kern="50" dirty="0">
                <a:latin typeface="Arial" panose="020B0604020202020204" pitchFamily="34" charset="0"/>
                <a:ea typeface="Arial Unicode MS"/>
                <a:cs typeface="Arial" panose="020B0604020202020204" pitchFamily="34" charset="0"/>
              </a:rPr>
              <a:t>Петр Иванович разговаривал с очаровательной (барышня). 2. Несколько (барышня) перешептывались, поглядывая на молодого военного. 3. Их (болтовня) никто не интересовался. 4. Столько (сплетня), столько домыслов! 5. На (кухня) приятно пахло пирожками. 6. Бабушка готовила мои любимые вареники с (вишня). 7. В этом году (вишня) было намного больше, чем (черешня). 8. С саду уже цвело несколько (яблоня). 9. Александр любил ходить на прогулки с (княгиня). 10. Он знал многих русских княжон и (княгиня).</a:t>
            </a:r>
          </a:p>
          <a:p>
            <a:pPr marL="342900" indent="-342900" algn="just">
              <a:buAutoNum type="arabicPeriod"/>
            </a:pPr>
            <a:endParaRPr lang="ru-RU" sz="1950" kern="50" dirty="0">
              <a:latin typeface="Arial" panose="020B0604020202020204" pitchFamily="34" charset="0"/>
              <a:ea typeface="Arial Unicode MS"/>
              <a:cs typeface="Arial" panose="020B0604020202020204" pitchFamily="34" charset="0"/>
            </a:endParaRPr>
          </a:p>
          <a:p>
            <a:pPr algn="just"/>
            <a:r>
              <a:rPr lang="ru-RU" sz="1950" b="1" kern="50" dirty="0">
                <a:effectLst/>
                <a:latin typeface="Arial" panose="020B0604020202020204" pitchFamily="34" charset="0"/>
                <a:ea typeface="Arial Unicode MS"/>
                <a:cs typeface="Arial" panose="020B0604020202020204" pitchFamily="34" charset="0"/>
              </a:rPr>
              <a:t>2. Ответьте на вопросы. </a:t>
            </a:r>
            <a:r>
              <a:rPr lang="ru-RU" sz="1950" i="1" kern="50" dirty="0">
                <a:effectLst/>
                <a:latin typeface="Arial" panose="020B0604020202020204" pitchFamily="34" charset="0"/>
                <a:ea typeface="Arial Unicode MS"/>
                <a:cs typeface="Arial" panose="020B0604020202020204" pitchFamily="34" charset="0"/>
              </a:rPr>
              <a:t>Образец: У вас в саду только одна яблоня? Нет, у нас много яблонь.</a:t>
            </a:r>
            <a:endParaRPr lang="ru-RU" sz="1950" kern="50" dirty="0">
              <a:effectLst/>
              <a:latin typeface="Arial" panose="020B0604020202020204" pitchFamily="34" charset="0"/>
              <a:ea typeface="Arial Unicode MS"/>
              <a:cs typeface="Arial" panose="020B0604020202020204" pitchFamily="34" charset="0"/>
            </a:endParaRPr>
          </a:p>
          <a:p>
            <a:pPr algn="just"/>
            <a:r>
              <a:rPr lang="ru-RU" sz="1950" kern="50" dirty="0">
                <a:effectLst/>
                <a:latin typeface="Arial" panose="020B0604020202020204" pitchFamily="34" charset="0"/>
                <a:ea typeface="Arial Unicode MS"/>
                <a:cs typeface="Arial" panose="020B0604020202020204" pitchFamily="34" charset="0"/>
              </a:rPr>
              <a:t>1. В Праге одна башня? 2. Ты знаешь только одну песню? 3. Ты не знаешь ни одной басни? 4. В вашем городе только одна пекарня? 5. В романе только одна героиня? 6. В шкафу только одна розовая простыня? 7. У Сидоровых только одна конюшня? 8. На храме только одна колокольня? 9. Созрела только одна дыня? 10. В Древней Греции была только одна богиня? </a:t>
            </a:r>
          </a:p>
        </p:txBody>
      </p:sp>
    </p:spTree>
    <p:extLst>
      <p:ext uri="{BB962C8B-B14F-4D97-AF65-F5344CB8AC3E}">
        <p14:creationId xmlns:p14="http://schemas.microsoft.com/office/powerpoint/2010/main" val="367486645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F9F26D1-11B4-4047-B39B-23461ACB6BCC}"/>
              </a:ext>
            </a:extLst>
          </p:cNvPr>
          <p:cNvSpPr txBox="1"/>
          <p:nvPr/>
        </p:nvSpPr>
        <p:spPr>
          <a:xfrm>
            <a:off x="1669002" y="693172"/>
            <a:ext cx="8700116" cy="5324535"/>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Раскройте скобки и поставьте существительные в нужном падеже.</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а) Моя (мать) любит путешествовать. Она нежно прижалась к (мать) и заплакала. Святослав не переставал думать о (мать). Без его (мать) невозможно представить себе этот праздник. Мальчик шел со своей молодой (мать) за руку. Вам следует спросить сначала (мать) об этом. Многие (мать) хотели бы получить такой подарок. На выпускном будет много (мать) и отцов. Лена и Максим на празднике исполнили песню со своими (мать). Звоните чаще своим (мать). Обнимите своих (мать). Дети написали стихотворение о своих (мать). </a:t>
            </a:r>
          </a:p>
          <a:p>
            <a:pPr algn="just"/>
            <a:r>
              <a:rPr lang="ru-RU" sz="2000" kern="50" dirty="0">
                <a:effectLst/>
                <a:latin typeface="Arial" panose="020B0604020202020204" pitchFamily="34" charset="0"/>
                <a:ea typeface="Arial Unicode MS"/>
                <a:cs typeface="Arial" panose="020B0604020202020204" pitchFamily="34" charset="0"/>
              </a:rPr>
              <a:t>б) Его (дочь) стала известной спортсменкой. Отец приезжал к (дочь) в общежитие каждый месяц. Он не мог перестать думать о младшей (дочь). Мать провела с (дочь) много бессонных ночей. У нее три сына и ни одной (дочь). Их (дочь) очень похожи, но они не родные сёстры. Мы поехали со своими (дочь) в горы кататься на лыжах. Его (дочь) — близнецы. Мы очень гордимся нашими (дочь). Анна относилась к своим (дочь) с особым трепетом. Родители видели в своих (дочь) только хорошее и никогда их не наказывали.</a:t>
            </a:r>
          </a:p>
        </p:txBody>
      </p:sp>
    </p:spTree>
    <p:extLst>
      <p:ext uri="{BB962C8B-B14F-4D97-AF65-F5344CB8AC3E}">
        <p14:creationId xmlns:p14="http://schemas.microsoft.com/office/powerpoint/2010/main" val="419441426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B9705E9-89FF-40A9-9852-C66EF7319BF8}"/>
              </a:ext>
            </a:extLst>
          </p:cNvPr>
          <p:cNvSpPr txBox="1"/>
          <p:nvPr/>
        </p:nvSpPr>
        <p:spPr>
          <a:xfrm>
            <a:off x="0" y="302359"/>
            <a:ext cx="11780668" cy="6247864"/>
          </a:xfrm>
          <a:prstGeom prst="rect">
            <a:avLst/>
          </a:prstGeom>
          <a:noFill/>
        </p:spPr>
        <p:txBody>
          <a:bodyPr wrap="square">
            <a:spAutoFit/>
          </a:bodyPr>
          <a:lstStyle/>
          <a:p>
            <a:pPr marL="457200" algn="just"/>
            <a:r>
              <a:rPr lang="ru-RU" sz="2000" b="1" kern="50" dirty="0">
                <a:effectLst/>
                <a:latin typeface="Arial" panose="020B0604020202020204" pitchFamily="34" charset="0"/>
                <a:ea typeface="Arial Unicode MS"/>
                <a:cs typeface="Arial" panose="020B0604020202020204" pitchFamily="34" charset="0"/>
              </a:rPr>
              <a:t>1. Объясните значение данных выражений и употребите их в предложении.</a:t>
            </a:r>
            <a:endParaRPr lang="cs-CZ" sz="2000" kern="50" dirty="0">
              <a:effectLst/>
              <a:latin typeface="Arial" panose="020B0604020202020204" pitchFamily="34" charset="0"/>
              <a:ea typeface="Arial Unicode MS"/>
              <a:cs typeface="Arial" panose="020B0604020202020204" pitchFamily="34" charset="0"/>
            </a:endParaRPr>
          </a:p>
          <a:p>
            <a:pPr marL="457200" algn="just"/>
            <a:r>
              <a:rPr lang="ru-RU" sz="2000" kern="50" dirty="0">
                <a:effectLst/>
                <a:latin typeface="Arial" panose="020B0604020202020204" pitchFamily="34" charset="0"/>
                <a:ea typeface="Arial Unicode MS"/>
                <a:cs typeface="Arial" panose="020B0604020202020204" pitchFamily="34" charset="0"/>
              </a:rPr>
              <a:t>Дорогой ценой, золотая середина, зеленая улица, как на ладони, лечь костьми, как собака на сене, лить воду на мельницу, лицом к грязь не ударить, махнуть рукой, мурашки по спине бегают.</a:t>
            </a:r>
            <a:endParaRPr lang="cs-CZ" sz="2000" kern="50" dirty="0">
              <a:effectLst/>
              <a:latin typeface="Arial" panose="020B0604020202020204" pitchFamily="34" charset="0"/>
              <a:ea typeface="Arial Unicode MS"/>
              <a:cs typeface="Arial" panose="020B0604020202020204" pitchFamily="34" charset="0"/>
            </a:endParaRPr>
          </a:p>
          <a:p>
            <a:pPr marL="457200" algn="just"/>
            <a:endParaRPr lang="cs-CZ" sz="2000" kern="50" dirty="0">
              <a:latin typeface="Arial" panose="020B0604020202020204" pitchFamily="34" charset="0"/>
              <a:ea typeface="Arial Unicode MS"/>
              <a:cs typeface="Arial" panose="020B0604020202020204" pitchFamily="34" charset="0"/>
            </a:endParaRPr>
          </a:p>
          <a:p>
            <a:pPr marL="457200" algn="just"/>
            <a:r>
              <a:rPr lang="ru-RU" sz="2000" b="1" kern="50" dirty="0">
                <a:effectLst/>
                <a:latin typeface="Arial" panose="020B0604020202020204" pitchFamily="34" charset="0"/>
                <a:ea typeface="Arial Unicode MS"/>
                <a:cs typeface="Arial" panose="020B0604020202020204" pitchFamily="34" charset="0"/>
              </a:rPr>
              <a:t>2. Скажите, где они работают, используя правильный предлог.</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Мама – учительница. Сестра – врач. Тетя – бухгалтер. Отец – шахтер. Друг – почтальон. 	Маша – 	лаборантка. Он – библиотекарь. Двоюродная сестра – фармацевт. Подруга – 	бариста. Брат – земледелец.</a:t>
            </a:r>
            <a:endParaRPr lang="cs-CZ" sz="2000" kern="50" dirty="0">
              <a:effectLst/>
              <a:latin typeface="Arial" panose="020B0604020202020204" pitchFamily="34" charset="0"/>
              <a:ea typeface="Arial Unicode MS"/>
              <a:cs typeface="Arial" panose="020B0604020202020204" pitchFamily="34" charset="0"/>
            </a:endParaRPr>
          </a:p>
          <a:p>
            <a:pPr algn="just"/>
            <a:endParaRPr lang="cs-CZ" sz="2000" kern="50" dirty="0">
              <a:latin typeface="Arial" panose="020B0604020202020204" pitchFamily="34" charset="0"/>
              <a:ea typeface="Arial Unicode MS"/>
              <a:cs typeface="Arial" panose="020B0604020202020204" pitchFamily="34" charset="0"/>
            </a:endParaRPr>
          </a:p>
          <a:p>
            <a:pPr marL="457200" algn="just"/>
            <a:r>
              <a:rPr lang="ru-RU" sz="2000" b="1" kern="50" dirty="0">
                <a:effectLst/>
                <a:latin typeface="Arial" panose="020B0604020202020204" pitchFamily="34" charset="0"/>
                <a:ea typeface="Arial Unicode MS"/>
                <a:cs typeface="Arial" panose="020B0604020202020204" pitchFamily="34" charset="0"/>
              </a:rPr>
              <a:t>3. Слова женского рода употребите с нужным предлогом в правильной форме.</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1.Мы долго гуляли (набережная). 2. Они пошли в гости (бабушка). 3. Я очень скучаю 	(родина). 4. Я 	учусь (гимназия). 5. Альпинисты взбираются вверх (гора). 6. Вы 	вспоминаете 	(Катя)? 7. Мы хотим 	поехать (экскурсия). </a:t>
            </a:r>
            <a:r>
              <a:rPr lang="cs-CZ" sz="2000" kern="50" dirty="0">
                <a:effectLst/>
                <a:latin typeface="Arial" panose="020B0604020202020204" pitchFamily="34" charset="0"/>
                <a:ea typeface="Arial Unicode MS"/>
                <a:cs typeface="Arial" panose="020B0604020202020204" pitchFamily="34" charset="0"/>
              </a:rPr>
              <a:t>8</a:t>
            </a:r>
            <a:r>
              <a:rPr lang="ru-RU" sz="2000" kern="50" dirty="0">
                <a:effectLst/>
                <a:latin typeface="Arial" panose="020B0604020202020204" pitchFamily="34" charset="0"/>
                <a:ea typeface="Arial Unicode MS"/>
                <a:cs typeface="Arial" panose="020B0604020202020204" pitchFamily="34" charset="0"/>
              </a:rPr>
              <a:t>. Мартин завтра пойдет (почта). </a:t>
            </a:r>
            <a:r>
              <a:rPr lang="cs-CZ" sz="2000" kern="50" dirty="0">
                <a:effectLst/>
                <a:latin typeface="Arial" panose="020B0604020202020204" pitchFamily="34" charset="0"/>
                <a:ea typeface="Arial Unicode MS"/>
                <a:cs typeface="Arial" panose="020B0604020202020204" pitchFamily="34" charset="0"/>
              </a:rPr>
              <a:t>9</a:t>
            </a:r>
            <a:r>
              <a:rPr lang="ru-RU" sz="2000" kern="50" dirty="0">
                <a:effectLst/>
                <a:latin typeface="Arial" panose="020B0604020202020204" pitchFamily="34" charset="0"/>
                <a:ea typeface="Arial Unicode MS"/>
                <a:cs typeface="Arial" panose="020B0604020202020204" pitchFamily="34" charset="0"/>
              </a:rPr>
              <a:t>. 	Кто вы 	(профессия)</a:t>
            </a:r>
            <a:r>
              <a:rPr lang="cs-CZ" sz="2000" kern="50" dirty="0">
                <a:effectLst/>
                <a:latin typeface="Arial" panose="020B0604020202020204" pitchFamily="34" charset="0"/>
                <a:ea typeface="Arial Unicode MS"/>
                <a:cs typeface="Arial" panose="020B0604020202020204" pitchFamily="34" charset="0"/>
              </a:rPr>
              <a:t>?</a:t>
            </a:r>
          </a:p>
          <a:p>
            <a:pPr marL="342900" indent="-342900" algn="just">
              <a:buAutoNum type="arabicPeriod"/>
            </a:pPr>
            <a:endParaRPr lang="cs-CZ" sz="2000" kern="50" dirty="0">
              <a:latin typeface="Arial" panose="020B0604020202020204" pitchFamily="34" charset="0"/>
              <a:ea typeface="Arial Unicode MS"/>
              <a:cs typeface="Arial" panose="020B0604020202020204" pitchFamily="34" charset="0"/>
            </a:endParaRPr>
          </a:p>
          <a:p>
            <a:pPr marL="457200" algn="just"/>
            <a:r>
              <a:rPr lang="ru-RU" sz="2000" b="1" kern="50" dirty="0">
                <a:effectLst/>
                <a:latin typeface="Arial" panose="020B0604020202020204" pitchFamily="34" charset="0"/>
                <a:ea typeface="Arial Unicode MS"/>
                <a:cs typeface="Arial" panose="020B0604020202020204" pitchFamily="34" charset="0"/>
              </a:rPr>
              <a:t>4. Напишите предложения со следующими устойчивыми сочетаниями.</a:t>
            </a:r>
            <a:endParaRPr lang="cs-CZ" sz="2000" kern="50" dirty="0">
              <a:effectLst/>
              <a:latin typeface="Arial" panose="020B0604020202020204" pitchFamily="34" charset="0"/>
              <a:ea typeface="Arial Unicode MS"/>
              <a:cs typeface="Arial" panose="020B0604020202020204" pitchFamily="34" charset="0"/>
            </a:endParaRPr>
          </a:p>
          <a:p>
            <a:pPr marL="457200" algn="just"/>
            <a:r>
              <a:rPr lang="ru-RU" sz="2000" kern="50" dirty="0">
                <a:effectLst/>
                <a:latin typeface="Arial" panose="020B0604020202020204" pitchFamily="34" charset="0"/>
                <a:ea typeface="Arial Unicode MS"/>
                <a:cs typeface="Arial" panose="020B0604020202020204" pitchFamily="34" charset="0"/>
              </a:rPr>
              <a:t>Душа в пятки уходит; душа не лежит </a:t>
            </a:r>
            <a:r>
              <a:rPr lang="ru-RU" sz="2000" i="1" kern="50" dirty="0">
                <a:effectLst/>
                <a:latin typeface="Arial" panose="020B0604020202020204" pitchFamily="34" charset="0"/>
                <a:ea typeface="Arial Unicode MS"/>
                <a:cs typeface="Arial" panose="020B0604020202020204" pitchFamily="34" charset="0"/>
              </a:rPr>
              <a:t>у кого</a:t>
            </a:r>
            <a:r>
              <a:rPr lang="ru-RU" sz="2000" kern="50" dirty="0">
                <a:effectLst/>
                <a:latin typeface="Arial" panose="020B0604020202020204" pitchFamily="34" charset="0"/>
                <a:ea typeface="Arial Unicode MS"/>
                <a:cs typeface="Arial" panose="020B0604020202020204" pitchFamily="34" charset="0"/>
              </a:rPr>
              <a:t>; забивать голову, знать цену, идти в гору, заварить кашу, играть первую скрипку, на свежую голову, на точке кипения, на произвол судьбы.</a:t>
            </a:r>
            <a:endParaRPr lang="cs-CZ" sz="2000" kern="50" dirty="0">
              <a:effectLst/>
              <a:latin typeface="Arial" panose="020B0604020202020204" pitchFamily="34" charset="0"/>
              <a:ea typeface="Arial Unicode MS"/>
              <a:cs typeface="Arial" panose="020B0604020202020204" pitchFamily="34" charset="0"/>
            </a:endParaRP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429102469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4460C7B-32CE-4966-BA92-9432660A71D5}"/>
              </a:ext>
            </a:extLst>
          </p:cNvPr>
          <p:cNvSpPr txBox="1"/>
          <p:nvPr/>
        </p:nvSpPr>
        <p:spPr>
          <a:xfrm>
            <a:off x="419470" y="307966"/>
            <a:ext cx="11414464" cy="6093976"/>
          </a:xfrm>
          <a:prstGeom prst="rect">
            <a:avLst/>
          </a:prstGeom>
          <a:noFill/>
        </p:spPr>
        <p:txBody>
          <a:bodyPr wrap="square">
            <a:spAutoFit/>
          </a:bodyPr>
          <a:lstStyle/>
          <a:p>
            <a:pPr marL="457200" algn="just">
              <a:tabLst>
                <a:tab pos="342900" algn="l"/>
                <a:tab pos="899160" algn="l"/>
                <a:tab pos="1348740" algn="l"/>
                <a:tab pos="1798320" algn="l"/>
                <a:tab pos="2247900" algn="l"/>
                <a:tab pos="2697480" algn="l"/>
                <a:tab pos="3147060" algn="l"/>
                <a:tab pos="4169410" algn="l"/>
              </a:tabLst>
            </a:pPr>
            <a:r>
              <a:rPr lang="ru-RU" sz="1950" b="1" kern="50" dirty="0">
                <a:effectLst/>
                <a:latin typeface="Arial" panose="020B0604020202020204" pitchFamily="34" charset="0"/>
                <a:ea typeface="Arial Unicode MS"/>
                <a:cs typeface="Arial" panose="020B0604020202020204" pitchFamily="34" charset="0"/>
              </a:rPr>
              <a:t>1. Образуйте винительный падеж множественного числа.</a:t>
            </a:r>
            <a:endParaRPr lang="cs-CZ" sz="1950" kern="50" dirty="0">
              <a:effectLst/>
              <a:latin typeface="Arial" panose="020B0604020202020204" pitchFamily="34" charset="0"/>
              <a:ea typeface="Arial Unicode MS"/>
              <a:cs typeface="Arial" panose="020B0604020202020204" pitchFamily="34" charset="0"/>
            </a:endParaRPr>
          </a:p>
          <a:p>
            <a:pPr algn="just"/>
            <a:r>
              <a:rPr lang="ru-RU" sz="1950" kern="50" dirty="0">
                <a:effectLst/>
                <a:latin typeface="Arial" panose="020B0604020202020204" pitchFamily="34" charset="0"/>
                <a:ea typeface="Arial Unicode MS"/>
                <a:cs typeface="Arial" panose="020B0604020202020204" pitchFamily="34" charset="0"/>
              </a:rPr>
              <a:t>1. Я вижу (уборщицы, школы, тетради). 2. Мы понимаем (подруги, мамы, свекрови). 3. Ты ждешь (дочери, учительницы, сестры). 4. Они встретят (писательницы, официантки, англичанки). 5. Мы видим (перчатки, шапки, тарелки). 6. Саша купит (гитары, энциклопедии, газеты). 7. Вы покупаете (картинки, марки, книжки). 8. Я хочу обнять (девушки, сестры, бабушки). 9. Мы ведем (двоюродные сестры, дочки, сестры). 10. Я нарисую (кошки, лошади, картинки).</a:t>
            </a:r>
          </a:p>
          <a:p>
            <a:pPr algn="just"/>
            <a:endParaRPr lang="ru-RU" sz="1950" b="1" kern="50" dirty="0">
              <a:effectLst/>
              <a:latin typeface="Arial" panose="020B0604020202020204" pitchFamily="34" charset="0"/>
              <a:ea typeface="Arial Unicode MS"/>
              <a:cs typeface="Arial" panose="020B0604020202020204" pitchFamily="34" charset="0"/>
            </a:endParaRPr>
          </a:p>
          <a:p>
            <a:pPr algn="just"/>
            <a:r>
              <a:rPr lang="ru-RU" sz="1950" b="1" kern="50" dirty="0">
                <a:effectLst/>
                <a:latin typeface="Arial" panose="020B0604020202020204" pitchFamily="34" charset="0"/>
                <a:ea typeface="Arial Unicode MS"/>
                <a:cs typeface="Arial" panose="020B0604020202020204" pitchFamily="34" charset="0"/>
              </a:rPr>
              <a:t>2. Реагируйте по образцу. </a:t>
            </a:r>
            <a:r>
              <a:rPr lang="ru-RU" sz="1950" i="1" kern="50" dirty="0">
                <a:effectLst/>
                <a:latin typeface="Arial" panose="020B0604020202020204" pitchFamily="34" charset="0"/>
                <a:ea typeface="Arial Unicode MS"/>
                <a:cs typeface="Arial" panose="020B0604020202020204" pitchFamily="34" charset="0"/>
              </a:rPr>
              <a:t>Образец: У тебя одна сестра? Нет, у меня несколько сестёр.</a:t>
            </a:r>
            <a:endParaRPr lang="cs-CZ" sz="1950" kern="50" dirty="0">
              <a:effectLst/>
              <a:latin typeface="Arial" panose="020B0604020202020204" pitchFamily="34" charset="0"/>
              <a:ea typeface="Arial Unicode MS"/>
              <a:cs typeface="Arial" panose="020B0604020202020204" pitchFamily="34" charset="0"/>
            </a:endParaRPr>
          </a:p>
          <a:p>
            <a:pPr algn="just"/>
            <a:r>
              <a:rPr lang="ru-RU" sz="1950" kern="50" dirty="0">
                <a:effectLst/>
                <a:latin typeface="Arial" panose="020B0604020202020204" pitchFamily="34" charset="0"/>
                <a:ea typeface="Arial Unicode MS"/>
                <a:cs typeface="Arial" panose="020B0604020202020204" pitchFamily="34" charset="0"/>
              </a:rPr>
              <a:t>1. В городе только одна библиотека? 2. У тебя только одна подруга? 3. В пруду только одна утка? 4. У вас в квартире только одна спальня? 5. У Миши только одна двойка? 6. В подъезде разбита только одна лампочка? 7. У тебя только одна белая футболка? 8. У тебя осталась только одна копейка? 9. Ты спал в гостинице одну ночь? 10. Ты знаешь только одну народную песню?</a:t>
            </a:r>
          </a:p>
          <a:p>
            <a:pPr algn="just"/>
            <a:endParaRPr lang="ru-RU" sz="1950" b="1" kern="50" dirty="0">
              <a:effectLst/>
              <a:latin typeface="Arial" panose="020B0604020202020204" pitchFamily="34" charset="0"/>
              <a:ea typeface="Arial Unicode MS"/>
              <a:cs typeface="Arial" panose="020B0604020202020204" pitchFamily="34" charset="0"/>
            </a:endParaRPr>
          </a:p>
          <a:p>
            <a:pPr algn="just"/>
            <a:r>
              <a:rPr lang="ru-RU" sz="1950" b="1" kern="50" dirty="0">
                <a:effectLst/>
                <a:latin typeface="Arial" panose="020B0604020202020204" pitchFamily="34" charset="0"/>
                <a:ea typeface="Arial Unicode MS"/>
                <a:cs typeface="Arial" panose="020B0604020202020204" pitchFamily="34" charset="0"/>
              </a:rPr>
              <a:t>3. Реагируйте по образцу. </a:t>
            </a:r>
            <a:r>
              <a:rPr lang="ru-RU" sz="1950" i="1" kern="50" dirty="0">
                <a:effectLst/>
                <a:latin typeface="Arial" panose="020B0604020202020204" pitchFamily="34" charset="0"/>
                <a:ea typeface="Arial Unicode MS"/>
                <a:cs typeface="Arial" panose="020B0604020202020204" pitchFamily="34" charset="0"/>
              </a:rPr>
              <a:t>Образец: Вы читали басни Крылова? Да, я читал несколько басен Крылова.</a:t>
            </a:r>
            <a:endParaRPr lang="ru-RU" sz="1950" i="1" kern="50" dirty="0">
              <a:latin typeface="Arial" panose="020B0604020202020204" pitchFamily="34" charset="0"/>
              <a:ea typeface="Arial Unicode MS"/>
              <a:cs typeface="Arial" panose="020B0604020202020204" pitchFamily="34" charset="0"/>
            </a:endParaRPr>
          </a:p>
          <a:p>
            <a:pPr algn="just"/>
            <a:r>
              <a:rPr lang="ru-RU" sz="1950" kern="50" dirty="0">
                <a:effectLst/>
                <a:latin typeface="Arial" panose="020B0604020202020204" pitchFamily="34" charset="0"/>
                <a:ea typeface="Arial Unicode MS"/>
                <a:cs typeface="Arial" panose="020B0604020202020204" pitchFamily="34" charset="0"/>
              </a:rPr>
              <a:t>1. Вы видели арку в Париже? 2. У тебя есть папка с документами? 3. У тебя есть джинсовая куртка? 4. У вас в саду растет вишня? 5. У вас есть почтовые марки? 6. На окне висит сосулька?7. У них есть бочка пива? 8. Две капли мне помогут избавиться от насморка? 9. У Вас есть книга Л. Н. Толстого? 10. Ты получил золотую медаль? </a:t>
            </a:r>
            <a:endParaRPr lang="cs-CZ" sz="19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078848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8165A39-FA36-47C9-A927-75F0AE26A806}"/>
              </a:ext>
            </a:extLst>
          </p:cNvPr>
          <p:cNvSpPr txBox="1"/>
          <p:nvPr/>
        </p:nvSpPr>
        <p:spPr>
          <a:xfrm>
            <a:off x="1038687" y="766732"/>
            <a:ext cx="9667783" cy="5324535"/>
          </a:xfrm>
          <a:prstGeom prst="rect">
            <a:avLst/>
          </a:prstGeom>
          <a:noFill/>
        </p:spPr>
        <p:txBody>
          <a:bodyPr wrap="square">
            <a:spAutoFit/>
          </a:bodyPr>
          <a:lstStyle/>
          <a:p>
            <a:pPr marL="457200" algn="just"/>
            <a:r>
              <a:rPr lang="ru-RU" sz="2000" b="1" kern="50" dirty="0">
                <a:effectLst/>
                <a:latin typeface="Arial" panose="020B0604020202020204" pitchFamily="34" charset="0"/>
                <a:ea typeface="Arial Unicode MS"/>
                <a:cs typeface="Arial" panose="020B0604020202020204" pitchFamily="34" charset="0"/>
              </a:rPr>
              <a:t>1. Реагируйте по образцу. </a:t>
            </a:r>
            <a:r>
              <a:rPr lang="ru-RU" sz="2000" i="1" kern="50" dirty="0">
                <a:effectLst/>
                <a:latin typeface="Arial" panose="020B0604020202020204" pitchFamily="34" charset="0"/>
                <a:ea typeface="Arial Unicode MS"/>
                <a:cs typeface="Arial" panose="020B0604020202020204" pitchFamily="34" charset="0"/>
              </a:rPr>
              <a:t>Образец: читать басни / чтение басен</a:t>
            </a:r>
            <a:endParaRPr lang="ru-RU" sz="2000" i="1" kern="50" dirty="0">
              <a:latin typeface="Arial" panose="020B0604020202020204" pitchFamily="34" charset="0"/>
              <a:ea typeface="Arial Unicode MS"/>
              <a:cs typeface="Arial" panose="020B0604020202020204" pitchFamily="34" charset="0"/>
            </a:endParaRPr>
          </a:p>
          <a:p>
            <a:pPr marL="457200" algn="just"/>
            <a:r>
              <a:rPr lang="ru-RU" sz="2000" kern="50" dirty="0">
                <a:effectLst/>
                <a:latin typeface="Arial" panose="020B0604020202020204" pitchFamily="34" charset="0"/>
                <a:ea typeface="Arial Unicode MS"/>
                <a:cs typeface="Arial" panose="020B0604020202020204" pitchFamily="34" charset="0"/>
              </a:rPr>
              <a:t>Продать кухню. 2. Петь песню. 3. Написать басню. 4. Выращивать дыню. 5. Строить башню. 6. Превозносить богиню. 7. Унижать рабыню. 8. Просить милостыню. 9. Расширить конюшню. 10. Опустошить деревню. </a:t>
            </a:r>
          </a:p>
          <a:p>
            <a:pPr marL="800100" indent="-342900" algn="just">
              <a:buAutoNum type="arabicPeriod"/>
            </a:pPr>
            <a:endParaRPr lang="ru-RU" sz="2000" kern="50" dirty="0">
              <a:latin typeface="Arial" panose="020B0604020202020204" pitchFamily="34" charset="0"/>
              <a:ea typeface="Arial Unicode MS"/>
              <a:cs typeface="Arial" panose="020B0604020202020204" pitchFamily="34" charset="0"/>
            </a:endParaRPr>
          </a:p>
          <a:p>
            <a:pPr marL="457200" algn="just"/>
            <a:r>
              <a:rPr lang="ru-RU" sz="2000" b="1" kern="50" dirty="0">
                <a:effectLst/>
                <a:latin typeface="Arial" panose="020B0604020202020204" pitchFamily="34" charset="0"/>
                <a:ea typeface="Arial Unicode MS"/>
                <a:cs typeface="Arial" panose="020B0604020202020204" pitchFamily="34" charset="0"/>
              </a:rPr>
              <a:t>2. С данными словосочетаниями придумайте распространенные предложения.</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Большая гордыня, немолодая графиня, крепкая броня, беспощадная 	бойня, полная пригоршня, высокая телебашня, отчаянная погоня, жаркая 	пустыня, беззаботная болтовня, спелая дыня.</a:t>
            </a:r>
          </a:p>
          <a:p>
            <a:pPr algn="just"/>
            <a:endParaRPr lang="ru-RU" sz="2000" kern="50" dirty="0">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	3. Объясните значение фразеологизмов. Употребите их в 	предложении.</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	Как две капли воды, как в воду глядел, как в воду канул, как вода сквозь 	пальцы, как рыба в воде, как с гуся вода, не зная броду, не лезь в воду, 	вилами по воде писано, вывести на чистую воду, выйти сухим из воды.</a:t>
            </a:r>
            <a:endParaRPr lang="ru-RU" sz="2000" kern="50" dirty="0">
              <a:latin typeface="Arial" panose="020B0604020202020204" pitchFamily="34" charset="0"/>
              <a:ea typeface="Arial Unicode MS"/>
              <a:cs typeface="Arial" panose="020B0604020202020204" pitchFamily="34" charset="0"/>
            </a:endParaRPr>
          </a:p>
          <a:p>
            <a:pPr algn="just"/>
            <a:endParaRPr lang="ru-RU" sz="2000" kern="50" dirty="0">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667213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DBAA87A-3AC4-4CEB-ACAD-9CE918CC4F38}"/>
              </a:ext>
            </a:extLst>
          </p:cNvPr>
          <p:cNvSpPr txBox="1"/>
          <p:nvPr/>
        </p:nvSpPr>
        <p:spPr>
          <a:xfrm>
            <a:off x="467557" y="409047"/>
            <a:ext cx="11256885" cy="563231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p>
          <a:p>
            <a:pPr algn="just"/>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Každou vteřinou jeho šance klesaly. 2. Za výlohou byly dorty a chlebíčky. 3. Přinesl kytici  a doufal v odpuštění. 4. Děti pištěly a vřískaly radostí. 5. Vrabci vylétli na vysoký holý strom. 6. Maminčiny oblíbené květiny jsou růže a lilie. 7. Předložte své cestovní pasy, prosím. 8. Nečekejte zázraky. 9. Kamarádi na mě čekali v kavárně. 10. Vlaky do Prahy mají hodinové zpoždění. 11. Kdo napsal román Bratři </a:t>
            </a:r>
            <a:r>
              <a:rPr lang="cs-CZ" sz="2000" kern="50" dirty="0" err="1">
                <a:solidFill>
                  <a:srgbClr val="000000"/>
                </a:solidFill>
                <a:effectLst/>
                <a:latin typeface="Arial" panose="020B0604020202020204" pitchFamily="34" charset="0"/>
                <a:ea typeface="Arial Unicode MS"/>
                <a:cs typeface="Arial" panose="020B0604020202020204" pitchFamily="34" charset="0"/>
              </a:rPr>
              <a:t>Karamazovi</a:t>
            </a:r>
            <a:r>
              <a:rPr lang="cs-CZ" sz="2000" kern="50" dirty="0">
                <a:solidFill>
                  <a:srgbClr val="000000"/>
                </a:solidFill>
                <a:effectLst/>
                <a:latin typeface="Arial" panose="020B0604020202020204" pitchFamily="34" charset="0"/>
                <a:ea typeface="Arial Unicode MS"/>
                <a:cs typeface="Arial" panose="020B0604020202020204" pitchFamily="34" charset="0"/>
              </a:rPr>
              <a:t>? 12. Mravenci mají dokonalý způsob dorozumívání. 13.  Končí školní rok, a tak se nejen žáci, ale i učitelé těší na prázdniny. 14. V Kalifornii hoří lesy. 15. Nové domy rostou jak houby po dešti. 16. Obchody se otevírají v devět ráno. 17. Které barvy mi sluší? 18. Děti jezdí na sportovní tábory. 19. Máte zaplacené účty? 20. Petr má tmavé vlasy a hnědé oči. 21. Břehy jsou strmé. 22. Milí přátelé, napište mi prosím své adresy. 23. Odpovědi jsem obdržel s týdenním zpožděním. 24. Doktoři bojovali o jeho život. 25. Byli zde lidé z různých sociálních vrstev. 26. Všechny domy měly novou fasádu. 27. Sousedi nás pozvali na návštěvu. 28. Hotelové pokoje v prvním patře mají výhled na moře. 29. Létá letoucí jsem nebyl na dovolené. 30. Děti chtěly zmrzlinu a sladkosti. 31. Ředitelé se snažili povzbudit své týmy. 32. Tyto lesy znám velmi dobře. 33. Některé adresy jsem nebyla schopná přečíst. 34. Letenky znovu podraží. 35. Zavřela oči a myslela na odměnu. 36. Úly byly plné medu. 37. Na kuchyňském stole ležely nože, vidličky a prázdné talíře. 38. Hledáme správné odpovědi. 39. Vždy měla ráda moderní města.</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14768544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28E6F93-742D-4927-B3F5-E3F1E7183128}"/>
              </a:ext>
            </a:extLst>
          </p:cNvPr>
          <p:cNvSpPr>
            <a:spLocks noGrp="1"/>
          </p:cNvSpPr>
          <p:nvPr>
            <p:ph type="title"/>
          </p:nvPr>
        </p:nvSpPr>
        <p:spPr/>
        <p:txBody>
          <a:bodyPr/>
          <a:lstStyle/>
          <a:p>
            <a:r>
              <a:rPr lang="ru-RU" dirty="0"/>
              <a:t>женский род - перевод</a:t>
            </a:r>
            <a:endParaRPr lang="cs-CZ" dirty="0"/>
          </a:p>
        </p:txBody>
      </p:sp>
    </p:spTree>
    <p:extLst>
      <p:ext uri="{BB962C8B-B14F-4D97-AF65-F5344CB8AC3E}">
        <p14:creationId xmlns:p14="http://schemas.microsoft.com/office/powerpoint/2010/main" val="281359182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1B8FFADC-78BF-49D8-A671-47E779795423}"/>
              </a:ext>
            </a:extLst>
          </p:cNvPr>
          <p:cNvSpPr txBox="1"/>
          <p:nvPr/>
        </p:nvSpPr>
        <p:spPr>
          <a:xfrm>
            <a:off x="938073" y="988674"/>
            <a:ext cx="10564427" cy="4093428"/>
          </a:xfrm>
          <a:prstGeom prst="rect">
            <a:avLst/>
          </a:prstGeom>
          <a:noFill/>
        </p:spPr>
        <p:txBody>
          <a:bodyPr wrap="square">
            <a:spAutoFit/>
          </a:bodyPr>
          <a:lstStyle/>
          <a:p>
            <a:pPr algn="just"/>
            <a:endParaRPr lang="ru-RU" sz="2000" kern="50" dirty="0">
              <a:effectLst/>
              <a:latin typeface="Arial" panose="020B0604020202020204" pitchFamily="34" charset="0"/>
              <a:ea typeface="Arial Unicode MS"/>
              <a:cs typeface="Arial" panose="020B0604020202020204" pitchFamily="34" charset="0"/>
            </a:endParaRPr>
          </a:p>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Školení zdravotních sester probíhá na pracovištích v Praze. 2. Ve zlatnictví měli velký výběr zlatých náušnic. 3. Viděl jsem na ulici několik lidí bez bund, přestože bylo venku jen pět stupňů. 4. V létě jsou noci delší a v zimě kratší. 5. Do hor bez map nechodíme. 6. V knihovně mám několik knih Karla Čapka. 7. Na Staroměstském náměstí se otevřela nová restaurace U Vidliček. 8. Na farmě chovali přes padesát krav a dvacet ovcí. 9. Na výrobu svíček potřebujeme vosk a knot. 10. Samec od ovce se nazývá beran. 11. Sluch sov je mnohem citlivější než lidský. 12. Na stole byl nepořádek, mezi hromadou novin a časopisů bylo pohozeno několik sešitů a knih. 13. Koupil jsem si novou sadu dezertních talířků. 14. V Praze se konala výstava uměleckých fotografií. 15. Na stole leželo několik nerozbalených krabic. 16. Tento rok byla rekordní úroda švestek. 17. Kvalitní sudy se vyrábí z dubu. 18. Doktor mi předepsal kapky do nosu. 19. Zuzka od mala snila o kariéře herečky.</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025594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3A376FBC-D975-41C9-9AB4-63AE8BFC8A89}"/>
              </a:ext>
            </a:extLst>
          </p:cNvPr>
          <p:cNvSpPr txBox="1"/>
          <p:nvPr/>
        </p:nvSpPr>
        <p:spPr>
          <a:xfrm>
            <a:off x="1251751" y="1312389"/>
            <a:ext cx="9820182" cy="4093428"/>
          </a:xfrm>
          <a:prstGeom prst="rect">
            <a:avLst/>
          </a:prstGeom>
          <a:noFill/>
        </p:spPr>
        <p:txBody>
          <a:bodyPr wrap="square">
            <a:spAutoFit/>
          </a:bodyPr>
          <a:lstStyle/>
          <a:p>
            <a:pPr algn="just"/>
            <a:r>
              <a:rPr lang="cs-CZ" sz="2000" b="1" kern="50" dirty="0">
                <a:effectLst/>
                <a:latin typeface="Arial" panose="020B0604020202020204" pitchFamily="34" charset="0"/>
                <a:ea typeface="Arial Unicode MS"/>
                <a:cs typeface="Arial" panose="020B0604020202020204" pitchFamily="34" charset="0"/>
              </a:rPr>
              <a:t>Přeložte do ruštiny</a:t>
            </a:r>
            <a:r>
              <a:rPr lang="pl-PL" sz="2000" b="1"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Kamarádka mi poslala několik fotografií z dovolené. Moc se mi líbily. 2. V Praze je velké množství věží a věžiček, na které můžete vystoupat a rozhlédnout se do okolí. 3. Na toto téma jsem přečetl mnoho článků. 4. V sadu máme jabloně, hrušně, višně i třešně. 5. Už dlouho jsem neviděla svoji sestřenici, moc mi chybí. 6. Skupina turistů z Francie se včera vrátila z výletu po středních Čechách. 7. Jeho otec je podnikatelem, otevřel si opravnu obuvi, která mu hodně vydělává. 8. V lese byly vysoké borovice, modříny i smrky. 9. V novinách jsem si četl o komunálních volbách. 10. Často hovoří o své rodině, hlavně o své nejmladší dceři, která nyní šla do školky. 11. Maminka nám vyprávěla o svém dětství a dospívání.  11. Můj bratr se často hádá s babičkou. 12. V létě jsme byli na svatbě naší příbuzné. 13. O prázdninách jsem přečetl několik zajímavých knížek. 14. V Národním muzeu můžete vidět několik unikátních sbírek rostlin a živočichů.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57951113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A3A0B43-9364-49EB-8D68-B1FA6C1DDB98}"/>
              </a:ext>
            </a:extLst>
          </p:cNvPr>
          <p:cNvSpPr txBox="1"/>
          <p:nvPr/>
        </p:nvSpPr>
        <p:spPr>
          <a:xfrm>
            <a:off x="951390" y="925782"/>
            <a:ext cx="10289219" cy="4708981"/>
          </a:xfrm>
          <a:prstGeom prst="rect">
            <a:avLst/>
          </a:prstGeom>
          <a:noFill/>
        </p:spPr>
        <p:txBody>
          <a:bodyPr wrap="square">
            <a:spAutoFit/>
          </a:bodyPr>
          <a:lstStyle/>
          <a:p>
            <a:pPr algn="just"/>
            <a:r>
              <a:rPr lang="cs-CZ" sz="2000" b="1" kern="50" dirty="0">
                <a:effectLst/>
                <a:latin typeface="Arial" panose="020B0604020202020204" pitchFamily="34" charset="0"/>
                <a:ea typeface="Arial Unicode MS"/>
                <a:cs typeface="Arial" panose="020B0604020202020204" pitchFamily="34" charset="0"/>
              </a:rPr>
              <a:t>Přeložte do ruštiny</a:t>
            </a:r>
            <a:r>
              <a:rPr lang="pl-PL" sz="2000" b="1"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endParaRPr lang="ru-RU" sz="2000" kern="50" dirty="0">
              <a:solidFill>
                <a:srgbClr val="000000"/>
              </a:solidFill>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Ve zprávách jsem zaslechl reportáž o tragické havárii. 2. Mezi náboženství Ruské federace se řadí křesťanství, islám, buddhismus a judaismus. 3. Minulé léto jsme byli s rodinou v Anglii. 4. Člověk trpící klaustrofobií se bojí zůstat v uzavřeném prostoru. 5. Našel peněženku, kterou poté předal na policii. 6. Na zeměpis si připravil zajímavosti o Řecku. 7. Češi stráví v důchodu průměrně 24 let. 8. Na hodině fyziky se studenti učili o teorii relativity. 9. Na chemii jsme prováděli různé pokusy. 10. V televizi jsem viděl dokument o italské mafii. 11. Divil jsem se jeho přehnané reakci. 12. V absolutní monarchii náleží panovníkovi neomezená moc, zatímco v konstituční monarchii je moc panovníka omezena ústavou. 13. O energii z obnovitelných zdrojů je nyní hodně slyšet. 14. Tomáš mi říkal o jeho ambicích stát se prezidentem. 15. V čekárně ordinace seděla starší paní. 16. Maminka si na sebe dnes vzala svoji oblíbenou sukni. 17. Na zastávce někdo zapomněl černou tašku. 18. Ve Švédsku žije přes 10 miliónů obyvatel. 19. Ke Španělsku patří i Baleárské a Kanárské ostrovy. 20. Na dvorku běhalo padesát slepic.</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33953836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80D95EA3-D2E5-4CAF-844C-D0B5D20288C7}"/>
              </a:ext>
            </a:extLst>
          </p:cNvPr>
          <p:cNvSpPr txBox="1"/>
          <p:nvPr/>
        </p:nvSpPr>
        <p:spPr>
          <a:xfrm>
            <a:off x="1315375" y="1074509"/>
            <a:ext cx="9561250" cy="470898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Ve zprávách jsem zaslechl reportáž o tragické havárii. 2. Mezi náboženství Ruské federace se řadí křesťanství, islám, buddhismus a judaismus. 3. Minulé léto jsme byli s rodinou v Anglii. 4. Člověk trpící klaustrofobií se bojí zůstat v uzavřeném prostoru. 5. Našel peněženku, kterou poté předal na policii. 6. Na zeměpis si připravil zajímavosti o Řecku. 7. Češi stráví v důchodu průměrně 24 let. 8. Na hodině fyziky se studenti učili o teorii relativity. 9. Na chemii jsme prováděli různé pokusy. 10. V televizi jsem viděl dokument o italské mafii. 11. Divil jsem se jeho přehnané reakci. 12. V absolutní monarchii náleží panovníkovi neomezená moc, zatímco v konstituční monarchii je moc panovníka omezena ústavou. 13. O energii z obnovitelných zdrojů je nyní hodně slyšet. 14. Tomáš mi říkal o jeho ambicích stát se prezidentem. 15. V čekárně ordinace seděla starší paní. 16. Maminka si na sebe dnes vzala svoji oblíbenou sukni. 17. Na zastávce někdo zapomněl černou tašku. 18. Ve Švédsku žije přes 10 miliónů obyvatel. 19. Ke Španělsku patří i Baleárské a Kanárské ostrovy. 20. Na dvorku běhalo padesát slepic.</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98866421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82ED584F-BB5F-4B2C-AC19-F313DAA33C57}"/>
              </a:ext>
            </a:extLst>
          </p:cNvPr>
          <p:cNvSpPr txBox="1"/>
          <p:nvPr/>
        </p:nvSpPr>
        <p:spPr>
          <a:xfrm>
            <a:off x="1519560" y="766732"/>
            <a:ext cx="9152879" cy="5324535"/>
          </a:xfrm>
          <a:prstGeom prst="rect">
            <a:avLst/>
          </a:prstGeom>
          <a:noFill/>
        </p:spPr>
        <p:txBody>
          <a:bodyPr wrap="square">
            <a:spAutoFit/>
          </a:bodyPr>
          <a:lstStyle/>
          <a:p>
            <a:pPr algn="just"/>
            <a:r>
              <a:rPr lang="cs-CZ" sz="2000" b="1" kern="50" dirty="0" err="1">
                <a:effectLst/>
                <a:latin typeface="Arial" panose="020B0604020202020204" pitchFamily="34" charset="0"/>
                <a:ea typeface="Arial Unicode MS"/>
                <a:cs typeface="Arial" panose="020B0604020202020204" pitchFamily="34" charset="0"/>
              </a:rPr>
              <a:t>Переведите</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на</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чешский</a:t>
            </a:r>
            <a:r>
              <a:rPr lang="cs-CZ" sz="2000" b="1" kern="50" dirty="0">
                <a:effectLst/>
                <a:latin typeface="Arial" panose="020B0604020202020204" pitchFamily="34" charset="0"/>
                <a:ea typeface="Arial Unicode MS"/>
                <a:cs typeface="Arial" panose="020B0604020202020204" pitchFamily="34" charset="0"/>
              </a:rPr>
              <a:t> </a:t>
            </a:r>
            <a:r>
              <a:rPr lang="cs-CZ" sz="2000" b="1" kern="50" dirty="0" err="1">
                <a:effectLst/>
                <a:latin typeface="Arial" panose="020B0604020202020204" pitchFamily="34" charset="0"/>
                <a:ea typeface="Arial Unicode MS"/>
                <a:cs typeface="Arial" panose="020B0604020202020204" pitchFamily="34" charset="0"/>
              </a:rPr>
              <a:t>язык</a:t>
            </a:r>
            <a:r>
              <a:rPr lang="ru-RU" sz="2000" b="1" kern="50" dirty="0">
                <a:effectLst/>
                <a:latin typeface="Arial" panose="020B0604020202020204" pitchFamily="34" charset="0"/>
                <a:ea typeface="Arial Unicode MS"/>
                <a:cs typeface="Arial" panose="020B0604020202020204" pitchFamily="34" charset="0"/>
              </a:rPr>
              <a:t>.</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В тесто добавьте пять ложек горячей воды и тщательно перемешайте. 2. Я не люблю кошек. 3. Цапель можно встретить везде, где есть водоемы. 4. Проблема автомобильных пробок на дорогах требует решения. 5. В маленькой стеклянной вазе стоял букет ромашек. 6. Бесплатная публикация статей возможна в ежемесячных сборниках. 7. Фирма занимается изготовлением свечей из парафина. 8. Ольга осталась в Петербурге под надзором нянь и теть. 9. В саду расцвело несколько белых роз. 10. Чем полезны тыквенные семечки? 11. Митя гордился своим каталогом почтовых марок. 12. В магазине был огромный выбор картин. 13. Пока я разговаривал с мальчиком, он нарисовал несколько картинок. 14. В некоторых деревнях нет магазинов. 15. Это одна из самых престижных школ в Англии. 16. В саду росло несколько слив. 17. Бабушка варила компот из вишни. 18. В комнате девочек было в два раза больше, чем мальчиков. 19. У тети Сары на комоде стояли три фарфоровые фигурки. 20. На обеденном столе еще не было ни тарелок, ни вилок, ни чашек, ни ложек.</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97771599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84E3645-0BC1-426B-8ADC-31DE61A030A5}"/>
              </a:ext>
            </a:extLst>
          </p:cNvPr>
          <p:cNvSpPr txBox="1"/>
          <p:nvPr/>
        </p:nvSpPr>
        <p:spPr>
          <a:xfrm>
            <a:off x="1171853" y="996803"/>
            <a:ext cx="9570128" cy="470898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Рождественские праздники мы провели в тесном семейном кругу. 2. Он глядел с восхищением на бледное небо и на окрестные дачи. 3. Фёдор сжимал в руке белую лилию. 4. Его амбиции были высоки, но никто не сомневался в том, что он добьётся своего. 5. Журнал «Новости химии» является изданием Российской академии наук. 6. Курс лекций дает первоначальное представление о поэзии ХХ столетия. 7. Миша с детства страдал клаустрофобией. 8. Цены на акции компании стремительно падают. 9. Марья Ивановна никогда не чувствовала особой симпатии по отношению к соседке. 10. Моя сестра интересуется астрономией. 11. Ваша бабушка живет в Моравии? 12. Меня интересует тема вашей новой лекции. 13. Студент изучал корреспонденцию А. С. Пушкина. 14. Настя и Коля отдыхали в Турции. 15. В продаже появилась новая версия популярной игры. 16. Страдают ли политики мегаломанией? 17. Улыбайтесь, положительные эмоции продлят Вашу жизнь. 18. Принимайте пищу маленькими порциями. 19. Ваш сын учится в гимназии? </a:t>
            </a:r>
          </a:p>
        </p:txBody>
      </p:sp>
    </p:spTree>
    <p:extLst>
      <p:ext uri="{BB962C8B-B14F-4D97-AF65-F5344CB8AC3E}">
        <p14:creationId xmlns:p14="http://schemas.microsoft.com/office/powerpoint/2010/main" val="282284988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E2A416E4-1B40-4823-8208-AC10BBAAD938}"/>
              </a:ext>
            </a:extLst>
          </p:cNvPr>
          <p:cNvSpPr txBox="1"/>
          <p:nvPr/>
        </p:nvSpPr>
        <p:spPr>
          <a:xfrm>
            <a:off x="1492928" y="1382286"/>
            <a:ext cx="9010835" cy="4093428"/>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Кроме оперных арий, на концерте прозвучало несколько народных песен. 2. Над кроватью висела картина известного художника. 3. Все европейские страны принимали участие в чемпионате по хоккею. 4. Зимой надо сбрасывать снег с крыш домов. 5. На конференции выступали самые известные учёные. 6. Я не могу найти свою тетрадь, в которой записано домашнее задание. 7. Олег промок до костей под </a:t>
            </a:r>
            <a:r>
              <a:rPr lang="ru-RU" sz="2000" kern="50" dirty="0" err="1">
                <a:effectLst/>
                <a:latin typeface="Arial" panose="020B0604020202020204" pitchFamily="34" charset="0"/>
                <a:ea typeface="Arial Unicode MS"/>
                <a:cs typeface="Arial" panose="020B0604020202020204" pitchFamily="34" charset="0"/>
              </a:rPr>
              <a:t>проливнам</a:t>
            </a:r>
            <a:r>
              <a:rPr lang="ru-RU" sz="2000" kern="50" dirty="0">
                <a:effectLst/>
                <a:latin typeface="Arial" panose="020B0604020202020204" pitchFamily="34" charset="0"/>
                <a:ea typeface="Arial Unicode MS"/>
                <a:cs typeface="Arial" panose="020B0604020202020204" pitchFamily="34" charset="0"/>
              </a:rPr>
              <a:t> дождём. 8. В нашем классе много учениц, которые мечтают поступить на медицинский факультет. 9. Я ценю, когда люди говорят со мной по душам. 10. Мне кажется, что пение у него в крови. 11. Когда учительница писала задачу на доске, я разговаривала с подругой. 12. Нам надо сдать экзамены по биологии, химии и физике. 13. В книге двести страниц, её можно прочитать за один вечер.</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250982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9F9E948D-8907-451A-93E8-21A13440978C}"/>
              </a:ext>
            </a:extLst>
          </p:cNvPr>
          <p:cNvSpPr txBox="1"/>
          <p:nvPr/>
        </p:nvSpPr>
        <p:spPr>
          <a:xfrm>
            <a:off x="1352365" y="630315"/>
            <a:ext cx="9487270" cy="5324535"/>
          </a:xfrm>
          <a:prstGeom prst="rect">
            <a:avLst/>
          </a:prstGeom>
          <a:noFill/>
        </p:spPr>
        <p:txBody>
          <a:bodyPr wrap="square">
            <a:spAutoFit/>
          </a:bodyPr>
          <a:lstStyle/>
          <a:p>
            <a:pPr marL="457200"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cs-CZ" sz="2000" kern="50" dirty="0">
                <a:effectLst/>
                <a:latin typeface="Arial" panose="020B0604020202020204" pitchFamily="34" charset="0"/>
                <a:ea typeface="Arial Unicode MS"/>
                <a:cs typeface="Arial" panose="020B0604020202020204" pitchFamily="34" charset="0"/>
              </a:rPr>
              <a:t>1. V zoologické zahradě nás velmi zaujaly žirafy a spousta dalších zvířat. 2. Je slušné si při vstupu do budovy sundat čepici z hlavy. 3. K obědu nám babička uvařila její specialitu, bramborovou polévku s houbami. 4. Starobylé mapy jsou velmi hodnotné a vzácné. 5. S rodiči jsme často chodívali na houby a soutěžili o to, kdo jich najde nejvíce. 6. Vešli jsme na zahradu a ucítili jsme příjemnou vůni rozkvetlých jabloní. 7. V korunách stromů jsme slyšeli líbezný zpěv pták</a:t>
            </a:r>
            <a:r>
              <a:rPr lang="cs-CZ" sz="2000" kern="50" dirty="0">
                <a:solidFill>
                  <a:srgbClr val="000000"/>
                </a:solidFill>
                <a:effectLst/>
                <a:latin typeface="Arial" panose="020B0604020202020204" pitchFamily="34" charset="0"/>
                <a:ea typeface="Arial Unicode MS"/>
                <a:cs typeface="Arial" panose="020B0604020202020204" pitchFamily="34" charset="0"/>
              </a:rPr>
              <a:t>ů. 8. Na stěnách kostela byly namalované krásné a staré malby. 9. Petr musí každý den zalévat květiny na své zahradě, aby neuschly. 10. Chtěl bych bydlet ve městě s vysokými a moderními budovami. 11. Starý pán se opíral o berli a stěží scházel schody. 12. Zúčastnil se několika horských výprav a ani při jedné se nezranil. 13. Velmi mě překvapilo, když jsem se dozvěděl, že želvy se dožívají i sta let. 14. Policisté zastavili řidiče, který měl v krvi přes 2 promile alkoholu. 15. Hospodářské budovy si vyžádaly rozsáhlé opravy. 16. Večer se rád dívám na noční oblohu plnou hvězd. 17. Nocí se neslo houkání sov. 18. Obdivoval jsem zachovalou starověkou přilbu. 19. Na Zemi se jako na jediné planetě naší sluneční soustavy vyvinul život. 20. K obědu nám maminka připravila kachnu se zelím.</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412925991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5E5215E8-800B-4FB8-BC8D-733F285C4400}"/>
              </a:ext>
            </a:extLst>
          </p:cNvPr>
          <p:cNvSpPr txBox="1"/>
          <p:nvPr/>
        </p:nvSpPr>
        <p:spPr>
          <a:xfrm>
            <a:off x="1109709" y="1147724"/>
            <a:ext cx="10111666" cy="4708981"/>
          </a:xfrm>
          <a:prstGeom prst="rect">
            <a:avLst/>
          </a:prstGeom>
          <a:noFill/>
        </p:spPr>
        <p:txBody>
          <a:bodyPr wrap="square">
            <a:spAutoFit/>
          </a:bodyPr>
          <a:lstStyle/>
          <a:p>
            <a:pPr marL="457200"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Listy kopřiv obsahují přírodní kyseliny. 2. Zvířata potřebují vlastní prostor, kde mohou nerušeně žít. 3. Poradila mu, aby si své řezné rány namazal hojivými mastmi. 4. Na komíně se uhnízdili čápi, kteří se vrátili z teplých krajin. 5. Prohlídka noční Prahy se turistům velmi líbila a sklidila velký úspěch. 6. Trápily ho velké bolesti a žádný lék na ně nezabíral. 7. Vyhnal ovce ven z ohrady. 8. Po tváři jí tekly slzy štěstí. 9. Zámek je chráněn mohutnými zdmi, vysokými až deset metrů. 10. Dědeček rád vzpomíná na svá mladá léta a vypráví nám příběhy </a:t>
            </a:r>
            <a:r>
              <a:rPr lang="cs-CZ" sz="2000" kern="50" dirty="0" err="1">
                <a:solidFill>
                  <a:srgbClr val="000000"/>
                </a:solidFill>
                <a:effectLst/>
                <a:latin typeface="Arial" panose="020B0604020202020204" pitchFamily="34" charset="0"/>
                <a:ea typeface="Arial Unicode MS"/>
                <a:cs typeface="Arial" panose="020B0604020202020204" pitchFamily="34" charset="0"/>
              </a:rPr>
              <a:t>zе</a:t>
            </a:r>
            <a:r>
              <a:rPr lang="cs-CZ" sz="2000" kern="50" dirty="0">
                <a:solidFill>
                  <a:srgbClr val="000000"/>
                </a:solidFill>
                <a:effectLst/>
                <a:latin typeface="Arial" panose="020B0604020202020204" pitchFamily="34" charset="0"/>
                <a:ea typeface="Arial Unicode MS"/>
                <a:cs typeface="Arial" panose="020B0604020202020204" pitchFamily="34" charset="0"/>
              </a:rPr>
              <a:t> svého dětství. 11. Naši známí se přestěhovali do Prahy, kde žijí už několik let. 12. Pozorovali jsme veverky, jak skáčou z větve na větev. 13. Žabí stehýnka jsou ve Francii považována za delikatesu. 14. V zadní části budovy se nachází tajná místnost. 15. Je vybaven navigačním systémem pro určování polohy. 16. Na matematické soutěži zazářil svými vědomostmi. 17. Rád čtu knihy a jsem přesvědčen, že čtení je pro člověka důležité. 18. Atmosféra byla pochmurná a napjatá. 19. Do divadla si oblékl černé sako s bílou košilí. 20. Vždy chtěla procestovat celý svět a navštívit různé země světa.</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2143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06BD95EE-C079-46ED-89C8-D347D709D45C}"/>
              </a:ext>
            </a:extLst>
          </p:cNvPr>
          <p:cNvSpPr txBox="1"/>
          <p:nvPr/>
        </p:nvSpPr>
        <p:spPr>
          <a:xfrm>
            <a:off x="905522" y="753563"/>
            <a:ext cx="10271464" cy="4708981"/>
          </a:xfrm>
          <a:prstGeom prst="rect">
            <a:avLst/>
          </a:prstGeom>
          <a:noFill/>
        </p:spPr>
        <p:txBody>
          <a:bodyPr wrap="square">
            <a:spAutoFit/>
          </a:bodyPr>
          <a:lstStyle/>
          <a:p>
            <a:pPr algn="just"/>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p>
          <a:p>
            <a:pPr algn="just"/>
            <a:endParaRPr lang="ru-RU"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На конференцию приехали профессора, ректоры и деканы разных университетов Москвы. 2. Летом к нам приедут в гости наши двоюродные братья. 3. В цирке были слоны, кони, обезьяны и медведи. 4. Сегодня придут в гости мои друзья. 5. На горизонте появились дома нашей деревни. 6. Эти цвета сейчас в моде. 7. На праздник мне подарили цветы. 8. Я думаю, что поезда безопаснее, чем самолеты. 9. Вокруг стола стояли старые стулья с резными ножками. 10. Годы бегут, не успеваешь к своему возрасту привыкнуть. 11. На столе лежал альбом и цветные карандаши. 12. В квартире было тихо, потому что дети молча рисовали цветы на обоях. 13. Хотелось улететь в отпуск на Канарские острова. 14. Он смотрел ей в глаза и пытался понять, что она чувствует. 15. На улице было уже темнело, а друзья все ещё не уходили. 16. Лучшие грибы растут в хвойных лесах. 17. От холода пальцы сильно замёрзли. 18. В это время суток автобусы ездят редко. 19. Она хотела купить торт, но все торты были с марципаном.</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657818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FA9DD1D-18A7-4577-BE08-C7AEA33519DC}"/>
              </a:ext>
            </a:extLst>
          </p:cNvPr>
          <p:cNvSpPr txBox="1"/>
          <p:nvPr/>
        </p:nvSpPr>
        <p:spPr>
          <a:xfrm>
            <a:off x="1384915" y="1246351"/>
            <a:ext cx="9232777" cy="4365298"/>
          </a:xfrm>
          <a:prstGeom prst="rect">
            <a:avLst/>
          </a:prstGeom>
          <a:noFill/>
        </p:spPr>
        <p:txBody>
          <a:bodyPr wrap="square">
            <a:spAutoFit/>
          </a:bodyPr>
          <a:lstStyle/>
          <a:p>
            <a:pPr marL="457200"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marL="457200" algn="just">
              <a:lnSpc>
                <a:spcPct val="105000"/>
              </a:lnSpc>
              <a:spcAft>
                <a:spcPts val="800"/>
              </a:spcAft>
            </a:pPr>
            <a:r>
              <a:rPr lang="cs-CZ" sz="2000" kern="50" dirty="0">
                <a:effectLst/>
                <a:latin typeface="Arial" panose="020B0604020202020204" pitchFamily="34" charset="0"/>
                <a:ea typeface="Times New Roman" panose="02020603050405020304" pitchFamily="18" charset="0"/>
                <a:cs typeface="Arial" panose="020B0604020202020204" pitchFamily="34" charset="0"/>
              </a:rPr>
              <a:t>1. První sólistka národního baletu se sešla s dalšími umělci a umělkyněmi divadla. 2. Na festivalu jsem viděla několik známých zpěvaček. 3. Na ulici jsem potkala dvě známé herečky a požádala je o autogram. 4. V kapse jsem měla několik sponek do vlasů. 5. Na obraze bylo několik růží, tulipánů a aster. 6. Čaj z heřmánku a máty mám nejraději. 7. Nataša fotografovala malé dívky během jejich vystoupení ve škole. 8. Nakreslila jsem několik okvětních lístků růží. 9. Viděl jsem skupinu zmatených turistek na nádraží. 10. Narýsuj několik přímek a pak je spoj, vytvoří obrazec. 11. V dáli byly vidět zasněžené vrcholky hor. 12. Na třídních schůzkách jsem viděla několik matek spolužáků mého syna. 13. Kvůli nemoci jsem nemohla jít na premiéru filmu a nemohla jsem tak vidět svoje oblíbené herce a herečky.</a:t>
            </a:r>
          </a:p>
          <a:p>
            <a:pPr algn="just"/>
            <a:r>
              <a:rPr lang="cs-CZ" sz="2000" b="1"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35541923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14DA820D-1735-438D-B141-CA309B3B7CC0}"/>
              </a:ext>
            </a:extLst>
          </p:cNvPr>
          <p:cNvSpPr txBox="1"/>
          <p:nvPr/>
        </p:nvSpPr>
        <p:spPr>
          <a:xfrm>
            <a:off x="1251751" y="1400346"/>
            <a:ext cx="9436964" cy="3932551"/>
          </a:xfrm>
          <a:prstGeom prst="rect">
            <a:avLst/>
          </a:prstGeom>
          <a:noFill/>
        </p:spPr>
        <p:txBody>
          <a:bodyPr wrap="square">
            <a:spAutoFit/>
          </a:bodyPr>
          <a:lstStyle/>
          <a:p>
            <a:pPr marL="457200"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marL="457200" algn="just">
              <a:lnSpc>
                <a:spcPct val="105000"/>
              </a:lnSpc>
              <a:spcAft>
                <a:spcPts val="800"/>
              </a:spcAft>
            </a:pPr>
            <a:r>
              <a:rPr lang="cs-CZ" sz="2000" kern="5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Seznámila jsem se s kamarádkou mého syna, je moc hodná. 2. V noci jsem psala domácí úkol, zapomněla jsem na něj. 3. Na ulici jsem se potkala s učitelkou mého syna, chválila ho. 4. Sestra se objevila s myší na rameni, prý je to její nový domácí mazlíček. 5. Vedle nemocnice staví nové obchodní centrum. 6. Mezi hotelem a obchodem se nachází pekařství, kde mají ten nejlepší chléb. 7. Za radnicí budují nové parkoviště pro zaměstnance kanceláří. 8. Kochali jsme se celým hlavním městem Norska, tak moc se nám tam líbilo. 9. Na oběd byl vývar s nudlemi, mrkví, petrželí a hovězím masem. 10. Včera se konalo rozloučení s bývalou modelkou. 11. Pracuje jako vychovatelka v dětském domově, což je velmi záslužná práce. 12. Mým snem bylo stát se učitelkou, což se mi i splnilo.</a:t>
            </a:r>
            <a:endParaRPr lang="cs-CZ" sz="2000" kern="5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1294803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B7858FE6-8CEA-44B8-AA5D-79A1F553D2B3}"/>
              </a:ext>
            </a:extLst>
          </p:cNvPr>
          <p:cNvSpPr txBox="1"/>
          <p:nvPr/>
        </p:nvSpPr>
        <p:spPr>
          <a:xfrm>
            <a:off x="1473693" y="753563"/>
            <a:ext cx="9277165" cy="5016758"/>
          </a:xfrm>
          <a:prstGeom prst="rect">
            <a:avLst/>
          </a:prstGeom>
          <a:noFill/>
        </p:spPr>
        <p:txBody>
          <a:bodyPr wrap="square">
            <a:spAutoFit/>
          </a:bodyPr>
          <a:lstStyle/>
          <a:p>
            <a:pPr marL="457200" algn="just"/>
            <a:r>
              <a:rPr lang="ru-RU" sz="2000" b="1" kern="50" dirty="0">
                <a:effectLst/>
                <a:latin typeface="Arial" panose="020B0604020202020204" pitchFamily="34" charset="0"/>
                <a:ea typeface="Arial Unicode MS"/>
                <a:cs typeface="Arial" panose="020B0604020202020204" pitchFamily="34" charset="0"/>
              </a:rPr>
              <a:t>Переведите на русский язык.</a:t>
            </a:r>
            <a:endParaRPr lang="ru-RU" sz="2000" kern="50" dirty="0">
              <a:effectLst/>
              <a:latin typeface="Arial" panose="020B0604020202020204" pitchFamily="34" charset="0"/>
              <a:ea typeface="Arial Unicode MS"/>
              <a:cs typeface="Arial" panose="020B0604020202020204" pitchFamily="34" charset="0"/>
            </a:endParaRPr>
          </a:p>
          <a:p>
            <a:pPr algn="just"/>
            <a:r>
              <a:rPr lang="cs-CZ" sz="2000" kern="50" dirty="0">
                <a:solidFill>
                  <a:srgbClr val="000000"/>
                </a:solidFill>
                <a:effectLst/>
                <a:latin typeface="Arial" panose="020B0604020202020204" pitchFamily="34" charset="0"/>
                <a:ea typeface="Arial Unicode MS"/>
                <a:cs typeface="Arial" panose="020B0604020202020204" pitchFamily="34" charset="0"/>
              </a:rPr>
              <a:t>1. Můj dědeček měl moc rád ruskou poezii. 2. V novinách jsem si přečetl o výhodách nové verze IOS. 3. Na přírodopisné přednášce jsem se dozvěděl několik zajímavostí o leknínu. 4. Kuchyní se linula vůně lineckého cukroví. 5. Typickým jídlem v Turecku je kebab. 6. Na místě zbouraného statku již roste moderní budova. 7. Prvním významným životopisem byl životopis Karla Velikého. 8. První zmínky o Bibli pochází z 12. století před naším letopočtem. 9. Kamarád mi vyprávěl o Itálii, kde strávil dětství. 10. K nejznámějším fobiím patří například arachnofobie nebo klaustrofobie. 11. Na poličce stála fotografie naší rodiny. 12. Při amnézii nedochází k poškození všech druhů paměti. 13. Významný podnikatel přispěl akademii věd nemalou částkou. 14. Po oslavách zůstalo na ulici mnoho nepořádku. 15. Značnou část svého volného času jsem se věnoval magii. 16. Kvůli svému příjmení si vytrpěl své. 17. Přečetl jsem si článek o socioekonomické geografii. 18. Přišel na policii, aby nahlásil krádež. 19. Svou teorii podpořil několika fakty. 20. O kopiích tohoto dokumentu se dlouho nevědělo.</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4423083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08898006-7CDB-416A-9A40-DAB0A88567E7}"/>
              </a:ext>
            </a:extLst>
          </p:cNvPr>
          <p:cNvSpPr txBox="1"/>
          <p:nvPr/>
        </p:nvSpPr>
        <p:spPr>
          <a:xfrm>
            <a:off x="1004656" y="843663"/>
            <a:ext cx="10182687" cy="5016758"/>
          </a:xfrm>
          <a:prstGeom prst="rect">
            <a:avLst/>
          </a:prstGeom>
          <a:noFill/>
        </p:spPr>
        <p:txBody>
          <a:bodyPr wrap="square">
            <a:spAutoFit/>
          </a:bodyPr>
          <a:lstStyle/>
          <a:p>
            <a:pPr marL="457200"/>
            <a:r>
              <a:rPr lang="ru-RU" sz="2000" b="1" kern="50" dirty="0">
                <a:effectLst/>
                <a:latin typeface="Arial" panose="020B0604020202020204" pitchFamily="34" charset="0"/>
                <a:ea typeface="Arial Unicode MS"/>
                <a:cs typeface="Arial" panose="020B0604020202020204" pitchFamily="34" charset="0"/>
              </a:rPr>
              <a:t>Переведите на чешский язык.</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Здесь напишите свою девичью фамилию. 2. После операции Юрий долго лежал в больнице. 3. В этом месте росли лилии необыкновенной красоты. 4. В конце концов нам удалось обуздать амбиции и преодолеть разногласия. 5. На фотографии была запечатлена красивая женщина с толстой косой. 6. К его жизненной трагедии Лида никакого отношения не имела. 7. В детской комнате на столе лежал учебник по географии. 8. Известный ученый прочитал свой знаменитый доклад в стенах Французской академии наук. 9. Позвольте мне на этом закончить мою сегодняшнюю лекцию. 10. Молния разорвала тучу на две части и осветила спящий город. 11. Премьера оперы Моцарта «Волшебная флейта» сорвала бурные овации. 12. Косметические средства для детей могут вызвать аллергию? 13. В этих условиях сохранить родной язык, не говоря уже о религии, практически невозможно. 14. В 1905 году Эйнштейн написал свою первую статью о теории относительности. 15. Настя была умна и красива, но не вызывала симпатии. 16. Студент до первой сессии – еще не студент. 17. В конференции приняли участие учёные, политики и журналисты.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14758469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C22BD8-4120-4A80-A38A-0C6E6101C873}"/>
              </a:ext>
            </a:extLst>
          </p:cNvPr>
          <p:cNvSpPr>
            <a:spLocks noGrp="1"/>
          </p:cNvSpPr>
          <p:nvPr>
            <p:ph type="title"/>
          </p:nvPr>
        </p:nvSpPr>
        <p:spPr/>
        <p:txBody>
          <a:bodyPr/>
          <a:lstStyle/>
          <a:p>
            <a:r>
              <a:rPr lang="ru-RU" dirty="0">
                <a:solidFill>
                  <a:srgbClr val="FF0000"/>
                </a:solidFill>
              </a:rPr>
              <a:t>имя прилагательное</a:t>
            </a:r>
            <a:endParaRPr lang="cs-CZ" dirty="0">
              <a:solidFill>
                <a:srgbClr val="FF0000"/>
              </a:solidFill>
            </a:endParaRPr>
          </a:p>
        </p:txBody>
      </p:sp>
    </p:spTree>
    <p:extLst>
      <p:ext uri="{BB962C8B-B14F-4D97-AF65-F5344CB8AC3E}">
        <p14:creationId xmlns:p14="http://schemas.microsoft.com/office/powerpoint/2010/main" val="259904712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484807D3-A93E-4D49-A306-EBB5B5529AFE}"/>
              </a:ext>
            </a:extLst>
          </p:cNvPr>
          <p:cNvSpPr>
            <a:spLocks noGrp="1"/>
          </p:cNvSpPr>
          <p:nvPr>
            <p:ph type="title"/>
          </p:nvPr>
        </p:nvSpPr>
        <p:spPr/>
        <p:txBody>
          <a:bodyPr/>
          <a:lstStyle/>
          <a:p>
            <a:r>
              <a:rPr lang="ru-RU" dirty="0"/>
              <a:t>образование</a:t>
            </a:r>
            <a:endParaRPr lang="cs-CZ" dirty="0"/>
          </a:p>
        </p:txBody>
      </p:sp>
    </p:spTree>
    <p:extLst>
      <p:ext uri="{BB962C8B-B14F-4D97-AF65-F5344CB8AC3E}">
        <p14:creationId xmlns:p14="http://schemas.microsoft.com/office/powerpoint/2010/main" val="429315107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5ACEDAB2-4D26-48D2-85AC-B2953283C214}"/>
              </a:ext>
            </a:extLst>
          </p:cNvPr>
          <p:cNvSpPr txBox="1"/>
          <p:nvPr/>
        </p:nvSpPr>
        <p:spPr>
          <a:xfrm>
            <a:off x="1182210" y="885054"/>
            <a:ext cx="9827580" cy="4708981"/>
          </a:xfrm>
          <a:prstGeom prst="rect">
            <a:avLst/>
          </a:prstGeom>
          <a:noFill/>
        </p:spPr>
        <p:txBody>
          <a:bodyPr wrap="square">
            <a:spAutoFit/>
          </a:bodyPr>
          <a:lstStyle/>
          <a:p>
            <a:pPr algn="just">
              <a:tabLst>
                <a:tab pos="228600" algn="l"/>
              </a:tabLst>
            </a:pPr>
            <a:r>
              <a:rPr lang="ru-RU" sz="2000" b="1" kern="50" dirty="0">
                <a:effectLst/>
                <a:latin typeface="Arial" panose="020B0604020202020204" pitchFamily="34" charset="0"/>
                <a:ea typeface="Arial Unicode MS"/>
                <a:cs typeface="Arial" panose="020B0604020202020204" pitchFamily="34" charset="0"/>
              </a:rPr>
              <a:t>1. Замените существительные притяжательными прилагательными.</a:t>
            </a:r>
            <a:endParaRPr lang="cs-CZ" sz="2000"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ru-RU" sz="2000" kern="50" dirty="0">
                <a:effectLst/>
                <a:latin typeface="Arial" panose="020B0604020202020204" pitchFamily="34" charset="0"/>
                <a:ea typeface="Arial Unicode MS"/>
                <a:cs typeface="Arial" panose="020B0604020202020204" pitchFamily="34" charset="0"/>
              </a:rPr>
              <a:t>Глаза мамы, ботинки папы, лапы зайца, берлога медведя, гнездо орла, хвост вороны, уши лисы, перо гуси, мешок из кожи, улыбка бабушки.</a:t>
            </a:r>
            <a:endParaRPr lang="cs-CZ" sz="2000" kern="50" dirty="0">
              <a:effectLst/>
              <a:latin typeface="Arial" panose="020B0604020202020204" pitchFamily="34" charset="0"/>
              <a:ea typeface="Arial Unicode MS"/>
              <a:cs typeface="Arial" panose="020B0604020202020204" pitchFamily="34" charset="0"/>
            </a:endParaRPr>
          </a:p>
          <a:p>
            <a:pPr algn="just"/>
            <a:endParaRPr lang="ru-RU" sz="2000" kern="50" dirty="0">
              <a:effectLst/>
              <a:latin typeface="Arial" panose="020B0604020202020204" pitchFamily="34" charset="0"/>
              <a:ea typeface="Arial Unicode MS"/>
              <a:cs typeface="Arial" panose="020B0604020202020204" pitchFamily="34" charset="0"/>
            </a:endParaRPr>
          </a:p>
          <a:p>
            <a:pPr algn="just"/>
            <a:r>
              <a:rPr lang="ru-RU" sz="2000" b="1" kern="50" dirty="0">
                <a:solidFill>
                  <a:srgbClr val="000000"/>
                </a:solidFill>
                <a:effectLst/>
                <a:latin typeface="Arial" panose="020B0604020202020204" pitchFamily="34" charset="0"/>
                <a:ea typeface="Arial Unicode MS"/>
                <a:cs typeface="Arial" panose="020B0604020202020204" pitchFamily="34" charset="0"/>
              </a:rPr>
              <a:t>2. Замените словосочетания именем прилагательным по образцу. </a:t>
            </a:r>
            <a:r>
              <a:rPr lang="ru-RU" sz="2000" i="1" kern="50" dirty="0">
                <a:solidFill>
                  <a:srgbClr val="000000"/>
                </a:solidFill>
                <a:effectLst/>
                <a:latin typeface="Arial" panose="020B0604020202020204" pitchFamily="34" charset="0"/>
                <a:ea typeface="Arial Unicode MS"/>
                <a:cs typeface="Arial" panose="020B0604020202020204" pitchFamily="34" charset="0"/>
              </a:rPr>
              <a:t>Образец:</a:t>
            </a:r>
            <a:r>
              <a:rPr lang="ru-RU" sz="2000" b="1" kern="50" dirty="0">
                <a:solidFill>
                  <a:srgbClr val="000000"/>
                </a:solidFill>
                <a:effectLst/>
                <a:latin typeface="Arial" panose="020B0604020202020204" pitchFamily="34" charset="0"/>
                <a:ea typeface="Arial Unicode MS"/>
                <a:cs typeface="Arial" panose="020B0604020202020204" pitchFamily="34" charset="0"/>
              </a:rPr>
              <a:t> </a:t>
            </a:r>
            <a:r>
              <a:rPr lang="ru-RU" sz="2000" i="1" kern="50" dirty="0">
                <a:solidFill>
                  <a:srgbClr val="000000"/>
                </a:solidFill>
                <a:effectLst/>
                <a:latin typeface="Arial" panose="020B0604020202020204" pitchFamily="34" charset="0"/>
                <a:ea typeface="Arial Unicode MS"/>
                <a:cs typeface="Arial" panose="020B0604020202020204" pitchFamily="34" charset="0"/>
              </a:rPr>
              <a:t>шкатулка из дерева — деревянная шкатулка.</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solidFill>
                  <a:srgbClr val="000000"/>
                </a:solidFill>
                <a:effectLst/>
                <a:latin typeface="Arial" panose="020B0604020202020204" pitchFamily="34" charset="0"/>
                <a:ea typeface="Arial Unicode MS"/>
                <a:cs typeface="Arial" panose="020B0604020202020204" pitchFamily="34" charset="0"/>
              </a:rPr>
              <a:t>Пальто из шерсти, стол из металла, монета из золота, мука из пшеницы, кружка из стекла, нож из стали, свеча из воска, ложка из олова, сумка из ткани, ручка из пластика, карандаш из дерева, статуэтка из гипса, поделка из бумаги, обувь из кожи, фонтан из камня, блюдце из фарфора.</a:t>
            </a:r>
            <a:endParaRPr lang="cs-CZ" sz="2000" kern="50" dirty="0">
              <a:effectLst/>
              <a:latin typeface="Arial" panose="020B0604020202020204" pitchFamily="34" charset="0"/>
              <a:ea typeface="Arial Unicode MS"/>
              <a:cs typeface="Arial" panose="020B0604020202020204" pitchFamily="34" charset="0"/>
            </a:endParaRPr>
          </a:p>
          <a:p>
            <a:pPr algn="just">
              <a:tabLst>
                <a:tab pos="228600" algn="l"/>
              </a:tabLst>
            </a:pPr>
            <a:endParaRPr lang="ru-RU" sz="2000" b="1"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ru-RU" sz="2000" b="1" kern="50" dirty="0">
                <a:effectLst/>
                <a:latin typeface="Arial" panose="020B0604020202020204" pitchFamily="34" charset="0"/>
                <a:ea typeface="Arial Unicode MS"/>
                <a:cs typeface="Arial" panose="020B0604020202020204" pitchFamily="34" charset="0"/>
              </a:rPr>
              <a:t>3. Образуйте прилагательные от имен существительных в скобках.</a:t>
            </a:r>
            <a:endParaRPr lang="cs-CZ" sz="2000"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ru-RU" sz="2000" kern="50" dirty="0">
                <a:effectLst/>
                <a:latin typeface="Arial" panose="020B0604020202020204" pitchFamily="34" charset="0"/>
                <a:ea typeface="Arial Unicode MS"/>
                <a:cs typeface="Arial" panose="020B0604020202020204" pitchFamily="34" charset="0"/>
              </a:rPr>
              <a:t>Крик (журавль), платок (тётя), дудка (пастух), молоко (корова), песня (соловей), полёт (сокол), платье (бархат), рассказы (дедушка), жир (рыба), коллега (папа), суп (тыква), торт (ваниль).</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47061851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13666243-6B5F-4DB6-B9D8-10F830E48CD9}"/>
              </a:ext>
            </a:extLst>
          </p:cNvPr>
          <p:cNvSpPr txBox="1"/>
          <p:nvPr/>
        </p:nvSpPr>
        <p:spPr>
          <a:xfrm>
            <a:off x="1279864" y="1536628"/>
            <a:ext cx="9632272" cy="3477875"/>
          </a:xfrm>
          <a:prstGeom prst="rect">
            <a:avLst/>
          </a:prstGeom>
          <a:noFill/>
        </p:spPr>
        <p:txBody>
          <a:bodyPr wrap="square">
            <a:spAutoFit/>
          </a:bodyPr>
          <a:lstStyle/>
          <a:p>
            <a:pPr algn="just"/>
            <a:endParaRPr lang="ru-RU" sz="2000" kern="50" dirty="0">
              <a:solidFill>
                <a:srgbClr val="000000"/>
              </a:solidFill>
              <a:latin typeface="Arial" panose="020B0604020202020204" pitchFamily="34" charset="0"/>
              <a:ea typeface="Arial Unicode MS"/>
              <a:cs typeface="Arial" panose="020B0604020202020204" pitchFamily="34" charset="0"/>
            </a:endParaRPr>
          </a:p>
          <a:p>
            <a:pPr algn="just">
              <a:tabLst>
                <a:tab pos="228600" algn="l"/>
              </a:tabLst>
            </a:pPr>
            <a:r>
              <a:rPr lang="ru-RU" sz="2000" b="1" kern="50" dirty="0">
                <a:effectLst/>
                <a:latin typeface="Arial" panose="020B0604020202020204" pitchFamily="34" charset="0"/>
                <a:ea typeface="Arial Unicode MS"/>
                <a:cs typeface="Arial" panose="020B0604020202020204" pitchFamily="34" charset="0"/>
              </a:rPr>
              <a:t>1. Что у них есть?</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У них есть (домашний) животное. 2. У них есть (младший) сестра. 3. У них есть (большой) собака. 4. У них есть (милый) дочка. 5. У них есть (хороший) работа. 6. У них есть (новый) ванная. 7. У них есть (дорогой) ваза 8. У них есть (красивый) здание. 9. У них есть (трудный) задание. 10. У них есть (старый) кот. </a:t>
            </a:r>
          </a:p>
          <a:p>
            <a:pPr marL="342900" indent="-342900" algn="just">
              <a:buAutoNum type="arabicPeriod"/>
            </a:pPr>
            <a:endParaRPr lang="ru-RU" sz="2000" kern="50" dirty="0">
              <a:latin typeface="Arial" panose="020B0604020202020204" pitchFamily="34" charset="0"/>
              <a:ea typeface="Arial Unicode MS"/>
              <a:cs typeface="Arial" panose="020B0604020202020204" pitchFamily="34" charset="0"/>
            </a:endParaRPr>
          </a:p>
          <a:p>
            <a:pPr algn="just">
              <a:tabLst>
                <a:tab pos="228600" algn="l"/>
              </a:tabLst>
            </a:pPr>
            <a:r>
              <a:rPr lang="ru-RU" sz="2000" b="1" kern="50" dirty="0">
                <a:effectLst/>
                <a:latin typeface="Arial" panose="020B0604020202020204" pitchFamily="34" charset="0"/>
                <a:ea typeface="Arial Unicode MS"/>
                <a:cs typeface="Arial" panose="020B0604020202020204" pitchFamily="34" charset="0"/>
              </a:rPr>
              <a:t>2. Образуйте прилагательные от имен существительных.</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Успех, рука, дом, подарок, стол, автомобиль, суп, чай, церковь, театр, река, глаз, океан, яйцо, окно, пассажир, Париж, Рим, Япония.</a:t>
            </a: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89400598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3B6C0288-D54A-4C91-AD59-6BF76314E603}"/>
              </a:ext>
            </a:extLst>
          </p:cNvPr>
          <p:cNvSpPr txBox="1"/>
          <p:nvPr/>
        </p:nvSpPr>
        <p:spPr>
          <a:xfrm>
            <a:off x="1100831" y="852775"/>
            <a:ext cx="10200442" cy="4708981"/>
          </a:xfrm>
          <a:prstGeom prst="rect">
            <a:avLst/>
          </a:prstGeom>
          <a:noFill/>
        </p:spPr>
        <p:txBody>
          <a:bodyPr wrap="square">
            <a:spAutoFit/>
          </a:bodyPr>
          <a:lstStyle/>
          <a:p>
            <a:pPr algn="just"/>
            <a:endParaRPr lang="ru-RU" sz="2000" kern="50" dirty="0">
              <a:solidFill>
                <a:srgbClr val="000000"/>
              </a:solidFill>
              <a:latin typeface="Arial" panose="020B0604020202020204" pitchFamily="34" charset="0"/>
              <a:ea typeface="Arial Unicode MS"/>
              <a:cs typeface="Arial" panose="020B0604020202020204" pitchFamily="34" charset="0"/>
            </a:endParaRPr>
          </a:p>
          <a:p>
            <a:pPr algn="just">
              <a:tabLst>
                <a:tab pos="228600" algn="l"/>
              </a:tabLst>
            </a:pPr>
            <a:r>
              <a:rPr lang="ru-RU" sz="2000" b="1" kern="50" dirty="0">
                <a:effectLst/>
                <a:latin typeface="Arial" panose="020B0604020202020204" pitchFamily="34" charset="0"/>
                <a:ea typeface="Arial Unicode MS"/>
                <a:cs typeface="Arial" panose="020B0604020202020204" pitchFamily="34" charset="0"/>
              </a:rPr>
              <a:t>1. Дополните окончание прилагательных, обратите внимание на ударение.</a:t>
            </a:r>
            <a:endParaRPr lang="cs-CZ" sz="2000"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ru-RU" sz="2000" kern="50" dirty="0" err="1">
                <a:effectLst/>
                <a:latin typeface="Arial" panose="020B0604020202020204" pitchFamily="34" charset="0"/>
                <a:ea typeface="Arial Unicode MS"/>
                <a:cs typeface="Arial" panose="020B0604020202020204" pitchFamily="34" charset="0"/>
              </a:rPr>
              <a:t>Надувн</a:t>
            </a:r>
            <a:r>
              <a:rPr lang="ru-RU" sz="2000" kern="50" dirty="0">
                <a:effectLst/>
                <a:latin typeface="Arial" panose="020B0604020202020204" pitchFamily="34" charset="0"/>
                <a:ea typeface="Arial Unicode MS"/>
                <a:cs typeface="Arial" panose="020B0604020202020204" pitchFamily="34" charset="0"/>
              </a:rPr>
              <a:t>_ матрац, </a:t>
            </a:r>
            <a:r>
              <a:rPr lang="ru-RU" sz="2000" kern="50" dirty="0" err="1">
                <a:effectLst/>
                <a:latin typeface="Arial" panose="020B0604020202020204" pitchFamily="34" charset="0"/>
                <a:ea typeface="Arial Unicode MS"/>
                <a:cs typeface="Arial" panose="020B0604020202020204" pitchFamily="34" charset="0"/>
              </a:rPr>
              <a:t>ярк</a:t>
            </a:r>
            <a:r>
              <a:rPr lang="ru-RU" sz="2000" kern="50" dirty="0">
                <a:effectLst/>
                <a:latin typeface="Arial" panose="020B0604020202020204" pitchFamily="34" charset="0"/>
                <a:ea typeface="Arial Unicode MS"/>
                <a:cs typeface="Arial" panose="020B0604020202020204" pitchFamily="34" charset="0"/>
              </a:rPr>
              <a:t>_ цвет, туп_ нож, </a:t>
            </a:r>
            <a:r>
              <a:rPr lang="ru-RU" sz="2000" kern="50" dirty="0" err="1">
                <a:effectLst/>
                <a:latin typeface="Arial" panose="020B0604020202020204" pitchFamily="34" charset="0"/>
                <a:ea typeface="Arial Unicode MS"/>
                <a:cs typeface="Arial" panose="020B0604020202020204" pitchFamily="34" charset="0"/>
              </a:rPr>
              <a:t>любопытн</a:t>
            </a:r>
            <a:r>
              <a:rPr lang="ru-RU" sz="2000" kern="50" dirty="0">
                <a:effectLst/>
                <a:latin typeface="Arial" panose="020B0604020202020204" pitchFamily="34" charset="0"/>
                <a:ea typeface="Arial Unicode MS"/>
                <a:cs typeface="Arial" panose="020B0604020202020204" pitchFamily="34" charset="0"/>
              </a:rPr>
              <a:t>_ мальчик, </a:t>
            </a:r>
            <a:r>
              <a:rPr lang="ru-RU" sz="2000" kern="50" dirty="0" err="1">
                <a:effectLst/>
                <a:latin typeface="Arial" panose="020B0604020202020204" pitchFamily="34" charset="0"/>
                <a:ea typeface="Arial Unicode MS"/>
                <a:cs typeface="Arial" panose="020B0604020202020204" pitchFamily="34" charset="0"/>
              </a:rPr>
              <a:t>грибн</a:t>
            </a:r>
            <a:r>
              <a:rPr lang="ru-RU" sz="2000" kern="50" dirty="0">
                <a:effectLst/>
                <a:latin typeface="Arial" panose="020B0604020202020204" pitchFamily="34" charset="0"/>
                <a:ea typeface="Arial Unicode MS"/>
                <a:cs typeface="Arial" panose="020B0604020202020204" pitchFamily="34" charset="0"/>
              </a:rPr>
              <a:t>_ суп, </a:t>
            </a:r>
            <a:r>
              <a:rPr lang="ru-RU" sz="2000" kern="50" dirty="0" err="1">
                <a:effectLst/>
                <a:latin typeface="Arial" panose="020B0604020202020204" pitchFamily="34" charset="0"/>
                <a:ea typeface="Arial Unicode MS"/>
                <a:cs typeface="Arial" panose="020B0604020202020204" pitchFamily="34" charset="0"/>
              </a:rPr>
              <a:t>мощн</a:t>
            </a:r>
            <a:r>
              <a:rPr lang="ru-RU" sz="2000" kern="50" dirty="0">
                <a:effectLst/>
                <a:latin typeface="Arial" panose="020B0604020202020204" pitchFamily="34" charset="0"/>
                <a:ea typeface="Arial Unicode MS"/>
                <a:cs typeface="Arial" panose="020B0604020202020204" pitchFamily="34" charset="0"/>
              </a:rPr>
              <a:t>_ двигатель, молод_ мужчина, </a:t>
            </a:r>
            <a:r>
              <a:rPr lang="ru-RU" sz="2000" kern="50" dirty="0" err="1">
                <a:effectLst/>
                <a:latin typeface="Arial" panose="020B0604020202020204" pitchFamily="34" charset="0"/>
                <a:ea typeface="Arial Unicode MS"/>
                <a:cs typeface="Arial" panose="020B0604020202020204" pitchFamily="34" charset="0"/>
              </a:rPr>
              <a:t>больш</a:t>
            </a:r>
            <a:r>
              <a:rPr lang="ru-RU" sz="2000" kern="50" dirty="0">
                <a:effectLst/>
                <a:latin typeface="Arial" panose="020B0604020202020204" pitchFamily="34" charset="0"/>
                <a:ea typeface="Arial Unicode MS"/>
                <a:cs typeface="Arial" panose="020B0604020202020204" pitchFamily="34" charset="0"/>
              </a:rPr>
              <a:t>_ успех, </a:t>
            </a:r>
            <a:r>
              <a:rPr lang="ru-RU" sz="2000" kern="50" dirty="0" err="1">
                <a:effectLst/>
                <a:latin typeface="Arial" panose="020B0604020202020204" pitchFamily="34" charset="0"/>
                <a:ea typeface="Arial Unicode MS"/>
                <a:cs typeface="Arial" panose="020B0604020202020204" pitchFamily="34" charset="0"/>
              </a:rPr>
              <a:t>грустн</a:t>
            </a:r>
            <a:r>
              <a:rPr lang="ru-RU" sz="2000" kern="50" dirty="0">
                <a:effectLst/>
                <a:latin typeface="Arial" panose="020B0604020202020204" pitchFamily="34" charset="0"/>
                <a:ea typeface="Arial Unicode MS"/>
                <a:cs typeface="Arial" panose="020B0604020202020204" pitchFamily="34" charset="0"/>
              </a:rPr>
              <a:t>_ сосед, </a:t>
            </a:r>
            <a:r>
              <a:rPr lang="ru-RU" sz="2000" kern="50" dirty="0" err="1">
                <a:effectLst/>
                <a:latin typeface="Arial" panose="020B0604020202020204" pitchFamily="34" charset="0"/>
                <a:ea typeface="Arial Unicode MS"/>
                <a:cs typeface="Arial" panose="020B0604020202020204" pitchFamily="34" charset="0"/>
              </a:rPr>
              <a:t>спиртн</a:t>
            </a:r>
            <a:r>
              <a:rPr lang="ru-RU" sz="2000" kern="50" dirty="0">
                <a:effectLst/>
                <a:latin typeface="Arial" panose="020B0604020202020204" pitchFamily="34" charset="0"/>
                <a:ea typeface="Arial Unicode MS"/>
                <a:cs typeface="Arial" panose="020B0604020202020204" pitchFamily="34" charset="0"/>
              </a:rPr>
              <a:t>_ напиток, </a:t>
            </a:r>
            <a:r>
              <a:rPr lang="ru-RU" sz="2000" kern="50" dirty="0" err="1">
                <a:effectLst/>
                <a:latin typeface="Arial" panose="020B0604020202020204" pitchFamily="34" charset="0"/>
                <a:ea typeface="Arial Unicode MS"/>
                <a:cs typeface="Arial" panose="020B0604020202020204" pitchFamily="34" charset="0"/>
              </a:rPr>
              <a:t>случайн</a:t>
            </a:r>
            <a:r>
              <a:rPr lang="ru-RU" sz="2000" kern="50" dirty="0">
                <a:effectLst/>
                <a:latin typeface="Arial" panose="020B0604020202020204" pitchFamily="34" charset="0"/>
                <a:ea typeface="Arial Unicode MS"/>
                <a:cs typeface="Arial" panose="020B0604020202020204" pitchFamily="34" charset="0"/>
              </a:rPr>
              <a:t>_ посетитель, </a:t>
            </a:r>
            <a:r>
              <a:rPr lang="ru-RU" sz="2000" kern="50" dirty="0" err="1">
                <a:effectLst/>
                <a:latin typeface="Arial" panose="020B0604020202020204" pitchFamily="34" charset="0"/>
                <a:ea typeface="Arial Unicode MS"/>
                <a:cs typeface="Arial" panose="020B0604020202020204" pitchFamily="34" charset="0"/>
              </a:rPr>
              <a:t>гадк</a:t>
            </a:r>
            <a:r>
              <a:rPr lang="ru-RU" sz="2000" kern="50" dirty="0">
                <a:effectLst/>
                <a:latin typeface="Arial" panose="020B0604020202020204" pitchFamily="34" charset="0"/>
                <a:ea typeface="Arial Unicode MS"/>
                <a:cs typeface="Arial" panose="020B0604020202020204" pitchFamily="34" charset="0"/>
              </a:rPr>
              <a:t>_ поступок, жил_ дом, </a:t>
            </a:r>
            <a:r>
              <a:rPr lang="ru-RU" sz="2000" kern="50" dirty="0" err="1">
                <a:effectLst/>
                <a:latin typeface="Arial" panose="020B0604020202020204" pitchFamily="34" charset="0"/>
                <a:ea typeface="Arial Unicode MS"/>
                <a:cs typeface="Arial" panose="020B0604020202020204" pitchFamily="34" charset="0"/>
              </a:rPr>
              <a:t>платян</a:t>
            </a:r>
            <a:r>
              <a:rPr lang="ru-RU" sz="2000" kern="50" dirty="0">
                <a:effectLst/>
                <a:latin typeface="Arial" panose="020B0604020202020204" pitchFamily="34" charset="0"/>
                <a:ea typeface="Arial Unicode MS"/>
                <a:cs typeface="Arial" panose="020B0604020202020204" pitchFamily="34" charset="0"/>
              </a:rPr>
              <a:t>_ шкаф, </a:t>
            </a:r>
            <a:r>
              <a:rPr lang="ru-RU" sz="2000" kern="50" dirty="0" err="1">
                <a:effectLst/>
                <a:latin typeface="Arial" panose="020B0604020202020204" pitchFamily="34" charset="0"/>
                <a:ea typeface="Arial Unicode MS"/>
                <a:cs typeface="Arial" panose="020B0604020202020204" pitchFamily="34" charset="0"/>
              </a:rPr>
              <a:t>правильн</a:t>
            </a:r>
            <a:r>
              <a:rPr lang="ru-RU" sz="2000" kern="50" dirty="0">
                <a:effectLst/>
                <a:latin typeface="Arial" panose="020B0604020202020204" pitchFamily="34" charset="0"/>
                <a:ea typeface="Arial Unicode MS"/>
                <a:cs typeface="Arial" panose="020B0604020202020204" pitchFamily="34" charset="0"/>
              </a:rPr>
              <a:t>_ ответ, ленив_ мальчик, кос_ почерк, </a:t>
            </a:r>
            <a:r>
              <a:rPr lang="ru-RU" sz="2000" kern="50" dirty="0" err="1">
                <a:effectLst/>
                <a:latin typeface="Arial" panose="020B0604020202020204" pitchFamily="34" charset="0"/>
                <a:ea typeface="Arial Unicode MS"/>
                <a:cs typeface="Arial" panose="020B0604020202020204" pitchFamily="34" charset="0"/>
              </a:rPr>
              <a:t>сильн</a:t>
            </a:r>
            <a:r>
              <a:rPr lang="ru-RU" sz="2000" kern="50" dirty="0">
                <a:effectLst/>
                <a:latin typeface="Arial" panose="020B0604020202020204" pitchFamily="34" charset="0"/>
                <a:ea typeface="Arial Unicode MS"/>
                <a:cs typeface="Arial" panose="020B0604020202020204" pitchFamily="34" charset="0"/>
              </a:rPr>
              <a:t>_ мороз, </a:t>
            </a:r>
            <a:r>
              <a:rPr lang="ru-RU" sz="2000" kern="50" dirty="0" err="1">
                <a:effectLst/>
                <a:latin typeface="Arial" panose="020B0604020202020204" pitchFamily="34" charset="0"/>
                <a:ea typeface="Arial Unicode MS"/>
                <a:cs typeface="Arial" panose="020B0604020202020204" pitchFamily="34" charset="0"/>
              </a:rPr>
              <a:t>древн</a:t>
            </a:r>
            <a:r>
              <a:rPr lang="ru-RU" sz="2000" kern="50" dirty="0">
                <a:effectLst/>
                <a:latin typeface="Arial" panose="020B0604020202020204" pitchFamily="34" charset="0"/>
                <a:ea typeface="Arial Unicode MS"/>
                <a:cs typeface="Arial" panose="020B0604020202020204" pitchFamily="34" charset="0"/>
              </a:rPr>
              <a:t>_ обычай, голуб_ шарик, </a:t>
            </a:r>
            <a:r>
              <a:rPr lang="ru-RU" sz="2000" kern="50" dirty="0" err="1">
                <a:effectLst/>
                <a:latin typeface="Arial" panose="020B0604020202020204" pitchFamily="34" charset="0"/>
                <a:ea typeface="Arial Unicode MS"/>
                <a:cs typeface="Arial" panose="020B0604020202020204" pitchFamily="34" charset="0"/>
              </a:rPr>
              <a:t>смешн</a:t>
            </a:r>
            <a:r>
              <a:rPr lang="ru-RU" sz="2000" kern="50" dirty="0">
                <a:effectLst/>
                <a:latin typeface="Arial" panose="020B0604020202020204" pitchFamily="34" charset="0"/>
                <a:ea typeface="Arial Unicode MS"/>
                <a:cs typeface="Arial" panose="020B0604020202020204" pitchFamily="34" charset="0"/>
              </a:rPr>
              <a:t>_ рассказ, красив_ голос, </a:t>
            </a:r>
            <a:r>
              <a:rPr lang="ru-RU" sz="2000" kern="50" dirty="0" err="1">
                <a:effectLst/>
                <a:latin typeface="Arial" panose="020B0604020202020204" pitchFamily="34" charset="0"/>
                <a:ea typeface="Arial Unicode MS"/>
                <a:cs typeface="Arial" panose="020B0604020202020204" pitchFamily="34" charset="0"/>
              </a:rPr>
              <a:t>полев</a:t>
            </a:r>
            <a:r>
              <a:rPr lang="ru-RU" sz="2000" kern="50" dirty="0">
                <a:effectLst/>
                <a:latin typeface="Arial" panose="020B0604020202020204" pitchFamily="34" charset="0"/>
                <a:ea typeface="Arial Unicode MS"/>
                <a:cs typeface="Arial" panose="020B0604020202020204" pitchFamily="34" charset="0"/>
              </a:rPr>
              <a:t>_ хомяк, </a:t>
            </a:r>
            <a:r>
              <a:rPr lang="ru-RU" sz="2000" kern="50" dirty="0" err="1">
                <a:effectLst/>
                <a:latin typeface="Arial" panose="020B0604020202020204" pitchFamily="34" charset="0"/>
                <a:ea typeface="Arial Unicode MS"/>
                <a:cs typeface="Arial" panose="020B0604020202020204" pitchFamily="34" charset="0"/>
              </a:rPr>
              <a:t>резк</a:t>
            </a:r>
            <a:r>
              <a:rPr lang="ru-RU" sz="2000" kern="50" dirty="0">
                <a:effectLst/>
                <a:latin typeface="Arial" panose="020B0604020202020204" pitchFamily="34" charset="0"/>
                <a:ea typeface="Arial Unicode MS"/>
                <a:cs typeface="Arial" panose="020B0604020202020204" pitchFamily="34" charset="0"/>
              </a:rPr>
              <a:t>_ ветер, густ_ лес, любим_ уголок, свеж_ хлеб, боев_ крик, </a:t>
            </a:r>
            <a:r>
              <a:rPr lang="ru-RU" sz="2000" kern="50" dirty="0" err="1">
                <a:effectLst/>
                <a:latin typeface="Arial" panose="020B0604020202020204" pitchFamily="34" charset="0"/>
                <a:ea typeface="Arial Unicode MS"/>
                <a:cs typeface="Arial" panose="020B0604020202020204" pitchFamily="34" charset="0"/>
              </a:rPr>
              <a:t>весенн</a:t>
            </a:r>
            <a:r>
              <a:rPr lang="ru-RU" sz="2000" kern="50" dirty="0">
                <a:effectLst/>
                <a:latin typeface="Arial" panose="020B0604020202020204" pitchFamily="34" charset="0"/>
                <a:ea typeface="Arial Unicode MS"/>
                <a:cs typeface="Arial" panose="020B0604020202020204" pitchFamily="34" charset="0"/>
              </a:rPr>
              <a:t>_ день, </a:t>
            </a:r>
            <a:r>
              <a:rPr lang="ru-RU" sz="2000" kern="50" dirty="0" err="1">
                <a:effectLst/>
                <a:latin typeface="Arial" panose="020B0604020202020204" pitchFamily="34" charset="0"/>
                <a:ea typeface="Arial Unicode MS"/>
                <a:cs typeface="Arial" panose="020B0604020202020204" pitchFamily="34" charset="0"/>
              </a:rPr>
              <a:t>шерстян</a:t>
            </a:r>
            <a:r>
              <a:rPr lang="ru-RU" sz="2000" kern="50" dirty="0">
                <a:effectLst/>
                <a:latin typeface="Arial" panose="020B0604020202020204" pitchFamily="34" charset="0"/>
                <a:ea typeface="Arial Unicode MS"/>
                <a:cs typeface="Arial" panose="020B0604020202020204" pitchFamily="34" charset="0"/>
              </a:rPr>
              <a:t>_ свитер.</a:t>
            </a:r>
            <a:endParaRPr lang="cs-CZ" sz="2000" kern="50" dirty="0">
              <a:effectLst/>
              <a:latin typeface="Arial" panose="020B0604020202020204" pitchFamily="34" charset="0"/>
              <a:ea typeface="Arial Unicode MS"/>
              <a:cs typeface="Arial" panose="020B0604020202020204" pitchFamily="34" charset="0"/>
            </a:endParaRPr>
          </a:p>
          <a:p>
            <a:pPr algn="just"/>
            <a:endParaRPr lang="ru-RU" sz="2000"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ru-RU" sz="2000" b="1" kern="50" dirty="0">
                <a:effectLst/>
                <a:latin typeface="Arial" panose="020B0604020202020204" pitchFamily="34" charset="0"/>
                <a:ea typeface="Arial Unicode MS"/>
                <a:cs typeface="Arial" panose="020B0604020202020204" pitchFamily="34" charset="0"/>
              </a:rPr>
              <a:t>2. Дополните правильные окончания прилагательных.</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(пражский) метро; (большой) двор; (удобный) диван; (стеклянный) ваза; (белый) собака; (красный) карандаш; (темный) кресло; (красивый) место; (крупный) город; (любимый) книжка, (западный) культура, (северный) сияние, (желтый) цвет, (молодой) мужчина, (вечерний) платье, (осенний дождь), (последний) страница, (новогодний) ёлка, (соседний) помещение, (ранний) утро.</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9110759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DEBFE2-3696-4199-B60A-4DF0A1FCF6D4}"/>
              </a:ext>
            </a:extLst>
          </p:cNvPr>
          <p:cNvSpPr>
            <a:spLocks noGrp="1"/>
          </p:cNvSpPr>
          <p:nvPr>
            <p:ph type="title"/>
          </p:nvPr>
        </p:nvSpPr>
        <p:spPr/>
        <p:txBody>
          <a:bodyPr/>
          <a:lstStyle/>
          <a:p>
            <a:r>
              <a:rPr lang="ru-RU" dirty="0"/>
              <a:t>склонение прилагательных</a:t>
            </a:r>
            <a:endParaRPr lang="cs-CZ" dirty="0"/>
          </a:p>
        </p:txBody>
      </p:sp>
    </p:spTree>
    <p:extLst>
      <p:ext uri="{BB962C8B-B14F-4D97-AF65-F5344CB8AC3E}">
        <p14:creationId xmlns:p14="http://schemas.microsoft.com/office/powerpoint/2010/main" val="4154465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04299F-05F6-466E-A53E-D4C2E53FBC1E}"/>
              </a:ext>
            </a:extLst>
          </p:cNvPr>
          <p:cNvSpPr>
            <a:spLocks noGrp="1"/>
          </p:cNvSpPr>
          <p:nvPr>
            <p:ph type="title"/>
          </p:nvPr>
        </p:nvSpPr>
        <p:spPr/>
        <p:txBody>
          <a:bodyPr/>
          <a:lstStyle/>
          <a:p>
            <a:r>
              <a:rPr lang="ru-RU" dirty="0"/>
              <a:t>род</a:t>
            </a:r>
            <a:endParaRPr lang="cs-CZ" dirty="0"/>
          </a:p>
        </p:txBody>
      </p:sp>
    </p:spTree>
    <p:extLst>
      <p:ext uri="{BB962C8B-B14F-4D97-AF65-F5344CB8AC3E}">
        <p14:creationId xmlns:p14="http://schemas.microsoft.com/office/powerpoint/2010/main" val="96370373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46D56084-21F2-48FB-A231-C0608F2AA7C2}"/>
              </a:ext>
            </a:extLst>
          </p:cNvPr>
          <p:cNvSpPr txBox="1"/>
          <p:nvPr/>
        </p:nvSpPr>
        <p:spPr>
          <a:xfrm>
            <a:off x="0" y="595479"/>
            <a:ext cx="11691891" cy="5016758"/>
          </a:xfrm>
          <a:prstGeom prst="rect">
            <a:avLst/>
          </a:prstGeom>
          <a:noFill/>
        </p:spPr>
        <p:txBody>
          <a:bodyPr wrap="square">
            <a:spAutoFit/>
          </a:bodyPr>
          <a:lstStyle/>
          <a:p>
            <a:pPr marL="457200" algn="just">
              <a:tabLst>
                <a:tab pos="228600" algn="l"/>
              </a:tabLst>
            </a:pPr>
            <a:r>
              <a:rPr lang="ru-RU" sz="2000" b="1" kern="50" dirty="0">
                <a:effectLst/>
                <a:latin typeface="Arial" panose="020B0604020202020204" pitchFamily="34" charset="0"/>
                <a:ea typeface="Arial Unicode MS"/>
                <a:cs typeface="Arial" panose="020B0604020202020204" pitchFamily="34" charset="0"/>
              </a:rPr>
              <a:t>1. Переведите словосочетания на русский язык и придумайте с ними предложения.</a:t>
            </a:r>
            <a:endParaRPr lang="cs-CZ" sz="2000" kern="50" dirty="0">
              <a:effectLst/>
              <a:latin typeface="Arial" panose="020B0604020202020204" pitchFamily="34" charset="0"/>
              <a:ea typeface="Arial Unicode MS"/>
              <a:cs typeface="Arial" panose="020B0604020202020204" pitchFamily="34" charset="0"/>
            </a:endParaRPr>
          </a:p>
          <a:p>
            <a:pPr marL="457200" algn="just">
              <a:tabLst>
                <a:tab pos="228600" algn="l"/>
              </a:tabLst>
            </a:pPr>
            <a:r>
              <a:rPr lang="cs-CZ" sz="2000" kern="50" dirty="0">
                <a:effectLst/>
                <a:latin typeface="Arial" panose="020B0604020202020204" pitchFamily="34" charset="0"/>
                <a:ea typeface="Arial Unicode MS"/>
                <a:cs typeface="Arial" panose="020B0604020202020204" pitchFamily="34" charset="0"/>
              </a:rPr>
              <a:t>Nejlepší kamarád, nový film, otevřené okno, nejvyšší hora, zlomená noha, černá káva, černá ovce, voňavé kytičky, upřímný pohled, severní vítr, nutné zlo, šťastný člověk. </a:t>
            </a:r>
          </a:p>
          <a:p>
            <a:pPr algn="just">
              <a:tabLst>
                <a:tab pos="228600" algn="l"/>
              </a:tabLst>
            </a:pPr>
            <a:r>
              <a:rPr lang="cs-CZ" sz="2000" kern="50" dirty="0">
                <a:effectLst/>
                <a:latin typeface="Arial" panose="020B0604020202020204" pitchFamily="34" charset="0"/>
                <a:ea typeface="Arial Unicode MS"/>
                <a:cs typeface="Arial" panose="020B0604020202020204" pitchFamily="34" charset="0"/>
              </a:rPr>
              <a:t> </a:t>
            </a:r>
          </a:p>
          <a:p>
            <a:pPr marL="457200" algn="just">
              <a:tabLst>
                <a:tab pos="228600" algn="l"/>
              </a:tabLst>
            </a:pPr>
            <a:r>
              <a:rPr lang="ru-RU" sz="2000" b="1" kern="50" dirty="0">
                <a:effectLst/>
                <a:latin typeface="Arial" panose="020B0604020202020204" pitchFamily="34" charset="0"/>
                <a:ea typeface="Arial Unicode MS"/>
                <a:cs typeface="Arial" panose="020B0604020202020204" pitchFamily="34" charset="0"/>
              </a:rPr>
              <a:t>2. Существительное в скобках поставьте в надлежащую форму.</a:t>
            </a:r>
            <a:endParaRPr lang="cs-CZ" sz="2000" kern="50" dirty="0">
              <a:effectLst/>
              <a:latin typeface="Arial" panose="020B0604020202020204" pitchFamily="34" charset="0"/>
              <a:ea typeface="Arial Unicode MS"/>
              <a:cs typeface="Arial" panose="020B0604020202020204" pitchFamily="34" charset="0"/>
            </a:endParaRPr>
          </a:p>
          <a:p>
            <a:pPr marL="457200" algn="just">
              <a:tabLst>
                <a:tab pos="228600" algn="l"/>
              </a:tabLst>
            </a:pPr>
            <a:r>
              <a:rPr lang="ru-RU" sz="2000" kern="50" dirty="0">
                <a:effectLst/>
                <a:latin typeface="Arial" panose="020B0604020202020204" pitchFamily="34" charset="0"/>
                <a:ea typeface="Arial Unicode MS"/>
                <a:cs typeface="Arial" panose="020B0604020202020204" pitchFamily="34" charset="0"/>
              </a:rPr>
              <a:t>1. Маша познакомилась с (симпатичный парень). 2. Бабушка читала (вчерашняя газета). 3. Однажды (поздний вечер). 4. Я люблю гулять в (городской парк). 5. На (летние каникулы) я была в деревне у бабушки. 6. Я смотрела на (старая фотография). 7. В библиотеке я встретила (бывший одноклассник). 8. В (журнальная статья) была интересная информация. 9. Я читала (новая книга). 10. Мама купила коробку (шоколадные конфеты). </a:t>
            </a:r>
            <a:endParaRPr lang="cs-CZ" sz="2000" kern="50" dirty="0">
              <a:effectLst/>
              <a:latin typeface="Arial" panose="020B0604020202020204" pitchFamily="34" charset="0"/>
              <a:ea typeface="Arial Unicode MS"/>
              <a:cs typeface="Arial" panose="020B0604020202020204" pitchFamily="34" charset="0"/>
            </a:endParaRPr>
          </a:p>
          <a:p>
            <a:pPr marL="457200" algn="just">
              <a:tabLst>
                <a:tab pos="228600" algn="l"/>
              </a:tabLst>
            </a:pPr>
            <a:r>
              <a:rPr lang="cs-CZ" sz="2000" kern="50" dirty="0">
                <a:effectLst/>
                <a:latin typeface="Arial" panose="020B0604020202020204" pitchFamily="34" charset="0"/>
                <a:ea typeface="Arial Unicode MS"/>
                <a:cs typeface="Arial" panose="020B0604020202020204" pitchFamily="34" charset="0"/>
              </a:rPr>
              <a:t> </a:t>
            </a:r>
          </a:p>
          <a:p>
            <a:pPr marL="457200" algn="just">
              <a:tabLst>
                <a:tab pos="228600" algn="l"/>
              </a:tabLst>
            </a:pPr>
            <a:r>
              <a:rPr lang="ru-RU" sz="2000" b="1" kern="50" dirty="0">
                <a:effectLst/>
                <a:latin typeface="Arial" panose="020B0604020202020204" pitchFamily="34" charset="0"/>
                <a:ea typeface="Arial Unicode MS"/>
                <a:cs typeface="Arial" panose="020B0604020202020204" pitchFamily="34" charset="0"/>
              </a:rPr>
              <a:t>3. Переведите словосочетание в скобах и поставьте его в надлежащую форму.</a:t>
            </a:r>
            <a:endParaRPr lang="cs-CZ" sz="2000" kern="50" dirty="0">
              <a:effectLst/>
              <a:latin typeface="Arial" panose="020B0604020202020204" pitchFamily="34" charset="0"/>
              <a:ea typeface="Arial Unicode MS"/>
              <a:cs typeface="Arial" panose="020B0604020202020204" pitchFamily="34" charset="0"/>
            </a:endParaRPr>
          </a:p>
          <a:p>
            <a:pPr marL="457200" algn="just">
              <a:tabLst>
                <a:tab pos="228600" algn="l"/>
              </a:tabLst>
            </a:pPr>
            <a:r>
              <a:rPr lang="ru-RU" sz="2000" kern="50" dirty="0">
                <a:effectLst/>
                <a:latin typeface="Arial" panose="020B0604020202020204" pitchFamily="34" charset="0"/>
                <a:ea typeface="Arial Unicode MS"/>
                <a:cs typeface="Arial" panose="020B0604020202020204" pitchFamily="34" charset="0"/>
              </a:rPr>
              <a:t>1. На (</a:t>
            </a:r>
            <a:r>
              <a:rPr lang="cs-CZ" sz="2000" kern="50" dirty="0">
                <a:effectLst/>
                <a:latin typeface="Arial" panose="020B0604020202020204" pitchFamily="34" charset="0"/>
                <a:ea typeface="Arial Unicode MS"/>
                <a:cs typeface="Arial" panose="020B0604020202020204" pitchFamily="34" charset="0"/>
              </a:rPr>
              <a:t>vysoká hora</a:t>
            </a:r>
            <a:r>
              <a:rPr lang="ru-RU" sz="2000" kern="50" dirty="0">
                <a:effectLst/>
                <a:latin typeface="Arial" panose="020B0604020202020204" pitchFamily="34" charset="0"/>
                <a:ea typeface="Arial Unicode MS"/>
                <a:cs typeface="Arial" panose="020B0604020202020204" pitchFamily="34" charset="0"/>
              </a:rPr>
              <a:t>) стоял крест. 2. Мы смотрели в (</a:t>
            </a:r>
            <a:r>
              <a:rPr lang="cs-CZ" sz="2000" kern="50" dirty="0">
                <a:effectLst/>
                <a:latin typeface="Arial" panose="020B0604020202020204" pitchFamily="34" charset="0"/>
                <a:ea typeface="Arial Unicode MS"/>
                <a:cs typeface="Arial" panose="020B0604020202020204" pitchFamily="34" charset="0"/>
              </a:rPr>
              <a:t>otevřené okno</a:t>
            </a:r>
            <a:r>
              <a:rPr lang="ru-RU" sz="2000" kern="50" dirty="0">
                <a:effectLst/>
                <a:latin typeface="Arial" panose="020B0604020202020204" pitchFamily="34" charset="0"/>
                <a:ea typeface="Arial Unicode MS"/>
                <a:cs typeface="Arial" panose="020B0604020202020204" pitchFamily="34" charset="0"/>
              </a:rPr>
              <a:t>). 3. У меня было (</a:t>
            </a:r>
            <a:r>
              <a:rPr lang="cs-CZ" sz="2000" kern="50" dirty="0">
                <a:effectLst/>
                <a:latin typeface="Arial" panose="020B0604020202020204" pitchFamily="34" charset="0"/>
                <a:ea typeface="Arial Unicode MS"/>
                <a:cs typeface="Arial" panose="020B0604020202020204" pitchFamily="34" charset="0"/>
              </a:rPr>
              <a:t>podzimní nálada</a:t>
            </a:r>
            <a:r>
              <a:rPr lang="ru-RU" sz="2000" kern="50" dirty="0">
                <a:effectLst/>
                <a:latin typeface="Arial" panose="020B0604020202020204" pitchFamily="34" charset="0"/>
                <a:ea typeface="Arial Unicode MS"/>
                <a:cs typeface="Arial" panose="020B0604020202020204" pitchFamily="34" charset="0"/>
              </a:rPr>
              <a:t>). 4. Я читал (</a:t>
            </a:r>
            <a:r>
              <a:rPr lang="cs-CZ" sz="2000" kern="50" dirty="0">
                <a:effectLst/>
                <a:latin typeface="Arial" panose="020B0604020202020204" pitchFamily="34" charset="0"/>
                <a:ea typeface="Arial Unicode MS"/>
                <a:cs typeface="Arial" panose="020B0604020202020204" pitchFamily="34" charset="0"/>
              </a:rPr>
              <a:t>zajímavá kniha</a:t>
            </a:r>
            <a:r>
              <a:rPr lang="ru-RU" sz="2000" kern="50" dirty="0">
                <a:effectLst/>
                <a:latin typeface="Arial" panose="020B0604020202020204" pitchFamily="34" charset="0"/>
                <a:ea typeface="Arial Unicode MS"/>
                <a:cs typeface="Arial" panose="020B0604020202020204" pitchFamily="34" charset="0"/>
              </a:rPr>
              <a:t>). 5. Я не любил ходить в (</a:t>
            </a:r>
            <a:r>
              <a:rPr lang="cs-CZ" sz="2000" kern="50" dirty="0">
                <a:effectLst/>
                <a:latin typeface="Arial" panose="020B0604020202020204" pitchFamily="34" charset="0"/>
                <a:ea typeface="Arial Unicode MS"/>
                <a:cs typeface="Arial" panose="020B0604020202020204" pitchFamily="34" charset="0"/>
              </a:rPr>
              <a:t>školka</a:t>
            </a:r>
            <a:r>
              <a:rPr lang="ru-RU" sz="2000" kern="50" dirty="0">
                <a:effectLst/>
                <a:latin typeface="Arial" panose="020B0604020202020204" pitchFamily="34" charset="0"/>
                <a:ea typeface="Arial Unicode MS"/>
                <a:cs typeface="Arial" panose="020B0604020202020204" pitchFamily="34" charset="0"/>
              </a:rPr>
              <a:t>). 6. Мы поселились в (</a:t>
            </a:r>
            <a:r>
              <a:rPr lang="cs-CZ" sz="2000" kern="50" dirty="0">
                <a:effectLst/>
                <a:latin typeface="Arial" panose="020B0604020202020204" pitchFamily="34" charset="0"/>
                <a:ea typeface="Arial Unicode MS"/>
                <a:cs typeface="Arial" panose="020B0604020202020204" pitchFamily="34" charset="0"/>
              </a:rPr>
              <a:t>nový dům</a:t>
            </a:r>
            <a:r>
              <a:rPr lang="ru-RU" sz="2000" kern="50" dirty="0">
                <a:effectLst/>
                <a:latin typeface="Arial" panose="020B0604020202020204" pitchFamily="34" charset="0"/>
                <a:ea typeface="Arial Unicode MS"/>
                <a:cs typeface="Arial" panose="020B0604020202020204" pitchFamily="34" charset="0"/>
              </a:rPr>
              <a:t>). 7. Я посмотрела на ее (</a:t>
            </a:r>
            <a:r>
              <a:rPr lang="cs-CZ" sz="2000" kern="50" dirty="0">
                <a:effectLst/>
                <a:latin typeface="Arial" panose="020B0604020202020204" pitchFamily="34" charset="0"/>
                <a:ea typeface="Arial Unicode MS"/>
                <a:cs typeface="Arial" panose="020B0604020202020204" pitchFamily="34" charset="0"/>
              </a:rPr>
              <a:t>vrásčité čelo</a:t>
            </a:r>
            <a:r>
              <a:rPr lang="ru-RU" sz="2000" kern="50" dirty="0">
                <a:effectLst/>
                <a:latin typeface="Arial" panose="020B0604020202020204" pitchFamily="34" charset="0"/>
                <a:ea typeface="Arial Unicode MS"/>
                <a:cs typeface="Arial" panose="020B0604020202020204" pitchFamily="34" charset="0"/>
              </a:rPr>
              <a:t>). 8. Моя сестра часто ходит в (</a:t>
            </a:r>
            <a:r>
              <a:rPr lang="cs-CZ" sz="2000" kern="50" dirty="0">
                <a:effectLst/>
                <a:latin typeface="Arial" panose="020B0604020202020204" pitchFamily="34" charset="0"/>
                <a:ea typeface="Arial Unicode MS"/>
                <a:cs typeface="Arial" panose="020B0604020202020204" pitchFamily="34" charset="0"/>
              </a:rPr>
              <a:t>Národní divadlo</a:t>
            </a:r>
            <a:r>
              <a:rPr lang="ru-RU" sz="2000" kern="50" dirty="0">
                <a:effectLst/>
                <a:latin typeface="Arial" panose="020B0604020202020204" pitchFamily="34" charset="0"/>
                <a:ea typeface="Arial Unicode MS"/>
                <a:cs typeface="Arial" panose="020B0604020202020204" pitchFamily="34" charset="0"/>
              </a:rPr>
              <a:t>). 9. В этом году </a:t>
            </a:r>
            <a:r>
              <a:rPr lang="cs-CZ" sz="2000" kern="50" dirty="0">
                <a:effectLst/>
                <a:latin typeface="Arial" panose="020B0604020202020204" pitchFamily="34" charset="0"/>
                <a:ea typeface="Arial Unicode MS"/>
                <a:cs typeface="Arial" panose="020B0604020202020204" pitchFamily="34" charset="0"/>
              </a:rPr>
              <a:t>(studené léto)</a:t>
            </a:r>
            <a:r>
              <a:rPr lang="ru-RU" sz="2000" kern="50" dirty="0">
                <a:effectLst/>
                <a:latin typeface="Arial" panose="020B0604020202020204" pitchFamily="34" charset="0"/>
                <a:ea typeface="Arial Unicode MS"/>
                <a:cs typeface="Arial" panose="020B0604020202020204" pitchFamily="34" charset="0"/>
              </a:rPr>
              <a:t>. 10.Марина пела (</a:t>
            </a:r>
            <a:r>
              <a:rPr lang="cs-CZ" sz="2000" kern="50" dirty="0">
                <a:effectLst/>
                <a:latin typeface="Arial" panose="020B0604020202020204" pitchFamily="34" charset="0"/>
                <a:ea typeface="Arial Unicode MS"/>
                <a:cs typeface="Arial" panose="020B0604020202020204" pitchFamily="34" charset="0"/>
              </a:rPr>
              <a:t>známá písnička</a:t>
            </a:r>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05708675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38C03980-5192-4DF6-8C49-069C1FA332D1}"/>
              </a:ext>
            </a:extLst>
          </p:cNvPr>
          <p:cNvSpPr txBox="1"/>
          <p:nvPr/>
        </p:nvSpPr>
        <p:spPr>
          <a:xfrm>
            <a:off x="816745" y="616816"/>
            <a:ext cx="10014012" cy="5324535"/>
          </a:xfrm>
          <a:prstGeom prst="rect">
            <a:avLst/>
          </a:prstGeom>
          <a:noFill/>
        </p:spPr>
        <p:txBody>
          <a:bodyPr wrap="square">
            <a:spAutoFit/>
          </a:bodyPr>
          <a:lstStyle/>
          <a:p>
            <a:pPr marL="457200" algn="just">
              <a:tabLst>
                <a:tab pos="228600" algn="l"/>
              </a:tabLst>
            </a:pPr>
            <a:r>
              <a:rPr lang="ru-RU" sz="2000" b="1" kern="50" dirty="0">
                <a:effectLst/>
                <a:latin typeface="Arial" panose="020B0604020202020204" pitchFamily="34" charset="0"/>
                <a:ea typeface="Arial Unicode MS"/>
                <a:cs typeface="Arial" panose="020B0604020202020204" pitchFamily="34" charset="0"/>
              </a:rPr>
              <a:t>1. Поставьте словосочетание в предложный падеж с необходимым предлогом по образцу. Употребите словосочетания в предложении. </a:t>
            </a:r>
            <a:r>
              <a:rPr lang="ru-RU" sz="2000" i="1" kern="50" dirty="0">
                <a:effectLst/>
                <a:latin typeface="Arial" panose="020B0604020202020204" pitchFamily="34" charset="0"/>
                <a:ea typeface="Arial Unicode MS"/>
                <a:cs typeface="Arial" panose="020B0604020202020204" pitchFamily="34" charset="0"/>
              </a:rPr>
              <a:t>Образец: Сидеть: удобный стул. Марина сидела на удобном стуле.</a:t>
            </a:r>
            <a:endParaRPr lang="cs-CZ" sz="2000" kern="50" dirty="0">
              <a:effectLst/>
              <a:latin typeface="Arial" panose="020B0604020202020204" pitchFamily="34" charset="0"/>
              <a:ea typeface="Arial Unicode MS"/>
              <a:cs typeface="Arial" panose="020B0604020202020204" pitchFamily="34" charset="0"/>
            </a:endParaRPr>
          </a:p>
          <a:p>
            <a:pPr marL="457200" algn="just">
              <a:tabLst>
                <a:tab pos="228600" algn="l"/>
              </a:tabLst>
            </a:pPr>
            <a:r>
              <a:rPr lang="ru-RU" sz="2000" kern="50" dirty="0">
                <a:effectLst/>
                <a:latin typeface="Arial" panose="020B0604020202020204" pitchFamily="34" charset="0"/>
                <a:ea typeface="Arial Unicode MS"/>
                <a:cs typeface="Arial" panose="020B0604020202020204" pitchFamily="34" charset="0"/>
              </a:rPr>
              <a:t>1. Встретиться: Большой театр, Главный вокзал. 2. Храниться: Народный архив, государственный музей. 3. Лежать: мягкий диван, теплый песок. 4. Отдыхать: необитаемый остров, известный санаторий. 5. Искать: большой шкаф, пустой карман. 6. Обучаться: высшее учебное заведение. 7. Работать: машиностроительный завод, дорогой ресторан. 8. Положить: пустой ящик, синий чемодан.</a:t>
            </a:r>
            <a:endParaRPr lang="cs-CZ" sz="2000" kern="50" dirty="0">
              <a:effectLst/>
              <a:latin typeface="Arial" panose="020B0604020202020204" pitchFamily="34" charset="0"/>
              <a:ea typeface="Arial Unicode MS"/>
              <a:cs typeface="Arial" panose="020B0604020202020204" pitchFamily="34" charset="0"/>
            </a:endParaRPr>
          </a:p>
          <a:p>
            <a:pPr marL="457200" algn="just">
              <a:tabLst>
                <a:tab pos="228600" algn="l"/>
              </a:tabLst>
            </a:pPr>
            <a:r>
              <a:rPr lang="ru-RU" sz="2000" kern="50" dirty="0">
                <a:effectLst/>
                <a:latin typeface="Arial" panose="020B0604020202020204" pitchFamily="34" charset="0"/>
                <a:ea typeface="Times New Roman" panose="02020603050405020304" pitchFamily="18" charset="0"/>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marL="457200" algn="just">
              <a:tabLst>
                <a:tab pos="228600" algn="l"/>
              </a:tabLst>
            </a:pPr>
            <a:r>
              <a:rPr lang="ru-RU" sz="2000" b="1" kern="50" dirty="0">
                <a:effectLst/>
                <a:latin typeface="Arial" panose="020B0604020202020204" pitchFamily="34" charset="0"/>
                <a:ea typeface="Arial Unicode MS"/>
                <a:cs typeface="Arial" panose="020B0604020202020204" pitchFamily="34" charset="0"/>
              </a:rPr>
              <a:t>2. Поставьте словосочетание в скобках в надлежащую форму.</a:t>
            </a:r>
            <a:endParaRPr lang="cs-CZ" sz="2000" kern="50" dirty="0">
              <a:effectLst/>
              <a:latin typeface="Arial" panose="020B0604020202020204" pitchFamily="34" charset="0"/>
              <a:ea typeface="Arial Unicode MS"/>
              <a:cs typeface="Arial" panose="020B0604020202020204" pitchFamily="34" charset="0"/>
            </a:endParaRPr>
          </a:p>
          <a:p>
            <a:pPr marL="457200" algn="just">
              <a:tabLst>
                <a:tab pos="228600" algn="l"/>
              </a:tabLst>
            </a:pPr>
            <a:r>
              <a:rPr lang="ru-RU" sz="2000" kern="50" dirty="0">
                <a:effectLst/>
                <a:latin typeface="Arial" panose="020B0604020202020204" pitchFamily="34" charset="0"/>
                <a:ea typeface="Arial Unicode MS"/>
                <a:cs typeface="Arial" panose="020B0604020202020204" pitchFamily="34" charset="0"/>
              </a:rPr>
              <a:t>1. У меня нет (новое платье). 2. Положите журналы на (нижняя полка). 3. Я вышла подышать (свежий воздух). 4. В ее (большие синие глаза) отражался весь мир. 5. Хотелось (простое человеческое счастье). 6. Вы уже поставили (новогодняя елка). 7. Таня очень любила (русская классическая литература). 8. Это случилось (ранняя весна). 9. Здесь не было ничего (лишнее). 10. Она искала (подходящее слово).</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144926434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58576AE-EC64-4C03-8AF4-7BF0765F4B89}"/>
              </a:ext>
            </a:extLst>
          </p:cNvPr>
          <p:cNvSpPr txBox="1"/>
          <p:nvPr/>
        </p:nvSpPr>
        <p:spPr>
          <a:xfrm>
            <a:off x="366202" y="577880"/>
            <a:ext cx="10926193" cy="5940088"/>
          </a:xfrm>
          <a:prstGeom prst="rect">
            <a:avLst/>
          </a:prstGeom>
          <a:noFill/>
        </p:spPr>
        <p:txBody>
          <a:bodyPr wrap="square">
            <a:spAutoFit/>
          </a:bodyPr>
          <a:lstStyle/>
          <a:p>
            <a:pPr marL="457200" algn="just">
              <a:tabLst>
                <a:tab pos="228600" algn="l"/>
              </a:tabLst>
            </a:pPr>
            <a:r>
              <a:rPr lang="ru-RU" sz="2000" b="1" kern="50" dirty="0">
                <a:effectLst/>
                <a:latin typeface="Arial" panose="020B0604020202020204" pitchFamily="34" charset="0"/>
                <a:ea typeface="Arial Unicode MS"/>
                <a:cs typeface="Arial" panose="020B0604020202020204" pitchFamily="34" charset="0"/>
              </a:rPr>
              <a:t>1. Поставьте словосочетание в скобках в нужную форму и придумайте с ними предложения.</a:t>
            </a:r>
            <a:endParaRPr lang="cs-CZ" sz="2000" kern="50" dirty="0">
              <a:effectLst/>
              <a:latin typeface="Arial" panose="020B0604020202020204" pitchFamily="34" charset="0"/>
              <a:ea typeface="Arial Unicode MS"/>
              <a:cs typeface="Arial" panose="020B0604020202020204" pitchFamily="34" charset="0"/>
            </a:endParaRPr>
          </a:p>
          <a:p>
            <a:pPr marL="457200" algn="just">
              <a:tabLst>
                <a:tab pos="228600" algn="l"/>
              </a:tabLst>
            </a:pPr>
            <a:r>
              <a:rPr lang="ru-RU" sz="2000" kern="50" dirty="0">
                <a:effectLst/>
                <a:latin typeface="Arial" panose="020B0604020202020204" pitchFamily="34" charset="0"/>
                <a:ea typeface="Arial Unicode MS"/>
                <a:cs typeface="Arial" panose="020B0604020202020204" pitchFamily="34" charset="0"/>
              </a:rPr>
              <a:t>1. Из (соседний дом). 2. В (солнечное небо). 3. К (любимая бабушка). 4. О (интересная книга). 5. Без (особый интерес)</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 6. В (фарфоровая ваза). 7. С (рыжий кот). 8. В (пустая комната). 9. Из (далекий край). 10. К (директорский кабинет). </a:t>
            </a:r>
          </a:p>
          <a:p>
            <a:pPr marL="800100" indent="-342900" algn="just">
              <a:buAutoNum type="arabicPeriod"/>
              <a:tabLst>
                <a:tab pos="228600" algn="l"/>
              </a:tabLst>
            </a:pPr>
            <a:endParaRPr lang="ru-RU" sz="2000" kern="50" dirty="0">
              <a:latin typeface="Arial" panose="020B0604020202020204" pitchFamily="34" charset="0"/>
              <a:ea typeface="Arial Unicode MS"/>
              <a:cs typeface="Arial" panose="020B0604020202020204" pitchFamily="34" charset="0"/>
            </a:endParaRPr>
          </a:p>
          <a:p>
            <a:pPr marL="457200" algn="just">
              <a:tabLst>
                <a:tab pos="228600" algn="l"/>
              </a:tabLst>
            </a:pPr>
            <a:r>
              <a:rPr lang="ru-RU" sz="2000" b="1" kern="50" dirty="0">
                <a:effectLst/>
                <a:latin typeface="Arial" panose="020B0604020202020204" pitchFamily="34" charset="0"/>
                <a:ea typeface="Arial Unicode MS"/>
                <a:cs typeface="Arial" panose="020B0604020202020204" pitchFamily="34" charset="0"/>
              </a:rPr>
              <a:t>2. Поставьте словосочетание в скобках в надлежащую форму.</a:t>
            </a:r>
            <a:endParaRPr lang="cs-CZ" sz="2000" kern="50" dirty="0">
              <a:effectLst/>
              <a:latin typeface="Arial" panose="020B0604020202020204" pitchFamily="34" charset="0"/>
              <a:ea typeface="Arial Unicode MS"/>
              <a:cs typeface="Arial" panose="020B0604020202020204" pitchFamily="34" charset="0"/>
            </a:endParaRPr>
          </a:p>
          <a:p>
            <a:pPr marL="457200" algn="just">
              <a:tabLst>
                <a:tab pos="228600" algn="l"/>
              </a:tabLst>
            </a:pPr>
            <a:r>
              <a:rPr lang="ru-RU" sz="2000" kern="50" dirty="0">
                <a:effectLst/>
                <a:latin typeface="Arial" panose="020B0604020202020204" pitchFamily="34" charset="0"/>
                <a:ea typeface="Arial Unicode MS"/>
                <a:cs typeface="Arial" panose="020B0604020202020204" pitchFamily="34" charset="0"/>
              </a:rPr>
              <a:t>1. Таня ехала в (полный трамвай)? 2. Профессор рассказывал о (современный метод) исследования. 3. Вчера я встретила свою (старая подруга). 4. Больше всего я люблю (полевые цветы). 5. Приятно общаться с (умные люди). 6. Маша мечтала о (золотое кольцо). 7. Конференция была посвящена (интересная тема). 8. Это случилось (ранняя весна). 9. В последний раз я видел Митю (поздний летний вечер). 10. Маша готовилась к (вступительные экзамены). 11. Расскажи мне о своем (двоюродный брат). 12. На (старый корабль) никого не было. 13. В (соседний дом) жила моя подруга. 14. В (кожаный кошелек) лежала визитная карточка адвоката. 15. Катя поскользнулась на (мокрый асфальт). 16. Мы жили в (маленькая деревня). 17. Мы сидели в (последний ряд). 18. Они стояли на (крутой берег). 19. Им не хватало (ледяной зимний воздух). 20. В Англии много (красные автобусы).</a:t>
            </a:r>
            <a:endParaRPr lang="cs-CZ" sz="2000" kern="50" dirty="0">
              <a:effectLst/>
              <a:latin typeface="Arial" panose="020B0604020202020204" pitchFamily="34" charset="0"/>
              <a:ea typeface="Arial Unicode MS"/>
              <a:cs typeface="Arial" panose="020B0604020202020204" pitchFamily="34" charset="0"/>
            </a:endParaRPr>
          </a:p>
          <a:p>
            <a:pPr marL="457200" algn="just">
              <a:tabLst>
                <a:tab pos="228600" algn="l"/>
              </a:tabLst>
            </a:pPr>
            <a:endParaRPr lang="ru-RU"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401302373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EF20A8-DDF8-49A0-AAE4-A16D840DCF42}"/>
              </a:ext>
            </a:extLst>
          </p:cNvPr>
          <p:cNvSpPr>
            <a:spLocks noGrp="1"/>
          </p:cNvSpPr>
          <p:nvPr>
            <p:ph type="title"/>
          </p:nvPr>
        </p:nvSpPr>
        <p:spPr/>
        <p:txBody>
          <a:bodyPr/>
          <a:lstStyle/>
          <a:p>
            <a:r>
              <a:rPr lang="ru-RU" dirty="0"/>
              <a:t>степени сравнения</a:t>
            </a:r>
            <a:endParaRPr lang="cs-CZ" dirty="0"/>
          </a:p>
        </p:txBody>
      </p:sp>
    </p:spTree>
    <p:extLst>
      <p:ext uri="{BB962C8B-B14F-4D97-AF65-F5344CB8AC3E}">
        <p14:creationId xmlns:p14="http://schemas.microsoft.com/office/powerpoint/2010/main" val="136421462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A99B905-9994-4F2C-AABE-A225923F11CD}"/>
              </a:ext>
            </a:extLst>
          </p:cNvPr>
          <p:cNvSpPr txBox="1"/>
          <p:nvPr/>
        </p:nvSpPr>
        <p:spPr>
          <a:xfrm>
            <a:off x="400974" y="302359"/>
            <a:ext cx="11390051" cy="6555641"/>
          </a:xfrm>
          <a:prstGeom prst="rect">
            <a:avLst/>
          </a:prstGeom>
          <a:noFill/>
        </p:spPr>
        <p:txBody>
          <a:bodyPr wrap="square">
            <a:spAutoFit/>
          </a:bodyPr>
          <a:lstStyle/>
          <a:p>
            <a:pPr marL="457200" algn="just">
              <a:tabLst>
                <a:tab pos="228600" algn="l"/>
              </a:tabLst>
            </a:pPr>
            <a:r>
              <a:rPr lang="ru-RU" sz="2000" b="1" kern="50" dirty="0">
                <a:effectLst/>
                <a:latin typeface="Arial" panose="020B0604020202020204" pitchFamily="34" charset="0"/>
                <a:ea typeface="Arial Unicode MS"/>
                <a:cs typeface="Arial" panose="020B0604020202020204" pitchFamily="34" charset="0"/>
              </a:rPr>
              <a:t>1. Реагируйте по образцу. </a:t>
            </a:r>
            <a:r>
              <a:rPr lang="ru-RU" sz="2000" i="1" kern="50" dirty="0">
                <a:effectLst/>
                <a:latin typeface="Arial" panose="020B0604020202020204" pitchFamily="34" charset="0"/>
                <a:ea typeface="Arial Unicode MS"/>
                <a:cs typeface="Arial" panose="020B0604020202020204" pitchFamily="34" charset="0"/>
              </a:rPr>
              <a:t>Образец: Английский язык трудный. (Китайский). Но китайский труднее. </a:t>
            </a:r>
            <a:endParaRPr lang="cs-CZ" sz="2000"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ru-RU" sz="2000" kern="50" dirty="0">
                <a:effectLst/>
                <a:latin typeface="Arial" panose="020B0604020202020204" pitchFamily="34" charset="0"/>
                <a:ea typeface="Arial Unicode MS"/>
                <a:cs typeface="Arial" panose="020B0604020202020204" pitchFamily="34" charset="0"/>
              </a:rPr>
              <a:t>1. Это упражнение простое. (Следующее) 2. Я получил сложное задание. (Предыдущее) 3. Его текст короткий. (Мой) 4. Онежское озеро глубокое. (Байкал) 5.  Мой характер трудный. (Твой характер) 6. Наш профессор очень молодой. (Ваш) 7. Этот десерт сладкий. (Мороженое) 8. Ваша фотография красивая. (Моя) 9. Это хорошая книга. (Новый роман) 10. Учительница химии строгая. (Директор)</a:t>
            </a:r>
          </a:p>
          <a:p>
            <a:pPr marL="342900" indent="-342900" algn="just">
              <a:buAutoNum type="arabicPeriod"/>
              <a:tabLst>
                <a:tab pos="228600" algn="l"/>
              </a:tabLst>
            </a:pPr>
            <a:endParaRPr lang="ru-RU" sz="2000" kern="50" dirty="0">
              <a:latin typeface="Arial" panose="020B0604020202020204" pitchFamily="34" charset="0"/>
              <a:ea typeface="Arial Unicode MS"/>
              <a:cs typeface="Arial" panose="020B0604020202020204" pitchFamily="34" charset="0"/>
            </a:endParaRPr>
          </a:p>
          <a:p>
            <a:pPr marL="457200" algn="just">
              <a:tabLst>
                <a:tab pos="228600" algn="l"/>
              </a:tabLst>
            </a:pPr>
            <a:r>
              <a:rPr lang="ru-RU" sz="2000" b="1" kern="50" dirty="0">
                <a:effectLst/>
                <a:latin typeface="Arial" panose="020B0604020202020204" pitchFamily="34" charset="0"/>
                <a:ea typeface="Arial Unicode MS"/>
                <a:cs typeface="Arial" panose="020B0604020202020204" pitchFamily="34" charset="0"/>
              </a:rPr>
              <a:t>2. Образуйте </a:t>
            </a:r>
            <a:r>
              <a:rPr lang="ru-RU" sz="2000" b="1" kern="50" dirty="0" err="1">
                <a:effectLst/>
                <a:latin typeface="Arial" panose="020B0604020202020204" pitchFamily="34" charset="0"/>
                <a:ea typeface="Arial Unicode MS"/>
                <a:cs typeface="Arial" panose="020B0604020202020204" pitchFamily="34" charset="0"/>
              </a:rPr>
              <a:t>компаратив</a:t>
            </a:r>
            <a:r>
              <a:rPr lang="ru-RU" sz="2000" b="1" kern="50" dirty="0">
                <a:effectLst/>
                <a:latin typeface="Arial" panose="020B0604020202020204" pitchFamily="34" charset="0"/>
                <a:ea typeface="Arial Unicode MS"/>
                <a:cs typeface="Arial" panose="020B0604020202020204" pitchFamily="34" charset="0"/>
              </a:rPr>
              <a:t> с помощью приставки по</a:t>
            </a:r>
            <a:r>
              <a:rPr lang="cs-CZ" sz="2000" b="1" kern="50" dirty="0">
                <a:effectLst/>
                <a:latin typeface="Arial" panose="020B0604020202020204" pitchFamily="34" charset="0"/>
                <a:ea typeface="Arial Unicode MS"/>
                <a:cs typeface="Arial" panose="020B0604020202020204" pitchFamily="34" charset="0"/>
              </a:rPr>
              <a:t>-. </a:t>
            </a:r>
            <a:r>
              <a:rPr lang="ru-RU" sz="2000" b="1" kern="50" dirty="0">
                <a:effectLst/>
                <a:latin typeface="Arial" panose="020B0604020202020204" pitchFamily="34" charset="0"/>
                <a:ea typeface="Arial Unicode MS"/>
                <a:cs typeface="Arial" panose="020B0604020202020204" pitchFamily="34" charset="0"/>
              </a:rPr>
              <a:t>Реагируйте по образцу:</a:t>
            </a:r>
            <a:endParaRPr lang="cs-CZ" sz="2000" kern="50" dirty="0">
              <a:effectLst/>
              <a:latin typeface="Arial" panose="020B0604020202020204" pitchFamily="34" charset="0"/>
              <a:ea typeface="Arial Unicode MS"/>
              <a:cs typeface="Arial" panose="020B0604020202020204" pitchFamily="34" charset="0"/>
            </a:endParaRPr>
          </a:p>
          <a:p>
            <a:pPr marL="457200" algn="just">
              <a:tabLst>
                <a:tab pos="228600" algn="l"/>
              </a:tabLst>
            </a:pPr>
            <a:r>
              <a:rPr lang="ru-RU" sz="2000" i="1" kern="50" dirty="0">
                <a:effectLst/>
                <a:latin typeface="Arial" panose="020B0604020202020204" pitchFamily="34" charset="0"/>
                <a:ea typeface="Arial Unicode MS"/>
                <a:cs typeface="Arial" panose="020B0604020202020204" pitchFamily="34" charset="0"/>
              </a:rPr>
              <a:t>Пример: Этот фильм интересный. Но есть и поинтереснее. </a:t>
            </a:r>
            <a:endParaRPr lang="cs-CZ" sz="2000" kern="50" dirty="0">
              <a:effectLst/>
              <a:latin typeface="Arial" panose="020B0604020202020204" pitchFamily="34" charset="0"/>
              <a:ea typeface="Arial Unicode MS"/>
              <a:cs typeface="Arial" panose="020B0604020202020204" pitchFamily="34" charset="0"/>
            </a:endParaRPr>
          </a:p>
          <a:p>
            <a:pPr algn="just"/>
            <a:r>
              <a:rPr lang="ru-RU" sz="2000" kern="50" dirty="0">
                <a:effectLst/>
                <a:latin typeface="Arial" panose="020B0604020202020204" pitchFamily="34" charset="0"/>
                <a:ea typeface="Arial Unicode MS"/>
                <a:cs typeface="Arial" panose="020B0604020202020204" pitchFamily="34" charset="0"/>
              </a:rPr>
              <a:t>1. Это задание сложное. 2. Мой доклад был короткий. 3. Мой родной город маленький. 4. У меня плохое настроение. 5. На улице был темный вечер. 6. Этот профессор очень молод. 7. Этот мастер очень талантливый. 8. Эта подушка мягкая. 9. В небе светит яркая звезда. 10. Этот камень твердый.</a:t>
            </a:r>
          </a:p>
          <a:p>
            <a:pPr marL="342900" indent="-342900" algn="just">
              <a:buAutoNum type="arabicPeriod"/>
            </a:pPr>
            <a:endParaRPr lang="ru-RU" sz="2000" kern="50" dirty="0">
              <a:latin typeface="Arial" panose="020B0604020202020204" pitchFamily="34" charset="0"/>
              <a:ea typeface="Arial Unicode MS"/>
              <a:cs typeface="Arial" panose="020B0604020202020204" pitchFamily="34" charset="0"/>
            </a:endParaRPr>
          </a:p>
          <a:p>
            <a:pPr marL="457200" algn="just">
              <a:tabLst>
                <a:tab pos="228600" algn="l"/>
              </a:tabLst>
            </a:pPr>
            <a:r>
              <a:rPr lang="ru-RU" sz="2000" b="1" kern="50" dirty="0">
                <a:effectLst/>
                <a:latin typeface="Arial" panose="020B0604020202020204" pitchFamily="34" charset="0"/>
                <a:ea typeface="Arial Unicode MS"/>
                <a:cs typeface="Arial" panose="020B0604020202020204" pitchFamily="34" charset="0"/>
              </a:rPr>
              <a:t>3. Переведите прилагательное в скобках, поставьте его в необходимую форму.</a:t>
            </a:r>
            <a:endParaRPr lang="ru-RU" sz="2000" b="1" kern="50" dirty="0">
              <a:latin typeface="Arial" panose="020B0604020202020204" pitchFamily="34" charset="0"/>
              <a:ea typeface="Arial Unicode MS"/>
              <a:cs typeface="Arial" panose="020B0604020202020204" pitchFamily="34" charset="0"/>
            </a:endParaRPr>
          </a:p>
          <a:p>
            <a:pPr marL="457200" algn="just">
              <a:tabLst>
                <a:tab pos="228600" algn="l"/>
              </a:tabLst>
            </a:pPr>
            <a:r>
              <a:rPr lang="ru-RU" sz="2000" kern="50" dirty="0">
                <a:effectLst/>
                <a:latin typeface="Arial" panose="020B0604020202020204" pitchFamily="34" charset="0"/>
                <a:ea typeface="Arial Unicode MS"/>
                <a:cs typeface="Arial" panose="020B0604020202020204" pitchFamily="34" charset="0"/>
              </a:rPr>
              <a:t>1. Они искали дорогу (</a:t>
            </a:r>
            <a:r>
              <a:rPr lang="ru-RU" sz="2000" kern="50" dirty="0" err="1">
                <a:effectLst/>
                <a:latin typeface="Arial" panose="020B0604020202020204" pitchFamily="34" charset="0"/>
                <a:ea typeface="Arial Unicode MS"/>
                <a:cs typeface="Arial" panose="020B0604020202020204" pitchFamily="34" charset="0"/>
              </a:rPr>
              <a:t>širší</a:t>
            </a:r>
            <a:r>
              <a:rPr lang="ru-RU" sz="2000" kern="50" dirty="0">
                <a:effectLst/>
                <a:latin typeface="Arial" panose="020B0604020202020204" pitchFamily="34" charset="0"/>
                <a:ea typeface="Arial Unicode MS"/>
                <a:cs typeface="Arial" panose="020B0604020202020204" pitchFamily="34" charset="0"/>
              </a:rPr>
              <a:t>). 2. Сделай мне кофе (</a:t>
            </a:r>
            <a:r>
              <a:rPr lang="ru-RU" sz="2000" kern="50" dirty="0" err="1">
                <a:effectLst/>
                <a:latin typeface="Arial" panose="020B0604020202020204" pitchFamily="34" charset="0"/>
                <a:ea typeface="Arial Unicode MS"/>
                <a:cs typeface="Arial" panose="020B0604020202020204" pitchFamily="34" charset="0"/>
              </a:rPr>
              <a:t>sladší</a:t>
            </a:r>
            <a:r>
              <a:rPr lang="ru-RU" sz="2000" kern="50" dirty="0">
                <a:effectLst/>
                <a:latin typeface="Arial" panose="020B0604020202020204" pitchFamily="34" charset="0"/>
                <a:ea typeface="Arial Unicode MS"/>
                <a:cs typeface="Arial" panose="020B0604020202020204" pitchFamily="34" charset="0"/>
              </a:rPr>
              <a:t>), пожалуйста. 3. Новая книга была ещё (</a:t>
            </a:r>
            <a:r>
              <a:rPr lang="cs-CZ" sz="2000" kern="50" dirty="0">
                <a:effectLst/>
                <a:latin typeface="Arial" panose="020B0604020202020204" pitchFamily="34" charset="0"/>
                <a:ea typeface="Arial Unicode MS"/>
                <a:cs typeface="Arial" panose="020B0604020202020204" pitchFamily="34" charset="0"/>
              </a:rPr>
              <a:t>zajímavější</a:t>
            </a:r>
            <a:r>
              <a:rPr lang="ru-RU" sz="2000" kern="50" dirty="0">
                <a:effectLst/>
                <a:latin typeface="Arial" panose="020B0604020202020204" pitchFamily="34" charset="0"/>
                <a:ea typeface="Arial Unicode MS"/>
                <a:cs typeface="Arial" panose="020B0604020202020204" pitchFamily="34" charset="0"/>
              </a:rPr>
              <a:t>)</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 4. Возьми эту ноту (</a:t>
            </a:r>
            <a:r>
              <a:rPr lang="ru-RU" sz="2000" kern="50" dirty="0" err="1">
                <a:effectLst/>
                <a:latin typeface="Arial" panose="020B0604020202020204" pitchFamily="34" charset="0"/>
                <a:ea typeface="Arial Unicode MS"/>
                <a:cs typeface="Arial" panose="020B0604020202020204" pitchFamily="34" charset="0"/>
              </a:rPr>
              <a:t>výše</a:t>
            </a:r>
            <a:r>
              <a:rPr lang="ru-RU" sz="2000" kern="50" dirty="0">
                <a:effectLst/>
                <a:latin typeface="Arial" panose="020B0604020202020204" pitchFamily="34" charset="0"/>
                <a:ea typeface="Arial Unicode MS"/>
                <a:cs typeface="Arial" panose="020B0604020202020204" pitchFamily="34" charset="0"/>
              </a:rPr>
              <a:t>)</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 5. Она дружила с детьми (</a:t>
            </a:r>
            <a:r>
              <a:rPr lang="ru-RU" sz="2000" kern="50" dirty="0" err="1">
                <a:effectLst/>
                <a:latin typeface="Arial" panose="020B0604020202020204" pitchFamily="34" charset="0"/>
                <a:ea typeface="Arial Unicode MS"/>
                <a:cs typeface="Arial" panose="020B0604020202020204" pitchFamily="34" charset="0"/>
              </a:rPr>
              <a:t>starší</a:t>
            </a:r>
            <a:r>
              <a:rPr lang="ru-RU" sz="2000" kern="50" dirty="0">
                <a:effectLst/>
                <a:latin typeface="Arial" panose="020B0604020202020204" pitchFamily="34" charset="0"/>
                <a:ea typeface="Arial Unicode MS"/>
                <a:cs typeface="Arial" panose="020B0604020202020204" pitchFamily="34" charset="0"/>
              </a:rPr>
              <a:t>)</a:t>
            </a:r>
            <a:r>
              <a:rPr lang="cs-CZ" sz="2000" kern="50" dirty="0">
                <a:effectLst/>
                <a:latin typeface="Arial" panose="020B0604020202020204" pitchFamily="34" charset="0"/>
                <a:ea typeface="Arial Unicode MS"/>
                <a:cs typeface="Arial" panose="020B0604020202020204" pitchFamily="34" charset="0"/>
              </a:rPr>
              <a:t>.</a:t>
            </a:r>
            <a:r>
              <a:rPr lang="ru-RU" sz="2000" kern="50" dirty="0">
                <a:effectLst/>
                <a:latin typeface="Arial" panose="020B0604020202020204" pitchFamily="34" charset="0"/>
                <a:ea typeface="Arial Unicode MS"/>
                <a:cs typeface="Arial" panose="020B0604020202020204" pitchFamily="34" charset="0"/>
              </a:rPr>
              <a:t> 6. Нина жила на краю деревни в (</a:t>
            </a:r>
            <a:r>
              <a:rPr lang="cs-CZ" sz="2000" kern="50" dirty="0">
                <a:effectLst/>
                <a:latin typeface="Arial" panose="020B0604020202020204" pitchFamily="34" charset="0"/>
                <a:ea typeface="Arial Unicode MS"/>
                <a:cs typeface="Arial" panose="020B0604020202020204" pitchFamily="34" charset="0"/>
              </a:rPr>
              <a:t>menším</a:t>
            </a:r>
            <a:r>
              <a:rPr lang="ru-RU" sz="2000" kern="50" dirty="0">
                <a:effectLst/>
                <a:latin typeface="Arial" panose="020B0604020202020204" pitchFamily="34" charset="0"/>
                <a:ea typeface="Arial Unicode MS"/>
                <a:cs typeface="Arial" panose="020B0604020202020204" pitchFamily="34" charset="0"/>
              </a:rPr>
              <a:t>) доме. 7. В (</a:t>
            </a:r>
            <a:r>
              <a:rPr lang="cs-CZ" sz="2000" kern="50" dirty="0">
                <a:effectLst/>
                <a:latin typeface="Arial" panose="020B0604020202020204" pitchFamily="34" charset="0"/>
                <a:ea typeface="Arial Unicode MS"/>
                <a:cs typeface="Arial" panose="020B0604020202020204" pitchFamily="34" charset="0"/>
              </a:rPr>
              <a:t>nejhorším</a:t>
            </a:r>
            <a:r>
              <a:rPr lang="ru-RU" sz="2000" kern="50" dirty="0">
                <a:effectLst/>
                <a:latin typeface="Arial" panose="020B0604020202020204" pitchFamily="34" charset="0"/>
                <a:ea typeface="Arial Unicode MS"/>
                <a:cs typeface="Arial" panose="020B0604020202020204" pitchFamily="34" charset="0"/>
              </a:rPr>
              <a:t>) случае. 8. На улице заиграла музыка (</a:t>
            </a:r>
            <a:r>
              <a:rPr lang="ru-RU" sz="2000" kern="50" dirty="0" err="1">
                <a:effectLst/>
                <a:latin typeface="Arial" panose="020B0604020202020204" pitchFamily="34" charset="0"/>
                <a:ea typeface="Arial Unicode MS"/>
                <a:cs typeface="Arial" panose="020B0604020202020204" pitchFamily="34" charset="0"/>
              </a:rPr>
              <a:t>hlasitější</a:t>
            </a:r>
            <a:r>
              <a:rPr lang="ru-RU" sz="2000" kern="50" dirty="0">
                <a:effectLst/>
                <a:latin typeface="Arial" panose="020B0604020202020204" pitchFamily="34" charset="0"/>
                <a:ea typeface="Arial Unicode MS"/>
                <a:cs typeface="Arial" panose="020B0604020202020204" pitchFamily="34" charset="0"/>
              </a:rPr>
              <a:t>). 9. В комнату вошла </a:t>
            </a:r>
            <a:r>
              <a:rPr lang="cs-CZ" sz="2000" kern="50" dirty="0">
                <a:effectLst/>
                <a:latin typeface="Arial" panose="020B0604020202020204" pitchFamily="34" charset="0"/>
                <a:ea typeface="Arial Unicode MS"/>
                <a:cs typeface="Arial" panose="020B0604020202020204" pitchFamily="34" charset="0"/>
              </a:rPr>
              <a:t>(starší)</a:t>
            </a:r>
            <a:r>
              <a:rPr lang="ru-RU" sz="2000" kern="50" dirty="0">
                <a:effectLst/>
                <a:latin typeface="Arial" panose="020B0604020202020204" pitchFamily="34" charset="0"/>
                <a:ea typeface="Arial Unicode MS"/>
                <a:cs typeface="Arial" panose="020B0604020202020204" pitchFamily="34" charset="0"/>
              </a:rPr>
              <a:t> женщина.</a:t>
            </a:r>
            <a:endParaRPr lang="cs-CZ" sz="2000" kern="50" dirty="0">
              <a:effectLst/>
              <a:latin typeface="Arial" panose="020B0604020202020204" pitchFamily="34" charset="0"/>
              <a:ea typeface="Arial Unicode MS"/>
              <a:cs typeface="Arial" panose="020B0604020202020204" pitchFamily="34" charset="0"/>
            </a:endParaRPr>
          </a:p>
          <a:p>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381690318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1C4BE4F-C190-4E58-87F9-C92BDBA35C8A}"/>
              </a:ext>
            </a:extLst>
          </p:cNvPr>
          <p:cNvSpPr txBox="1"/>
          <p:nvPr/>
        </p:nvSpPr>
        <p:spPr>
          <a:xfrm>
            <a:off x="1165194" y="801494"/>
            <a:ext cx="9736585" cy="5089278"/>
          </a:xfrm>
          <a:prstGeom prst="rect">
            <a:avLst/>
          </a:prstGeom>
          <a:noFill/>
        </p:spPr>
        <p:txBody>
          <a:bodyPr wrap="square">
            <a:spAutoFit/>
          </a:bodyPr>
          <a:lstStyle/>
          <a:p>
            <a:pPr algn="just">
              <a:lnSpc>
                <a:spcPct val="107000"/>
              </a:lnSpc>
              <a:spcAft>
                <a:spcPts val="800"/>
              </a:spcAft>
            </a:pPr>
            <a:r>
              <a:rPr lang="ru-RU" sz="2000" b="1" dirty="0">
                <a:effectLst/>
                <a:latin typeface="Arial" panose="020B0604020202020204" pitchFamily="34" charset="0"/>
                <a:ea typeface="Calibri" panose="020F0502020204030204" pitchFamily="34" charset="0"/>
                <a:cs typeface="Arial" panose="020B0604020202020204" pitchFamily="34" charset="0"/>
              </a:rPr>
              <a:t>1. Прилагательное в скобках поставьте в надлежащую форму.</a:t>
            </a:r>
            <a:endParaRPr lang="cs-CZ" sz="2000" b="1"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ru-RU" sz="2000" dirty="0">
                <a:effectLst/>
                <a:latin typeface="Arial" panose="020B0604020202020204" pitchFamily="34" charset="0"/>
                <a:ea typeface="Calibri" panose="020F0502020204030204" pitchFamily="34" charset="0"/>
                <a:cs typeface="Arial" panose="020B0604020202020204" pitchFamily="34" charset="0"/>
              </a:rPr>
              <a:t>1.Утро вечера (мудреный). 2. Второе пирожное (сладкий), чем первое. 3. Её голос (громкий), чем голоса остальных. 4. Эта дорога (узкий), чем я предполагал. 5. Первый том (толстый) второго. 6. Этот соус (густой), чем обычно. 7. Его поведение (мягкое), чем в прошлый раз. 8. Новый прогноз (хороший), чем мы ожидали. 9. В деревне воздух (чистый), чем в городе. 10. Новый рассказ (короткий) старого. </a:t>
            </a:r>
            <a:endParaRPr lang="cs-CZ" sz="2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ru-RU" sz="2000" b="1" dirty="0">
                <a:effectLst/>
                <a:latin typeface="Arial" panose="020B0604020202020204" pitchFamily="34" charset="0"/>
                <a:ea typeface="Calibri" panose="020F0502020204030204" pitchFamily="34" charset="0"/>
                <a:cs typeface="Arial" panose="020B0604020202020204" pitchFamily="34" charset="0"/>
              </a:rPr>
              <a:t> </a:t>
            </a:r>
            <a:endParaRPr lang="cs-CZ" sz="2000" b="1"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ru-RU" sz="2000" b="1" dirty="0">
                <a:effectLst/>
                <a:latin typeface="Arial" panose="020B0604020202020204" pitchFamily="34" charset="0"/>
                <a:ea typeface="Calibri" panose="020F0502020204030204" pitchFamily="34" charset="0"/>
                <a:cs typeface="Arial" panose="020B0604020202020204" pitchFamily="34" charset="0"/>
              </a:rPr>
              <a:t>2. Прилагательное в скобках поставьте в нужную форму.</a:t>
            </a:r>
            <a:endParaRPr lang="cs-CZ" sz="2000" b="1"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ru-RU" sz="2000" dirty="0">
                <a:effectLst/>
                <a:latin typeface="Arial" panose="020B0604020202020204" pitchFamily="34" charset="0"/>
                <a:ea typeface="Calibri" panose="020F0502020204030204" pitchFamily="34" charset="0"/>
                <a:cs typeface="Arial" panose="020B0604020202020204" pitchFamily="34" charset="0"/>
              </a:rPr>
              <a:t>1. Японская кухня (полезная) чешской. 2. Мама (молодая) папы на три года. 3. 	Брат (старший) меня. 4. Улитка (медленный) черепахи? 5. Эта песня 	(длинная) предыдущей. 6. Маша (старательная) Пети. 7. Река (широкая) 	ручья. 8. Саша (скромный) меня. 9. Товар на распродаже (дешевый), чем 	обычно. 10.  Где зима (теплый), в Чехии или в Италии?</a:t>
            </a:r>
            <a:endParaRPr lang="cs-CZ"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6956971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66A45A-CF4B-411F-9AF2-D13F36537506}"/>
              </a:ext>
            </a:extLst>
          </p:cNvPr>
          <p:cNvSpPr>
            <a:spLocks noGrp="1"/>
          </p:cNvSpPr>
          <p:nvPr>
            <p:ph type="title"/>
          </p:nvPr>
        </p:nvSpPr>
        <p:spPr/>
        <p:txBody>
          <a:bodyPr/>
          <a:lstStyle/>
          <a:p>
            <a:r>
              <a:rPr lang="ru-RU" dirty="0"/>
              <a:t>краткие прилагательные</a:t>
            </a:r>
            <a:endParaRPr lang="cs-CZ" dirty="0"/>
          </a:p>
        </p:txBody>
      </p:sp>
    </p:spTree>
    <p:extLst>
      <p:ext uri="{BB962C8B-B14F-4D97-AF65-F5344CB8AC3E}">
        <p14:creationId xmlns:p14="http://schemas.microsoft.com/office/powerpoint/2010/main" val="175121878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51A77B1-6052-434E-BCCB-EB5C3E74BD9A}"/>
              </a:ext>
            </a:extLst>
          </p:cNvPr>
          <p:cNvSpPr txBox="1"/>
          <p:nvPr/>
        </p:nvSpPr>
        <p:spPr>
          <a:xfrm>
            <a:off x="1164454" y="568884"/>
            <a:ext cx="9863092" cy="5324535"/>
          </a:xfrm>
          <a:prstGeom prst="rect">
            <a:avLst/>
          </a:prstGeom>
          <a:noFill/>
        </p:spPr>
        <p:txBody>
          <a:bodyPr wrap="square">
            <a:spAutoFit/>
          </a:bodyPr>
          <a:lstStyle/>
          <a:p>
            <a:pPr algn="just">
              <a:tabLst>
                <a:tab pos="228600" algn="l"/>
              </a:tabLst>
            </a:pPr>
            <a:r>
              <a:rPr lang="ru-RU" sz="2000" b="1" kern="50" dirty="0">
                <a:effectLst/>
                <a:latin typeface="Arial" panose="020B0604020202020204" pitchFamily="34" charset="0"/>
                <a:ea typeface="Arial Unicode MS"/>
                <a:cs typeface="Arial" panose="020B0604020202020204" pitchFamily="34" charset="0"/>
              </a:rPr>
              <a:t>1. Дополните имя прилагательное в краткой или полной форме.</a:t>
            </a:r>
            <a:endParaRPr lang="cs-CZ" sz="2000"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ru-RU" sz="2000" kern="50" dirty="0">
                <a:effectLst/>
                <a:latin typeface="Arial" panose="020B0604020202020204" pitchFamily="34" charset="0"/>
                <a:ea typeface="Arial Unicode MS"/>
                <a:cs typeface="Arial" panose="020B0604020202020204" pitchFamily="34" charset="0"/>
              </a:rPr>
              <a:t>1. Моя сестра (молодая/молода), ей только 20 лет. 2. Ты слишком (молод/молодой), чтобы управлять такой крупной корпорацией. 3. Для детей этот маршрут слишком (длинен/длинный). 4. Мы прошли (длинен/длинный) путь. 5. Для проезда эта тропа слишком (узка/узкая). 6. Эта лесная тропа (узка/узкая). 7. Эта квартира (мала/маленькая), здесь только одна комната и кухня. 8. Для нашей семьи эта квартира (мала/маленькая). 9. Нина быстро растёт, старая юбка ей уже (коротка/короткая). 10. Юбка слишком (коротка/короткая), но у нас есть и другие фасоны. 11. Этот роман (интересен/интересный) для молодой аудитории. </a:t>
            </a:r>
            <a:endParaRPr lang="cs-CZ" sz="2000"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ru-RU" sz="2000" kern="50" dirty="0">
                <a:effectLst/>
                <a:latin typeface="Arial" panose="020B0604020202020204" pitchFamily="34" charset="0"/>
                <a:ea typeface="Arial Unicode MS"/>
                <a:cs typeface="Arial" panose="020B0604020202020204" pitchFamily="34" charset="0"/>
              </a:rPr>
              <a:t> </a:t>
            </a:r>
            <a:endParaRPr lang="cs-CZ" sz="2000" kern="50" dirty="0">
              <a:effectLst/>
              <a:latin typeface="Arial" panose="020B0604020202020204" pitchFamily="34" charset="0"/>
              <a:ea typeface="Arial Unicode MS"/>
              <a:cs typeface="Arial" panose="020B0604020202020204" pitchFamily="34" charset="0"/>
            </a:endParaRPr>
          </a:p>
          <a:p>
            <a:pPr algn="just">
              <a:tabLst>
                <a:tab pos="228600" algn="l"/>
                <a:tab pos="647700" algn="l"/>
              </a:tabLst>
            </a:pPr>
            <a:r>
              <a:rPr lang="ru-RU" sz="2000" b="1" kern="50" dirty="0">
                <a:effectLst/>
                <a:latin typeface="Arial" panose="020B0604020202020204" pitchFamily="34" charset="0"/>
                <a:ea typeface="Arial Unicode MS"/>
                <a:cs typeface="Arial" panose="020B0604020202020204" pitchFamily="34" charset="0"/>
              </a:rPr>
              <a:t>2. Объясните, в каких предложениях используется краткая форма прилагательного, а в каких наречие.</a:t>
            </a:r>
            <a:endParaRPr lang="cs-CZ" sz="2000" kern="50" dirty="0">
              <a:effectLst/>
              <a:latin typeface="Arial" panose="020B0604020202020204" pitchFamily="34" charset="0"/>
              <a:ea typeface="Arial Unicode MS"/>
              <a:cs typeface="Arial" panose="020B0604020202020204" pitchFamily="34" charset="0"/>
            </a:endParaRPr>
          </a:p>
          <a:p>
            <a:pPr algn="just">
              <a:tabLst>
                <a:tab pos="228600" algn="l"/>
                <a:tab pos="647700" algn="l"/>
              </a:tabLst>
            </a:pPr>
            <a:r>
              <a:rPr lang="ru-RU" sz="2000" kern="50" dirty="0">
                <a:effectLst/>
                <a:latin typeface="Arial" panose="020B0604020202020204" pitchFamily="34" charset="0"/>
                <a:ea typeface="Arial Unicode MS"/>
                <a:cs typeface="Arial" panose="020B0604020202020204" pitchFamily="34" charset="0"/>
              </a:rPr>
              <a:t>1. Водолаз нырнул очень глубоко. 2. Это озеро глубоко. 3. Вино в этом бокале горько. 4. Он сел и горько заплакал. 5. Она коротко рассказала о вчерашнем дне. 6. Платье тебе коротко. 7. Она мило улыбалась. 8. Это кольцо слишком красиво. 9. Мне было очень интересно. 10. Следующее упражнение не менее интересно.</a:t>
            </a:r>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29244201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C0FAFCE2-04A7-4791-A0ED-03DB7C9E7107}"/>
              </a:ext>
            </a:extLst>
          </p:cNvPr>
          <p:cNvSpPr txBox="1"/>
          <p:nvPr/>
        </p:nvSpPr>
        <p:spPr>
          <a:xfrm>
            <a:off x="1597980" y="1296452"/>
            <a:ext cx="9167673" cy="2862322"/>
          </a:xfrm>
          <a:prstGeom prst="rect">
            <a:avLst/>
          </a:prstGeom>
          <a:noFill/>
        </p:spPr>
        <p:txBody>
          <a:bodyPr wrap="square">
            <a:spAutoFit/>
          </a:bodyPr>
          <a:lstStyle/>
          <a:p>
            <a:pPr algn="just">
              <a:tabLst>
                <a:tab pos="228600" algn="l"/>
              </a:tabLst>
            </a:pPr>
            <a:r>
              <a:rPr lang="ru-RU" sz="2000" b="1" kern="50" dirty="0">
                <a:effectLst/>
                <a:latin typeface="Arial" panose="020B0604020202020204" pitchFamily="34" charset="0"/>
                <a:ea typeface="Arial Unicode MS"/>
                <a:cs typeface="Arial" panose="020B0604020202020204" pitchFamily="34" charset="0"/>
              </a:rPr>
              <a:t>Раскройте скобки, употребляя краткую форму прилагательных.</a:t>
            </a:r>
            <a:endParaRPr lang="cs-CZ" sz="2000" kern="50" dirty="0">
              <a:effectLst/>
              <a:latin typeface="Arial" panose="020B0604020202020204" pitchFamily="34" charset="0"/>
              <a:ea typeface="Arial Unicode MS"/>
              <a:cs typeface="Arial" panose="020B0604020202020204" pitchFamily="34" charset="0"/>
            </a:endParaRPr>
          </a:p>
          <a:p>
            <a:pPr algn="just">
              <a:tabLst>
                <a:tab pos="228600" algn="l"/>
              </a:tabLst>
            </a:pPr>
            <a:r>
              <a:rPr lang="ru-RU" sz="2000" kern="50" dirty="0">
                <a:effectLst/>
                <a:latin typeface="Arial" panose="020B0604020202020204" pitchFamily="34" charset="0"/>
                <a:ea typeface="Arial Unicode MS"/>
                <a:cs typeface="Arial" panose="020B0604020202020204" pitchFamily="34" charset="0"/>
              </a:rPr>
              <a:t>1. Дети, идите сюда, обед уже (готовый). 2. Извини, мы не (голодный). 3. Петру этот костюм очень (маленький). 4. Сказка, которую нам рассказывала бабушка, очень (интересный). 5. Можешь уходить, ты (свободный). 6. Спасибо вам, вы очень (добрый). 7. Голос (тонкий), нос (долгий), кто его убьет, свою же кровь прольет. 8. Любите и веселитесь, потому что жизнь слишком (короткий), чтобы грустить. 9. Твой ответ был (смешной). 10. Моя душа совсем (пустой).</a:t>
            </a:r>
            <a:endParaRPr lang="ru-RU" sz="2000" kern="50" dirty="0">
              <a:latin typeface="Arial" panose="020B0604020202020204" pitchFamily="34" charset="0"/>
              <a:ea typeface="Arial Unicode MS"/>
              <a:cs typeface="Arial" panose="020B0604020202020204" pitchFamily="34" charset="0"/>
            </a:endParaRPr>
          </a:p>
          <a:p>
            <a:pPr algn="just"/>
            <a:endParaRPr lang="cs-CZ" sz="2000" kern="50" dirty="0">
              <a:effectLst/>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65117280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5D7E82-F2D6-434B-9C10-5C8C473EB148}"/>
              </a:ext>
            </a:extLst>
          </p:cNvPr>
          <p:cNvSpPr>
            <a:spLocks noGrp="1"/>
          </p:cNvSpPr>
          <p:nvPr>
            <p:ph type="title"/>
          </p:nvPr>
        </p:nvSpPr>
        <p:spPr/>
        <p:txBody>
          <a:bodyPr/>
          <a:lstStyle/>
          <a:p>
            <a:r>
              <a:rPr lang="ru-RU" dirty="0"/>
              <a:t>лексические упражнения</a:t>
            </a:r>
            <a:endParaRPr lang="cs-CZ" dirty="0"/>
          </a:p>
        </p:txBody>
      </p:sp>
    </p:spTree>
    <p:extLst>
      <p:ext uri="{BB962C8B-B14F-4D97-AF65-F5344CB8AC3E}">
        <p14:creationId xmlns:p14="http://schemas.microsoft.com/office/powerpoint/2010/main" val="8234150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TM03457510[[fn=Savon]]</Template>
  <TotalTime>14458</TotalTime>
  <Words>55240</Words>
  <Application>Microsoft Office PowerPoint</Application>
  <PresentationFormat>Širokoúhlá obrazovka</PresentationFormat>
  <Paragraphs>1259</Paragraphs>
  <Slides>292</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292</vt:i4>
      </vt:variant>
    </vt:vector>
  </HeadingPairs>
  <TitlesOfParts>
    <vt:vector size="297" baseType="lpstr">
      <vt:lpstr>Arial</vt:lpstr>
      <vt:lpstr>Calibri</vt:lpstr>
      <vt:lpstr>Garamond</vt:lpstr>
      <vt:lpstr>Times New Roman</vt:lpstr>
      <vt:lpstr>Savon</vt:lpstr>
      <vt:lpstr>Морфология Повторение материала</vt:lpstr>
      <vt:lpstr>имя существительное</vt:lpstr>
      <vt:lpstr>число</vt:lpstr>
      <vt:lpstr>Prezentace aplikace PowerPoint</vt:lpstr>
      <vt:lpstr>Prezentace aplikace PowerPoint</vt:lpstr>
      <vt:lpstr>Prezentace aplikace PowerPoint</vt:lpstr>
      <vt:lpstr>Prezentace aplikace PowerPoint</vt:lpstr>
      <vt:lpstr>Prezentace aplikace PowerPoint</vt:lpstr>
      <vt:lpstr>род</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склонение имен существительных мужского рода</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мужской род - перевод</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склонение имен существительных среднего рода</vt:lpstr>
      <vt:lpstr>Prezentace aplikace PowerPoint</vt:lpstr>
      <vt:lpstr>Prezentace aplikace PowerPoint</vt:lpstr>
      <vt:lpstr>Prezentace aplikace PowerPoint</vt:lpstr>
      <vt:lpstr>Prezentace aplikace PowerPoint</vt:lpstr>
      <vt:lpstr>средний род - перевод</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склонение имен существительных женского рода</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женский род - перевод</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имя прилагательное</vt:lpstr>
      <vt:lpstr>образование</vt:lpstr>
      <vt:lpstr>Prezentace aplikace PowerPoint</vt:lpstr>
      <vt:lpstr>Prezentace aplikace PowerPoint</vt:lpstr>
      <vt:lpstr>Prezentace aplikace PowerPoint</vt:lpstr>
      <vt:lpstr>склонение прилагательных</vt:lpstr>
      <vt:lpstr>Prezentace aplikace PowerPoint</vt:lpstr>
      <vt:lpstr>Prezentace aplikace PowerPoint</vt:lpstr>
      <vt:lpstr>Prezentace aplikace PowerPoint</vt:lpstr>
      <vt:lpstr>степени сравнения</vt:lpstr>
      <vt:lpstr>Prezentace aplikace PowerPoint</vt:lpstr>
      <vt:lpstr>Prezentace aplikace PowerPoint</vt:lpstr>
      <vt:lpstr>краткие прилагательные</vt:lpstr>
      <vt:lpstr>Prezentace aplikace PowerPoint</vt:lpstr>
      <vt:lpstr>Prezentace aplikace PowerPoint</vt:lpstr>
      <vt:lpstr>лексические упражнения</vt:lpstr>
      <vt:lpstr>Prezentace aplikace PowerPoint</vt:lpstr>
      <vt:lpstr>Prezentace aplikace PowerPoint</vt:lpstr>
      <vt:lpstr>Prezentace aplikace PowerPoint</vt:lpstr>
      <vt:lpstr>Prezentace aplikace PowerPoint</vt:lpstr>
      <vt:lpstr>Prezentace aplikace PowerPoint</vt:lpstr>
      <vt:lpstr>прилагательное - перевод</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местоимение</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местоимение - перевод</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числительное</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фразеологизмы</vt:lpstr>
      <vt:lpstr>Prezentace aplikace PowerPoint</vt:lpstr>
      <vt:lpstr>Prezentace aplikace PowerPoint</vt:lpstr>
      <vt:lpstr>числительное -перевод</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глагол</vt:lpstr>
      <vt:lpstr>вид глагола</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время</vt:lpstr>
      <vt:lpstr>Prezentace aplikace PowerPoint</vt:lpstr>
      <vt:lpstr>спряжение</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повелительное наклонение</vt:lpstr>
      <vt:lpstr>Prezentace aplikace PowerPoint</vt:lpstr>
      <vt:lpstr>Prezentace aplikace PowerPoint</vt:lpstr>
      <vt:lpstr>Prezentace aplikace PowerPoint</vt:lpstr>
      <vt:lpstr>Prezentace aplikace PowerPoint</vt:lpstr>
      <vt:lpstr>Prezentace aplikace PowerPoint</vt:lpstr>
      <vt:lpstr>сослагательное наклонение </vt:lpstr>
      <vt:lpstr>Prezentace aplikace PowerPoint</vt:lpstr>
      <vt:lpstr>Prezentace aplikace PowerPoint</vt:lpstr>
      <vt:lpstr>Prezentace aplikace PowerPoint</vt:lpstr>
      <vt:lpstr>Prezentace aplikace PowerPoint</vt:lpstr>
      <vt:lpstr>деепричастия </vt:lpstr>
      <vt:lpstr>Prezentace aplikace PowerPoint</vt:lpstr>
      <vt:lpstr>Prezentace aplikace PowerPoint</vt:lpstr>
      <vt:lpstr>Prezentace aplikace PowerPoint</vt:lpstr>
      <vt:lpstr>Prezentace aplikace PowerPoint</vt:lpstr>
      <vt:lpstr>причастия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страдательный залог </vt:lpstr>
      <vt:lpstr>Prezentace aplikace PowerPoint</vt:lpstr>
      <vt:lpstr>Prezentace aplikace PowerPoint</vt:lpstr>
      <vt:lpstr>Prezentace aplikace PowerPoint</vt:lpstr>
      <vt:lpstr>Prezentace aplikace PowerPoint</vt:lpstr>
      <vt:lpstr>наречие</vt:lpstr>
      <vt:lpstr>фразеологизмы</vt:lpstr>
      <vt:lpstr>Prezentace aplikace PowerPoint</vt:lpstr>
      <vt:lpstr>Prezentace aplikace PowerPoint</vt:lpstr>
      <vt:lpstr>образование</vt:lpstr>
      <vt:lpstr>Prezentace aplikace PowerPoint</vt:lpstr>
      <vt:lpstr>сравнительная степень</vt:lpstr>
      <vt:lpstr>Prezentace aplikace PowerPoint</vt:lpstr>
      <vt:lpstr>Prezentace aplikace PowerPoint</vt:lpstr>
      <vt:lpstr>правописание</vt:lpstr>
      <vt:lpstr>Prezentace aplikace PowerPoint</vt:lpstr>
      <vt:lpstr>Prezentace aplikace PowerPoint</vt:lpstr>
      <vt:lpstr>перевод</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Veronika Stranz-Nikitina</dc:creator>
  <cp:lastModifiedBy>Veronika Stranz-Nikitina</cp:lastModifiedBy>
  <cp:revision>130</cp:revision>
  <dcterms:created xsi:type="dcterms:W3CDTF">2021-02-02T14:22:17Z</dcterms:created>
  <dcterms:modified xsi:type="dcterms:W3CDTF">2021-05-04T12:32:19Z</dcterms:modified>
</cp:coreProperties>
</file>