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6" roundtripDataSignature="AMtx7mh8Z/ckDcZw3Q5DNpVB124Cmql0y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89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0ad8503e18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g10ad8503e1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0bb967444a_0_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g10bb967444a_0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0bb967444a_0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g10bb967444a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10bb967444a_0_18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11" name="Google Shape;11;g10bb967444a_0_18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12" name="Google Shape;12;g10bb967444a_0_18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10bb967444a_0_217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g10bb967444a_0_217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g10bb967444a_0_21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10bb967444a_0_22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g10bb967444a_0_223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g10bb967444a_0_223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00" cy="15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g10bb967444a_0_223"/>
          <p:cNvSpPr txBox="1">
            <a:spLocks noGrp="1"/>
          </p:cNvSpPr>
          <p:nvPr>
            <p:ph type="body" idx="1"/>
          </p:nvPr>
        </p:nvSpPr>
        <p:spPr>
          <a:xfrm>
            <a:off x="913774" y="2367092"/>
            <a:ext cx="10363800" cy="3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 rtl="0">
              <a:lnSpc>
                <a:spcPct val="120000"/>
              </a:lnSpc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g10bb967444a_0_223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g10bb967444a_0_223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g10bb967444a_0_223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va obsahy" type="twoObj">
  <p:cSld name="TWO_OBJECTS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0bb967444a_0_230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00" cy="15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g10bb967444a_0_230"/>
          <p:cNvSpPr txBox="1">
            <a:spLocks noGrp="1"/>
          </p:cNvSpPr>
          <p:nvPr>
            <p:ph type="body" idx="1"/>
          </p:nvPr>
        </p:nvSpPr>
        <p:spPr>
          <a:xfrm>
            <a:off x="1143000" y="2057399"/>
            <a:ext cx="47550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55600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42900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30200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 rtl="0">
              <a:lnSpc>
                <a:spcPct val="120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60" name="Google Shape;60;g10bb967444a_0_230"/>
          <p:cNvSpPr txBox="1">
            <a:spLocks noGrp="1"/>
          </p:cNvSpPr>
          <p:nvPr>
            <p:ph type="body" idx="2"/>
          </p:nvPr>
        </p:nvSpPr>
        <p:spPr>
          <a:xfrm>
            <a:off x="6267612" y="2057400"/>
            <a:ext cx="47550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55600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42900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30200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 rtl="0">
              <a:lnSpc>
                <a:spcPct val="120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61" name="Google Shape;61;g10bb967444a_0_230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g10bb967444a_0_230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g10bb967444a_0_230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10bb967444a_0_186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g10bb967444a_0_18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g10bb967444a_0_18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g10bb967444a_0_18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g10bb967444a_0_18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10bb967444a_0_19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g10bb967444a_0_19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g10bb967444a_0_193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g10bb967444a_0_19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10bb967444a_0_19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g10bb967444a_0_19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10bb967444a_0_201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g10bb967444a_0_201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g10bb967444a_0_20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10bb967444a_0_205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g10bb967444a_0_20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10bb967444a_0_208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g10bb967444a_0_208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g10bb967444a_0_208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g10bb967444a_0_208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g10bb967444a_0_20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10bb967444a_0_214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g10bb967444a_0_21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10bb967444a_0_17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g10bb967444a_0_17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marL="914400" lvl="1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marL="1371600" lvl="2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marL="1828800" lvl="3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marL="2286000" lvl="4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marL="2743200" lvl="5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marL="3200400" lvl="6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marL="3657600" lvl="7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marL="4114800" lvl="8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g10bb967444a_0_17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nderonline.cz/PDFS/GAV/2006/02/03.PDF" TargetMode="External"/><Relationship Id="rId7" Type="http://schemas.openxmlformats.org/officeDocument/2006/relationships/hyperlink" Target="https://dspace.cuni.cz/bitstream/handle/20.500.11956/103369/130238126.pdf?sequence=1&amp;isAllowed=y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uhk.cz/file/edee/filozoficka-fakulta/studium/janebova_-_kriticka_socialni_prace.pdf" TargetMode="External"/><Relationship Id="rId5" Type="http://schemas.openxmlformats.org/officeDocument/2006/relationships/hyperlink" Target="https://a2larm.cz/2017/09/feminismus-prace-a-jeji-odmitani/" TargetMode="External"/><Relationship Id="rId4" Type="http://schemas.openxmlformats.org/officeDocument/2006/relationships/hyperlink" Target="https://dspace.cuni.cz/bitstream/handle/20.500.11956/75033/DPTX_2013_2_11280_0_423466_0_154303.pdf?sequence=1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solidarita.socsol.cz/2021/teorie/rosa-luxemburg-soucasna-marxisticko-feministicka-perspektiva" TargetMode="External"/><Relationship Id="rId3" Type="http://schemas.openxmlformats.org/officeDocument/2006/relationships/hyperlink" Target="https://sok.bz/clanky/2012/herbert-marcuse-marxismus-a-feminismus" TargetMode="External"/><Relationship Id="rId7" Type="http://schemas.openxmlformats.org/officeDocument/2006/relationships/hyperlink" Target="http://www.feminismus.cz/download/emancipace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blog.socialstudies.com/capitalism-socialism-communism-whats-the-difference" TargetMode="External"/><Relationship Id="rId5" Type="http://schemas.openxmlformats.org/officeDocument/2006/relationships/hyperlink" Target="https://encyklopedie.soc.cas.cz/w/Hlavn%C3%AD_strana" TargetMode="External"/><Relationship Id="rId4" Type="http://schemas.openxmlformats.org/officeDocument/2006/relationships/hyperlink" Target="https://web.archive.org/web/20061219151830/http:/www.lolapress.org/elec2/artenglish/butl_e.htmI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"/>
          <p:cNvSpPr txBox="1">
            <a:spLocks noGrp="1"/>
          </p:cNvSpPr>
          <p:nvPr>
            <p:ph type="ctrTitle"/>
          </p:nvPr>
        </p:nvSpPr>
        <p:spPr>
          <a:xfrm>
            <a:off x="0" y="933450"/>
            <a:ext cx="11715750" cy="2962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cs-CZ" sz="6000" b="1">
                <a:latin typeface="Calibri"/>
                <a:ea typeface="Calibri"/>
                <a:cs typeface="Calibri"/>
                <a:sym typeface="Calibri"/>
              </a:rPr>
              <a:t>MARXISTICKÉ (SOCIALISTICKÉ) FT VS. </a:t>
            </a:r>
            <a:br>
              <a:rPr lang="cs-CZ" sz="6000" b="1">
                <a:latin typeface="Calibri"/>
                <a:ea typeface="Calibri"/>
                <a:cs typeface="Calibri"/>
                <a:sym typeface="Calibri"/>
              </a:rPr>
            </a:br>
            <a:r>
              <a:rPr lang="cs-CZ" sz="6000" b="1">
                <a:latin typeface="Calibri"/>
                <a:ea typeface="Calibri"/>
                <a:cs typeface="Calibri"/>
                <a:sym typeface="Calibri"/>
              </a:rPr>
              <a:t>POSTOMODERNISTICKÉ FT</a:t>
            </a:r>
            <a:endParaRPr/>
          </a:p>
        </p:txBody>
      </p:sp>
      <p:sp>
        <p:nvSpPr>
          <p:cNvPr id="69" name="Google Shape;69;p1"/>
          <p:cNvSpPr txBox="1">
            <a:spLocks noGrp="1"/>
          </p:cNvSpPr>
          <p:nvPr>
            <p:ph type="subTitle" idx="1"/>
          </p:nvPr>
        </p:nvSpPr>
        <p:spPr>
          <a:xfrm>
            <a:off x="1227137" y="4371975"/>
            <a:ext cx="8689976" cy="137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59459"/>
              <a:buNone/>
            </a:pPr>
            <a:r>
              <a:rPr lang="cs-CZ" i="1">
                <a:solidFill>
                  <a:schemeClr val="dk1"/>
                </a:solidFill>
              </a:rPr>
              <a:t>A. HAVRÁNKOVÁ, K. HVOJNÍKOVÁ, K. GRAMPPOVÁ, M. HYKYŠOVÁ, K. BOHATÁ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0"/>
          <p:cNvSpPr txBox="1">
            <a:spLocks noGrp="1"/>
          </p:cNvSpPr>
          <p:nvPr>
            <p:ph type="ctrTitle"/>
          </p:nvPr>
        </p:nvSpPr>
        <p:spPr>
          <a:xfrm>
            <a:off x="1629144" y="85851"/>
            <a:ext cx="9144000" cy="5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lang="cs-CZ" sz="3000" b="1"/>
              <a:t>SEZNAM ZDROJŮ</a:t>
            </a:r>
            <a:endParaRPr sz="3000"/>
          </a:p>
        </p:txBody>
      </p:sp>
      <p:sp>
        <p:nvSpPr>
          <p:cNvPr id="145" name="Google Shape;145;p10"/>
          <p:cNvSpPr txBox="1">
            <a:spLocks noGrp="1"/>
          </p:cNvSpPr>
          <p:nvPr>
            <p:ph type="subTitle" idx="1"/>
          </p:nvPr>
        </p:nvSpPr>
        <p:spPr>
          <a:xfrm>
            <a:off x="343244" y="784987"/>
            <a:ext cx="10999500" cy="56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AMSTORNG, E. 2020. Marxist and Socialist Feminism. In: </a:t>
            </a:r>
            <a:r>
              <a:rPr lang="cs-CZ" sz="4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Smith Colage: Smith ScholarWorks </a:t>
            </a:r>
            <a:r>
              <a:rPr lang="cs-CZ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[online]. [vid. 11. 1. 2021]. Dostupné z: https://scholarworks.smith.edu/swg_facpubs/15/</a:t>
            </a:r>
            <a:endParaRPr sz="48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cs-CZ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ANON, 2021. Leták historie feminismu In:</a:t>
            </a:r>
            <a:r>
              <a:rPr lang="cs-CZ" sz="4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Ženská práva</a:t>
            </a:r>
            <a:r>
              <a:rPr lang="cs-CZ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[online]. [vid. 11. 1. 2021]. Dostupné z: </a:t>
            </a:r>
            <a:r>
              <a:rPr lang="cs-CZ" sz="4800">
                <a:solidFill>
                  <a:schemeClr val="dk1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HTTPS://WWW.GENDERONLINE.CZ/PDFS/GAV/2006/02/03.PDF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cs-CZ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ANON, 2022. Sex work end feminism In: </a:t>
            </a:r>
            <a:r>
              <a:rPr lang="cs-CZ" sz="4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SWAN </a:t>
            </a:r>
            <a:r>
              <a:rPr lang="cs-CZ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[online]. [vid. 11. 1. 2021]. Dostupné z:https://swannet.org/wp-content/uploads/2021/03/Sex_Work_and_Feminism_ENG_SnglPgs.pdf</a:t>
            </a:r>
            <a:endParaRPr sz="48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cs-CZ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BUTLER, J. 2003. </a:t>
            </a:r>
            <a:r>
              <a:rPr lang="cs-CZ" sz="4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Trampoty s rodom. Feminizmus a podrývanie identity. </a:t>
            </a:r>
            <a:r>
              <a:rPr lang="cs-CZ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Bratislava: Aspekt.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cs-CZ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CIMRMANNOVÁ, T., 2015.  </a:t>
            </a:r>
            <a:r>
              <a:rPr lang="cs-CZ" sz="4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Sociální	práce v kontextu násilí z nenávisti </a:t>
            </a:r>
            <a:r>
              <a:rPr lang="cs-CZ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[online]. Praha: Unive</a:t>
            </a:r>
            <a:r>
              <a:rPr lang="cs-CZ" sz="4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[online]. [vid. 11. 1. 2021]. Dostupné z:rzita Karlova. [vid. 11. 1. 2021]. Dostupné z: </a:t>
            </a:r>
            <a:r>
              <a:rPr lang="cs-CZ" sz="4800">
                <a:solidFill>
                  <a:schemeClr val="dk1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https://dspace.cuni.cz/bitstream/handle/20.500.11956/75033/DPTX_2013_2_11280_0_423466_0_154303.pdf?sequence=1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cs-CZ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FEDERICI, S. 2013. </a:t>
            </a:r>
            <a:r>
              <a:rPr lang="cs-CZ" sz="4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Bod nula: Texty o mzde za domácu prácu</a:t>
            </a:r>
            <a:r>
              <a:rPr lang="cs-CZ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[online]. Bratislava: Kolektivně proti kapitálu. </a:t>
            </a:r>
            <a:endParaRPr sz="48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cs-CZ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Feminismus, práce a její odmítání in A2ALARM. 2017. [online]. [vid. 5. 1. 2021]. Dostupné z: </a:t>
            </a:r>
            <a:r>
              <a:rPr lang="cs-CZ" sz="4800">
                <a:solidFill>
                  <a:schemeClr val="dk1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https://a2larm.cz/2017/09/feminismus-prace-a-jeji-odmitani/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cs-CZ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HARAWAY, D., 2016. </a:t>
            </a:r>
            <a:r>
              <a:rPr lang="cs-CZ" sz="4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cyborg manifesto </a:t>
            </a:r>
            <a:r>
              <a:rPr lang="cs-CZ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[online]. [vid. 11. 1. 2021]. Dostupné z: Univerzita Karlova. [vid. 11. 1. 2021]. Dostupné z: https://warwick.ac.uk/fac/arts/english/currentstudents/undergraduate/modules/fictionnownarrativemediaandtheoryinthe21stcentury/manifestly_haraway_----_a_cyborg_manifesto_science_technology_and_socialist-feminism_in_the_....pdf</a:t>
            </a:r>
            <a:endParaRPr sz="48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cs-CZ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JANEBOVÁ, R., 2014. </a:t>
            </a:r>
            <a:r>
              <a:rPr lang="cs-CZ" sz="4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Kritická sociální práce </a:t>
            </a:r>
            <a:r>
              <a:rPr lang="cs-CZ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[online]. Hradec Králové: UHK Ústav sociální práce. vid. 11. 1. 2021]. Dostupné z: </a:t>
            </a:r>
            <a:r>
              <a:rPr lang="cs-CZ" sz="4800">
                <a:solidFill>
                  <a:schemeClr val="dk1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https://www.uhk.cz/file/edee/filozoficka-fakulta/studium/janebova_-_kriticka_socialni_prace.pdf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cs-CZ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JANEBOVÁ, R., 2014. </a:t>
            </a:r>
            <a:r>
              <a:rPr lang="cs-CZ" sz="4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Feministické teorie sociální práce </a:t>
            </a:r>
            <a:r>
              <a:rPr lang="cs-CZ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[online]. Hradec Králové: UHK Ústav sociální práce. vid. 11. 1. 2021]. Dostupné z: https://www.uhk.cz/file/edee/filozoficka-fakulta/studium/janebova_-_feministicke_teorie_socialni_prace.pdf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cs-CZ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KUBICOVÁ, E., 2018. </a:t>
            </a:r>
            <a:r>
              <a:rPr lang="cs-CZ" sz="4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Pojem reproduktivní práce v marxistickém feminismu  </a:t>
            </a:r>
            <a:r>
              <a:rPr lang="cs-CZ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[online]. Praha: Univerzita Karlova [vid. 11. 1. 2021]. Dostupné z: </a:t>
            </a:r>
            <a:r>
              <a:rPr lang="cs-CZ" sz="4800">
                <a:solidFill>
                  <a:schemeClr val="dk1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https://dspace.cuni.cz/bitstream/handle/20.500.11956/103369/130238126.pdf?sequence=1&amp;isAllowed=y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60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050" u="sng">
              <a:solidFill>
                <a:schemeClr val="hlink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59459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59459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59459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59459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0ad8503e18_0_1"/>
          <p:cNvSpPr txBox="1">
            <a:spLocks noGrp="1"/>
          </p:cNvSpPr>
          <p:nvPr>
            <p:ph type="ctrTitle"/>
          </p:nvPr>
        </p:nvSpPr>
        <p:spPr>
          <a:xfrm>
            <a:off x="1357669" y="100151"/>
            <a:ext cx="9144000" cy="5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lang="cs-CZ" sz="3000" b="1"/>
              <a:t>SEZNAM ZDROJŮ</a:t>
            </a:r>
            <a:endParaRPr sz="3000"/>
          </a:p>
        </p:txBody>
      </p:sp>
      <p:sp>
        <p:nvSpPr>
          <p:cNvPr id="151" name="Google Shape;151;g10ad8503e18_0_1"/>
          <p:cNvSpPr txBox="1">
            <a:spLocks noGrp="1"/>
          </p:cNvSpPr>
          <p:nvPr>
            <p:ph type="subTitle" idx="1"/>
          </p:nvPr>
        </p:nvSpPr>
        <p:spPr>
          <a:xfrm>
            <a:off x="343269" y="699262"/>
            <a:ext cx="10999500" cy="56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cs-CZ" sz="4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KSČM  </a:t>
            </a:r>
            <a:r>
              <a:rPr lang="cs-CZ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[online]. [vid. 11. 1. 2021]. Dostupné z: https://www.kscm.cz/cs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MARCUSE, H., 2004. MARXISMUS A FEMINISMUS. In: [online]. In: </a:t>
            </a:r>
            <a:r>
              <a:rPr lang="cs-CZ" sz="4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Sdružení pro levicovou teorii</a:t>
            </a:r>
            <a:r>
              <a:rPr lang="cs-CZ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[vid. 11. 1. 2022]. Dostupné z: </a:t>
            </a:r>
            <a:r>
              <a:rPr lang="cs-CZ" sz="4800">
                <a:solidFill>
                  <a:schemeClr val="dk1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https://sok.bz/clanky/2012/herbert-marcuse-marxismus-a-feminismu</a:t>
            </a:r>
            <a:r>
              <a:rPr lang="cs-CZ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cs-CZ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Marxistický a socialistický feminismus [online]. [vid. 5. 1. 2021]. Dostupné z: https://petami.estranky.cz/clanky/gender---studijni-texty/marxisticky-a-socialisticky-feminismus.html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cs-CZ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MICHALIK, R., 2006. </a:t>
            </a:r>
            <a:r>
              <a:rPr lang="cs-CZ" sz="4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Interview with Judith Butler (english) by Regina</a:t>
            </a:r>
            <a:r>
              <a:rPr lang="cs-CZ" sz="4800" i="1">
                <a:solidFill>
                  <a:schemeClr val="dk1"/>
                </a:solidFill>
              </a:rPr>
              <a:t> </a:t>
            </a:r>
            <a:r>
              <a:rPr lang="cs-CZ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[online]. [vid. 11. 1. 2022]. </a:t>
            </a:r>
            <a:r>
              <a:rPr lang="cs-CZ" sz="4800">
                <a:solidFill>
                  <a:schemeClr val="dk1"/>
                </a:solidFill>
              </a:rPr>
              <a:t> </a:t>
            </a:r>
            <a:r>
              <a:rPr lang="cs-CZ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Dostupné z: </a:t>
            </a:r>
            <a:r>
              <a:rPr lang="cs-CZ" sz="4800">
                <a:solidFill>
                  <a:schemeClr val="dk1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https://web.archive.org/web/20061219151830/http://www.lolapress.org/elec2/artenglish/butl_e.htm</a:t>
            </a:r>
            <a:r>
              <a:rPr lang="cs-CZ" sz="4800">
                <a:solidFill>
                  <a:schemeClr val="dk1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</a:t>
            </a:r>
            <a:endParaRPr sz="4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cs-CZ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PORKERTOVÁ, H., Trampoty s tampoty: Co nám dnes ne/říká Judith BUtler a proč má stále cenu ji číst. In: </a:t>
            </a:r>
            <a:r>
              <a:rPr lang="cs-CZ" sz="4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Gender rovné příležitosti, výzkum. </a:t>
            </a:r>
            <a:r>
              <a:rPr lang="cs-CZ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roč. 17 č.. 1/2016, s. 103-105. 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NEŠPOR, Z., eds. 2020. </a:t>
            </a:r>
            <a:r>
              <a:rPr lang="cs-CZ" sz="4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Sociologická encyklopedie. </a:t>
            </a:r>
            <a:r>
              <a:rPr lang="cs-CZ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[online]. [vid. 11. 1. 2022]. Dostupné z: </a:t>
            </a:r>
            <a:r>
              <a:rPr lang="cs-CZ" sz="4800">
                <a:solidFill>
                  <a:schemeClr val="dk1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https://encyklopedie.soc.cas.cz/w/Hlavn%C3%AD_strana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cs-CZ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OLŠOVSKÝ, J., 2011. </a:t>
            </a:r>
            <a:r>
              <a:rPr lang="cs-CZ" sz="4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Slovník filozofických pojmů současnosti. </a:t>
            </a:r>
            <a:r>
              <a:rPr lang="cs-CZ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Praha: Grada. ISBN 978-80-247-3613-6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RESOR, C., 2021. Capitalism, Socialism, Communism: Distinguishing Important Economic Concepts. In: </a:t>
            </a:r>
            <a:r>
              <a:rPr lang="cs-CZ" sz="4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Social studies </a:t>
            </a:r>
            <a:r>
              <a:rPr lang="cs-CZ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[online]. 5. 2. 2021  [vid. 11. 1. 2022]. Dostupné z: </a:t>
            </a:r>
            <a:r>
              <a:rPr lang="cs-CZ" sz="4800">
                <a:solidFill>
                  <a:schemeClr val="dk1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https://blog.socialstudies.com/capitalism-socialism-communism-whats-the-difference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cs-CZ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RESOR, C., 2021.Capitalism, Socialism, Communism: Distinguishing Important Economic Concepts. In: </a:t>
            </a:r>
            <a:r>
              <a:rPr lang="cs-CZ" sz="4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Social studies </a:t>
            </a:r>
            <a:r>
              <a:rPr lang="cs-CZ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[online]. 5. 2. 2021  [vid. 11. 1. 2022]. Dostupné z: https://blog.socialstudies.com/capitalism-socialism-communism-whats-the-difference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cs-CZ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ŠUMASOVÁ, G., </a:t>
            </a:r>
            <a:r>
              <a:rPr lang="cs-CZ" sz="4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Emancipace, socialismus a feminismus </a:t>
            </a:r>
            <a:r>
              <a:rPr lang="cs-CZ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[online].  Saarbrücken. [vid. 11. 1. 2022]. Dostupné z: </a:t>
            </a:r>
            <a:r>
              <a:rPr lang="cs-CZ" sz="4800">
                <a:solidFill>
                  <a:schemeClr val="dk1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http://www.feminismus.cz/download/emancipace.pdf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cs-CZ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TONG, R. 1998. Feminist Thought. Boulder: Colorado. ISBN 0-8133-3332-6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cs-CZ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YOUNG, D., 2021  Rosa Luxemburg: současná marxisticko-feministická. In: </a:t>
            </a:r>
            <a:r>
              <a:rPr lang="cs-CZ" sz="4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Solidarita </a:t>
            </a:r>
            <a:r>
              <a:rPr lang="cs-CZ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[online]. 3. 4. 2021 [vid. 11. 1. 2021]. Dostupné z: </a:t>
            </a:r>
            <a:r>
              <a:rPr lang="cs-CZ" sz="4800">
                <a:solidFill>
                  <a:schemeClr val="dk1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https://solidarita.socsol.cz/2021/teorie/rosa-luxemburg-soucasna-marxisticko-feministicka-perspektiva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cs-CZ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ZÁBRODSKÁ, K., 2009. </a:t>
            </a:r>
            <a:r>
              <a:rPr lang="cs-CZ" sz="4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Variacie na gender: Postrukturalismus, diskurzní analýza a diskurzivní analýza a genderová identita. </a:t>
            </a:r>
            <a:r>
              <a:rPr lang="cs-CZ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Praha: Academia. ISBN 978-80-200-1752-9.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ZVĚŘINA, J., 2016. Feminismus a jeho současné podoby In: </a:t>
            </a:r>
            <a:r>
              <a:rPr lang="cs-CZ" sz="4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Centrum pro studium demokracie a kultury </a:t>
            </a:r>
            <a:r>
              <a:rPr lang="cs-CZ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[online].  [vid. 11. 1. 2022]. Dostupné z: https://www.cdk.cz/feminismus-jeho-soucasne-podoby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600" lvl="0" indent="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050" u="sng">
              <a:solidFill>
                <a:schemeClr val="hlink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59459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59459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59459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59459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"/>
          <p:cNvSpPr txBox="1"/>
          <p:nvPr/>
        </p:nvSpPr>
        <p:spPr>
          <a:xfrm>
            <a:off x="426125" y="5516099"/>
            <a:ext cx="10804200" cy="10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wentieth Century"/>
              <a:buNone/>
            </a:pPr>
            <a:endParaRPr sz="4400" b="1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5" name="Google Shape;75;p4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00" cy="15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lang="cs-CZ" b="1"/>
              <a:t>STRUKTURA PREZENTACE</a:t>
            </a:r>
            <a:endParaRPr/>
          </a:p>
        </p:txBody>
      </p:sp>
      <p:sp>
        <p:nvSpPr>
          <p:cNvPr id="76" name="Google Shape;76;p4"/>
          <p:cNvSpPr txBox="1">
            <a:spLocks noGrp="1"/>
          </p:cNvSpPr>
          <p:nvPr>
            <p:ph type="body" idx="1"/>
          </p:nvPr>
        </p:nvSpPr>
        <p:spPr>
          <a:xfrm>
            <a:off x="648070" y="1908700"/>
            <a:ext cx="4359000" cy="39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228600" lvl="0" indent="-2095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0909"/>
              <a:buChar char="●"/>
            </a:pPr>
            <a:r>
              <a:rPr lang="cs-CZ">
                <a:solidFill>
                  <a:schemeClr val="dk1"/>
                </a:solidFill>
              </a:rPr>
              <a:t>PŘEDSTAVENÍ TÉMATU</a:t>
            </a:r>
            <a:endParaRPr>
              <a:solidFill>
                <a:schemeClr val="dk1"/>
              </a:solidFill>
            </a:endParaRPr>
          </a:p>
          <a:p>
            <a:pPr marL="228600" lvl="0" indent="-2095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90909"/>
              <a:buChar char="●"/>
            </a:pPr>
            <a:r>
              <a:rPr lang="cs-CZ">
                <a:solidFill>
                  <a:schemeClr val="dk1"/>
                </a:solidFill>
              </a:rPr>
              <a:t>KLÍČOVÉ POJMY</a:t>
            </a:r>
            <a:endParaRPr>
              <a:solidFill>
                <a:schemeClr val="dk1"/>
              </a:solidFill>
            </a:endParaRPr>
          </a:p>
          <a:p>
            <a:pPr marL="228600" lvl="0" indent="-2095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90909"/>
              <a:buChar char="●"/>
            </a:pPr>
            <a:r>
              <a:rPr lang="cs-CZ">
                <a:solidFill>
                  <a:schemeClr val="dk1"/>
                </a:solidFill>
              </a:rPr>
              <a:t>ZÁKLADNÍ VÝCHODISKA</a:t>
            </a:r>
            <a:endParaRPr>
              <a:solidFill>
                <a:schemeClr val="dk1"/>
              </a:solidFill>
            </a:endParaRPr>
          </a:p>
          <a:p>
            <a:pPr marL="228600" lvl="0" indent="-2095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90909"/>
              <a:buChar char="●"/>
            </a:pPr>
            <a:r>
              <a:rPr lang="cs-CZ">
                <a:solidFill>
                  <a:schemeClr val="dk1"/>
                </a:solidFill>
              </a:rPr>
              <a:t>PRINCIPY</a:t>
            </a:r>
            <a:endParaRPr>
              <a:solidFill>
                <a:schemeClr val="dk1"/>
              </a:solidFill>
            </a:endParaRPr>
          </a:p>
          <a:p>
            <a:pPr marL="228600" lvl="0" indent="-2095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90909"/>
              <a:buChar char="●"/>
            </a:pPr>
            <a:r>
              <a:rPr lang="cs-CZ">
                <a:solidFill>
                  <a:schemeClr val="dk1"/>
                </a:solidFill>
              </a:rPr>
              <a:t>OSOBNOSTI A HNUTÍ</a:t>
            </a:r>
            <a:endParaRPr>
              <a:solidFill>
                <a:schemeClr val="dk1"/>
              </a:solidFill>
            </a:endParaRPr>
          </a:p>
          <a:p>
            <a:pPr marL="228600" lvl="0" indent="-2095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90909"/>
              <a:buChar char="●"/>
            </a:pPr>
            <a:r>
              <a:rPr lang="cs-CZ">
                <a:solidFill>
                  <a:schemeClr val="dk1"/>
                </a:solidFill>
              </a:rPr>
              <a:t>SITUACE V ČR</a:t>
            </a:r>
            <a:endParaRPr>
              <a:solidFill>
                <a:schemeClr val="dk1"/>
              </a:solidFill>
            </a:endParaRPr>
          </a:p>
          <a:p>
            <a:pPr marL="228600" lvl="0" indent="-2095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90909"/>
              <a:buChar char="●"/>
            </a:pPr>
            <a:r>
              <a:rPr lang="cs-CZ">
                <a:solidFill>
                  <a:schemeClr val="dk1"/>
                </a:solidFill>
              </a:rPr>
              <a:t>KRITIKA</a:t>
            </a:r>
            <a:endParaRPr>
              <a:solidFill>
                <a:schemeClr val="dk1"/>
              </a:solidFill>
            </a:endParaRPr>
          </a:p>
          <a:p>
            <a:pPr marL="228600" lvl="0" indent="-2095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90909"/>
              <a:buChar char="●"/>
            </a:pPr>
            <a:r>
              <a:rPr lang="cs-CZ">
                <a:solidFill>
                  <a:schemeClr val="dk1"/>
                </a:solidFill>
              </a:rPr>
              <a:t>ZDROJE</a:t>
            </a:r>
            <a:endParaRPr>
              <a:solidFill>
                <a:schemeClr val="dk1"/>
              </a:solidFill>
            </a:endParaRPr>
          </a:p>
          <a:p>
            <a:pPr marL="228600" lvl="0" indent="-1111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90909"/>
              <a:buNone/>
            </a:pPr>
            <a:endParaRPr/>
          </a:p>
          <a:p>
            <a:pPr marL="228600" lvl="0" indent="-111125" algn="l" rtl="0">
              <a:lnSpc>
                <a:spcPct val="120000"/>
              </a:lnSpc>
              <a:spcBef>
                <a:spcPts val="1000"/>
              </a:spcBef>
              <a:spcAft>
                <a:spcPts val="1600"/>
              </a:spcAft>
              <a:buSzPct val="90909"/>
              <a:buNone/>
            </a:pPr>
            <a:endParaRPr/>
          </a:p>
        </p:txBody>
      </p:sp>
    </p:spTree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0bb967444a_0_246"/>
          <p:cNvSpPr txBox="1"/>
          <p:nvPr/>
        </p:nvSpPr>
        <p:spPr>
          <a:xfrm>
            <a:off x="426125" y="5516099"/>
            <a:ext cx="10804200" cy="10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wentieth Century"/>
              <a:buNone/>
            </a:pPr>
            <a:endParaRPr sz="4400" b="1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2" name="Google Shape;82;g10bb967444a_0_246"/>
          <p:cNvSpPr txBox="1">
            <a:spLocks noGrp="1"/>
          </p:cNvSpPr>
          <p:nvPr>
            <p:ph type="title"/>
          </p:nvPr>
        </p:nvSpPr>
        <p:spPr>
          <a:xfrm>
            <a:off x="913149" y="315161"/>
            <a:ext cx="10364400" cy="7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lang="cs-CZ" b="1"/>
              <a:t>PŘEDSTAVENÍ TÉMATU</a:t>
            </a:r>
            <a:endParaRPr/>
          </a:p>
        </p:txBody>
      </p:sp>
      <p:sp>
        <p:nvSpPr>
          <p:cNvPr id="83" name="Google Shape;83;g10bb967444a_0_246"/>
          <p:cNvSpPr txBox="1">
            <a:spLocks noGrp="1"/>
          </p:cNvSpPr>
          <p:nvPr>
            <p:ph type="body" idx="1"/>
          </p:nvPr>
        </p:nvSpPr>
        <p:spPr>
          <a:xfrm>
            <a:off x="913149" y="1207364"/>
            <a:ext cx="10364400" cy="46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cs-CZ" sz="2400"/>
              <a:t>P</a:t>
            </a:r>
            <a:r>
              <a:rPr lang="cs-CZ" sz="2400">
                <a:solidFill>
                  <a:schemeClr val="dk1"/>
                </a:solidFill>
              </a:rPr>
              <a:t>OROVNÁNÍ DVOU RŮZNÝCH FEMINISTICKÝCH TEORIÍ 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cs-CZ" sz="2400">
                <a:solidFill>
                  <a:schemeClr val="dk1"/>
                </a:solidFill>
              </a:rPr>
              <a:t>MARXISTICKÁ (SOCIALISTICKÁ) FT  VS.   POSTMODERNISTICKÁ FT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cs-CZ" sz="2400">
                <a:solidFill>
                  <a:schemeClr val="dk1"/>
                </a:solidFill>
              </a:rPr>
              <a:t>STEJNÝ CÍL: </a:t>
            </a:r>
            <a:r>
              <a:rPr lang="cs-CZ" sz="2400" b="1">
                <a:solidFill>
                  <a:schemeClr val="dk1"/>
                </a:solidFill>
              </a:rPr>
              <a:t>SOCIÁLNÍ ZMĚNA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cs-CZ" sz="2400">
                <a:solidFill>
                  <a:schemeClr val="dk1"/>
                </a:solidFill>
              </a:rPr>
              <a:t>ZÁSADNÍ ROZDÍL:</a:t>
            </a:r>
            <a:r>
              <a:rPr lang="cs-CZ" sz="2400" b="1">
                <a:solidFill>
                  <a:schemeClr val="dk1"/>
                </a:solidFill>
              </a:rPr>
              <a:t> BINÁRNÍ KATEGORIE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cs-CZ" sz="2400">
                <a:solidFill>
                  <a:schemeClr val="dk1"/>
                </a:solidFill>
              </a:rPr>
              <a:t>AKTUÁLNÍ TÉMA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sz="2400" i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cs-CZ" sz="2400">
                <a:solidFill>
                  <a:schemeClr val="dk1"/>
                </a:solidFill>
              </a:rPr>
              <a:t>PRÁCE SE ZDROJI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1600"/>
              </a:spcBef>
              <a:spcAft>
                <a:spcPts val="1600"/>
              </a:spcAft>
              <a:buSzPts val="2000"/>
              <a:buNone/>
            </a:pPr>
            <a:endParaRPr/>
          </a:p>
        </p:txBody>
      </p:sp>
    </p:spTree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0bb967444a_0_237"/>
          <p:cNvSpPr txBox="1">
            <a:spLocks noGrp="1"/>
          </p:cNvSpPr>
          <p:nvPr>
            <p:ph type="title"/>
          </p:nvPr>
        </p:nvSpPr>
        <p:spPr>
          <a:xfrm>
            <a:off x="328625" y="379400"/>
            <a:ext cx="10515600" cy="6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lang="cs-CZ" b="1"/>
              <a:t>KLÍČOVÉ POJMY</a:t>
            </a:r>
            <a:endParaRPr/>
          </a:p>
        </p:txBody>
      </p:sp>
      <p:sp>
        <p:nvSpPr>
          <p:cNvPr id="89" name="Google Shape;89;g10bb967444a_0_237"/>
          <p:cNvSpPr txBox="1">
            <a:spLocks noGrp="1"/>
          </p:cNvSpPr>
          <p:nvPr>
            <p:ph type="body" idx="1"/>
          </p:nvPr>
        </p:nvSpPr>
        <p:spPr>
          <a:xfrm>
            <a:off x="534821" y="1450266"/>
            <a:ext cx="5181600" cy="55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lang="cs-CZ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FEMINISTICKÁ TEORIE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lang="cs-CZ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BOJ PROTI GENDEROVÝM STEREOTYPŮM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lang="cs-CZ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GENDEROVÁ ROVNOST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lang="cs-CZ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STRUKTURÁLNÍ ZMĚNY</a:t>
            </a:r>
            <a:endParaRPr i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99377" algn="l" rtl="0">
              <a:lnSpc>
                <a:spcPct val="120000"/>
              </a:lnSpc>
              <a:spcBef>
                <a:spcPts val="1000"/>
              </a:spcBef>
              <a:spcAft>
                <a:spcPts val="1600"/>
              </a:spcAft>
              <a:buSzPts val="2200"/>
              <a:buNone/>
            </a:pPr>
            <a:endParaRPr/>
          </a:p>
        </p:txBody>
      </p:sp>
      <p:sp>
        <p:nvSpPr>
          <p:cNvPr id="90" name="Google Shape;90;g10bb967444a_0_237"/>
          <p:cNvSpPr txBox="1">
            <a:spLocks noGrp="1"/>
          </p:cNvSpPr>
          <p:nvPr>
            <p:ph type="body" idx="2"/>
          </p:nvPr>
        </p:nvSpPr>
        <p:spPr>
          <a:xfrm>
            <a:off x="6022885" y="1329591"/>
            <a:ext cx="5181600" cy="55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3812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cs-CZ" sz="2000">
                <a:solidFill>
                  <a:schemeClr val="dk1"/>
                </a:solidFill>
              </a:rPr>
              <a:t>FEMINISTICKÁ TEORIE </a:t>
            </a:r>
            <a:endParaRPr sz="1400">
              <a:solidFill>
                <a:schemeClr val="dk1"/>
              </a:solidFill>
            </a:endParaRPr>
          </a:p>
          <a:p>
            <a:pPr marL="228600" lvl="0" indent="-23812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cs-CZ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BOJ PROTI GENDEROVÝM STEREOTYPŮM</a:t>
            </a:r>
            <a:endParaRPr>
              <a:solidFill>
                <a:schemeClr val="dk1"/>
              </a:solidFill>
            </a:endParaRPr>
          </a:p>
          <a:p>
            <a:pPr marL="228600" lvl="0" indent="-238125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cs-CZ" sz="2000">
                <a:solidFill>
                  <a:schemeClr val="dk1"/>
                </a:solidFill>
              </a:rPr>
              <a:t>PERFORMATIVITA GENDEROVÉ ROLE</a:t>
            </a:r>
            <a:endParaRPr sz="2000">
              <a:solidFill>
                <a:schemeClr val="dk1"/>
              </a:solidFill>
            </a:endParaRPr>
          </a:p>
          <a:p>
            <a:pPr marL="228600" lvl="0" indent="-238125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cs-CZ" sz="2000">
                <a:solidFill>
                  <a:schemeClr val="dk1"/>
                </a:solidFill>
              </a:rPr>
              <a:t>GENDEROVÝ SUBJEKT </a:t>
            </a:r>
            <a:endParaRPr sz="1700">
              <a:solidFill>
                <a:schemeClr val="dk1"/>
              </a:solidFill>
            </a:endParaRPr>
          </a:p>
          <a:p>
            <a:pPr marL="228600" lvl="0" indent="-238125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cs-CZ" sz="2000">
                <a:solidFill>
                  <a:schemeClr val="dk1"/>
                </a:solidFill>
              </a:rPr>
              <a:t>VYMANĚNÍ SE Z KONCEPTU BINARITY</a:t>
            </a:r>
            <a:br>
              <a:rPr lang="cs-CZ" sz="2000"/>
            </a:br>
            <a:endParaRPr sz="1700"/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sz="2000"/>
          </a:p>
          <a:p>
            <a:pPr marL="228600" lvl="0" indent="-99377" algn="l" rtl="0">
              <a:lnSpc>
                <a:spcPct val="120000"/>
              </a:lnSpc>
              <a:spcBef>
                <a:spcPts val="1000"/>
              </a:spcBef>
              <a:spcAft>
                <a:spcPts val="1600"/>
              </a:spcAft>
              <a:buSzPts val="2200"/>
              <a:buNone/>
            </a:pPr>
            <a:endParaRPr/>
          </a:p>
        </p:txBody>
      </p:sp>
      <p:pic>
        <p:nvPicPr>
          <p:cNvPr id="91" name="Google Shape;91;g10bb967444a_0_2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9700" y="3946750"/>
            <a:ext cx="1922627" cy="2696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602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lang="cs-CZ" b="1"/>
              <a:t>ZÁKLADNÍ VÝCHODISKA</a:t>
            </a:r>
            <a:endParaRPr/>
          </a:p>
        </p:txBody>
      </p:sp>
      <p:sp>
        <p:nvSpPr>
          <p:cNvPr id="97" name="Google Shape;97;p5"/>
          <p:cNvSpPr txBox="1">
            <a:spLocks noGrp="1"/>
          </p:cNvSpPr>
          <p:nvPr>
            <p:ph type="body" idx="1"/>
          </p:nvPr>
        </p:nvSpPr>
        <p:spPr>
          <a:xfrm>
            <a:off x="491971" y="1264541"/>
            <a:ext cx="5181600" cy="55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cs-CZ">
                <a:solidFill>
                  <a:schemeClr val="dk1"/>
                </a:solidFill>
              </a:rPr>
              <a:t>KRITIKA MARXE A ENGLESE </a:t>
            </a:r>
            <a:r>
              <a:rPr lang="cs-CZ" sz="1800">
                <a:solidFill>
                  <a:schemeClr val="dk1"/>
                </a:solidFill>
              </a:rPr>
              <a:t>(Janebová 2014)</a:t>
            </a:r>
            <a:endParaRPr sz="1800">
              <a:solidFill>
                <a:schemeClr val="dk1"/>
              </a:solidFill>
            </a:endParaRPr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cs-CZ">
                <a:solidFill>
                  <a:schemeClr val="dk1"/>
                </a:solidFill>
              </a:rPr>
              <a:t>SOCIALISTICKÉ -&gt; PAT. ÚTLAK </a:t>
            </a:r>
            <a:r>
              <a:rPr lang="cs-CZ" sz="1800">
                <a:solidFill>
                  <a:schemeClr val="dk1"/>
                </a:solidFill>
              </a:rPr>
              <a:t>(Tong, 2009) </a:t>
            </a:r>
            <a:endParaRPr sz="1800">
              <a:solidFill>
                <a:schemeClr val="dk1"/>
              </a:solidFill>
            </a:endParaRPr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cs-CZ" b="1">
                <a:solidFill>
                  <a:schemeClr val="dk1"/>
                </a:solidFill>
              </a:rPr>
              <a:t>CHTĚJÍ ROVNOST MEZI ŽENAMI A MUŽI </a:t>
            </a:r>
            <a:r>
              <a:rPr lang="cs-CZ">
                <a:solidFill>
                  <a:schemeClr val="dk1"/>
                </a:solidFill>
              </a:rPr>
              <a:t>(Ekonomickou)</a:t>
            </a:r>
            <a:endParaRPr>
              <a:solidFill>
                <a:schemeClr val="dk1"/>
              </a:solidFill>
            </a:endParaRPr>
          </a:p>
          <a:p>
            <a:pPr marL="228600" lvl="0" indent="-88900" algn="l" rtl="0">
              <a:lnSpc>
                <a:spcPct val="120000"/>
              </a:lnSpc>
              <a:spcBef>
                <a:spcPts val="1000"/>
              </a:spcBef>
              <a:spcAft>
                <a:spcPts val="1600"/>
              </a:spcAft>
              <a:buSzPts val="2200"/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98" name="Google Shape;98;p5"/>
          <p:cNvSpPr txBox="1">
            <a:spLocks noGrp="1"/>
          </p:cNvSpPr>
          <p:nvPr>
            <p:ph type="body" idx="2"/>
          </p:nvPr>
        </p:nvSpPr>
        <p:spPr>
          <a:xfrm>
            <a:off x="5851460" y="1264554"/>
            <a:ext cx="5181600" cy="5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wentieth Century"/>
              <a:buChar char="-"/>
            </a:pPr>
            <a:r>
              <a:rPr lang="cs-CZ">
                <a:solidFill>
                  <a:schemeClr val="dk1"/>
                </a:solidFill>
              </a:rPr>
              <a:t>BINARITA (STRUKTURA) JE VŽDY SPOJENA S MOCÍ, PROTO JE POTŘEBA PŘESTAT VNÍMAT SVĚT BINÁRNĚ </a:t>
            </a:r>
            <a:r>
              <a:rPr lang="cs-CZ" sz="1800">
                <a:solidFill>
                  <a:schemeClr val="dk1"/>
                </a:solidFill>
              </a:rPr>
              <a:t>(Janebová, 2014; Butler,2003)</a:t>
            </a:r>
            <a:endParaRPr sz="1800">
              <a:solidFill>
                <a:schemeClr val="dk1"/>
              </a:solidFill>
            </a:endParaRPr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wentieth Century"/>
              <a:buChar char="-"/>
            </a:pPr>
            <a:r>
              <a:rPr lang="cs-CZ" b="1">
                <a:solidFill>
                  <a:schemeClr val="dk1"/>
                </a:solidFill>
              </a:rPr>
              <a:t>VYSVOBOZOVAT Z DICHOTOMNÍHO MYŠLENÍ KATEGORIÍ „ŽENA” A (VERSUS) „MUŽ” SMĚREM K JINÝM PERSPEKTIVÁM  </a:t>
            </a:r>
            <a:br>
              <a:rPr lang="cs-CZ" b="1">
                <a:solidFill>
                  <a:schemeClr val="dk1"/>
                </a:solidFill>
              </a:rPr>
            </a:br>
            <a:r>
              <a:rPr lang="cs-CZ" sz="1800">
                <a:solidFill>
                  <a:schemeClr val="dk1"/>
                </a:solidFill>
              </a:rPr>
              <a:t>(Janebová, 2014; Butler,2003)</a:t>
            </a:r>
            <a:endParaRPr sz="1800">
              <a:solidFill>
                <a:schemeClr val="dk1"/>
              </a:solidFill>
            </a:endParaRPr>
          </a:p>
          <a:p>
            <a:pPr marL="22860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1600"/>
              </a:spcAft>
              <a:buSzPts val="2200"/>
              <a:buNone/>
            </a:pPr>
            <a:endParaRPr/>
          </a:p>
        </p:txBody>
      </p:sp>
      <p:pic>
        <p:nvPicPr>
          <p:cNvPr id="99" name="Google Shape;99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9150" y="4324775"/>
            <a:ext cx="2116950" cy="2480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66524" y="4272375"/>
            <a:ext cx="1898350" cy="258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602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lang="cs-CZ" b="1"/>
              <a:t>PRINCIPY</a:t>
            </a:r>
            <a:endParaRPr/>
          </a:p>
        </p:txBody>
      </p:sp>
      <p:sp>
        <p:nvSpPr>
          <p:cNvPr id="106" name="Google Shape;106;p6"/>
          <p:cNvSpPr txBox="1">
            <a:spLocks noGrp="1"/>
          </p:cNvSpPr>
          <p:nvPr>
            <p:ph type="body" idx="1"/>
          </p:nvPr>
        </p:nvSpPr>
        <p:spPr>
          <a:xfrm>
            <a:off x="491971" y="964491"/>
            <a:ext cx="5181600" cy="5528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cs-CZ">
                <a:solidFill>
                  <a:schemeClr val="dk1"/>
                </a:solidFill>
              </a:rPr>
              <a:t>PODPORA EKONOMICKÉ NEZÁVISLOSTI ŽEN </a:t>
            </a:r>
            <a:r>
              <a:rPr lang="cs-CZ" sz="1800">
                <a:solidFill>
                  <a:schemeClr val="dk1"/>
                </a:solidFill>
              </a:rPr>
              <a:t>(Young, 2018)</a:t>
            </a:r>
            <a:endParaRPr sz="1800">
              <a:solidFill>
                <a:schemeClr val="dk1"/>
              </a:solidFill>
            </a:endParaRPr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cs-CZ">
                <a:solidFill>
                  <a:schemeClr val="dk1"/>
                </a:solidFill>
              </a:rPr>
              <a:t>VYMAŇOVÁNÍ ŽEN Z PEČOVATELSKÉ ROLE </a:t>
            </a:r>
            <a:r>
              <a:rPr lang="cs-CZ" sz="1800">
                <a:solidFill>
                  <a:schemeClr val="dk1"/>
                </a:solidFill>
              </a:rPr>
              <a:t>(Janebová, 2014)</a:t>
            </a:r>
            <a:endParaRPr sz="1800">
              <a:solidFill>
                <a:schemeClr val="dk1"/>
              </a:solidFill>
            </a:endParaRPr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cs-CZ">
                <a:solidFill>
                  <a:schemeClr val="dk1"/>
                </a:solidFill>
              </a:rPr>
              <a:t>SNAHA O STRUKTURÁLNÍ ZMĚNY </a:t>
            </a:r>
            <a:r>
              <a:rPr lang="cs-CZ" sz="1800">
                <a:solidFill>
                  <a:schemeClr val="dk1"/>
                </a:solidFill>
              </a:rPr>
              <a:t>(Janebová, 2014)</a:t>
            </a:r>
            <a:r>
              <a:rPr lang="cs-CZ">
                <a:solidFill>
                  <a:schemeClr val="dk1"/>
                </a:solidFill>
              </a:rPr>
              <a:t> </a:t>
            </a:r>
            <a:endParaRPr i="1">
              <a:solidFill>
                <a:srgbClr val="CC0000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endParaRPr/>
          </a:p>
          <a:p>
            <a:pPr marL="228600" lvl="0" indent="-88900" algn="l" rtl="0">
              <a:lnSpc>
                <a:spcPct val="120000"/>
              </a:lnSpc>
              <a:spcBef>
                <a:spcPts val="1000"/>
              </a:spcBef>
              <a:spcAft>
                <a:spcPts val="1600"/>
              </a:spcAft>
              <a:buSzPts val="2200"/>
              <a:buNone/>
            </a:pPr>
            <a:endParaRPr/>
          </a:p>
        </p:txBody>
      </p:sp>
      <p:sp>
        <p:nvSpPr>
          <p:cNvPr id="107" name="Google Shape;107;p6"/>
          <p:cNvSpPr txBox="1">
            <a:spLocks noGrp="1"/>
          </p:cNvSpPr>
          <p:nvPr>
            <p:ph type="body" idx="2"/>
          </p:nvPr>
        </p:nvSpPr>
        <p:spPr>
          <a:xfrm>
            <a:off x="5922885" y="964491"/>
            <a:ext cx="5181600" cy="5528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cs-CZ">
                <a:solidFill>
                  <a:schemeClr val="dk1"/>
                </a:solidFill>
              </a:rPr>
              <a:t>KATEGORIE „ŽENA” A „MUŽ” JSOU POUZE SOCIÁLNÍMI KONSTRUKTY </a:t>
            </a:r>
            <a:r>
              <a:rPr lang="cs-CZ" sz="1800">
                <a:solidFill>
                  <a:schemeClr val="dk1"/>
                </a:solidFill>
              </a:rPr>
              <a:t>(Michalik, 2006; Butler, 2003)</a:t>
            </a:r>
            <a:endParaRPr sz="1800">
              <a:solidFill>
                <a:schemeClr val="dk1"/>
              </a:solidFill>
            </a:endParaRPr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cs-CZ">
                <a:solidFill>
                  <a:schemeClr val="dk1"/>
                </a:solidFill>
              </a:rPr>
              <a:t> KATEGORIZACE VEDE KE KONFLIKTŮM A HIERARCHIÍM </a:t>
            </a:r>
            <a:r>
              <a:rPr lang="cs-CZ" sz="1800">
                <a:solidFill>
                  <a:schemeClr val="dk1"/>
                </a:solidFill>
              </a:rPr>
              <a:t>(Butler, 2003)</a:t>
            </a:r>
            <a:endParaRPr sz="1800">
              <a:solidFill>
                <a:schemeClr val="dk1"/>
              </a:solidFill>
            </a:endParaRPr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1600"/>
              </a:spcAft>
              <a:buClr>
                <a:schemeClr val="dk1"/>
              </a:buClr>
              <a:buSzPts val="2200"/>
              <a:buChar char="●"/>
            </a:pPr>
            <a:r>
              <a:rPr lang="cs-CZ">
                <a:solidFill>
                  <a:schemeClr val="dk1"/>
                </a:solidFill>
              </a:rPr>
              <a:t>LIDÉ JSOU INDIVIDUÁLNÍ SUBJEKTY </a:t>
            </a:r>
            <a:br>
              <a:rPr lang="cs-CZ">
                <a:solidFill>
                  <a:schemeClr val="dk1"/>
                </a:solidFill>
              </a:rPr>
            </a:br>
            <a:r>
              <a:rPr lang="cs-CZ" sz="1800">
                <a:solidFill>
                  <a:schemeClr val="dk1"/>
                </a:solidFill>
              </a:rPr>
              <a:t>(Butler, 2003)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08" name="Google Shape;108;p6"/>
          <p:cNvSpPr txBox="1"/>
          <p:nvPr/>
        </p:nvSpPr>
        <p:spPr>
          <a:xfrm>
            <a:off x="426126" y="4441455"/>
            <a:ext cx="10804125" cy="2119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wentieth Century"/>
              <a:buNone/>
            </a:pPr>
            <a:endParaRPr sz="4400" b="1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09" name="Google Shape;109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6825" y="4026450"/>
            <a:ext cx="3811675" cy="283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66225" y="3963400"/>
            <a:ext cx="2364025" cy="26081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602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lang="cs-CZ" b="1"/>
              <a:t>OSOBNOSTI A HNUTÍ</a:t>
            </a:r>
            <a:endParaRPr/>
          </a:p>
        </p:txBody>
      </p:sp>
      <p:sp>
        <p:nvSpPr>
          <p:cNvPr id="116" name="Google Shape;116;p7"/>
          <p:cNvSpPr txBox="1">
            <a:spLocks noGrp="1"/>
          </p:cNvSpPr>
          <p:nvPr>
            <p:ph type="body" idx="1"/>
          </p:nvPr>
        </p:nvSpPr>
        <p:spPr>
          <a:xfrm>
            <a:off x="491971" y="964491"/>
            <a:ext cx="5181600" cy="5528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39077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cs-CZ">
                <a:solidFill>
                  <a:schemeClr val="dk1"/>
                </a:solidFill>
              </a:rPr>
              <a:t>WAGES FOR HOUSEWORK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dk1"/>
                </a:solidFill>
              </a:rPr>
              <a:t>   (Armstrong, 2020)</a:t>
            </a:r>
            <a:endParaRPr sz="1800">
              <a:solidFill>
                <a:schemeClr val="dk1"/>
              </a:solidFill>
            </a:endParaRPr>
          </a:p>
          <a:p>
            <a:pPr marL="228600" lvl="0" indent="-239077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cs-CZ">
                <a:solidFill>
                  <a:schemeClr val="dk1"/>
                </a:solidFill>
              </a:rPr>
              <a:t>JULIET MITCHELL </a:t>
            </a:r>
            <a:endParaRPr>
              <a:solidFill>
                <a:schemeClr val="dk1"/>
              </a:solidFill>
            </a:endParaRPr>
          </a:p>
          <a:p>
            <a:pPr marL="228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dk1"/>
                </a:solidFill>
              </a:rPr>
              <a:t>(Janebová 2014, Tong 1998)</a:t>
            </a:r>
            <a:endParaRPr sz="1800">
              <a:solidFill>
                <a:schemeClr val="dk1"/>
              </a:solidFill>
            </a:endParaRPr>
          </a:p>
          <a:p>
            <a:pPr marL="228600" lvl="0" indent="-239077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cs-CZ">
                <a:solidFill>
                  <a:schemeClr val="dk1"/>
                </a:solidFill>
              </a:rPr>
              <a:t>KATHI WEEKS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solidFill>
                  <a:schemeClr val="dk1"/>
                </a:solidFill>
              </a:rPr>
              <a:t>   </a:t>
            </a:r>
            <a:r>
              <a:rPr lang="cs-CZ" sz="1800">
                <a:solidFill>
                  <a:schemeClr val="dk1"/>
                </a:solidFill>
              </a:rPr>
              <a:t>(Souvlis, 2017)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228600" lvl="0" indent="-99377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endParaRPr/>
          </a:p>
          <a:p>
            <a:pPr marL="228600" lvl="0" indent="-99377" algn="l" rtl="0">
              <a:lnSpc>
                <a:spcPct val="120000"/>
              </a:lnSpc>
              <a:spcBef>
                <a:spcPts val="1000"/>
              </a:spcBef>
              <a:spcAft>
                <a:spcPts val="1600"/>
              </a:spcAft>
              <a:buSzPts val="2200"/>
              <a:buNone/>
            </a:pPr>
            <a:endParaRPr/>
          </a:p>
        </p:txBody>
      </p:sp>
      <p:sp>
        <p:nvSpPr>
          <p:cNvPr id="117" name="Google Shape;117;p7"/>
          <p:cNvSpPr txBox="1">
            <a:spLocks noGrp="1"/>
          </p:cNvSpPr>
          <p:nvPr>
            <p:ph type="body" idx="2"/>
          </p:nvPr>
        </p:nvSpPr>
        <p:spPr>
          <a:xfrm>
            <a:off x="5922885" y="964491"/>
            <a:ext cx="5181600" cy="5528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cs-CZ"/>
              <a:t>J</a:t>
            </a:r>
            <a:r>
              <a:rPr lang="cs-CZ">
                <a:solidFill>
                  <a:schemeClr val="dk1"/>
                </a:solidFill>
              </a:rPr>
              <a:t>UDITH BUTLEROVÁ 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cs-CZ">
                <a:solidFill>
                  <a:schemeClr val="dk1"/>
                </a:solidFill>
              </a:rPr>
              <a:t>MANIFEST OF CYBORGS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dk1"/>
                </a:solidFill>
              </a:rPr>
              <a:t>(Haraway, 2016)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cs-CZ">
                <a:solidFill>
                  <a:schemeClr val="dk1"/>
                </a:solidFill>
              </a:rPr>
              <a:t>LGBT+  HNUTÍ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18" name="Google Shape;118;p7"/>
          <p:cNvSpPr txBox="1"/>
          <p:nvPr/>
        </p:nvSpPr>
        <p:spPr>
          <a:xfrm>
            <a:off x="549676" y="4502005"/>
            <a:ext cx="10804200" cy="21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wentieth Century"/>
              <a:buNone/>
            </a:pPr>
            <a:endParaRPr sz="4400" b="1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19" name="Google Shape;119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1600" y="3978000"/>
            <a:ext cx="2643200" cy="26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88725" y="2883400"/>
            <a:ext cx="2075825" cy="319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8"/>
          <p:cNvSpPr txBox="1">
            <a:spLocks noGrp="1"/>
          </p:cNvSpPr>
          <p:nvPr>
            <p:ph type="title"/>
          </p:nvPr>
        </p:nvSpPr>
        <p:spPr>
          <a:xfrm>
            <a:off x="742163" y="284085"/>
            <a:ext cx="10364451" cy="723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lang="cs-CZ" b="1"/>
              <a:t>SITUACE V ČR</a:t>
            </a:r>
            <a:endParaRPr/>
          </a:p>
        </p:txBody>
      </p:sp>
      <p:sp>
        <p:nvSpPr>
          <p:cNvPr id="126" name="Google Shape;126;p8"/>
          <p:cNvSpPr txBox="1">
            <a:spLocks noGrp="1"/>
          </p:cNvSpPr>
          <p:nvPr>
            <p:ph type="body" idx="1"/>
          </p:nvPr>
        </p:nvSpPr>
        <p:spPr>
          <a:xfrm>
            <a:off x="663604" y="1302797"/>
            <a:ext cx="5026981" cy="5271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cs-CZ">
                <a:solidFill>
                  <a:schemeClr val="dk1"/>
                </a:solidFill>
              </a:rPr>
              <a:t>ORGANIZACE ROZKOŠ BEZ RIZIKA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cs-CZ">
                <a:solidFill>
                  <a:schemeClr val="dk1"/>
                </a:solidFill>
              </a:rPr>
              <a:t>PROJEKT ROVNÁ ODMĚNA</a:t>
            </a:r>
            <a:r>
              <a:rPr lang="cs-CZ"/>
              <a:t> </a:t>
            </a:r>
            <a:endParaRPr/>
          </a:p>
          <a:p>
            <a:pPr marL="2286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</a:endParaRPr>
          </a:p>
          <a:p>
            <a:pPr marL="22860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cs-CZ">
                <a:solidFill>
                  <a:schemeClr val="dk1"/>
                </a:solidFill>
              </a:rPr>
              <a:t>PODPORA ZKRÁCENÝCH ÚVAZKů  ŽEN </a:t>
            </a:r>
            <a:endParaRPr>
              <a:solidFill>
                <a:schemeClr val="dk1"/>
              </a:solidFill>
            </a:endParaRPr>
          </a:p>
          <a:p>
            <a:pPr marL="228600" lvl="0" indent="-88900" algn="l" rtl="0">
              <a:lnSpc>
                <a:spcPct val="120000"/>
              </a:lnSpc>
              <a:spcBef>
                <a:spcPts val="1000"/>
              </a:spcBef>
              <a:spcAft>
                <a:spcPts val="1600"/>
              </a:spcAft>
              <a:buSzPts val="2200"/>
              <a:buNone/>
            </a:pPr>
            <a:endParaRPr/>
          </a:p>
        </p:txBody>
      </p:sp>
      <p:sp>
        <p:nvSpPr>
          <p:cNvPr id="127" name="Google Shape;127;p8"/>
          <p:cNvSpPr txBox="1">
            <a:spLocks noGrp="1"/>
          </p:cNvSpPr>
          <p:nvPr>
            <p:ph type="body" idx="2"/>
          </p:nvPr>
        </p:nvSpPr>
        <p:spPr>
          <a:xfrm>
            <a:off x="6237912" y="1302800"/>
            <a:ext cx="4755000" cy="46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cs-CZ">
                <a:solidFill>
                  <a:schemeClr val="dk1"/>
                </a:solidFill>
              </a:rPr>
              <a:t>PRAGUE PRIDE</a:t>
            </a:r>
            <a:endParaRPr>
              <a:solidFill>
                <a:schemeClr val="dk1"/>
              </a:solidFill>
            </a:endParaRPr>
          </a:p>
          <a:p>
            <a:pPr marL="2286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2286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2286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cs-CZ">
                <a:solidFill>
                  <a:schemeClr val="dk1"/>
                </a:solidFill>
              </a:rPr>
              <a:t>FESTIVAL MEZIPATRA</a:t>
            </a:r>
            <a:endParaRPr>
              <a:solidFill>
                <a:schemeClr val="dk1"/>
              </a:solidFill>
            </a:endParaRPr>
          </a:p>
          <a:p>
            <a:pPr marL="2286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2286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2286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cs-CZ">
                <a:solidFill>
                  <a:schemeClr val="dk1"/>
                </a:solidFill>
              </a:rPr>
              <a:t>IN IUSTITIA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28" name="Google Shape;128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4600" y="1780000"/>
            <a:ext cx="1014426" cy="78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62224" y="3334902"/>
            <a:ext cx="919175" cy="91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071025" y="1400175"/>
            <a:ext cx="1116026" cy="1116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863450" y="3334900"/>
            <a:ext cx="1440063" cy="111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863446" y="4963125"/>
            <a:ext cx="1300803" cy="78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9"/>
          <p:cNvSpPr txBox="1">
            <a:spLocks noGrp="1"/>
          </p:cNvSpPr>
          <p:nvPr>
            <p:ph type="title"/>
          </p:nvPr>
        </p:nvSpPr>
        <p:spPr>
          <a:xfrm>
            <a:off x="913775" y="618518"/>
            <a:ext cx="10364451" cy="801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lang="cs-CZ" b="1"/>
              <a:t>KRITIKA</a:t>
            </a:r>
            <a:endParaRPr/>
          </a:p>
        </p:txBody>
      </p:sp>
      <p:sp>
        <p:nvSpPr>
          <p:cNvPr id="138" name="Google Shape;138;p9"/>
          <p:cNvSpPr txBox="1">
            <a:spLocks noGrp="1"/>
          </p:cNvSpPr>
          <p:nvPr>
            <p:ph type="body" idx="1"/>
          </p:nvPr>
        </p:nvSpPr>
        <p:spPr>
          <a:xfrm>
            <a:off x="772357" y="1784412"/>
            <a:ext cx="5125523" cy="4296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cs-CZ">
                <a:solidFill>
                  <a:schemeClr val="dk1"/>
                </a:solidFill>
              </a:rPr>
              <a:t>CHARAKTERISTICKÝ BÍLÝ ETNOCENTRISMUS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dk1"/>
                </a:solidFill>
              </a:rPr>
              <a:t>   (Janebová, 2014)</a:t>
            </a:r>
            <a:endParaRPr sz="1800">
              <a:solidFill>
                <a:schemeClr val="dk1"/>
              </a:solidFill>
            </a:endParaRPr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cs-CZ">
                <a:solidFill>
                  <a:schemeClr val="dk1"/>
                </a:solidFill>
              </a:rPr>
              <a:t>BIPOLÁRNÍ VIDĚNÍ SVĚTA </a:t>
            </a:r>
            <a:endParaRPr>
              <a:solidFill>
                <a:schemeClr val="dk1"/>
              </a:solidFill>
            </a:endParaRPr>
          </a:p>
          <a:p>
            <a:pPr marL="22860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dk1"/>
                </a:solidFill>
              </a:rPr>
              <a:t>(Janebová, 2014)</a:t>
            </a:r>
            <a:endParaRPr sz="1800">
              <a:solidFill>
                <a:schemeClr val="dk1"/>
              </a:solidFill>
            </a:endParaRPr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cs-CZ">
                <a:solidFill>
                  <a:schemeClr val="dk1"/>
                </a:solidFill>
              </a:rPr>
              <a:t>ROZVRÁCENÍ RODINY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solidFill>
                  <a:schemeClr val="dk1"/>
                </a:solidFill>
              </a:rPr>
              <a:t>   </a:t>
            </a:r>
            <a:r>
              <a:rPr lang="cs-CZ" sz="1800">
                <a:solidFill>
                  <a:schemeClr val="dk1"/>
                </a:solidFill>
              </a:rPr>
              <a:t>(Tong, 1998)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endParaRPr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1600"/>
              </a:spcAft>
              <a:buSzPts val="2200"/>
              <a:buNone/>
            </a:pPr>
            <a:r>
              <a:rPr lang="cs-CZ">
                <a:solidFill>
                  <a:srgbClr val="FF0000"/>
                </a:solidFill>
              </a:rPr>
              <a:t> </a:t>
            </a:r>
            <a:endParaRPr/>
          </a:p>
        </p:txBody>
      </p:sp>
      <p:sp>
        <p:nvSpPr>
          <p:cNvPr id="139" name="Google Shape;139;p9"/>
          <p:cNvSpPr txBox="1">
            <a:spLocks noGrp="1"/>
          </p:cNvSpPr>
          <p:nvPr>
            <p:ph type="body" idx="2"/>
          </p:nvPr>
        </p:nvSpPr>
        <p:spPr>
          <a:xfrm>
            <a:off x="6267611" y="1784412"/>
            <a:ext cx="5010613" cy="4296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228600" lvl="0" indent="-20764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4761"/>
              <a:buChar char="●"/>
            </a:pPr>
            <a:r>
              <a:rPr lang="cs-CZ">
                <a:solidFill>
                  <a:schemeClr val="dk1"/>
                </a:solidFill>
              </a:rPr>
              <a:t>ZNEVIDITELNĚNÍ GENDERU (NEEXISTUJE-LI ŽENSKÁ POLITIKA, NEEXISTUJE ANI DISKRIMINACE ŽEN) </a:t>
            </a:r>
            <a:r>
              <a:rPr lang="cs-CZ" sz="2100">
                <a:solidFill>
                  <a:schemeClr val="dk1"/>
                </a:solidFill>
              </a:rPr>
              <a:t>(Porkertová, 2016; Janebová, 2014)</a:t>
            </a:r>
            <a:endParaRPr sz="2100">
              <a:solidFill>
                <a:schemeClr val="dk1"/>
              </a:solidFill>
            </a:endParaRPr>
          </a:p>
          <a:p>
            <a:pPr marL="2286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228600" lvl="0" indent="-20764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4761"/>
              <a:buChar char="●"/>
            </a:pPr>
            <a:r>
              <a:rPr lang="cs-CZ">
                <a:solidFill>
                  <a:schemeClr val="dk1"/>
                </a:solidFill>
              </a:rPr>
              <a:t>PŘÍLIŠNÝ NÁVRAT K INDIVIDUALISMU/LIBERALISMU </a:t>
            </a:r>
            <a:br>
              <a:rPr lang="cs-CZ">
                <a:solidFill>
                  <a:schemeClr val="dk1"/>
                </a:solidFill>
              </a:rPr>
            </a:br>
            <a:r>
              <a:rPr lang="cs-CZ" sz="2100">
                <a:solidFill>
                  <a:schemeClr val="dk1"/>
                </a:solidFill>
              </a:rPr>
              <a:t>(Porkertová, 2016; Janebová, 2014)</a:t>
            </a:r>
            <a:endParaRPr sz="2100">
              <a:solidFill>
                <a:schemeClr val="dk1"/>
              </a:solidFill>
            </a:endParaRPr>
          </a:p>
          <a:p>
            <a:pPr marL="22860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22860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228600" lvl="0" indent="-889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/>
          </a:p>
          <a:p>
            <a:pPr marL="228600" lvl="0" indent="-88900" algn="l" rtl="0">
              <a:lnSpc>
                <a:spcPct val="120000"/>
              </a:lnSpc>
              <a:spcBef>
                <a:spcPts val="1000"/>
              </a:spcBef>
              <a:spcAft>
                <a:spcPts val="1600"/>
              </a:spcAft>
              <a:buSzPct val="100000"/>
              <a:buNone/>
            </a:pPr>
            <a:endParaRPr/>
          </a:p>
        </p:txBody>
      </p:sp>
    </p:spTree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1477</Words>
  <Application>Microsoft Office PowerPoint</Application>
  <PresentationFormat>Širokouhlá</PresentationFormat>
  <Paragraphs>131</Paragraphs>
  <Slides>11</Slides>
  <Notes>11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5" baseType="lpstr">
      <vt:lpstr>Arial</vt:lpstr>
      <vt:lpstr>Calibri</vt:lpstr>
      <vt:lpstr>Twentieth Century</vt:lpstr>
      <vt:lpstr>Simple Light</vt:lpstr>
      <vt:lpstr>MARXISTICKÉ (SOCIALISTICKÉ) FT VS.  POSTOMODERNISTICKÉ FT</vt:lpstr>
      <vt:lpstr>STRUKTURA PREZENTACE</vt:lpstr>
      <vt:lpstr>PŘEDSTAVENÍ TÉMATU</vt:lpstr>
      <vt:lpstr>KLÍČOVÉ POJMY</vt:lpstr>
      <vt:lpstr>ZÁKLADNÍ VÝCHODISKA</vt:lpstr>
      <vt:lpstr>PRINCIPY</vt:lpstr>
      <vt:lpstr>OSOBNOSTI A HNUTÍ</vt:lpstr>
      <vt:lpstr>SITUACE V ČR</vt:lpstr>
      <vt:lpstr>KRITIKA</vt:lpstr>
      <vt:lpstr>SEZNAM ZDROJŮ</vt:lpstr>
      <vt:lpstr>SEZNAM ZDROJŮ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MARXISTICKÉ (SOCIALISTICKÉ) FT VS.  POSTOMODERNISTICKÉ FT</dc:title>
  <dc:creator>Alena Havránková</dc:creator>
  <cp:lastModifiedBy>Monika Bosá</cp:lastModifiedBy>
  <cp:revision>1</cp:revision>
  <dcterms:created xsi:type="dcterms:W3CDTF">2022-01-03T17:09:05Z</dcterms:created>
  <dcterms:modified xsi:type="dcterms:W3CDTF">2022-01-28T14:26:51Z</dcterms:modified>
</cp:coreProperties>
</file>