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80" r:id="rId5"/>
    <p:sldId id="264" r:id="rId6"/>
    <p:sldId id="266" r:id="rId7"/>
    <p:sldId id="267" r:id="rId8"/>
    <p:sldId id="283" r:id="rId9"/>
    <p:sldId id="281" r:id="rId10"/>
    <p:sldId id="275" r:id="rId11"/>
    <p:sldId id="268" r:id="rId12"/>
    <p:sldId id="270" r:id="rId13"/>
    <p:sldId id="259" r:id="rId14"/>
    <p:sldId id="274" r:id="rId15"/>
    <p:sldId id="284" r:id="rId16"/>
    <p:sldId id="272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etlý štýl 3 - zvýrazneni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A9549-9517-4308-A000-930B5792A29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CD214C-20E8-437F-A8C7-604136EB4F1B}">
      <dgm:prSet/>
      <dgm:spPr/>
      <dgm:t>
        <a:bodyPr/>
        <a:lstStyle/>
        <a:p>
          <a:r>
            <a:rPr lang="cs-CZ"/>
            <a:t>Příklad – co je normální a vhodné </a:t>
          </a:r>
          <a:endParaRPr lang="en-US"/>
        </a:p>
      </dgm:t>
    </dgm:pt>
    <dgm:pt modelId="{CF93F68D-1E55-42AB-A8A7-CBFFF6C8B321}" type="parTrans" cxnId="{63ABAB02-B5ED-4F6D-B2EC-9BA8EDAC6106}">
      <dgm:prSet/>
      <dgm:spPr/>
      <dgm:t>
        <a:bodyPr/>
        <a:lstStyle/>
        <a:p>
          <a:endParaRPr lang="en-US"/>
        </a:p>
      </dgm:t>
    </dgm:pt>
    <dgm:pt modelId="{1E2964CB-DAF4-4D28-8516-BFB33F5DAEE7}" type="sibTrans" cxnId="{63ABAB02-B5ED-4F6D-B2EC-9BA8EDAC6106}">
      <dgm:prSet/>
      <dgm:spPr/>
      <dgm:t>
        <a:bodyPr/>
        <a:lstStyle/>
        <a:p>
          <a:endParaRPr lang="en-US"/>
        </a:p>
      </dgm:t>
    </dgm:pt>
    <dgm:pt modelId="{81AE2A5B-4BD6-49D3-BEEA-D856F5D9AE63}">
      <dgm:prSet/>
      <dgm:spPr/>
      <dgm:t>
        <a:bodyPr/>
        <a:lstStyle/>
        <a:p>
          <a:r>
            <a:rPr lang="cs-CZ"/>
            <a:t>být lékařem ano </a:t>
          </a:r>
          <a:endParaRPr lang="en-US"/>
        </a:p>
      </dgm:t>
    </dgm:pt>
    <dgm:pt modelId="{A3049787-0BBE-4AD9-9D98-66811BE22AF8}" type="parTrans" cxnId="{457BA202-3F7C-4224-88E2-94FFB0E21916}">
      <dgm:prSet/>
      <dgm:spPr/>
      <dgm:t>
        <a:bodyPr/>
        <a:lstStyle/>
        <a:p>
          <a:endParaRPr lang="en-US"/>
        </a:p>
      </dgm:t>
    </dgm:pt>
    <dgm:pt modelId="{AEADC19E-16B5-4E16-8A4E-AA136668066D}" type="sibTrans" cxnId="{457BA202-3F7C-4224-88E2-94FFB0E21916}">
      <dgm:prSet/>
      <dgm:spPr/>
      <dgm:t>
        <a:bodyPr/>
        <a:lstStyle/>
        <a:p>
          <a:endParaRPr lang="en-US"/>
        </a:p>
      </dgm:t>
    </dgm:pt>
    <dgm:pt modelId="{6D07C57F-D719-46BD-9A70-C63F2A1316B3}">
      <dgm:prSet/>
      <dgm:spPr/>
      <dgm:t>
        <a:bodyPr/>
        <a:lstStyle/>
        <a:p>
          <a:r>
            <a:rPr lang="cs-CZ"/>
            <a:t>být zdravotní sestrou ne  </a:t>
          </a:r>
          <a:endParaRPr lang="en-US"/>
        </a:p>
      </dgm:t>
    </dgm:pt>
    <dgm:pt modelId="{E61BA79F-0623-4BC2-98AC-86AF210AC60B}" type="parTrans" cxnId="{CDA5B88F-892F-4341-BB6C-6B3B31532F09}">
      <dgm:prSet/>
      <dgm:spPr/>
      <dgm:t>
        <a:bodyPr/>
        <a:lstStyle/>
        <a:p>
          <a:endParaRPr lang="en-US"/>
        </a:p>
      </dgm:t>
    </dgm:pt>
    <dgm:pt modelId="{3918E0A0-2728-4801-AAC8-8EE7C6FF0813}" type="sibTrans" cxnId="{CDA5B88F-892F-4341-BB6C-6B3B31532F09}">
      <dgm:prSet/>
      <dgm:spPr/>
      <dgm:t>
        <a:bodyPr/>
        <a:lstStyle/>
        <a:p>
          <a:endParaRPr lang="en-US"/>
        </a:p>
      </dgm:t>
    </dgm:pt>
    <dgm:pt modelId="{6AFA1EC5-9E85-41F3-A1CA-4DE753FECA03}">
      <dgm:prSet/>
      <dgm:spPr/>
      <dgm:t>
        <a:bodyPr/>
        <a:lstStyle/>
        <a:p>
          <a:r>
            <a:rPr lang="cs-CZ"/>
            <a:t>být porodní asistentkou ne</a:t>
          </a:r>
          <a:endParaRPr lang="en-US"/>
        </a:p>
      </dgm:t>
    </dgm:pt>
    <dgm:pt modelId="{7C11ABB6-8445-4DFF-B8B7-33DDF36EA6C2}" type="parTrans" cxnId="{739C0409-B3B7-48F2-9885-7225BF623B8B}">
      <dgm:prSet/>
      <dgm:spPr/>
      <dgm:t>
        <a:bodyPr/>
        <a:lstStyle/>
        <a:p>
          <a:endParaRPr lang="en-US"/>
        </a:p>
      </dgm:t>
    </dgm:pt>
    <dgm:pt modelId="{D93EA62B-BA10-40A2-BEA1-D4CDFB850E46}" type="sibTrans" cxnId="{739C0409-B3B7-48F2-9885-7225BF623B8B}">
      <dgm:prSet/>
      <dgm:spPr/>
      <dgm:t>
        <a:bodyPr/>
        <a:lstStyle/>
        <a:p>
          <a:endParaRPr lang="en-US"/>
        </a:p>
      </dgm:t>
    </dgm:pt>
    <dgm:pt modelId="{8336268D-054F-4595-98D1-40C5766A3FB3}" type="pres">
      <dgm:prSet presAssocID="{5D1A9549-9517-4308-A000-930B5792A2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B2D9B7-9758-4F07-B1E1-EDEA213B6C66}" type="pres">
      <dgm:prSet presAssocID="{AECD214C-20E8-437F-A8C7-604136EB4F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B22F1B-0040-4D22-9EC3-59A257895BEB}" type="pres">
      <dgm:prSet presAssocID="{1E2964CB-DAF4-4D28-8516-BFB33F5DAEE7}" presName="spacer" presStyleCnt="0"/>
      <dgm:spPr/>
    </dgm:pt>
    <dgm:pt modelId="{88107424-A568-42CA-A8B9-8AEACA64BB3E}" type="pres">
      <dgm:prSet presAssocID="{81AE2A5B-4BD6-49D3-BEEA-D856F5D9AE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6B744-DABC-4A6F-8C83-18056C9B7922}" type="pres">
      <dgm:prSet presAssocID="{AEADC19E-16B5-4E16-8A4E-AA136668066D}" presName="spacer" presStyleCnt="0"/>
      <dgm:spPr/>
    </dgm:pt>
    <dgm:pt modelId="{439D1836-2DDC-4F6A-83A3-B02BEC833CC4}" type="pres">
      <dgm:prSet presAssocID="{6D07C57F-D719-46BD-9A70-C63F2A1316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F07AC4-E277-4880-B740-00FC3D69742A}" type="pres">
      <dgm:prSet presAssocID="{3918E0A0-2728-4801-AAC8-8EE7C6FF0813}" presName="spacer" presStyleCnt="0"/>
      <dgm:spPr/>
    </dgm:pt>
    <dgm:pt modelId="{4C28D3AF-0E96-4EC0-AF34-A75955699742}" type="pres">
      <dgm:prSet presAssocID="{6AFA1EC5-9E85-41F3-A1CA-4DE753FECA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3F99BE-F18B-49A9-9C57-855DE83D1D8F}" type="presOf" srcId="{6AFA1EC5-9E85-41F3-A1CA-4DE753FECA03}" destId="{4C28D3AF-0E96-4EC0-AF34-A75955699742}" srcOrd="0" destOrd="0" presId="urn:microsoft.com/office/officeart/2005/8/layout/vList2"/>
    <dgm:cxn modelId="{457BA202-3F7C-4224-88E2-94FFB0E21916}" srcId="{5D1A9549-9517-4308-A000-930B5792A296}" destId="{81AE2A5B-4BD6-49D3-BEEA-D856F5D9AE63}" srcOrd="1" destOrd="0" parTransId="{A3049787-0BBE-4AD9-9D98-66811BE22AF8}" sibTransId="{AEADC19E-16B5-4E16-8A4E-AA136668066D}"/>
    <dgm:cxn modelId="{739C0409-B3B7-48F2-9885-7225BF623B8B}" srcId="{5D1A9549-9517-4308-A000-930B5792A296}" destId="{6AFA1EC5-9E85-41F3-A1CA-4DE753FECA03}" srcOrd="3" destOrd="0" parTransId="{7C11ABB6-8445-4DFF-B8B7-33DDF36EA6C2}" sibTransId="{D93EA62B-BA10-40A2-BEA1-D4CDFB850E46}"/>
    <dgm:cxn modelId="{A6F1758C-2D71-43C8-BBDD-C52B7A82F24C}" type="presOf" srcId="{AECD214C-20E8-437F-A8C7-604136EB4F1B}" destId="{D6B2D9B7-9758-4F07-B1E1-EDEA213B6C66}" srcOrd="0" destOrd="0" presId="urn:microsoft.com/office/officeart/2005/8/layout/vList2"/>
    <dgm:cxn modelId="{A672011E-AB63-40D4-B70E-9FE54AD41A0C}" type="presOf" srcId="{81AE2A5B-4BD6-49D3-BEEA-D856F5D9AE63}" destId="{88107424-A568-42CA-A8B9-8AEACA64BB3E}" srcOrd="0" destOrd="0" presId="urn:microsoft.com/office/officeart/2005/8/layout/vList2"/>
    <dgm:cxn modelId="{42B4E4EF-CB59-4296-B7DE-C6FFD13829C4}" type="presOf" srcId="{5D1A9549-9517-4308-A000-930B5792A296}" destId="{8336268D-054F-4595-98D1-40C5766A3FB3}" srcOrd="0" destOrd="0" presId="urn:microsoft.com/office/officeart/2005/8/layout/vList2"/>
    <dgm:cxn modelId="{63ABAB02-B5ED-4F6D-B2EC-9BA8EDAC6106}" srcId="{5D1A9549-9517-4308-A000-930B5792A296}" destId="{AECD214C-20E8-437F-A8C7-604136EB4F1B}" srcOrd="0" destOrd="0" parTransId="{CF93F68D-1E55-42AB-A8A7-CBFFF6C8B321}" sibTransId="{1E2964CB-DAF4-4D28-8516-BFB33F5DAEE7}"/>
    <dgm:cxn modelId="{607A8E29-0C23-4DDE-A45A-3F868ACE5154}" type="presOf" srcId="{6D07C57F-D719-46BD-9A70-C63F2A1316B3}" destId="{439D1836-2DDC-4F6A-83A3-B02BEC833CC4}" srcOrd="0" destOrd="0" presId="urn:microsoft.com/office/officeart/2005/8/layout/vList2"/>
    <dgm:cxn modelId="{CDA5B88F-892F-4341-BB6C-6B3B31532F09}" srcId="{5D1A9549-9517-4308-A000-930B5792A296}" destId="{6D07C57F-D719-46BD-9A70-C63F2A1316B3}" srcOrd="2" destOrd="0" parTransId="{E61BA79F-0623-4BC2-98AC-86AF210AC60B}" sibTransId="{3918E0A0-2728-4801-AAC8-8EE7C6FF0813}"/>
    <dgm:cxn modelId="{AF62D7AB-9F7E-4685-B2D3-BDEE3C2E654E}" type="presParOf" srcId="{8336268D-054F-4595-98D1-40C5766A3FB3}" destId="{D6B2D9B7-9758-4F07-B1E1-EDEA213B6C66}" srcOrd="0" destOrd="0" presId="urn:microsoft.com/office/officeart/2005/8/layout/vList2"/>
    <dgm:cxn modelId="{A3C9CC4E-D469-4F5D-9F95-9D769BE275D3}" type="presParOf" srcId="{8336268D-054F-4595-98D1-40C5766A3FB3}" destId="{77B22F1B-0040-4D22-9EC3-59A257895BEB}" srcOrd="1" destOrd="0" presId="urn:microsoft.com/office/officeart/2005/8/layout/vList2"/>
    <dgm:cxn modelId="{9D00C439-971B-418D-A5D2-B01DC152D8A6}" type="presParOf" srcId="{8336268D-054F-4595-98D1-40C5766A3FB3}" destId="{88107424-A568-42CA-A8B9-8AEACA64BB3E}" srcOrd="2" destOrd="0" presId="urn:microsoft.com/office/officeart/2005/8/layout/vList2"/>
    <dgm:cxn modelId="{A5B11B90-014A-4FBF-A01D-3F087D096025}" type="presParOf" srcId="{8336268D-054F-4595-98D1-40C5766A3FB3}" destId="{4936B744-DABC-4A6F-8C83-18056C9B7922}" srcOrd="3" destOrd="0" presId="urn:microsoft.com/office/officeart/2005/8/layout/vList2"/>
    <dgm:cxn modelId="{66C5CCAE-DDE9-47BB-9ACF-B45F70CF8CA8}" type="presParOf" srcId="{8336268D-054F-4595-98D1-40C5766A3FB3}" destId="{439D1836-2DDC-4F6A-83A3-B02BEC833CC4}" srcOrd="4" destOrd="0" presId="urn:microsoft.com/office/officeart/2005/8/layout/vList2"/>
    <dgm:cxn modelId="{2B6E6208-A593-4556-BFFF-8440D92AD606}" type="presParOf" srcId="{8336268D-054F-4595-98D1-40C5766A3FB3}" destId="{5CF07AC4-E277-4880-B740-00FC3D69742A}" srcOrd="5" destOrd="0" presId="urn:microsoft.com/office/officeart/2005/8/layout/vList2"/>
    <dgm:cxn modelId="{C594C487-346A-4864-8C19-422FC1D7B4AD}" type="presParOf" srcId="{8336268D-054F-4595-98D1-40C5766A3FB3}" destId="{4C28D3AF-0E96-4EC0-AF34-A759556997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58AA3-E7BD-4218-9160-D06797B7CD1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946B5A-CB59-4828-BD41-027F2CF3A7DD}">
      <dgm:prSet/>
      <dgm:spPr/>
      <dgm:t>
        <a:bodyPr/>
        <a:lstStyle/>
        <a:p>
          <a:r>
            <a:rPr lang="cs-CZ" dirty="0"/>
            <a:t>Jak jsme si </a:t>
          </a:r>
          <a:r>
            <a:rPr lang="cs-CZ" dirty="0" err="1"/>
            <a:t>zadefinovaly</a:t>
          </a:r>
          <a:r>
            <a:rPr lang="cs-CZ" dirty="0"/>
            <a:t> téma?</a:t>
          </a:r>
          <a:endParaRPr lang="en-US" dirty="0"/>
        </a:p>
      </dgm:t>
    </dgm:pt>
    <dgm:pt modelId="{8EBD4957-2099-48ED-8F78-6ACEA5900F4E}" type="parTrans" cxnId="{EFAD5E08-A969-4CFE-960D-6AA52B3CC363}">
      <dgm:prSet/>
      <dgm:spPr/>
      <dgm:t>
        <a:bodyPr/>
        <a:lstStyle/>
        <a:p>
          <a:endParaRPr lang="en-US"/>
        </a:p>
      </dgm:t>
    </dgm:pt>
    <dgm:pt modelId="{E0D42668-55D1-4E7E-9F44-0ECF7E88CD86}" type="sibTrans" cxnId="{EFAD5E08-A969-4CFE-960D-6AA52B3CC363}">
      <dgm:prSet/>
      <dgm:spPr/>
      <dgm:t>
        <a:bodyPr/>
        <a:lstStyle/>
        <a:p>
          <a:endParaRPr lang="en-US"/>
        </a:p>
      </dgm:t>
    </dgm:pt>
    <dgm:pt modelId="{BA20EC1C-BF5F-4555-AF3A-992B81F57D90}">
      <dgm:prSet/>
      <dgm:spPr/>
      <dgm:t>
        <a:bodyPr/>
        <a:lstStyle/>
        <a:p>
          <a:r>
            <a:rPr lang="cs-CZ" dirty="0"/>
            <a:t>Jak jsme hledaly zdroje?</a:t>
          </a:r>
          <a:endParaRPr lang="en-US" dirty="0"/>
        </a:p>
      </dgm:t>
    </dgm:pt>
    <dgm:pt modelId="{7818117A-57CD-4A89-A21C-865B956DA6A7}" type="parTrans" cxnId="{A73BFC69-C49D-4104-8AF0-F59BE3149CE3}">
      <dgm:prSet/>
      <dgm:spPr/>
      <dgm:t>
        <a:bodyPr/>
        <a:lstStyle/>
        <a:p>
          <a:endParaRPr lang="en-US"/>
        </a:p>
      </dgm:t>
    </dgm:pt>
    <dgm:pt modelId="{09F99F74-14AC-46A6-935C-20F194EC690C}" type="sibTrans" cxnId="{A73BFC69-C49D-4104-8AF0-F59BE3149CE3}">
      <dgm:prSet/>
      <dgm:spPr/>
      <dgm:t>
        <a:bodyPr/>
        <a:lstStyle/>
        <a:p>
          <a:endParaRPr lang="en-US"/>
        </a:p>
      </dgm:t>
    </dgm:pt>
    <dgm:pt modelId="{9EEC0930-5D4C-479E-B84A-B97A59D82776}">
      <dgm:prSet/>
      <dgm:spPr/>
      <dgm:t>
        <a:bodyPr/>
        <a:lstStyle/>
        <a:p>
          <a:r>
            <a:rPr lang="cs-CZ" dirty="0"/>
            <a:t>Jak toto téma souvisí s naším oborem? </a:t>
          </a:r>
        </a:p>
      </dgm:t>
    </dgm:pt>
    <dgm:pt modelId="{343C97E8-96FD-455C-9902-4EEEC0AEAA47}" type="parTrans" cxnId="{D7380942-6469-45CA-9B2C-AF4929463BD1}">
      <dgm:prSet/>
      <dgm:spPr/>
      <dgm:t>
        <a:bodyPr/>
        <a:lstStyle/>
        <a:p>
          <a:endParaRPr lang="en-US"/>
        </a:p>
      </dgm:t>
    </dgm:pt>
    <dgm:pt modelId="{1DF9D01B-4B43-427F-9722-613551633AEA}" type="sibTrans" cxnId="{D7380942-6469-45CA-9B2C-AF4929463BD1}">
      <dgm:prSet/>
      <dgm:spPr/>
      <dgm:t>
        <a:bodyPr/>
        <a:lstStyle/>
        <a:p>
          <a:endParaRPr lang="en-US"/>
        </a:p>
      </dgm:t>
    </dgm:pt>
    <dgm:pt modelId="{AFAC7167-71C9-478D-BED3-060E4A57BBFD}">
      <dgm:prSet/>
      <dgm:spPr/>
      <dgm:t>
        <a:bodyPr/>
        <a:lstStyle/>
        <a:p>
          <a:r>
            <a:rPr lang="cs-CZ" dirty="0"/>
            <a:t>Jaké je řešení této situace?</a:t>
          </a:r>
        </a:p>
      </dgm:t>
    </dgm:pt>
    <dgm:pt modelId="{DDA214D8-91B3-4087-B71B-5D8712403EAD}" type="parTrans" cxnId="{59672E61-71CC-4D81-B3BE-C0F4680BEAE3}">
      <dgm:prSet/>
      <dgm:spPr/>
      <dgm:t>
        <a:bodyPr/>
        <a:lstStyle/>
        <a:p>
          <a:endParaRPr lang="sk-SK"/>
        </a:p>
      </dgm:t>
    </dgm:pt>
    <dgm:pt modelId="{D4242CA1-5B4C-41A6-A6D5-8CAB6902FAED}" type="sibTrans" cxnId="{59672E61-71CC-4D81-B3BE-C0F4680BEAE3}">
      <dgm:prSet/>
      <dgm:spPr/>
      <dgm:t>
        <a:bodyPr/>
        <a:lstStyle/>
        <a:p>
          <a:endParaRPr lang="sk-SK"/>
        </a:p>
      </dgm:t>
    </dgm:pt>
    <dgm:pt modelId="{85087A27-2FA9-4706-BC76-381DF5AA3200}" type="pres">
      <dgm:prSet presAssocID="{EAE58AA3-E7BD-4218-9160-D06797B7CD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1E1863-2481-475F-9DB6-2B9221384D3A}" type="pres">
      <dgm:prSet presAssocID="{D7946B5A-CB59-4828-BD41-027F2CF3A7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79AE29-417F-4638-85A6-A5DC525390ED}" type="pres">
      <dgm:prSet presAssocID="{E0D42668-55D1-4E7E-9F44-0ECF7E88CD86}" presName="sibTrans" presStyleCnt="0"/>
      <dgm:spPr/>
    </dgm:pt>
    <dgm:pt modelId="{B5E74E49-2F66-4766-9C9C-F718043659C2}" type="pres">
      <dgm:prSet presAssocID="{BA20EC1C-BF5F-4555-AF3A-992B81F57D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A47FF9-3763-457A-9D50-8DF151084D39}" type="pres">
      <dgm:prSet presAssocID="{09F99F74-14AC-46A6-935C-20F194EC690C}" presName="sibTrans" presStyleCnt="0"/>
      <dgm:spPr/>
    </dgm:pt>
    <dgm:pt modelId="{FF7B5838-63D9-4A81-B320-428E6C3E0752}" type="pres">
      <dgm:prSet presAssocID="{9EEC0930-5D4C-479E-B84A-B97A59D82776}" presName="node" presStyleLbl="node1" presStyleIdx="2" presStyleCnt="4" custLinFactNeighborX="229" custLinFactNeighborY="-43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5739CA-0958-46AE-A196-A81E9B678E28}" type="pres">
      <dgm:prSet presAssocID="{1DF9D01B-4B43-427F-9722-613551633AEA}" presName="sibTrans" presStyleCnt="0"/>
      <dgm:spPr/>
    </dgm:pt>
    <dgm:pt modelId="{F0B57860-CF2C-422F-818A-E99CE31EF948}" type="pres">
      <dgm:prSet presAssocID="{AFAC7167-71C9-478D-BED3-060E4A57BBFD}" presName="node" presStyleLbl="node1" presStyleIdx="3" presStyleCnt="4" custLinFactNeighborY="-3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3BFC69-C49D-4104-8AF0-F59BE3149CE3}" srcId="{EAE58AA3-E7BD-4218-9160-D06797B7CD15}" destId="{BA20EC1C-BF5F-4555-AF3A-992B81F57D90}" srcOrd="1" destOrd="0" parTransId="{7818117A-57CD-4A89-A21C-865B956DA6A7}" sibTransId="{09F99F74-14AC-46A6-935C-20F194EC690C}"/>
    <dgm:cxn modelId="{59672E61-71CC-4D81-B3BE-C0F4680BEAE3}" srcId="{EAE58AA3-E7BD-4218-9160-D06797B7CD15}" destId="{AFAC7167-71C9-478D-BED3-060E4A57BBFD}" srcOrd="3" destOrd="0" parTransId="{DDA214D8-91B3-4087-B71B-5D8712403EAD}" sibTransId="{D4242CA1-5B4C-41A6-A6D5-8CAB6902FAED}"/>
    <dgm:cxn modelId="{D7380942-6469-45CA-9B2C-AF4929463BD1}" srcId="{EAE58AA3-E7BD-4218-9160-D06797B7CD15}" destId="{9EEC0930-5D4C-479E-B84A-B97A59D82776}" srcOrd="2" destOrd="0" parTransId="{343C97E8-96FD-455C-9902-4EEEC0AEAA47}" sibTransId="{1DF9D01B-4B43-427F-9722-613551633AEA}"/>
    <dgm:cxn modelId="{3E992D1F-5B0C-4F4E-AEFD-F35C3E303265}" type="presOf" srcId="{EAE58AA3-E7BD-4218-9160-D06797B7CD15}" destId="{85087A27-2FA9-4706-BC76-381DF5AA3200}" srcOrd="0" destOrd="0" presId="urn:microsoft.com/office/officeart/2005/8/layout/default"/>
    <dgm:cxn modelId="{A84D5338-C440-4BEE-80FE-EB04D0091E8E}" type="presOf" srcId="{AFAC7167-71C9-478D-BED3-060E4A57BBFD}" destId="{F0B57860-CF2C-422F-818A-E99CE31EF948}" srcOrd="0" destOrd="0" presId="urn:microsoft.com/office/officeart/2005/8/layout/default"/>
    <dgm:cxn modelId="{EFAD5E08-A969-4CFE-960D-6AA52B3CC363}" srcId="{EAE58AA3-E7BD-4218-9160-D06797B7CD15}" destId="{D7946B5A-CB59-4828-BD41-027F2CF3A7DD}" srcOrd="0" destOrd="0" parTransId="{8EBD4957-2099-48ED-8F78-6ACEA5900F4E}" sibTransId="{E0D42668-55D1-4E7E-9F44-0ECF7E88CD86}"/>
    <dgm:cxn modelId="{07B2A7DE-E0E8-4147-A11B-E651FC5AB151}" type="presOf" srcId="{9EEC0930-5D4C-479E-B84A-B97A59D82776}" destId="{FF7B5838-63D9-4A81-B320-428E6C3E0752}" srcOrd="0" destOrd="0" presId="urn:microsoft.com/office/officeart/2005/8/layout/default"/>
    <dgm:cxn modelId="{61A0448A-B0E9-4E61-86E8-92F8F87BC2CE}" type="presOf" srcId="{BA20EC1C-BF5F-4555-AF3A-992B81F57D90}" destId="{B5E74E49-2F66-4766-9C9C-F718043659C2}" srcOrd="0" destOrd="0" presId="urn:microsoft.com/office/officeart/2005/8/layout/default"/>
    <dgm:cxn modelId="{AB84F4CE-D7D9-41D3-BF4C-8D0090F1F20C}" type="presOf" srcId="{D7946B5A-CB59-4828-BD41-027F2CF3A7DD}" destId="{DB1E1863-2481-475F-9DB6-2B9221384D3A}" srcOrd="0" destOrd="0" presId="urn:microsoft.com/office/officeart/2005/8/layout/default"/>
    <dgm:cxn modelId="{140D06B6-50F0-4470-A9F4-E39872413F0F}" type="presParOf" srcId="{85087A27-2FA9-4706-BC76-381DF5AA3200}" destId="{DB1E1863-2481-475F-9DB6-2B9221384D3A}" srcOrd="0" destOrd="0" presId="urn:microsoft.com/office/officeart/2005/8/layout/default"/>
    <dgm:cxn modelId="{4236750B-6403-4D17-9486-ED8AE3B80645}" type="presParOf" srcId="{85087A27-2FA9-4706-BC76-381DF5AA3200}" destId="{D979AE29-417F-4638-85A6-A5DC525390ED}" srcOrd="1" destOrd="0" presId="urn:microsoft.com/office/officeart/2005/8/layout/default"/>
    <dgm:cxn modelId="{E9229049-F8E8-4450-81E9-4D96F89BA571}" type="presParOf" srcId="{85087A27-2FA9-4706-BC76-381DF5AA3200}" destId="{B5E74E49-2F66-4766-9C9C-F718043659C2}" srcOrd="2" destOrd="0" presId="urn:microsoft.com/office/officeart/2005/8/layout/default"/>
    <dgm:cxn modelId="{3BF04832-7B5A-40AF-AB77-6A3D95F47985}" type="presParOf" srcId="{85087A27-2FA9-4706-BC76-381DF5AA3200}" destId="{1DA47FF9-3763-457A-9D50-8DF151084D39}" srcOrd="3" destOrd="0" presId="urn:microsoft.com/office/officeart/2005/8/layout/default"/>
    <dgm:cxn modelId="{71142D99-137B-48AE-9498-771A2E32AE2E}" type="presParOf" srcId="{85087A27-2FA9-4706-BC76-381DF5AA3200}" destId="{FF7B5838-63D9-4A81-B320-428E6C3E0752}" srcOrd="4" destOrd="0" presId="urn:microsoft.com/office/officeart/2005/8/layout/default"/>
    <dgm:cxn modelId="{DACC5B64-2C42-4651-8E51-528991128693}" type="presParOf" srcId="{85087A27-2FA9-4706-BC76-381DF5AA3200}" destId="{C95739CA-0958-46AE-A196-A81E9B678E28}" srcOrd="5" destOrd="0" presId="urn:microsoft.com/office/officeart/2005/8/layout/default"/>
    <dgm:cxn modelId="{94A19160-03E7-424D-9626-DE157F27E79A}" type="presParOf" srcId="{85087A27-2FA9-4706-BC76-381DF5AA3200}" destId="{F0B57860-CF2C-422F-818A-E99CE31EF94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9B7-9758-4F07-B1E1-EDEA213B6C66}">
      <dsp:nvSpPr>
        <dsp:cNvPr id="0" name=""/>
        <dsp:cNvSpPr/>
      </dsp:nvSpPr>
      <dsp:spPr>
        <a:xfrm>
          <a:off x="0" y="33384"/>
          <a:ext cx="8472791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Příklad – co je normální a vhodné </a:t>
          </a:r>
          <a:endParaRPr lang="en-US" sz="4200" kern="1200"/>
        </a:p>
      </dsp:txBody>
      <dsp:txXfrm>
        <a:off x="49176" y="82560"/>
        <a:ext cx="8374439" cy="909018"/>
      </dsp:txXfrm>
    </dsp:sp>
    <dsp:sp modelId="{88107424-A568-42CA-A8B9-8AEACA64BB3E}">
      <dsp:nvSpPr>
        <dsp:cNvPr id="0" name=""/>
        <dsp:cNvSpPr/>
      </dsp:nvSpPr>
      <dsp:spPr>
        <a:xfrm>
          <a:off x="0" y="1161714"/>
          <a:ext cx="8472791" cy="1007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být lékařem ano </a:t>
          </a:r>
          <a:endParaRPr lang="en-US" sz="4200" kern="1200"/>
        </a:p>
      </dsp:txBody>
      <dsp:txXfrm>
        <a:off x="49176" y="1210890"/>
        <a:ext cx="8374439" cy="909018"/>
      </dsp:txXfrm>
    </dsp:sp>
    <dsp:sp modelId="{439D1836-2DDC-4F6A-83A3-B02BEC833CC4}">
      <dsp:nvSpPr>
        <dsp:cNvPr id="0" name=""/>
        <dsp:cNvSpPr/>
      </dsp:nvSpPr>
      <dsp:spPr>
        <a:xfrm>
          <a:off x="0" y="2290044"/>
          <a:ext cx="8472791" cy="1007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být zdravotní sestrou ne  </a:t>
          </a:r>
          <a:endParaRPr lang="en-US" sz="4200" kern="1200"/>
        </a:p>
      </dsp:txBody>
      <dsp:txXfrm>
        <a:off x="49176" y="2339220"/>
        <a:ext cx="8374439" cy="909018"/>
      </dsp:txXfrm>
    </dsp:sp>
    <dsp:sp modelId="{4C28D3AF-0E96-4EC0-AF34-A75955699742}">
      <dsp:nvSpPr>
        <dsp:cNvPr id="0" name=""/>
        <dsp:cNvSpPr/>
      </dsp:nvSpPr>
      <dsp:spPr>
        <a:xfrm>
          <a:off x="0" y="3418374"/>
          <a:ext cx="8472791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/>
            <a:t>být porodní asistentkou ne</a:t>
          </a:r>
          <a:endParaRPr lang="en-US" sz="4200" kern="1200"/>
        </a:p>
      </dsp:txBody>
      <dsp:txXfrm>
        <a:off x="49176" y="3467550"/>
        <a:ext cx="8374439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E1863-2481-475F-9DB6-2B9221384D3A}">
      <dsp:nvSpPr>
        <dsp:cNvPr id="0" name=""/>
        <dsp:cNvSpPr/>
      </dsp:nvSpPr>
      <dsp:spPr>
        <a:xfrm>
          <a:off x="1564143" y="1870"/>
          <a:ext cx="3269815" cy="19618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Jak jsme si </a:t>
          </a:r>
          <a:r>
            <a:rPr lang="cs-CZ" sz="3800" kern="1200" dirty="0" err="1"/>
            <a:t>zadefinovaly</a:t>
          </a:r>
          <a:r>
            <a:rPr lang="cs-CZ" sz="3800" kern="1200" dirty="0"/>
            <a:t> téma?</a:t>
          </a:r>
          <a:endParaRPr lang="en-US" sz="3800" kern="1200" dirty="0"/>
        </a:p>
      </dsp:txBody>
      <dsp:txXfrm>
        <a:off x="1564143" y="1870"/>
        <a:ext cx="3269815" cy="1961889"/>
      </dsp:txXfrm>
    </dsp:sp>
    <dsp:sp modelId="{B5E74E49-2F66-4766-9C9C-F718043659C2}">
      <dsp:nvSpPr>
        <dsp:cNvPr id="0" name=""/>
        <dsp:cNvSpPr/>
      </dsp:nvSpPr>
      <dsp:spPr>
        <a:xfrm>
          <a:off x="5160940" y="1870"/>
          <a:ext cx="3269815" cy="19618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Jak jsme hledaly zdroje?</a:t>
          </a:r>
          <a:endParaRPr lang="en-US" sz="3800" kern="1200" dirty="0"/>
        </a:p>
      </dsp:txBody>
      <dsp:txXfrm>
        <a:off x="5160940" y="1870"/>
        <a:ext cx="3269815" cy="1961889"/>
      </dsp:txXfrm>
    </dsp:sp>
    <dsp:sp modelId="{FF7B5838-63D9-4A81-B320-428E6C3E0752}">
      <dsp:nvSpPr>
        <dsp:cNvPr id="0" name=""/>
        <dsp:cNvSpPr/>
      </dsp:nvSpPr>
      <dsp:spPr>
        <a:xfrm>
          <a:off x="1571631" y="2205006"/>
          <a:ext cx="3269815" cy="19618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Jak toto téma souvisí s naším oborem? </a:t>
          </a:r>
        </a:p>
      </dsp:txBody>
      <dsp:txXfrm>
        <a:off x="1571631" y="2205006"/>
        <a:ext cx="3269815" cy="1961889"/>
      </dsp:txXfrm>
    </dsp:sp>
    <dsp:sp modelId="{F0B57860-CF2C-422F-818A-E99CE31EF948}">
      <dsp:nvSpPr>
        <dsp:cNvPr id="0" name=""/>
        <dsp:cNvSpPr/>
      </dsp:nvSpPr>
      <dsp:spPr>
        <a:xfrm>
          <a:off x="5160940" y="2224076"/>
          <a:ext cx="3269815" cy="19618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/>
            <a:t>Jaké je řešení této situace?</a:t>
          </a:r>
        </a:p>
      </dsp:txBody>
      <dsp:txXfrm>
        <a:off x="5160940" y="2224076"/>
        <a:ext cx="3269815" cy="196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9B2F7-D54E-4D64-9C6A-5C3E56027178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6CD8-DB8D-418E-AAE4-971067756D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93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https://www.nechybujte.cz/slovnik-soucasne-cestiny</a:t>
            </a:r>
          </a:p>
          <a:p>
            <a:r>
              <a:rPr lang="sk-SK" dirty="0"/>
              <a:t>https://slovnik.aktuality.sk/pravopis/slovnik-sj/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6CD8-DB8D-418E-AAE4-971067756DC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26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a7edffbf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a7edffbf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a7edffb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a7edffbf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ab0c38f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ab0c38f9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72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b0c38f9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ab0c38f9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126B7-30C0-4D12-BEC9-5125E8231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F829AD-D89F-491A-A0F2-A86CB1B9F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6EB4FB-90CC-48A5-AE36-16F35145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D6DAD52-9547-4658-9337-3762F5C8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F9253B3-787E-411D-9C42-80E503F4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6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BFD85-EF06-4AB2-8E7A-827111E9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EB2AFBF-B90F-4EE6-A2E1-AFB5CECE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658F72-E6FB-464E-BC49-294D28F2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2CB50D-896B-4A36-9EA2-5E8098F5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8D598F-15E9-4848-8DB8-2D5C03E2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6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B811A86-4552-4DF8-ADD2-3AFA529B5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DB58A5E-99FA-4E8F-801F-7F12AC40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3CF354-52B1-4F4E-A02B-F6C5B1BF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AC3A5-8373-4B13-A18B-4B398440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0103956-A5C9-4336-8D94-18CB497F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18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61502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15440" y="1536480"/>
            <a:ext cx="11360520" cy="4554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133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7E8A1-5454-49AC-82A1-AD69450B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39AD46-4B87-4CDD-9F59-34060EE3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C5317A-4263-452F-8467-89950F29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07D696-2F7B-4D01-92A4-88F8DF33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46A8FF8-A2E3-4138-BF5F-FA6FE336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83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DE5A3-5212-48B1-91C2-170CBB9E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B0EA39-BB7D-4B72-86D9-002BB3AC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58F55C-F788-45F7-AEC2-5D295826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398DAF-0603-48AF-9B37-CE30C0EB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F4E9B2-2162-41BC-8548-1BC8B5CF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22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75366-CF09-49B5-87A4-A2B4DFC7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7BF7F0-DCE2-4C3B-926A-4370CBDE8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10313A0-BF33-46A8-8405-D0E5B731B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E13D5F-EDCC-496E-AC3A-D6B467DA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6F86F85-BDAC-46A2-82D6-C15F9F60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4D11D91-4846-4332-B2E1-EB9ADE18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2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0C30D-1D68-4A04-BE4E-8345BE6E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E4504-F7A7-4BEC-837C-F479E9F5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55184AD-19A0-4CEE-BB6E-8572B511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E92E7A-0ACC-4ED7-8EFA-E498C5E99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645F523-6FEB-4B95-8265-C1F3BB313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E53ACAA-AD1D-4720-BB11-E3398D20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21BEDAE-8D57-4DE4-9D8F-21D01251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FD8DBF4-70D8-497C-8D36-05DDD96A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807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BC339-1FDB-41D3-870B-A9C557A4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26493EF-5ED8-448E-B47E-E42E08D3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8FD6B0-5105-4EEA-9AD4-8448272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D3B686-B41E-4500-BE40-34755B33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47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C9AD82F-E158-4A7F-86F8-D5C404C7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052C863-DCE6-4EA2-A344-65102CF8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F8D8C89-BF63-45BB-8359-0DF654D1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188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DDDE59-C75A-488A-824D-A0C0E6F4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60F93B-C8E1-420C-82B9-AF0915F95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4CB6FB-3EEB-4CCC-883D-DB3888AB8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03C6EE2-6B25-4C91-B8E9-477FC425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1758163-326F-4CEF-95BA-FE2A43DE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A5F8CD9-6D96-4FF2-AF81-E241975E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6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1F9F0-8799-4585-BD2C-EEB7CB74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D34E8F9-6D2C-47FC-8066-20BA3C401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488D2F-F71A-4AAD-A3BE-14F0C3505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FD9A096-DF62-4244-BCAF-6A9B82C3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F7131C6-2C48-409D-8728-D1920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DE1A14-5446-40FB-B776-45D53FA7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8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857CD0D-44A4-4797-A579-BBC5185EC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0CB7A4-AD3F-4393-960E-098020AFC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C4F158-36AA-4892-9F47-3C7684994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C3DC-190B-4F42-BFE5-B298B3CB0DDD}" type="datetimeFigureOut">
              <a:rPr lang="sk-SK" smtClean="0"/>
              <a:t>26. 1. 2022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8E517A-FEB3-46C2-9BAD-2E71DC1B2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FB0AB1-EE34-4D00-A62D-E637AD0D3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C8127-5AD4-415F-8B84-59F3E65CFB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74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s.unh.edu/cgi/viewcontent.cgi?article=1189&amp;context=honors" TargetMode="External"/><Relationship Id="rId13" Type="http://schemas.openxmlformats.org/officeDocument/2006/relationships/hyperlink" Target="https://www.czso.cz/documents/10180/151439704/30000420.pdf/5f24abfc-dbb8-4be6-98f6-1d9acff33e56?version=1.3" TargetMode="External"/><Relationship Id="rId18" Type="http://schemas.openxmlformats.org/officeDocument/2006/relationships/hyperlink" Target="https://www.parabola.cz/zpravicky/31843/trojka-uvede-kultovni-serial-nemocnice-na-kraji-mesta/" TargetMode="External"/><Relationship Id="rId3" Type="http://schemas.openxmlformats.org/officeDocument/2006/relationships/hyperlink" Target="https://www.nap.edu/catalog/610/womens-work-mens-work-sex-segregation-on-the-job" TargetMode="External"/><Relationship Id="rId21" Type="http://schemas.openxmlformats.org/officeDocument/2006/relationships/hyperlink" Target="https://forbes.cz/osvc-dotanou-dalsich-15-tisic-za-kveten-rika-babis/" TargetMode="External"/><Relationship Id="rId7" Type="http://schemas.openxmlformats.org/officeDocument/2006/relationships/hyperlink" Target="https://www.feminismus.cz/cz/clanky/a-zase-ta-feminizace-tentokrat-v-socialnich-sluzbach" TargetMode="External"/><Relationship Id="rId12" Type="http://schemas.openxmlformats.org/officeDocument/2006/relationships/hyperlink" Target="https://www.czso.cz/documents/10180/151439704/30000420k04.pdf/55408888-cbdb-4c95-b5d7-b1442bac79d8?version=1.1" TargetMode="External"/><Relationship Id="rId17" Type="http://schemas.openxmlformats.org/officeDocument/2006/relationships/hyperlink" Target="http://www.grafikomama.cz/" TargetMode="External"/><Relationship Id="rId2" Type="http://schemas.openxmlformats.org/officeDocument/2006/relationships/hyperlink" Target="https://apps.who.int/iris/handle/10665/311322" TargetMode="External"/><Relationship Id="rId16" Type="http://schemas.openxmlformats.org/officeDocument/2006/relationships/hyperlink" Target="https://www.verywellhealth.com/women-shaking-up-health-care-4588098" TargetMode="External"/><Relationship Id="rId20" Type="http://schemas.openxmlformats.org/officeDocument/2006/relationships/hyperlink" Target="https://www.istockphoto.com/cs/ilustrace/gender-pay-gap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pravodaj.genderstudies.cz/cz/clanek/socialni-pracovnici-a-pracovnice-jsou-podhodnocenou-profesi" TargetMode="External"/><Relationship Id="rId11" Type="http://schemas.openxmlformats.org/officeDocument/2006/relationships/hyperlink" Target="https://slovnik.aktuality.sk/pravopis/slovnik-sj/?q=segreg%C3%A1cia" TargetMode="External"/><Relationship Id="rId5" Type="http://schemas.openxmlformats.org/officeDocument/2006/relationships/hyperlink" Target="https://www.czso.cz/documents/10180/120583268/30000220.pdf/45d09d6e-670e-4d7f-842d-3f2a5bfc4201?version=1.3" TargetMode="External"/><Relationship Id="rId15" Type="http://schemas.openxmlformats.org/officeDocument/2006/relationships/hyperlink" Target="https://feminisminindia.com/2020/03/18/glass-escalator-men-employed-female-dominated-jobs-promoted-faster/" TargetMode="External"/><Relationship Id="rId10" Type="http://schemas.openxmlformats.org/officeDocument/2006/relationships/hyperlink" Target="https://www.nechybujte.cz/slovnik-soucasne-cestiny" TargetMode="External"/><Relationship Id="rId19" Type="http://schemas.openxmlformats.org/officeDocument/2006/relationships/hyperlink" Target="https://zpravy.aktualne.cz/domaci" TargetMode="External"/><Relationship Id="rId4" Type="http://schemas.openxmlformats.org/officeDocument/2006/relationships/hyperlink" Target="https://www.medvik.cz/bmc/view.do?gid=8790" TargetMode="External"/><Relationship Id="rId9" Type="http://schemas.openxmlformats.org/officeDocument/2006/relationships/hyperlink" Target="https://www.medvik.cz/bmc/view.do?gid=8815" TargetMode="External"/><Relationship Id="rId14" Type="http://schemas.openxmlformats.org/officeDocument/2006/relationships/hyperlink" Target="https://www.bitescience.com/articles/gender-stereotypes-are-more-common-on-mens-than-on-womens-channel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7E1688-0523-408D-8BA1-E63A3D8DB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5" y="1047964"/>
            <a:ext cx="3796658" cy="4621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GENDEROVÁ SEGREGACE VE ZDRAVOTNICK</a:t>
            </a:r>
            <a:r>
              <a:rPr lang="sk-SK" sz="4000" b="1" dirty="0"/>
              <a:t>É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 A SOCIÁLNÍM PROSTŘ</a:t>
            </a:r>
            <a:r>
              <a:rPr lang="sk-SK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F05A241B-0EAB-49EE-B0FF-78DD97D71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8928" y="1338729"/>
            <a:ext cx="4795584" cy="4180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Romana Dobrocká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Milica Vukadinovic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Eva Pekárková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Pavla Ramseidlová</a:t>
            </a:r>
          </a:p>
        </p:txBody>
      </p:sp>
    </p:spTree>
    <p:extLst>
      <p:ext uri="{BB962C8B-B14F-4D97-AF65-F5344CB8AC3E}">
        <p14:creationId xmlns:p14="http://schemas.microsoft.com/office/powerpoint/2010/main" val="22578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15440" y="22932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>
            <a:noAutofit/>
          </a:bodyPr>
          <a:lstStyle/>
          <a:p>
            <a:pPr>
              <a:lnSpc>
                <a:spcPct val="90000"/>
              </a:lnSpc>
            </a:pPr>
            <a:r>
              <a:rPr lang="sk-SK" sz="3630" b="0" strike="noStrike" spc="-1">
                <a:solidFill>
                  <a:srgbClr val="000000"/>
                </a:solidFill>
                <a:latin typeface="Calibri Light"/>
              </a:rPr>
              <a:t>Gender Pay Gap (GPG) </a:t>
            </a:r>
            <a:r>
              <a:rPr lang="sk-SK" sz="1760" b="0" strike="noStrike" spc="-1">
                <a:solidFill>
                  <a:srgbClr val="000000"/>
                </a:solidFill>
                <a:latin typeface="Calibri Light"/>
              </a:rPr>
              <a:t>(</a:t>
            </a:r>
            <a:r>
              <a:rPr lang="sk-SK" sz="1740" b="0" strike="noStrike" spc="-1">
                <a:solidFill>
                  <a:srgbClr val="000000"/>
                </a:solidFill>
                <a:latin typeface="Calibri Light"/>
              </a:rPr>
              <a:t>Úřad vlády ČR, 2021; ČSÚ, 2020; Křížková, str. 16, 2018)</a:t>
            </a:r>
            <a:r>
              <a:t/>
            </a:r>
            <a:br/>
            <a:r>
              <a:t/>
            </a:r>
            <a:br/>
            <a:r>
              <a:t/>
            </a:r>
            <a:br/>
            <a:endParaRPr lang="sk-SK" sz="174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15440" y="992880"/>
            <a:ext cx="11360520" cy="54968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 lIns="122040" tIns="122040" rIns="122040" bIns="122040">
            <a:noAutofit/>
          </a:bodyPr>
          <a:lstStyle/>
          <a:p>
            <a:pPr marL="609480" indent="-4824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v roce 2018 byla ČR třetí nejhorší v GPG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ČR - 20,1 %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Německo - 20,9 %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Estonsko - 22,7 %</a:t>
            </a:r>
          </a:p>
          <a:p>
            <a:pPr marL="609480" indent="-51624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sociální služby</a:t>
            </a:r>
          </a:p>
          <a:p>
            <a:pPr marL="1219320" lvl="1" indent="-52452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v roce 2019 (ženy - 314 tisíc, muži - 81 tisíc)</a:t>
            </a:r>
          </a:p>
          <a:p>
            <a:pPr marL="1219320" lvl="1" indent="-5076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průměrná hrubá mzda - 30 tisíc měsíčně</a:t>
            </a:r>
          </a:p>
          <a:p>
            <a:pPr marL="609480" indent="-482400">
              <a:lnSpc>
                <a:spcPct val="115000"/>
              </a:lnSpc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Důvody GPG?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stereotypy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bariéry v kariérním růstu</a:t>
            </a:r>
          </a:p>
          <a:p>
            <a:pPr marL="1219320" lvl="1" indent="-448200">
              <a:lnSpc>
                <a:spcPct val="115000"/>
              </a:lnSpc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nižší platy</a:t>
            </a:r>
          </a:p>
        </p:txBody>
      </p:sp>
      <p:pic>
        <p:nvPicPr>
          <p:cNvPr id="254" name="Obrázok 253"/>
          <p:cNvPicPr/>
          <p:nvPr/>
        </p:nvPicPr>
        <p:blipFill>
          <a:blip r:embed="rId2"/>
          <a:stretch/>
        </p:blipFill>
        <p:spPr>
          <a:xfrm>
            <a:off x="7418520" y="1964520"/>
            <a:ext cx="4357440" cy="4371480"/>
          </a:xfrm>
          <a:prstGeom prst="rect">
            <a:avLst/>
          </a:prstGeom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3464107-0521-42DF-B7A5-3C533625C0E1}"/>
              </a:ext>
            </a:extLst>
          </p:cNvPr>
          <p:cNvSpPr txBox="1"/>
          <p:nvPr/>
        </p:nvSpPr>
        <p:spPr>
          <a:xfrm>
            <a:off x="7543800" y="6419850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7. </a:t>
            </a:r>
            <a:r>
              <a:rPr lang="sk-SK" sz="800" dirty="0" err="1"/>
              <a:t>Gender</a:t>
            </a:r>
            <a:r>
              <a:rPr lang="sk-SK" sz="800" dirty="0"/>
              <a:t> </a:t>
            </a:r>
            <a:r>
              <a:rPr lang="sk-SK" sz="800" dirty="0" err="1"/>
              <a:t>pay</a:t>
            </a:r>
            <a:r>
              <a:rPr lang="sk-SK" sz="800" dirty="0"/>
              <a:t> </a:t>
            </a:r>
            <a:r>
              <a:rPr lang="sk-SK" sz="800" dirty="0" err="1"/>
              <a:t>gap</a:t>
            </a:r>
            <a:endParaRPr lang="sk-SK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Obrázok 254"/>
          <p:cNvPicPr/>
          <p:nvPr/>
        </p:nvPicPr>
        <p:blipFill>
          <a:blip r:embed="rId2"/>
          <a:stretch/>
        </p:blipFill>
        <p:spPr>
          <a:xfrm>
            <a:off x="6513480" y="1575720"/>
            <a:ext cx="5678640" cy="317628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415440" y="17280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k-SK" sz="4400" b="0" strike="noStrike" spc="-1" dirty="0" err="1">
                <a:solidFill>
                  <a:srgbClr val="000000"/>
                </a:solidFill>
                <a:latin typeface="Calibri Light"/>
              </a:rPr>
              <a:t>Zvyšování</a:t>
            </a:r>
            <a:r>
              <a:rPr lang="sk-SK" sz="44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sk-SK" sz="4400" b="0" strike="noStrike" spc="-1" dirty="0" err="1">
                <a:solidFill>
                  <a:srgbClr val="000000"/>
                </a:solidFill>
                <a:latin typeface="Calibri Light"/>
              </a:rPr>
              <a:t>platů</a:t>
            </a:r>
            <a:r>
              <a:rPr lang="sk-SK" sz="4400" b="0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sk-SK" sz="1960" b="0" strike="noStrike" spc="-1" dirty="0">
                <a:solidFill>
                  <a:srgbClr val="000000"/>
                </a:solidFill>
                <a:latin typeface="Calibri Light"/>
              </a:rPr>
              <a:t>(</a:t>
            </a:r>
            <a:r>
              <a:rPr lang="sk-SK" sz="1740" b="0" strike="noStrike" spc="-1" dirty="0" err="1">
                <a:solidFill>
                  <a:srgbClr val="000000"/>
                </a:solidFill>
                <a:latin typeface="Calibri Light"/>
              </a:rPr>
              <a:t>Homfray</a:t>
            </a:r>
            <a:r>
              <a:rPr lang="sk-SK" sz="1740" b="0" strike="noStrike" spc="-1" dirty="0">
                <a:solidFill>
                  <a:srgbClr val="000000"/>
                </a:solidFill>
                <a:latin typeface="Calibri Light"/>
              </a:rPr>
              <a:t>, 2021; </a:t>
            </a:r>
            <a:r>
              <a:rPr lang="sk-SK" sz="1940" b="0" strike="noStrike" spc="-1" dirty="0">
                <a:solidFill>
                  <a:srgbClr val="000000"/>
                </a:solidFill>
                <a:latin typeface="Calibri Light"/>
              </a:rPr>
              <a:t>ČSÚ, 2020; MPSV, 2021)</a:t>
            </a:r>
            <a:endParaRPr lang="sk-SK" sz="194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0" y="936000"/>
            <a:ext cx="11360520" cy="515520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>
            <a:normAutofit fontScale="89500" lnSpcReduction="10000"/>
          </a:bodyPr>
          <a:lstStyle/>
          <a:p>
            <a:pPr marL="609480" indent="-4824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zvyšování platů ve feminizovaných sektorech</a:t>
            </a:r>
            <a:endParaRPr lang="sk-SK" sz="280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školství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zdravotnictví 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(průměrná hrubá mzda - 37 tisíc měsíčně)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828800" lvl="2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■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makléř na finančním a kapitálovém trhu 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828800" lvl="2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■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(56 tisíc měsíčně)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828800" lvl="2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■"/>
            </a:pP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609480" indent="-4824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porovnání s jiným sektorem</a:t>
            </a:r>
            <a:endParaRPr lang="sk-SK" sz="280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609480" indent="-4824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●"/>
            </a:pPr>
            <a:r>
              <a:rPr lang="sk-SK" sz="2800" b="0" strike="noStrike" spc="-1">
                <a:solidFill>
                  <a:srgbClr val="000000"/>
                </a:solidFill>
                <a:latin typeface="Calibri"/>
              </a:rPr>
              <a:t>(zaručená měsíční mzda - 2022)</a:t>
            </a:r>
            <a:endParaRPr lang="sk-SK" sz="280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všeobecná zdravotní sestra, porodní asistentka - 24 100 Kč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speciální pedagog - 26 600 Kč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 marL="1219320" lvl="1" indent="-4482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○"/>
            </a:pPr>
            <a:r>
              <a:rPr lang="sk-SK" sz="2270" b="0" strike="noStrike" spc="-1">
                <a:solidFill>
                  <a:srgbClr val="000000"/>
                </a:solidFill>
                <a:latin typeface="Calibri"/>
              </a:rPr>
              <a:t>makléř na finančním a kapitálovém trhu - 32 400 Kč</a:t>
            </a:r>
            <a:endParaRPr lang="sk-SK" sz="2270" b="0" strike="noStrike" spc="-1">
              <a:solidFill>
                <a:srgbClr val="000000"/>
              </a:solidFill>
              <a:latin typeface="Calibri"/>
              <a:ea typeface="PingFang SC"/>
            </a:endParaRPr>
          </a:p>
          <a:p>
            <a:pPr>
              <a:lnSpc>
                <a:spcPct val="90000"/>
              </a:lnSpc>
              <a:spcBef>
                <a:spcPts val="1599"/>
              </a:spcBef>
              <a:spcAft>
                <a:spcPts val="1599"/>
              </a:spcAft>
            </a:pPr>
            <a:endParaRPr lang="sk-SK" sz="22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D1BE70B-1E24-43B2-9697-03F2EA8347AA}"/>
              </a:ext>
            </a:extLst>
          </p:cNvPr>
          <p:cNvSpPr txBox="1"/>
          <p:nvPr/>
        </p:nvSpPr>
        <p:spPr>
          <a:xfrm>
            <a:off x="8077200" y="4924425"/>
            <a:ext cx="354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8. </a:t>
            </a:r>
            <a:r>
              <a:rPr lang="sk-SK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sk-SK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peníze</a:t>
            </a:r>
            <a:r>
              <a:rPr lang="sk-SK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OSVČ</a:t>
            </a:r>
            <a:endParaRPr lang="sk-SK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33" y="463833"/>
            <a:ext cx="11785600" cy="57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9310333" y="6208700"/>
            <a:ext cx="280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sk-SK" sz="2400"/>
              <a:t>(MPSV, 2021)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202300"/>
            <a:ext cx="11785599" cy="415525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9658033" y="5560234"/>
            <a:ext cx="2258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" sz="2400">
                <a:solidFill>
                  <a:schemeClr val="dk1"/>
                </a:solidFill>
              </a:rPr>
              <a:t>(MPSV, 2021)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0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711129" y="610876"/>
            <a:ext cx="4658902" cy="111839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sk-SK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 ZÁVĚR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1" name="Google Shape;79;p17">
            <a:extLst>
              <a:ext uri="{FF2B5EF4-FFF2-40B4-BE49-F238E27FC236}">
                <a16:creationId xmlns:a16="http://schemas.microsoft.com/office/drawing/2014/main" id="{C62AA6D2-B38B-4663-93A7-BF8AA29A1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445278"/>
              </p:ext>
            </p:extLst>
          </p:nvPr>
        </p:nvGraphicFramePr>
        <p:xfrm>
          <a:off x="1009650" y="1847849"/>
          <a:ext cx="9994900" cy="42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61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DC56F-A352-4B3F-8F8C-514F89C1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325" y="390525"/>
            <a:ext cx="2202118" cy="7636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ZDROJE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16B8EE0-2E83-4BAC-BEB5-6C08E24BB56E}"/>
              </a:ext>
            </a:extLst>
          </p:cNvPr>
          <p:cNvSpPr txBox="1"/>
          <p:nvPr/>
        </p:nvSpPr>
        <p:spPr>
          <a:xfrm>
            <a:off x="167308" y="200680"/>
            <a:ext cx="11857383" cy="645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KNIHY A PUBLIKÁCIE</a:t>
            </a:r>
            <a:endParaRPr lang="sk-SK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BAROŠOVÁ, Margita, et al. Rodová segregácia na trhu práce. Rodina a práca, 2007, 5: 21-62.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Bosá, Monika. Rodové </a:t>
            </a:r>
            <a:r>
              <a:rPr lang="cs-CZ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štúdia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sociálnej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práci. 2013 . Prešov: Filozofická fakulta </a:t>
            </a:r>
            <a:r>
              <a:rPr lang="cs-CZ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Prešovskej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univerzity v Prešove. ISBN 978-80-555-0954-9.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BOSÁ, Monika. Rodové štúdiá v sociálnej práci. 2013. Prešov: Filozofická fakulta Prešovskej univerzity v Prešove, 2013. 33-50, 207-209. ISBN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ISBN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978-80-555-0954-9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CURRAN, Daniel J.; RENZETTI,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Claire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Ženy, muži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společnost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Praha: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Karolinum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2003. 20-59.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Workforce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2019, 2019, 2019(24), 1-60 [cit. 2022-01-10].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https://apps.who.int/iris/handle/10665/311322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DUDOVÁ, R., A. KŘÍŽKOVÁ, D. FISCHLOVÁ.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managementu: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podmínek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nerovností v ČR. Praha: VÚPSV. 2006. 23-24.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RESKIN, Barbara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Heidi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HARTMANN.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Women's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Men's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Sex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Segregation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National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Press. Washington, D.C.: National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Press, 1986 [cit. 2022-01-10]. ISBN 0-309-53483-6.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https://www.nap.edu/catalog/610/womens-work-mens-work-sex-segregation-on-the-job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Gračko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Martin. Muž v profesi sestra </a:t>
            </a:r>
            <a:r>
              <a:rPr lang="cs-CZ" sz="5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Sestra</a:t>
            </a:r>
            <a:r>
              <a:rPr lang="cs-CZ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(Praha)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2012, roč. 22, č. 1, s. 21-22. ISSN: 1210-0404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HOLÝ, Dalibor,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Zaostřeno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ženy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Genderové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Praha: Český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statistický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2020. 300002-20. Dostupné také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https://www.czso.cz/documents/10180/120583268/30000220.pdf/45d09d6e-670e-4d7f-842d-3f2a5bfc4201?version=1.3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HOMFRAY,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Šárka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pracovníci a pracovnice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podhodnocenou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Zpravodaj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01/2021: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práce [online]. 28. 2. 2021 [cit. 2022-01-08].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https://zpravodaj.genderstudies.cz/cz/clanek/socialni-pracovnici-a-pracovnice-jsou-podhodnocenou-profesi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KOLDINSKÁ,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Kristina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zase ta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feminizace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Tentokrat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sociálních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službách. Feminismus.cz: Portál českého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feminismu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28. 2. 2021 [cit. 2022-01-08].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https://www.feminismus.cz/cz/clanky/a-zase-ta-feminizace-tentokrat-v-socialnich-sluzbach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KŘÍŽKOVÁ, Alena − MARKOVÁ VOLEJNÍČKOVÁ, Romana − VOHLÍDALOVÁ, Marta: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Genderové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nerovnosti v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odměňování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Problém nás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Sociologický Ústav AV ČR, 2018, 188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ISBN 978-80-7330-329-7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HUNKELE,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Kerri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Segregation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United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Reconstruction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Deluxe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New Hampshire, 2014 [cit. 2022-01-11].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https://scholars.unh.edu/cgi/viewcontent.cgi?article=1189&amp;context=honors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New Hampshire.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RISKA,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Elianne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Feminization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Thesis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Nordic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2008 (16), 3-18 [cit. 2022-01-10]. Dostupné z: doi:10.1080/08038740701885691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SHAI,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Ayelet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Shahar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KOFFLER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Yael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HASHILONI-DOLEV.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Feminism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feminist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"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[online]. 2021, 03.08.2021, 2021(20), 177 [cit. 2022-01-10]. Dostupné z: doi:10.1186/s12939-021-01511-5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rovnosti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mužů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léta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2021 - 2030. Praha: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vlády ČR, 2021.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Vladimír Brada Jak se žije zdravotním bratrům </a:t>
            </a:r>
            <a:r>
              <a:rPr lang="cs-CZ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Zdravotnické noviny (Avicenum/Mladá fronta)</a:t>
            </a:r>
            <a:r>
              <a:rPr lang="cs-CZ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2003, Roč. 52, č. 16, s. 12-13. ISSN: 1805-2355; 1214-7664 (elektronická verze).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INTERNETOVÉ ZDROJE</a:t>
            </a:r>
            <a:endParaRPr lang="sk-SK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Nechybujte.cz [online]. Brno: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Lingea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2022 [cit. 2022-01-04].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https://www.nechybujte.cz/slovnik-soucasne-cestiny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Slovnik.sk [online]. Jazykovedný ústav Ľudovíta Štúra Slovenskej akadémie vied: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Ringier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Axel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SK, 2022 [cit. 2022-01-04].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https://slovnik.aktuality.sk/pravopis/slovnik-sj/?q=segreg%C3%A1cia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Tisková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zpráva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Minimální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mzda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ledna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16 200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Praha: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Tiskové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MPSV, 2021. Dostupné také z: https://www.mpsv.cz/documents/20142/2061970/TZ_05_11_2021_minimáln%C3%AD+mzda_vláda_16200.pdf/365eced7-165c-9e37-0eba-ef17c59cb4c6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Ženy a muži v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datech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- 2020. Český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statistický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Praha [cit. 2022-01-04].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https://www.czso.cz/documents/10180/151439704/30000420k04.pdf/55408888-cbdb-4c95-b5d7-b1442bac79d8?version=1.1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Ženy a muži v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datech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- 2020. Český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statistický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Praha [cit. 2022-01-04]. Dostupné z: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 https://www.czso.cz/documents/10180/151439704/30000420.pdf/5f24abfc-dbb8-4be6-98f6-1d9acff33e56?version=1.3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OBRÁZKY</a:t>
            </a:r>
            <a:endParaRPr lang="sk-SK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1. 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Stereotypes Are More Common On Men's Than On Women's Channels. 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BiteScience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Communication and Media [online]. 2019 [cit. 2022-01-05]. 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z: </a:t>
            </a:r>
            <a:r>
              <a:rPr lang="en-US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https://www.bitescience.com/articles/gender-stereotypes-are-more-common-on-mens-than-on-womens-channels/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2. 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Escalator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Dominated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Get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Faster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 Feminisminindia.com [online]. © FII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2020 [cit. 2022-01-05].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https://feminisminindia.com/2020/03/18/glass-escalator-men-employed-female-dominated-jobs-promoted-faster/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Innovators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PUBLIC HEALTH: PUBLIC HEALTH, 2020 [cit. 2022-01-09].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https://www.verywellhealth.com/women-shaking-up-health-care-4588098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4. 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 Art Style Male Nurse Cartoon Character[online] [cit. 2022-01-07] 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z: </a:t>
            </a:r>
            <a:r>
              <a:rPr lang="en-US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www.grafikomama.cz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5. Nemocnice na kraji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města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ČST/RTVS)[online] [cit. 2022-01-07]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https://www.parabola.cz/zpravicky/31843/trojka-uvede-kultovni-serial-nemocnice-na-kraji-mesta/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6.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Slouží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linii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říkají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Je to náročné, ale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jsme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šťastní, že tuto práci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děláme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Radek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Bartoníček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[online] 17. 4. 2020 [cit. 2022-01-07]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https://zpravy.aktualne.cz/domaci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7. 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pay gap. 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IStock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by getting images [online]. 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iStockphoto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LP., 2022 [cit. 2022-01-11]. </a:t>
            </a:r>
            <a:r>
              <a:rPr lang="en-US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Dostupné</a:t>
            </a:r>
            <a:r>
              <a:rPr lang="en-US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z: </a:t>
            </a:r>
            <a:r>
              <a:rPr lang="en-US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https://www.istockphoto.com/cs/ilustrace/gender-pay-gap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Obrázok 8.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peníze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OSVČ.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Forbes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</a:t>
            </a:r>
            <a:r>
              <a:rPr lang="sk-SK" sz="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MediaRey</a:t>
            </a:r>
            <a:r>
              <a:rPr lang="sk-SK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SE, 2022 [cit. 2022-01-11]. Dostupné z: </a:t>
            </a:r>
            <a:r>
              <a:rPr lang="sk-SK" sz="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https://forbes.cz/osvc-dotanou-dalsich-15-tisic-za-kveten-rika-babis/</a:t>
            </a:r>
            <a:endParaRPr lang="sk-SK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500" dirty="0"/>
          </a:p>
        </p:txBody>
      </p:sp>
    </p:spTree>
    <p:extLst>
      <p:ext uri="{BB962C8B-B14F-4D97-AF65-F5344CB8AC3E}">
        <p14:creationId xmlns:p14="http://schemas.microsoft.com/office/powerpoint/2010/main" val="341056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Děkujeme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A370E1-5DDB-4A36-8678-FE391A4B3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-8116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0742F48-B3DD-4E78-B563-D5B9F695C447}"/>
              </a:ext>
            </a:extLst>
          </p:cNvPr>
          <p:cNvSpPr txBox="1"/>
          <p:nvPr/>
        </p:nvSpPr>
        <p:spPr>
          <a:xfrm>
            <a:off x="7953756" y="137257"/>
            <a:ext cx="3822189" cy="129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GENDER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0793FC-C1A3-42D3-A905-AB400B2A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620" y="1085600"/>
            <a:ext cx="4941870" cy="493337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1800" b="1" dirty="0"/>
          </a:p>
          <a:p>
            <a:pPr lvl="1"/>
            <a:r>
              <a:rPr lang="sk-SK" dirty="0"/>
              <a:t>Sociálna charakteristika </a:t>
            </a:r>
            <a:r>
              <a:rPr lang="sk-SK" dirty="0" err="1"/>
              <a:t>femininity</a:t>
            </a:r>
            <a:r>
              <a:rPr lang="sk-SK" dirty="0"/>
              <a:t>/</a:t>
            </a:r>
            <a:r>
              <a:rPr lang="sk-SK" dirty="0" err="1"/>
              <a:t>maskulinity</a:t>
            </a:r>
            <a:r>
              <a:rPr lang="sk-SK" dirty="0"/>
              <a:t>, podmienená sociálnymi historicko-kultúrnymi podmienkami </a:t>
            </a:r>
            <a:r>
              <a:rPr lang="sk-SK" sz="2000" dirty="0"/>
              <a:t>(Bosá 2013)</a:t>
            </a:r>
            <a:endParaRPr lang="en-US" sz="2000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+mj-lt"/>
              </a:rPr>
              <a:t>GENDEROVÉ STEREOTYPY </a:t>
            </a:r>
            <a:endParaRPr lang="sk-SK" b="1" dirty="0">
              <a:latin typeface="+mj-lt"/>
            </a:endParaRPr>
          </a:p>
          <a:p>
            <a:pPr lvl="1"/>
            <a:r>
              <a:rPr lang="sk-SK" sz="2000" dirty="0"/>
              <a:t>(</a:t>
            </a:r>
            <a:r>
              <a:rPr lang="en-US" sz="2000" dirty="0"/>
              <a:t>Curran</a:t>
            </a:r>
            <a:r>
              <a:rPr lang="sk-SK" sz="2000" dirty="0"/>
              <a:t>, </a:t>
            </a:r>
            <a:r>
              <a:rPr lang="sk-SK" sz="2000" dirty="0" err="1"/>
              <a:t>Renzetti</a:t>
            </a:r>
            <a:r>
              <a:rPr lang="en-US" sz="2000" dirty="0"/>
              <a:t> 2003)</a:t>
            </a:r>
            <a:endParaRPr lang="sk-SK" sz="2000" dirty="0"/>
          </a:p>
          <a:p>
            <a:pPr lvl="1"/>
            <a:r>
              <a:rPr lang="sk-SK" dirty="0"/>
              <a:t>Psychický a sociálny mechanizmus regulujúci vnímanie a hodnotenie určitých javov </a:t>
            </a:r>
            <a:r>
              <a:rPr lang="sk-SK" sz="2000" dirty="0"/>
              <a:t>(Bosá 2013)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CCFA2A0-0E75-4F6B-9E63-B3C69D7D4830}"/>
              </a:ext>
            </a:extLst>
          </p:cNvPr>
          <p:cNvSpPr txBox="1"/>
          <p:nvPr/>
        </p:nvSpPr>
        <p:spPr>
          <a:xfrm>
            <a:off x="206314" y="6556670"/>
            <a:ext cx="76336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800" dirty="0"/>
              <a:t>Obrázok 1. </a:t>
            </a:r>
            <a:r>
              <a:rPr lang="en-US" sz="800" b="0" i="0" dirty="0">
                <a:solidFill>
                  <a:srgbClr val="212529"/>
                </a:solidFill>
                <a:effectLst/>
              </a:rPr>
              <a:t>Gender Stereotypes Are More Common On Men's Than On Women's Channels</a:t>
            </a:r>
            <a:r>
              <a:rPr lang="sk-SK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21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7CB869-602E-46F8-8A65-D8DD4DED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sk-SK" sz="4000" b="1" dirty="0"/>
              <a:t>SEGREGÁCIA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3656AC-7C1B-4880-83F5-E6B49073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962" y="774729"/>
            <a:ext cx="6106742" cy="1645920"/>
          </a:xfrm>
        </p:spPr>
        <p:txBody>
          <a:bodyPr anchor="ctr">
            <a:normAutofit fontScale="62500" lnSpcReduction="20000"/>
          </a:bodyPr>
          <a:lstStyle/>
          <a:p>
            <a:r>
              <a:rPr lang="sk-SK" sz="3200" i="1" dirty="0"/>
              <a:t>Odlíšenie, odlúčenie alebo oddelenie </a:t>
            </a:r>
            <a:r>
              <a:rPr lang="sk-SK" sz="2900" dirty="0"/>
              <a:t>(Výkladový slovník slovenského jazyka)</a:t>
            </a:r>
            <a:endParaRPr lang="sk-SK" sz="2600" dirty="0"/>
          </a:p>
          <a:p>
            <a:r>
              <a:rPr lang="sk-SK" sz="3200" i="1" dirty="0"/>
              <a:t>Oddelení </a:t>
            </a:r>
            <a:r>
              <a:rPr lang="sk-SK" sz="3200" i="1" dirty="0" err="1"/>
              <a:t>části</a:t>
            </a:r>
            <a:r>
              <a:rPr lang="sk-SK" sz="3200" i="1" dirty="0"/>
              <a:t> </a:t>
            </a:r>
            <a:r>
              <a:rPr lang="sk-SK" sz="3200" i="1" dirty="0" err="1"/>
              <a:t>obyvatelstva</a:t>
            </a:r>
            <a:r>
              <a:rPr lang="sk-SK" sz="3200" i="1" dirty="0"/>
              <a:t> </a:t>
            </a:r>
            <a:r>
              <a:rPr lang="sk-SK" sz="3200" i="1" dirty="0" err="1"/>
              <a:t>jako</a:t>
            </a:r>
            <a:r>
              <a:rPr lang="sk-SK" sz="3200" i="1" dirty="0"/>
              <a:t> prejav </a:t>
            </a:r>
            <a:r>
              <a:rPr lang="sk-SK" sz="3200" i="1" dirty="0" err="1"/>
              <a:t>diskriminace</a:t>
            </a:r>
            <a:r>
              <a:rPr lang="sk-SK" sz="3200" i="1" dirty="0"/>
              <a:t> </a:t>
            </a:r>
            <a:r>
              <a:rPr lang="sk-SK" sz="2900" dirty="0"/>
              <a:t>(Slovník </a:t>
            </a:r>
            <a:r>
              <a:rPr lang="sk-SK" sz="2900" dirty="0" err="1"/>
              <a:t>současné</a:t>
            </a:r>
            <a:r>
              <a:rPr lang="sk-SK" sz="2900" dirty="0"/>
              <a:t> češtiny)</a:t>
            </a:r>
            <a:r>
              <a:rPr lang="sk-SK" sz="3200" dirty="0"/>
              <a:t/>
            </a:r>
            <a:br>
              <a:rPr lang="sk-SK" sz="3200" dirty="0"/>
            </a:br>
            <a:endParaRPr lang="sk-SK" sz="3200" dirty="0"/>
          </a:p>
          <a:p>
            <a:r>
              <a:rPr lang="sk-SK" sz="3200" b="1" dirty="0"/>
              <a:t>SEGREGÁCIA NA TRHU PRÁCE </a:t>
            </a:r>
            <a:r>
              <a:rPr lang="sk-SK" sz="2900" dirty="0"/>
              <a:t>(</a:t>
            </a:r>
            <a:r>
              <a:rPr lang="sk-SK" sz="2900" dirty="0" err="1"/>
              <a:t>Barošová</a:t>
            </a:r>
            <a:r>
              <a:rPr lang="sk-SK" sz="2900" dirty="0"/>
              <a:t> 2007)</a:t>
            </a:r>
          </a:p>
          <a:p>
            <a:pPr lvl="1"/>
            <a:endParaRPr lang="sk-S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k-SK" sz="1400" dirty="0"/>
          </a:p>
        </p:txBody>
      </p:sp>
      <p:pic>
        <p:nvPicPr>
          <p:cNvPr id="1026" name="Picture 2" descr="The Glass Escalator: Do Men Employed In Female Dominated Jobs Get Promoted Faster?">
            <a:extLst>
              <a:ext uri="{FF2B5EF4-FFF2-40B4-BE49-F238E27FC236}">
                <a16:creationId xmlns:a16="http://schemas.microsoft.com/office/drawing/2014/main" id="{F2D2969B-3EDB-48A9-9A30-7366D571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3" y="2867988"/>
            <a:ext cx="5481509" cy="320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70F6A23-998B-4925-ACE7-10F0732F0EF1}"/>
              </a:ext>
            </a:extLst>
          </p:cNvPr>
          <p:cNvSpPr txBox="1"/>
          <p:nvPr/>
        </p:nvSpPr>
        <p:spPr>
          <a:xfrm>
            <a:off x="490408" y="6106791"/>
            <a:ext cx="5165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800" dirty="0"/>
              <a:t>Obrázok 2. </a:t>
            </a:r>
            <a:r>
              <a:rPr lang="en-US" sz="800" b="0" dirty="0">
                <a:solidFill>
                  <a:srgbClr val="444444"/>
                </a:solidFill>
                <a:effectLst/>
              </a:rPr>
              <a:t>The Glass Escalator: Do Men Employed In Female Dominated Jobs Get Promoted Faster?</a:t>
            </a:r>
            <a:endParaRPr lang="sk-SK" sz="800" dirty="0"/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860660FF-3C8D-4038-9014-132DF7BEF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62214"/>
              </p:ext>
            </p:extLst>
          </p:nvPr>
        </p:nvGraphicFramePr>
        <p:xfrm>
          <a:off x="5825446" y="2972600"/>
          <a:ext cx="5969287" cy="316910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071865">
                  <a:extLst>
                    <a:ext uri="{9D8B030D-6E8A-4147-A177-3AD203B41FA5}">
                      <a16:colId xmlns:a16="http://schemas.microsoft.com/office/drawing/2014/main" val="3218244664"/>
                    </a:ext>
                  </a:extLst>
                </a:gridCol>
                <a:gridCol w="2897422">
                  <a:extLst>
                    <a:ext uri="{9D8B030D-6E8A-4147-A177-3AD203B41FA5}">
                      <a16:colId xmlns:a16="http://schemas.microsoft.com/office/drawing/2014/main" val="1822562193"/>
                    </a:ext>
                  </a:extLst>
                </a:gridCol>
              </a:tblGrid>
              <a:tr h="647426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HORIZONTÁLNA SEGREGÁCIA</a:t>
                      </a:r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/>
                        <a:t>VERTIKÁLNA SEGREGÁCIA</a:t>
                      </a:r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9299171"/>
                  </a:ext>
                </a:extLst>
              </a:tr>
              <a:tr h="1183666"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Zastúpenie mužov a žien v jednotlivých povolaniach </a:t>
                      </a:r>
                      <a:r>
                        <a:rPr lang="sk-SK" sz="2000" b="1" i="1" u="none" dirty="0"/>
                        <a:t>v rámci celkového trhu práce </a:t>
                      </a:r>
                      <a:r>
                        <a:rPr lang="sk-SK" sz="1800" dirty="0"/>
                        <a:t>(</a:t>
                      </a:r>
                      <a:r>
                        <a:rPr lang="sk-SK" sz="1800" dirty="0" err="1"/>
                        <a:t>Barošová</a:t>
                      </a:r>
                      <a:r>
                        <a:rPr lang="sk-SK" sz="1800" dirty="0"/>
                        <a:t> 2007)</a:t>
                      </a:r>
                      <a:endParaRPr lang="sk-SK" sz="2000" dirty="0"/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Zastúpenie mužov a žien na určitých pozíciách </a:t>
                      </a:r>
                      <a:r>
                        <a:rPr lang="sk-SK" sz="2000" b="1" i="1" dirty="0"/>
                        <a:t>v rámci </a:t>
                      </a:r>
                      <a:r>
                        <a:rPr lang="sk-SK" sz="2000" b="1" i="1" u="none" dirty="0"/>
                        <a:t>jednej kategórie povolaní </a:t>
                      </a:r>
                      <a:r>
                        <a:rPr lang="sk-SK" sz="1800" dirty="0"/>
                        <a:t>(</a:t>
                      </a:r>
                      <a:r>
                        <a:rPr lang="sk-SK" sz="1800" dirty="0" err="1"/>
                        <a:t>Barošová</a:t>
                      </a:r>
                      <a:r>
                        <a:rPr lang="sk-SK" sz="1800" dirty="0"/>
                        <a:t> 2007)</a:t>
                      </a:r>
                      <a:endParaRPr lang="sk-SK" sz="2000" dirty="0"/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12557972"/>
                  </a:ext>
                </a:extLst>
              </a:tr>
              <a:tr h="1166368"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Sprievodný jav: </a:t>
                      </a:r>
                      <a:r>
                        <a:rPr lang="sk-SK" sz="2000" b="1" dirty="0"/>
                        <a:t>SKLENENÝ STROP </a:t>
                      </a:r>
                    </a:p>
                    <a:p>
                      <a:pPr algn="l"/>
                      <a:r>
                        <a:rPr lang="sk-SK" sz="1800" b="0" dirty="0"/>
                        <a:t>(</a:t>
                      </a:r>
                      <a:r>
                        <a:rPr lang="sk-SK" sz="1800" b="0" dirty="0" err="1"/>
                        <a:t>Dudová</a:t>
                      </a:r>
                      <a:r>
                        <a:rPr lang="sk-SK" sz="1800" b="0" dirty="0"/>
                        <a:t> 2006), (Bosá 2013)</a:t>
                      </a:r>
                      <a:endParaRPr lang="sk-SK" sz="1800" b="1" dirty="0"/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Sprievodný jav</a:t>
                      </a:r>
                      <a:r>
                        <a:rPr lang="sk-SK" sz="2000" b="1" dirty="0"/>
                        <a:t>: SKLENENÝ VÝŤAH/ESKALÁTOR </a:t>
                      </a:r>
                    </a:p>
                    <a:p>
                      <a:pPr algn="l"/>
                      <a:r>
                        <a:rPr lang="sk-SK" sz="1800" b="0" dirty="0"/>
                        <a:t>(</a:t>
                      </a:r>
                      <a:r>
                        <a:rPr lang="sk-SK" sz="1800" b="0" dirty="0" err="1"/>
                        <a:t>Dudová</a:t>
                      </a:r>
                      <a:r>
                        <a:rPr lang="sk-SK" sz="1800" b="0" dirty="0"/>
                        <a:t> 2006), (Bosá 2013)</a:t>
                      </a:r>
                      <a:endParaRPr lang="sk-SK" sz="1800" b="1" dirty="0"/>
                    </a:p>
                  </a:txBody>
                  <a:tcPr marL="86967" marR="86967" marT="43484" marB="434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397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09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A5AFD8-0CFF-4352-9FCC-38C9A50B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US" sz="5100"/>
              <a:t>Ženy v medicíně</a:t>
            </a:r>
            <a:br>
              <a:rPr lang="en-US" sz="5100"/>
            </a:br>
            <a:endParaRPr lang="sk-SK" sz="51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BCF38A6-BFC8-448D-A3B3-F3C9BEF4B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9210" b="-1"/>
          <a:stretch/>
        </p:blipFill>
        <p:spPr>
          <a:xfrm>
            <a:off x="1472678" y="2708037"/>
            <a:ext cx="3533985" cy="2728198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5602BE6-93EF-4496-8CB7-97B8B9AB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360" y="1188637"/>
            <a:ext cx="5265477" cy="4760100"/>
          </a:xfrm>
        </p:spPr>
        <p:txBody>
          <a:bodyPr anchor="t">
            <a:normAutofit/>
          </a:bodyPr>
          <a:lstStyle/>
          <a:p>
            <a:r>
              <a:rPr lang="en-US" sz="3600" dirty="0" err="1"/>
              <a:t>Feminizace</a:t>
            </a:r>
            <a:r>
              <a:rPr lang="en-US" sz="3600" dirty="0"/>
              <a:t> </a:t>
            </a:r>
            <a:r>
              <a:rPr lang="en-US" sz="3600" dirty="0" err="1"/>
              <a:t>medicíny</a:t>
            </a:r>
            <a:r>
              <a:rPr lang="en-US" sz="3600" dirty="0"/>
              <a:t> (Syed, 2021)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err="1"/>
              <a:t>Extrémní</a:t>
            </a:r>
            <a:r>
              <a:rPr lang="en-US" sz="3600" dirty="0"/>
              <a:t> </a:t>
            </a:r>
            <a:r>
              <a:rPr lang="en-US" sz="3600" dirty="0" err="1"/>
              <a:t>genderová</a:t>
            </a:r>
            <a:r>
              <a:rPr lang="en-US" sz="3600" dirty="0"/>
              <a:t> </a:t>
            </a:r>
            <a:r>
              <a:rPr lang="en-US" sz="3600" dirty="0" err="1"/>
              <a:t>segregac</a:t>
            </a:r>
            <a:r>
              <a:rPr lang="sk-SK" sz="3600" dirty="0"/>
              <a:t>e</a:t>
            </a:r>
            <a:r>
              <a:rPr lang="en-US" sz="3600" dirty="0"/>
              <a:t> (</a:t>
            </a:r>
            <a:r>
              <a:rPr lang="en-US" sz="3600" dirty="0" err="1"/>
              <a:t>Riska</a:t>
            </a:r>
            <a:r>
              <a:rPr lang="en-US" sz="3600" dirty="0"/>
              <a:t>, 2008)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/>
              <a:t>Horizontální</a:t>
            </a:r>
            <a:r>
              <a:rPr lang="en-US" sz="3600" dirty="0"/>
              <a:t> </a:t>
            </a:r>
            <a:r>
              <a:rPr lang="en-US" sz="3600" dirty="0" err="1"/>
              <a:t>segregace</a:t>
            </a:r>
            <a:r>
              <a:rPr lang="en-US" sz="3600" dirty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/>
              <a:t>Vertikální</a:t>
            </a:r>
            <a:r>
              <a:rPr lang="en-US" sz="3600" dirty="0"/>
              <a:t> </a:t>
            </a:r>
            <a:r>
              <a:rPr lang="en-US" sz="3600" dirty="0" err="1"/>
              <a:t>segregace</a:t>
            </a:r>
            <a:endParaRPr lang="en-US" sz="3600" dirty="0"/>
          </a:p>
          <a:p>
            <a:endParaRPr lang="sk-SK" sz="36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C76416D-3F70-4223-A1DB-394B3995F160}"/>
              </a:ext>
            </a:extLst>
          </p:cNvPr>
          <p:cNvSpPr txBox="1"/>
          <p:nvPr/>
        </p:nvSpPr>
        <p:spPr>
          <a:xfrm>
            <a:off x="1367903" y="5453919"/>
            <a:ext cx="35339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3. </a:t>
            </a:r>
            <a:r>
              <a:rPr lang="sk-SK" sz="800" dirty="0" err="1"/>
              <a:t>Modern</a:t>
            </a:r>
            <a:r>
              <a:rPr lang="sk-SK" sz="800" dirty="0"/>
              <a:t> </a:t>
            </a:r>
            <a:r>
              <a:rPr lang="sk-SK" sz="800" dirty="0" err="1"/>
              <a:t>Female</a:t>
            </a:r>
            <a:r>
              <a:rPr lang="sk-SK" sz="800" dirty="0"/>
              <a:t> </a:t>
            </a:r>
            <a:r>
              <a:rPr lang="sk-SK" sz="800" dirty="0" err="1"/>
              <a:t>Innovators</a:t>
            </a:r>
            <a:r>
              <a:rPr lang="sk-SK" sz="800" dirty="0"/>
              <a:t> </a:t>
            </a:r>
            <a:r>
              <a:rPr lang="sk-SK" sz="800" dirty="0" err="1"/>
              <a:t>Who</a:t>
            </a:r>
            <a:r>
              <a:rPr lang="sk-SK" sz="800" dirty="0"/>
              <a:t> Are </a:t>
            </a:r>
            <a:r>
              <a:rPr lang="sk-SK" sz="800" dirty="0" err="1"/>
              <a:t>Changing</a:t>
            </a:r>
            <a:r>
              <a:rPr lang="sk-SK" sz="800" dirty="0"/>
              <a:t> </a:t>
            </a:r>
            <a:r>
              <a:rPr lang="sk-SK" sz="800" dirty="0" err="1"/>
              <a:t>Medicine</a:t>
            </a:r>
            <a:r>
              <a:rPr lang="sk-SK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31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5EECE4-B41D-4BF6-8526-95E3D1B1C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1" y="323519"/>
            <a:ext cx="4331208" cy="6212748"/>
          </a:xfrm>
          <a:prstGeom prst="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73" y="1188637"/>
            <a:ext cx="4009475" cy="4480726"/>
          </a:xfrm>
        </p:spPr>
        <p:txBody>
          <a:bodyPr>
            <a:normAutofit/>
          </a:bodyPr>
          <a:lstStyle/>
          <a:p>
            <a:pPr algn="r"/>
            <a:r>
              <a:rPr lang="sk-SK" sz="6000" b="1" dirty="0" err="1"/>
              <a:t>Zdravotnické</a:t>
            </a:r>
            <a:r>
              <a:rPr lang="en-US" sz="6000" b="1" dirty="0"/>
              <a:t> </a:t>
            </a:r>
            <a:r>
              <a:rPr lang="en-US" sz="6000" b="1" dirty="0" err="1"/>
              <a:t>profese</a:t>
            </a:r>
            <a:r>
              <a:rPr lang="en-US" sz="6000" b="1" dirty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Hunkele</a:t>
            </a:r>
            <a:r>
              <a:rPr lang="en-US" sz="4000" b="1" dirty="0"/>
              <a:t>, 2014)</a:t>
            </a:r>
            <a:r>
              <a:rPr lang="en-US" sz="6100" b="1" dirty="0"/>
              <a:t/>
            </a:r>
            <a:br>
              <a:rPr lang="en-US" sz="6100" b="1" dirty="0"/>
            </a:br>
            <a:endParaRPr lang="en-US" sz="6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91483"/>
              </p:ext>
            </p:extLst>
          </p:nvPr>
        </p:nvGraphicFramePr>
        <p:xfrm>
          <a:off x="4828854" y="821933"/>
          <a:ext cx="6503542" cy="5361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3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1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u="sng" err="1"/>
                        <a:t>Ženy</a:t>
                      </a:r>
                      <a:r>
                        <a:rPr lang="en-US" sz="1300" u="sng"/>
                        <a:t> </a:t>
                      </a:r>
                      <a:endParaRPr lang="en-US" sz="3300"/>
                    </a:p>
                    <a:p>
                      <a:endParaRPr lang="en-US" sz="1500"/>
                    </a:p>
                  </a:txBody>
                  <a:tcPr marL="73934" marR="73934" marT="36967" marB="36967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u="sng" err="1"/>
                        <a:t>Muži</a:t>
                      </a:r>
                      <a:endParaRPr lang="en-US" sz="3300" u="sng"/>
                    </a:p>
                    <a:p>
                      <a:endParaRPr lang="en-US" sz="1500"/>
                    </a:p>
                  </a:txBody>
                  <a:tcPr marL="73934" marR="73934" marT="36967" marB="36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4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Pediatrie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 marL="73934" marR="73934" marT="36967" marB="369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/>
                        <a:t>Chirurgická</a:t>
                      </a:r>
                      <a:r>
                        <a:rPr lang="en-US" sz="2800"/>
                        <a:t> </a:t>
                      </a:r>
                      <a:r>
                        <a:rPr lang="en-US" sz="2800" err="1"/>
                        <a:t>operace</a:t>
                      </a:r>
                      <a:endParaRPr lang="en-US" sz="2800"/>
                    </a:p>
                    <a:p>
                      <a:endParaRPr lang="en-US" sz="2800"/>
                    </a:p>
                  </a:txBody>
                  <a:tcPr marL="73934" marR="73934" marT="36967" marB="36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/>
                        <a:t>Porodní</a:t>
                      </a:r>
                      <a:r>
                        <a:rPr lang="en-US" sz="2800"/>
                        <a:t> </a:t>
                      </a:r>
                      <a:r>
                        <a:rPr lang="en-US" sz="2800" err="1"/>
                        <a:t>asistentky</a:t>
                      </a:r>
                      <a:endParaRPr lang="en-US" sz="2800"/>
                    </a:p>
                    <a:p>
                      <a:endParaRPr lang="en-US" sz="2800"/>
                    </a:p>
                  </a:txBody>
                  <a:tcPr marL="73934" marR="73934" marT="36967" marB="36967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73934" marR="73934" marT="36967" marB="3696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/>
                        <a:t>Zdravotní</a:t>
                      </a:r>
                      <a:r>
                        <a:rPr lang="en-US" sz="2800"/>
                        <a:t> </a:t>
                      </a:r>
                      <a:r>
                        <a:rPr lang="en-US" sz="2800" err="1"/>
                        <a:t>sestry</a:t>
                      </a:r>
                      <a:endParaRPr lang="en-US" sz="2800"/>
                    </a:p>
                    <a:p>
                      <a:endParaRPr lang="en-US" sz="2800"/>
                    </a:p>
                  </a:txBody>
                  <a:tcPr marL="73934" marR="73934" marT="36967" marB="36967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73934" marR="73934" marT="36967" marB="36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err="1"/>
                        <a:t>Gynekologie</a:t>
                      </a:r>
                      <a:endParaRPr lang="en-US" sz="2800"/>
                    </a:p>
                    <a:p>
                      <a:endParaRPr lang="en-US" sz="2800"/>
                    </a:p>
                  </a:txBody>
                  <a:tcPr marL="73934" marR="73934" marT="36967" marB="36967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73934" marR="73934" marT="36967" marB="3696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1" y="679713"/>
            <a:ext cx="8614466" cy="816203"/>
          </a:xfrm>
        </p:spPr>
        <p:txBody>
          <a:bodyPr>
            <a:normAutofit fontScale="90000"/>
          </a:bodyPr>
          <a:lstStyle/>
          <a:p>
            <a:r>
              <a:rPr lang="cs-CZ" sz="6000" dirty="0"/>
              <a:t>Zdravotní bratr </a:t>
            </a:r>
            <a:r>
              <a:rPr lang="cs-CZ" dirty="0"/>
              <a:t>(Bosá 2013)</a:t>
            </a:r>
            <a:endParaRPr lang="en-US" sz="6000" dirty="0"/>
          </a:p>
        </p:txBody>
      </p:sp>
      <p:pic>
        <p:nvPicPr>
          <p:cNvPr id="4" name="Zástupný symbol pro obsah 4"/>
          <p:cNvPicPr/>
          <p:nvPr/>
        </p:nvPicPr>
        <p:blipFill>
          <a:blip r:embed="rId2"/>
          <a:stretch/>
        </p:blipFill>
        <p:spPr>
          <a:xfrm>
            <a:off x="595063" y="2063117"/>
            <a:ext cx="2462198" cy="27281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42" y="1552353"/>
            <a:ext cx="8218967" cy="4678804"/>
          </a:xfrm>
        </p:spPr>
        <p:txBody>
          <a:bodyPr anchor="t">
            <a:normAutofit fontScale="62500" lnSpcReduction="20000"/>
          </a:bodyPr>
          <a:lstStyle/>
          <a:p>
            <a:pPr marL="14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4000" b="1" i="1" u="sng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Rodové univerzum</a:t>
            </a:r>
            <a:r>
              <a:rPr lang="cs-CZ" sz="4000" b="1" i="1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pojetí, které tvoří tři roviny vzájemně  se propojující a ovlivňující. </a:t>
            </a:r>
          </a:p>
          <a:p>
            <a:pPr marL="14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cs-CZ" sz="4000" b="1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1440"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r>
              <a:rPr lang="cs-CZ" sz="4000" b="1" i="1" u="sng" spc="-1" dirty="0">
                <a:latin typeface="Calibri" panose="020F0502020204030204" pitchFamily="34" charset="0"/>
                <a:cs typeface="Calibri" panose="020F0502020204030204" pitchFamily="34" charset="0"/>
              </a:rPr>
              <a:t>Rodová identita</a:t>
            </a:r>
            <a:r>
              <a:rPr lang="cs-CZ" sz="4000" b="1" i="1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popisuje, jak jsou neutrální vlastnosti přiřazované mužskému nebo ženskému pohlaví. Mužské vlastnosti mají ve společnosti vyšší hodnocení než ženské. </a:t>
            </a:r>
            <a:endParaRPr lang="cs-CZ" sz="4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98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cs-CZ" sz="4000" b="1" u="sng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2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cs-CZ" sz="4000" b="1" i="1" u="sng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Dělba práce </a:t>
            </a:r>
            <a:r>
              <a:rPr lang="cs-CZ" sz="4000" b="1" i="1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představuje rodovou strukturu lidských aktivit která odkazuje na přiřazování rodových </a:t>
            </a:r>
          </a:p>
          <a:p>
            <a:pPr>
              <a:spcBef>
                <a:spcPts val="2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charakteristik celé oblasti lidských činností a institucí </a:t>
            </a:r>
            <a:endParaRPr lang="cs-CZ" sz="4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298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endParaRPr lang="cs-CZ" sz="4000" b="1" u="sng" spc="-1" dirty="0"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spcBef>
                <a:spcPts val="2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cs-CZ" sz="4000" b="1" u="sng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Rodový symbolizmus </a:t>
            </a:r>
            <a:r>
              <a:rPr lang="cs-CZ" sz="4000" b="1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symbolická rovina rodu, rodový stereotyp, muži a ženy se chovají způsobem, který je </a:t>
            </a:r>
          </a:p>
          <a:p>
            <a:pPr>
              <a:spcBef>
                <a:spcPts val="298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cs-CZ" sz="4000" spc="-1" dirty="0"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očekáván a tím a působí přirozeně. </a:t>
            </a:r>
          </a:p>
          <a:p>
            <a:endParaRPr lang="en-US" sz="11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D598ED4-9989-4E41-889F-7061C5829846}"/>
              </a:ext>
            </a:extLst>
          </p:cNvPr>
          <p:cNvSpPr txBox="1"/>
          <p:nvPr/>
        </p:nvSpPr>
        <p:spPr>
          <a:xfrm>
            <a:off x="1095375" y="479131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Obrázok 4. </a:t>
            </a:r>
          </a:p>
        </p:txBody>
      </p:sp>
    </p:spTree>
    <p:extLst>
      <p:ext uri="{BB962C8B-B14F-4D97-AF65-F5344CB8AC3E}">
        <p14:creationId xmlns:p14="http://schemas.microsoft.com/office/powerpoint/2010/main" val="168730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FF3D7DB-EEE5-427C-A2CD-FA4C006F225B}"/>
              </a:ext>
            </a:extLst>
          </p:cNvPr>
          <p:cNvSpPr txBox="1"/>
          <p:nvPr/>
        </p:nvSpPr>
        <p:spPr>
          <a:xfrm>
            <a:off x="1054991" y="5509955"/>
            <a:ext cx="420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3200" dirty="0">
                <a:latin typeface="+mj-lt"/>
              </a:rPr>
              <a:t>(Brada 2003)</a:t>
            </a:r>
            <a:endParaRPr lang="sk-SK" sz="3200"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C0D56F-3F86-47E3-BA15-BEAD9AF35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06925"/>
              </p:ext>
            </p:extLst>
          </p:nvPr>
        </p:nvGraphicFramePr>
        <p:xfrm>
          <a:off x="1020726" y="914400"/>
          <a:ext cx="8472791" cy="4459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43453-F1C8-44E8-9198-B923F422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4"/>
            <a:ext cx="10515600" cy="1325563"/>
          </a:xfrm>
        </p:spPr>
        <p:txBody>
          <a:bodyPr/>
          <a:lstStyle/>
          <a:p>
            <a:pPr algn="ctr"/>
            <a:r>
              <a:rPr lang="cs-CZ" sz="4400" b="0" strike="noStrike" spc="-1" dirty="0">
                <a:solidFill>
                  <a:srgbClr val="000000"/>
                </a:solidFill>
                <a:latin typeface="Calibri Light"/>
                <a:ea typeface="Microsoft YaHei"/>
              </a:rPr>
              <a:t>Rodové role </a:t>
            </a:r>
            <a:r>
              <a:rPr lang="cs-CZ" sz="3200" b="0" strike="noStrike" spc="-1" dirty="0">
                <a:solidFill>
                  <a:srgbClr val="000000"/>
                </a:solidFill>
                <a:latin typeface="Calibri Light"/>
                <a:ea typeface="Microsoft YaHei"/>
              </a:rPr>
              <a:t>(</a:t>
            </a:r>
            <a:r>
              <a:rPr lang="cs-CZ" sz="3200" b="0" strike="noStrike" spc="-1" dirty="0" err="1">
                <a:solidFill>
                  <a:srgbClr val="000000"/>
                </a:solidFill>
                <a:latin typeface="Calibri Light"/>
                <a:ea typeface="Microsoft YaHei"/>
              </a:rPr>
              <a:t>Gračko</a:t>
            </a:r>
            <a:r>
              <a:rPr lang="cs-CZ" sz="3200" b="0" strike="noStrike" spc="-1" dirty="0">
                <a:solidFill>
                  <a:srgbClr val="000000"/>
                </a:solidFill>
                <a:latin typeface="Calibri Light"/>
                <a:ea typeface="Microsoft YaHei"/>
              </a:rPr>
              <a:t> 2012)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B686BB-5B6E-48B8-B69B-329F6A74B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0337"/>
            <a:ext cx="5157787" cy="107473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800" spc="-1" dirty="0">
                <a:solidFill>
                  <a:srgbClr val="000000"/>
                </a:solidFill>
                <a:ea typeface="DejaVu Sans"/>
              </a:rPr>
              <a:t>Empatická, citově založená, pečující o děti, rodinu a domov  </a:t>
            </a:r>
            <a:endParaRPr lang="cs-CZ" sz="2800" spc="-1" dirty="0">
              <a:latin typeface="Arial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0A08A-AC64-4F73-AF5F-973C7B529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2800" spc="-1" dirty="0">
                <a:solidFill>
                  <a:srgbClr val="000000"/>
                </a:solidFill>
                <a:ea typeface="DejaVu Sans"/>
              </a:rPr>
              <a:t>Panovačný, bojovný, agresivní, role ochránce </a:t>
            </a:r>
            <a:endParaRPr lang="cs-CZ" sz="2800" spc="-1" dirty="0">
              <a:latin typeface="Arial"/>
            </a:endParaRPr>
          </a:p>
        </p:txBody>
      </p:sp>
      <p:pic>
        <p:nvPicPr>
          <p:cNvPr id="7" name="Zástupný symbol pro obsah 8">
            <a:extLst>
              <a:ext uri="{FF2B5EF4-FFF2-40B4-BE49-F238E27FC236}">
                <a16:creationId xmlns:a16="http://schemas.microsoft.com/office/drawing/2014/main" id="{9230E80B-4574-4E68-B11D-97026B9FA0D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839788" y="2505074"/>
            <a:ext cx="5157787" cy="3684587"/>
          </a:xfrm>
          <a:prstGeom prst="rect">
            <a:avLst/>
          </a:prstGeom>
          <a:ln w="0">
            <a:noFill/>
          </a:ln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D2DB56A-C6C8-498E-8B83-A821883EB2EF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 l="-481" t="-236" r="481" b="1665"/>
          <a:stretch/>
        </p:blipFill>
        <p:spPr>
          <a:xfrm>
            <a:off x="6271791" y="2505075"/>
            <a:ext cx="4984005" cy="3684588"/>
          </a:xfrm>
          <a:prstGeom prst="rect">
            <a:avLst/>
          </a:prstGeom>
          <a:ln w="0">
            <a:noFill/>
          </a:ln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B4981F1-4A48-4C6C-A460-BF67976B4971}"/>
              </a:ext>
            </a:extLst>
          </p:cNvPr>
          <p:cNvSpPr txBox="1"/>
          <p:nvPr/>
        </p:nvSpPr>
        <p:spPr>
          <a:xfrm>
            <a:off x="838200" y="6267450"/>
            <a:ext cx="472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5. Nemocnice na kraji </a:t>
            </a:r>
            <a:r>
              <a:rPr lang="sk-SK" sz="800" dirty="0" err="1"/>
              <a:t>města</a:t>
            </a:r>
            <a:r>
              <a:rPr lang="sk-SK" sz="800" dirty="0"/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13A208D-783B-4475-86BE-C65F11B6E289}"/>
              </a:ext>
            </a:extLst>
          </p:cNvPr>
          <p:cNvSpPr txBox="1"/>
          <p:nvPr/>
        </p:nvSpPr>
        <p:spPr>
          <a:xfrm>
            <a:off x="6353175" y="6267450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Obrázok 6. </a:t>
            </a:r>
            <a:r>
              <a:rPr lang="sk-SK" sz="800" dirty="0" err="1"/>
              <a:t>Slouží</a:t>
            </a:r>
            <a:r>
              <a:rPr lang="sk-SK" sz="800" dirty="0"/>
              <a:t> v </a:t>
            </a:r>
            <a:r>
              <a:rPr lang="sk-SK" sz="800" dirty="0" err="1"/>
              <a:t>první</a:t>
            </a:r>
            <a:r>
              <a:rPr lang="sk-SK" sz="800" dirty="0"/>
              <a:t> </a:t>
            </a:r>
            <a:r>
              <a:rPr lang="sk-SK" sz="800" dirty="0" err="1"/>
              <a:t>linii</a:t>
            </a:r>
            <a:r>
              <a:rPr lang="sk-SK" sz="800" dirty="0"/>
              <a:t> a </a:t>
            </a:r>
            <a:r>
              <a:rPr lang="sk-SK" sz="800" dirty="0" err="1"/>
              <a:t>říkají</a:t>
            </a:r>
            <a:r>
              <a:rPr lang="sk-SK" sz="800" dirty="0"/>
              <a:t>: Je to náročné, ale </a:t>
            </a:r>
            <a:r>
              <a:rPr lang="sk-SK" sz="800" dirty="0" err="1"/>
              <a:t>jsme</a:t>
            </a:r>
            <a:r>
              <a:rPr lang="sk-SK" sz="800" dirty="0"/>
              <a:t> šťastní, že tuto práci </a:t>
            </a:r>
          </a:p>
        </p:txBody>
      </p:sp>
    </p:spTree>
    <p:extLst>
      <p:ext uri="{BB962C8B-B14F-4D97-AF65-F5344CB8AC3E}">
        <p14:creationId xmlns:p14="http://schemas.microsoft.com/office/powerpoint/2010/main" val="376444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C63D84-F3E4-4433-9815-BAD4B285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Znaky diskriminace </a:t>
            </a:r>
            <a:r>
              <a:rPr lang="cs-CZ" sz="3200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(Brada 2003)</a:t>
            </a:r>
            <a:r>
              <a:rPr lang="cs-CZ" sz="4800" b="1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/>
            </a:r>
            <a:br>
              <a:rPr lang="cs-CZ" sz="4800" b="1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</a:br>
            <a:endParaRPr lang="sk-SK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631C9D-8739-499D-9B70-72CB2AB4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22"/>
            <a:ext cx="10709366" cy="3924986"/>
          </a:xfrm>
        </p:spPr>
        <p:txBody>
          <a:bodyPr anchor="ctr">
            <a:normAutofit fontScale="62500" lnSpcReduction="20000"/>
          </a:bodyPr>
          <a:lstStyle/>
          <a:p>
            <a:pPr marL="457200" indent="-457200">
              <a:spcBef>
                <a:spcPts val="1001"/>
              </a:spcBef>
              <a:tabLst>
                <a:tab pos="0" algn="l"/>
              </a:tabLst>
            </a:pPr>
            <a:r>
              <a:rPr lang="cs-CZ" sz="5100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předsudky, že muž pracující v ošetřovatelství má jinou sexuální orientaci </a:t>
            </a:r>
            <a:endParaRPr lang="cs-CZ" sz="5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001"/>
              </a:spcBef>
              <a:tabLst>
                <a:tab pos="0" algn="l"/>
              </a:tabLst>
            </a:pPr>
            <a:r>
              <a:rPr lang="cs-CZ" sz="5100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oslovení, označení – zdravotní sestra - zdravotní bratr  (rodový protiklad, hovorové označení),  ve vedoucích pozicích  vrchní sestra, staniční sestra (označení v ženském rodě) </a:t>
            </a: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100" i="1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Mužů v této pozici stále více přibývá, kdy důvodem je modernizace a </a:t>
            </a:r>
            <a:r>
              <a:rPr lang="cs-CZ" sz="5100" i="1" spc="-1" dirty="0" err="1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technikalizace</a:t>
            </a:r>
            <a:r>
              <a:rPr lang="cs-CZ" sz="5100" i="1" spc="-1" dirty="0"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zdravotnictví, finanční motivace, pracovní jistota. </a:t>
            </a:r>
            <a:r>
              <a:rPr lang="cs-CZ" sz="36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09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673</Words>
  <Application>Microsoft Office PowerPoint</Application>
  <PresentationFormat>Širokoúhlá obrazovka</PresentationFormat>
  <Paragraphs>138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DejaVu Sans</vt:lpstr>
      <vt:lpstr>PingFang SC</vt:lpstr>
      <vt:lpstr>Times New Roman</vt:lpstr>
      <vt:lpstr>Wingdings</vt:lpstr>
      <vt:lpstr>Motív Office</vt:lpstr>
      <vt:lpstr>GENDEROVÁ SEGREGACE VE ZDRAVOTNICKÉM A SOCIÁLNÍM PROSTŘEDÍ</vt:lpstr>
      <vt:lpstr>Prezentace aplikace PowerPoint</vt:lpstr>
      <vt:lpstr>SEGREGÁCIA</vt:lpstr>
      <vt:lpstr>Ženy v medicíně </vt:lpstr>
      <vt:lpstr>Zdravotnické profese (Hunkele, 2014) </vt:lpstr>
      <vt:lpstr>Zdravotní bratr (Bosá 2013)</vt:lpstr>
      <vt:lpstr>Prezentace aplikace PowerPoint</vt:lpstr>
      <vt:lpstr>Rodové role (Gračko 2012)</vt:lpstr>
      <vt:lpstr>Znaky diskriminace (Brada 2003) </vt:lpstr>
      <vt:lpstr>Prezentace aplikace PowerPoint</vt:lpstr>
      <vt:lpstr>Prezentace aplikace PowerPoint</vt:lpstr>
      <vt:lpstr>Prezentace aplikace PowerPoint</vt:lpstr>
      <vt:lpstr>Prezentace aplikace PowerPoint</vt:lpstr>
      <vt:lpstr>NA ZÁVĚR</vt:lpstr>
      <vt:lpstr>ZDROJE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GENDEROVÁ SEGREGÁCIA V ZDRAVOTNÍCKOM PROSTREDÍ</dc:title>
  <dc:creator>Romana Dobrocká</dc:creator>
  <cp:lastModifiedBy>Admin</cp:lastModifiedBy>
  <cp:revision>32</cp:revision>
  <dcterms:created xsi:type="dcterms:W3CDTF">2022-01-04T15:31:41Z</dcterms:created>
  <dcterms:modified xsi:type="dcterms:W3CDTF">2022-01-26T08:55:59Z</dcterms:modified>
</cp:coreProperties>
</file>