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3051" autoAdjust="0"/>
  </p:normalViewPr>
  <p:slideViewPr>
    <p:cSldViewPr snapToGrid="0">
      <p:cViewPr varScale="1">
        <p:scale>
          <a:sx n="55" d="100"/>
          <a:sy n="55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E20B7-65EF-455A-8B85-5164E6F3C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Tiempos</a:t>
            </a:r>
            <a:r>
              <a:rPr lang="cs-CZ" dirty="0"/>
              <a:t> </a:t>
            </a:r>
            <a:r>
              <a:rPr lang="cs-CZ" dirty="0" err="1"/>
              <a:t>verbales</a:t>
            </a:r>
            <a:r>
              <a:rPr lang="cs-CZ" dirty="0"/>
              <a:t> </a:t>
            </a:r>
            <a:r>
              <a:rPr lang="cs-CZ" dirty="0" err="1"/>
              <a:t>pasados</a:t>
            </a:r>
            <a:r>
              <a:rPr lang="cs-CZ" dirty="0"/>
              <a:t> de </a:t>
            </a:r>
            <a:r>
              <a:rPr lang="cs-CZ" dirty="0" err="1"/>
              <a:t>indicativo</a:t>
            </a:r>
            <a:endParaRPr lang="en-AU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001B23-EB88-4A22-816D-C2B562F38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76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4D9128A-1105-4F51-854E-E92445BCD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511713"/>
            <a:ext cx="6257544" cy="351986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2A79271-D552-4A36-A067-27D322ED053C}"/>
              </a:ext>
            </a:extLst>
          </p:cNvPr>
          <p:cNvSpPr txBox="1"/>
          <p:nvPr/>
        </p:nvSpPr>
        <p:spPr>
          <a:xfrm>
            <a:off x="222504" y="0"/>
            <a:ext cx="44317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  <a:p>
            <a:r>
              <a:rPr lang="es-ES_tradnl" dirty="0">
                <a:highlight>
                  <a:srgbClr val="FF0000"/>
                </a:highlight>
              </a:rPr>
              <a:t>PRET</a:t>
            </a:r>
            <a:r>
              <a:rPr lang="cs-CZ" dirty="0">
                <a:highlight>
                  <a:srgbClr val="FF0000"/>
                </a:highlight>
              </a:rPr>
              <a:t>É</a:t>
            </a:r>
            <a:r>
              <a:rPr lang="es-ES_tradnl" dirty="0">
                <a:highlight>
                  <a:srgbClr val="FF0000"/>
                </a:highlight>
              </a:rPr>
              <a:t>RTIO PERFECTO COMPUESTO</a:t>
            </a:r>
          </a:p>
          <a:p>
            <a:r>
              <a:rPr lang="es-ES_tradnl" u="sng" dirty="0"/>
              <a:t>Est</a:t>
            </a:r>
            <a:r>
              <a:rPr lang="cs-CZ" u="sng" dirty="0"/>
              <a:t>a</a:t>
            </a:r>
            <a:r>
              <a:rPr lang="es-ES_tradnl" u="sng" dirty="0"/>
              <a:t> semana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he hablado </a:t>
            </a:r>
            <a:r>
              <a:rPr lang="es-ES_tradnl" dirty="0"/>
              <a:t>c</a:t>
            </a:r>
            <a:r>
              <a:rPr lang="cs-CZ" dirty="0"/>
              <a:t>on</a:t>
            </a:r>
            <a:r>
              <a:rPr lang="es-ES_tradnl" dirty="0"/>
              <a:t> su hermana.</a:t>
            </a:r>
          </a:p>
          <a:p>
            <a:r>
              <a:rPr lang="es-ES_trad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¿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Has visitado </a:t>
            </a:r>
            <a:r>
              <a:rPr lang="cs-CZ" dirty="0" err="1"/>
              <a:t>Suecia</a:t>
            </a:r>
            <a:r>
              <a:rPr lang="cs-CZ" dirty="0"/>
              <a:t> </a:t>
            </a:r>
            <a:r>
              <a:rPr lang="es-ES_tradnl" u="sng" dirty="0"/>
              <a:t>alguna vez</a:t>
            </a:r>
            <a:r>
              <a:rPr lang="es-ES_tradnl" dirty="0"/>
              <a:t>?</a:t>
            </a:r>
          </a:p>
          <a:p>
            <a:endParaRPr lang="es-ES_tradnl" dirty="0"/>
          </a:p>
          <a:p>
            <a:r>
              <a:rPr lang="es-ES_tradnl" dirty="0">
                <a:highlight>
                  <a:srgbClr val="FF0000"/>
                </a:highlight>
              </a:rPr>
              <a:t>INDEFINIDO</a:t>
            </a:r>
          </a:p>
          <a:p>
            <a:r>
              <a:rPr lang="es-ES_tradnl" u="sng" dirty="0"/>
              <a:t>Hace tres semanas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habló</a:t>
            </a:r>
            <a:r>
              <a:rPr lang="es-ES_tradnl" dirty="0"/>
              <a:t> con su hermana.</a:t>
            </a:r>
          </a:p>
          <a:p>
            <a:r>
              <a:rPr lang="es-ES_tradnl" dirty="0"/>
              <a:t>Me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desperté</a:t>
            </a:r>
            <a:r>
              <a:rPr lang="es-ES_tradnl" dirty="0"/>
              <a:t>, 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duché</a:t>
            </a:r>
            <a:r>
              <a:rPr lang="es-ES_tradnl" dirty="0"/>
              <a:t> y </a:t>
            </a:r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desayuné,</a:t>
            </a:r>
            <a:r>
              <a:rPr lang="es-ES_tradnl" dirty="0"/>
              <a:t> después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fu</a:t>
            </a:r>
            <a:r>
              <a:rPr lang="cs-CZ" u="sng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s-ES_tradnl" dirty="0"/>
              <a:t> al trabajo.</a:t>
            </a:r>
          </a:p>
          <a:p>
            <a:endParaRPr lang="es-ES_tradnl" dirty="0"/>
          </a:p>
          <a:p>
            <a:r>
              <a:rPr lang="es-ES_tradnl" dirty="0">
                <a:highlight>
                  <a:srgbClr val="FF0000"/>
                </a:highlight>
              </a:rPr>
              <a:t>PRET</a:t>
            </a:r>
            <a:r>
              <a:rPr lang="cs-CZ" dirty="0">
                <a:highlight>
                  <a:srgbClr val="FF0000"/>
                </a:highlight>
              </a:rPr>
              <a:t>É</a:t>
            </a:r>
            <a:r>
              <a:rPr lang="es-ES_tradnl" dirty="0">
                <a:highlight>
                  <a:srgbClr val="FF0000"/>
                </a:highlight>
              </a:rPr>
              <a:t>RITO IMPERFECTO</a:t>
            </a:r>
          </a:p>
          <a:p>
            <a:r>
              <a:rPr lang="es-ES_tradnl" u="sng" dirty="0"/>
              <a:t>Cuando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era</a:t>
            </a:r>
            <a:r>
              <a:rPr lang="es-ES_tradnl" u="sng" dirty="0"/>
              <a:t> nina</a:t>
            </a:r>
            <a:r>
              <a:rPr lang="es-ES_tradnl" dirty="0"/>
              <a:t>,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visitaba </a:t>
            </a:r>
            <a:r>
              <a:rPr lang="es-ES_tradnl" dirty="0"/>
              <a:t>a mi abuela cada verano. </a:t>
            </a:r>
          </a:p>
          <a:p>
            <a:r>
              <a:rPr lang="es-ES_tradnl" dirty="0"/>
              <a:t>Mis padres llegaron a nuestra casa </a:t>
            </a:r>
            <a:r>
              <a:rPr lang="es-ES_tradnl" u="sng" dirty="0"/>
              <a:t>cuando</a:t>
            </a:r>
            <a:r>
              <a:rPr lang="es-ES_tradnl" dirty="0"/>
              <a:t> me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duchaba</a:t>
            </a:r>
            <a:r>
              <a:rPr lang="es-ES_tradnl" dirty="0"/>
              <a:t>.</a:t>
            </a:r>
          </a:p>
          <a:p>
            <a:r>
              <a:rPr lang="es-ES_tradnl" dirty="0"/>
              <a:t> Tu amigo me </a:t>
            </a:r>
            <a:r>
              <a:rPr lang="es-ES_tradnl" u="sng" dirty="0"/>
              <a:t>dije que </a:t>
            </a:r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estabas</a:t>
            </a:r>
            <a:r>
              <a:rPr lang="es-ES_tradnl" dirty="0"/>
              <a:t> enfedada conmigo.  </a:t>
            </a:r>
          </a:p>
          <a:p>
            <a:endParaRPr lang="es-ES_tradnl" dirty="0"/>
          </a:p>
          <a:p>
            <a:r>
              <a:rPr lang="es-ES_tradnl" dirty="0">
                <a:highlight>
                  <a:srgbClr val="FF0000"/>
                </a:highlight>
              </a:rPr>
              <a:t>PRET</a:t>
            </a:r>
            <a:r>
              <a:rPr lang="cs-CZ" dirty="0">
                <a:highlight>
                  <a:srgbClr val="FF0000"/>
                </a:highlight>
              </a:rPr>
              <a:t>É</a:t>
            </a:r>
            <a:r>
              <a:rPr lang="es-ES_tradnl" dirty="0">
                <a:highlight>
                  <a:srgbClr val="FF0000"/>
                </a:highlight>
              </a:rPr>
              <a:t>RITO PLUSQUAMPERFECTO</a:t>
            </a:r>
          </a:p>
          <a:p>
            <a:r>
              <a:rPr lang="es-ES_tradnl" dirty="0"/>
              <a:t>Le ofrecí dinero porque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había perdido </a:t>
            </a:r>
            <a:r>
              <a:rPr lang="es-ES_tradnl" dirty="0"/>
              <a:t>su cartera.</a:t>
            </a:r>
          </a:p>
          <a:p>
            <a:r>
              <a:rPr lang="es-ES_tradnl" dirty="0"/>
              <a:t>Me </a:t>
            </a:r>
            <a:r>
              <a:rPr lang="es-ES_tradnl" u="sng" dirty="0"/>
              <a:t>dije que </a:t>
            </a:r>
            <a:r>
              <a:rPr lang="es-ES_tradnl" u="sng" dirty="0">
                <a:solidFill>
                  <a:schemeClr val="bg1">
                    <a:lumMod val="95000"/>
                  </a:schemeClr>
                </a:solidFill>
              </a:rPr>
              <a:t>había hablado </a:t>
            </a:r>
            <a:r>
              <a:rPr lang="es-ES_tradnl" dirty="0"/>
              <a:t>con la chica antes de que se en</a:t>
            </a:r>
            <a:r>
              <a:rPr lang="cs-CZ" dirty="0"/>
              <a:t>c</a:t>
            </a:r>
            <a:r>
              <a:rPr lang="es-ES_tradnl" dirty="0"/>
              <a:t>uentraron la semana pasada. </a:t>
            </a:r>
          </a:p>
          <a:p>
            <a:endParaRPr lang="cs-CZ" dirty="0"/>
          </a:p>
          <a:p>
            <a:endParaRPr lang="cs-CZ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21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790A6D1-D625-45E1-AA57-E6041C73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" y="0"/>
            <a:ext cx="11436350" cy="70231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35A5999-901F-4445-A0EB-6877E12DEF39}"/>
              </a:ext>
            </a:extLst>
          </p:cNvPr>
          <p:cNvSpPr txBox="1"/>
          <p:nvPr/>
        </p:nvSpPr>
        <p:spPr>
          <a:xfrm>
            <a:off x="3298785" y="671331"/>
            <a:ext cx="21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Era/</a:t>
            </a:r>
            <a:r>
              <a:rPr lang="cs-CZ" dirty="0" err="1"/>
              <a:t>fue</a:t>
            </a:r>
            <a:r>
              <a:rPr lang="cs-CZ" dirty="0"/>
              <a:t>/ha </a:t>
            </a:r>
            <a:r>
              <a:rPr lang="cs-CZ" dirty="0" err="1"/>
              <a:t>sido</a:t>
            </a:r>
            <a:endParaRPr lang="es-ES_tradnl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927872-8E8C-404D-96CD-889BE92F9091}"/>
              </a:ext>
            </a:extLst>
          </p:cNvPr>
          <p:cNvSpPr txBox="1"/>
          <p:nvPr/>
        </p:nvSpPr>
        <p:spPr>
          <a:xfrm>
            <a:off x="4380048" y="1074328"/>
            <a:ext cx="171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Nació</a:t>
            </a:r>
            <a:endParaRPr lang="es-ES_tradnl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0DAADB-5AB2-4084-AB70-C6B0137696CC}"/>
              </a:ext>
            </a:extLst>
          </p:cNvPr>
          <p:cNvSpPr txBox="1"/>
          <p:nvPr/>
        </p:nvSpPr>
        <p:spPr>
          <a:xfrm flipH="1">
            <a:off x="913820" y="1527328"/>
            <a:ext cx="319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 </a:t>
            </a:r>
            <a:r>
              <a:rPr lang="cs-CZ" dirty="0" err="1"/>
              <a:t>habían</a:t>
            </a:r>
            <a:r>
              <a:rPr lang="cs-CZ" dirty="0"/>
              <a:t> </a:t>
            </a:r>
            <a:r>
              <a:rPr lang="cs-CZ" dirty="0" err="1"/>
              <a:t>separado</a:t>
            </a:r>
            <a:endParaRPr lang="es-ES_tradnl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F01DEA-4C6B-486C-84C4-8948B11692F8}"/>
              </a:ext>
            </a:extLst>
          </p:cNvPr>
          <p:cNvSpPr txBox="1"/>
          <p:nvPr/>
        </p:nvSpPr>
        <p:spPr>
          <a:xfrm>
            <a:off x="7708740" y="1468395"/>
            <a:ext cx="14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nació</a:t>
            </a:r>
            <a:endParaRPr lang="es-ES_tradnl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C84317-3DC6-4193-9BC5-C8EBA4974F69}"/>
              </a:ext>
            </a:extLst>
          </p:cNvPr>
          <p:cNvSpPr txBox="1"/>
          <p:nvPr/>
        </p:nvSpPr>
        <p:spPr>
          <a:xfrm flipH="1">
            <a:off x="10261409" y="1514114"/>
            <a:ext cx="2111613" cy="38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relevó</a:t>
            </a:r>
            <a:endParaRPr lang="es-ES_tradnl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1A7C10A-5D0A-4A48-9866-B9872E9A2461}"/>
              </a:ext>
            </a:extLst>
          </p:cNvPr>
          <p:cNvSpPr txBox="1"/>
          <p:nvPr/>
        </p:nvSpPr>
        <p:spPr>
          <a:xfrm>
            <a:off x="3379807" y="1829857"/>
            <a:ext cx="19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tenía</a:t>
            </a:r>
            <a:r>
              <a:rPr lang="cs-CZ" dirty="0"/>
              <a:t>/</a:t>
            </a:r>
            <a:r>
              <a:rPr lang="cs-CZ" dirty="0" err="1"/>
              <a:t>había</a:t>
            </a:r>
            <a:r>
              <a:rPr lang="cs-CZ" dirty="0"/>
              <a:t> </a:t>
            </a:r>
            <a:r>
              <a:rPr lang="cs-CZ" dirty="0" err="1"/>
              <a:t>tenido</a:t>
            </a:r>
            <a:endParaRPr lang="es-ES_tradnl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D9B407-F086-4F7A-861C-9606C666DCC6}"/>
              </a:ext>
            </a:extLst>
          </p:cNvPr>
          <p:cNvSpPr txBox="1"/>
          <p:nvPr/>
        </p:nvSpPr>
        <p:spPr>
          <a:xfrm>
            <a:off x="9178724" y="1906116"/>
            <a:ext cx="16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nacieron</a:t>
            </a:r>
            <a:endParaRPr lang="es-ES_tradnl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1CD6E4F-F17D-4060-B1FA-520761782843}"/>
              </a:ext>
            </a:extLst>
          </p:cNvPr>
          <p:cNvSpPr txBox="1"/>
          <p:nvPr/>
        </p:nvSpPr>
        <p:spPr>
          <a:xfrm>
            <a:off x="2939970" y="2606946"/>
            <a:ext cx="177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vivía</a:t>
            </a:r>
            <a:endParaRPr lang="es-ES_tradnl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D982C7A-FEE7-499D-9B97-3F0644CEF6FD}"/>
              </a:ext>
            </a:extLst>
          </p:cNvPr>
          <p:cNvSpPr txBox="1"/>
          <p:nvPr/>
        </p:nvSpPr>
        <p:spPr>
          <a:xfrm>
            <a:off x="3222580" y="3097739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 </a:t>
            </a:r>
            <a:r>
              <a:rPr lang="cs-CZ" dirty="0" err="1"/>
              <a:t>trasladó</a:t>
            </a:r>
            <a:endParaRPr lang="es-ES_tradnl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E8B99B-AEA4-4AF3-BBAD-23A481018796}"/>
              </a:ext>
            </a:extLst>
          </p:cNvPr>
          <p:cNvSpPr txBox="1"/>
          <p:nvPr/>
        </p:nvSpPr>
        <p:spPr>
          <a:xfrm flipH="1">
            <a:off x="8443732" y="3059668"/>
            <a:ext cx="22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consiguió</a:t>
            </a:r>
            <a:endParaRPr lang="es-ES_tradnl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6A500C0-4313-4A61-991A-ADBF6FF0711B}"/>
              </a:ext>
            </a:extLst>
          </p:cNvPr>
          <p:cNvSpPr txBox="1"/>
          <p:nvPr/>
        </p:nvSpPr>
        <p:spPr>
          <a:xfrm flipH="1">
            <a:off x="9575679" y="3518500"/>
            <a:ext cx="16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hizo</a:t>
            </a:r>
            <a:endParaRPr lang="es-ES_tradnl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A3DC179-E74E-402B-AB44-297F860D0BA0}"/>
              </a:ext>
            </a:extLst>
          </p:cNvPr>
          <p:cNvSpPr txBox="1"/>
          <p:nvPr/>
        </p:nvSpPr>
        <p:spPr>
          <a:xfrm>
            <a:off x="3483980" y="3822214"/>
            <a:ext cx="189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había</a:t>
            </a:r>
            <a:r>
              <a:rPr lang="cs-CZ" dirty="0"/>
              <a:t> </a:t>
            </a:r>
            <a:r>
              <a:rPr lang="cs-CZ" dirty="0" err="1"/>
              <a:t>fallecido</a:t>
            </a:r>
            <a:endParaRPr lang="es-ES_tradnl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7E2A6C-A787-4DCC-AF13-5AB7080C44BD}"/>
              </a:ext>
            </a:extLst>
          </p:cNvPr>
          <p:cNvSpPr txBox="1"/>
          <p:nvPr/>
        </p:nvSpPr>
        <p:spPr>
          <a:xfrm>
            <a:off x="8550271" y="3887832"/>
            <a:ext cx="216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quería</a:t>
            </a:r>
            <a:endParaRPr lang="es-ES_tradnl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7BAA6B3-AA0C-4F3B-8E6E-286CD8EB1EBB}"/>
              </a:ext>
            </a:extLst>
          </p:cNvPr>
          <p:cNvSpPr txBox="1"/>
          <p:nvPr/>
        </p:nvSpPr>
        <p:spPr>
          <a:xfrm rot="10800000" flipV="1">
            <a:off x="2304710" y="4257164"/>
            <a:ext cx="359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 </a:t>
            </a:r>
            <a:r>
              <a:rPr lang="cs-CZ" dirty="0" err="1"/>
              <a:t>habían</a:t>
            </a:r>
            <a:r>
              <a:rPr lang="cs-CZ" dirty="0"/>
              <a:t> </a:t>
            </a:r>
            <a:r>
              <a:rPr lang="cs-CZ" dirty="0" err="1"/>
              <a:t>separado</a:t>
            </a:r>
            <a:endParaRPr lang="es-ES_tradnl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D0E25AD-629E-46AA-81EB-2F76310CA033}"/>
              </a:ext>
            </a:extLst>
          </p:cNvPr>
          <p:cNvSpPr txBox="1"/>
          <p:nvPr/>
        </p:nvSpPr>
        <p:spPr>
          <a:xfrm>
            <a:off x="4309349" y="4626497"/>
            <a:ext cx="212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contaba</a:t>
            </a:r>
            <a:endParaRPr lang="es-ES_tradnl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51B128-0F11-4BEA-8D08-8F6275121891}"/>
              </a:ext>
            </a:extLst>
          </p:cNvPr>
          <p:cNvSpPr txBox="1"/>
          <p:nvPr/>
        </p:nvSpPr>
        <p:spPr>
          <a:xfrm>
            <a:off x="8550271" y="4626496"/>
            <a:ext cx="146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 </a:t>
            </a:r>
            <a:r>
              <a:rPr lang="cs-CZ" dirty="0" err="1"/>
              <a:t>encontró</a:t>
            </a:r>
            <a:endParaRPr lang="es-ES_tradnl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E3C31CE-17A1-40E5-8EA0-0C6BDE02874D}"/>
              </a:ext>
            </a:extLst>
          </p:cNvPr>
          <p:cNvSpPr txBox="1"/>
          <p:nvPr/>
        </p:nvSpPr>
        <p:spPr>
          <a:xfrm flipH="1">
            <a:off x="2509197" y="5079497"/>
            <a:ext cx="244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restableció</a:t>
            </a:r>
            <a:endParaRPr lang="es-ES_tradnl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3B2378-B7D0-4C0C-AF9D-44ACBFD25EED}"/>
              </a:ext>
            </a:extLst>
          </p:cNvPr>
          <p:cNvSpPr txBox="1"/>
          <p:nvPr/>
        </p:nvSpPr>
        <p:spPr>
          <a:xfrm>
            <a:off x="6813192" y="5079497"/>
            <a:ext cx="244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 </a:t>
            </a:r>
            <a:r>
              <a:rPr lang="cs-CZ" dirty="0" err="1"/>
              <a:t>trasladó</a:t>
            </a:r>
            <a:endParaRPr lang="es-ES_tradnl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F1E35E2-761E-4141-A28E-719F793FC2A5}"/>
              </a:ext>
            </a:extLst>
          </p:cNvPr>
          <p:cNvSpPr txBox="1"/>
          <p:nvPr/>
        </p:nvSpPr>
        <p:spPr>
          <a:xfrm>
            <a:off x="1933645" y="5437664"/>
            <a:ext cx="289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solía</a:t>
            </a:r>
            <a:endParaRPr lang="es-ES_tradnl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5B98FE9-0F89-42FF-BDBF-72B667EDE4D6}"/>
              </a:ext>
            </a:extLst>
          </p:cNvPr>
          <p:cNvSpPr txBox="1"/>
          <p:nvPr/>
        </p:nvSpPr>
        <p:spPr>
          <a:xfrm>
            <a:off x="7895863" y="5455466"/>
            <a:ext cx="222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envió</a:t>
            </a:r>
            <a:endParaRPr lang="es-ES_tradnl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418AC42-92A3-48CD-95F8-610D87BB7F7C}"/>
              </a:ext>
            </a:extLst>
          </p:cNvPr>
          <p:cNvSpPr txBox="1"/>
          <p:nvPr/>
        </p:nvSpPr>
        <p:spPr>
          <a:xfrm rot="10800000" flipV="1">
            <a:off x="3174929" y="5783672"/>
            <a:ext cx="330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era</a:t>
            </a:r>
            <a:endParaRPr lang="es-ES_tradnl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E032ADC-8BA4-4018-9507-4737D6B39223}"/>
              </a:ext>
            </a:extLst>
          </p:cNvPr>
          <p:cNvSpPr txBox="1"/>
          <p:nvPr/>
        </p:nvSpPr>
        <p:spPr>
          <a:xfrm>
            <a:off x="6127303" y="5907661"/>
            <a:ext cx="431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leía</a:t>
            </a:r>
            <a:r>
              <a:rPr lang="cs-CZ" dirty="0"/>
              <a:t>                                 </a:t>
            </a:r>
            <a:r>
              <a:rPr lang="cs-CZ" dirty="0" err="1"/>
              <a:t>escribía</a:t>
            </a:r>
            <a:endParaRPr lang="es-ES_tradnl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AC127F3-36B7-491B-BB61-5836CD40F386}"/>
              </a:ext>
            </a:extLst>
          </p:cNvPr>
          <p:cNvSpPr txBox="1"/>
          <p:nvPr/>
        </p:nvSpPr>
        <p:spPr>
          <a:xfrm>
            <a:off x="2072541" y="6248830"/>
            <a:ext cx="299717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había</a:t>
            </a:r>
            <a:r>
              <a:rPr lang="cs-CZ" dirty="0"/>
              <a:t> </a:t>
            </a:r>
            <a:r>
              <a:rPr lang="cs-CZ" dirty="0" err="1"/>
              <a:t>hecho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863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52672A2-D173-45CC-A30C-211B6753946D}"/>
              </a:ext>
            </a:extLst>
          </p:cNvPr>
          <p:cNvSpPr txBox="1"/>
          <p:nvPr/>
        </p:nvSpPr>
        <p:spPr>
          <a:xfrm>
            <a:off x="2245489" y="3090441"/>
            <a:ext cx="541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QUIZLET: https://quizlet.com/ElleVilleVilde/sets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2694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821E6-0815-4F69-8A90-76033B83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cs-CZ" sz="2000" dirty="0" err="1"/>
              <a:t>Pretérito</a:t>
            </a:r>
            <a:br>
              <a:rPr lang="cs-CZ" sz="2000" dirty="0"/>
            </a:br>
            <a:r>
              <a:rPr lang="cs-CZ" sz="2000" dirty="0" err="1"/>
              <a:t>INDEfinido</a:t>
            </a:r>
            <a:endParaRPr lang="en-AU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4CFAA-CF88-4879-9D4A-49E793B0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3" y="2474053"/>
            <a:ext cx="3688994" cy="3263206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concreto y </a:t>
            </a:r>
            <a:r>
              <a:rPr lang="cs-CZ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terminado</a:t>
            </a: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narrativa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enumeramos una </a:t>
            </a:r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 de eventos</a:t>
            </a:r>
            <a:endParaRPr lang="cs-CZ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Marcadores: </a:t>
            </a:r>
            <a:r>
              <a:rPr lang="es-MX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ayer, anoche, el año pasado, la semana pasada, en verano</a:t>
            </a:r>
            <a:r>
              <a:rPr lang="es-MX" sz="2400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MX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noviembre, hace mucho, hace seis meses</a:t>
            </a:r>
            <a:endParaRPr lang="es-MX" sz="24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A3162C8-DFF8-4280-B024-54C03EE2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790583"/>
            <a:ext cx="6227064" cy="32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0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758BF3-C77E-49BD-9E28-76CE8CE45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" r="6773" b="5"/>
          <a:stretch/>
        </p:blipFill>
        <p:spPr>
          <a:xfrm>
            <a:off x="3048000" y="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8F4AD-378D-4338-80C9-83AA42EE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cs-CZ" sz="2000" dirty="0"/>
              <a:t>PRE</a:t>
            </a:r>
            <a:r>
              <a:rPr lang="es-ES_tradnl" sz="2000" dirty="0"/>
              <a:t>t</a:t>
            </a:r>
            <a:r>
              <a:rPr lang="cs-CZ" sz="2000" dirty="0"/>
              <a:t>É</a:t>
            </a:r>
            <a:r>
              <a:rPr lang="es-ES_tradnl" sz="2000" dirty="0"/>
              <a:t>rito perfecto compuesto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550FFA-4821-4D46-911A-34FCA6B4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44344"/>
            <a:ext cx="3063765" cy="3263206"/>
          </a:xfrm>
        </p:spPr>
        <p:txBody>
          <a:bodyPr>
            <a:noAutofit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Avenir Next LT Pro Light" panose="020B0304020202020204" pitchFamily="34" charset="-18"/>
              </a:rPr>
              <a:t>acciones pasadas en un período de tiempo </a:t>
            </a:r>
            <a:r>
              <a:rPr lang="es-ES" b="1" i="0" u="sng" dirty="0">
                <a:solidFill>
                  <a:schemeClr val="tx1"/>
                </a:solidFill>
                <a:effectLst/>
                <a:latin typeface="Avenir Next LT Pro Light" panose="020B0304020202020204" pitchFamily="34" charset="-18"/>
              </a:rPr>
              <a:t>no terminado</a:t>
            </a:r>
            <a:endParaRPr lang="cs-CZ" b="0" i="0" dirty="0"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  <a:p>
            <a:r>
              <a:rPr lang="es-ES" b="0" i="0" dirty="0">
                <a:solidFill>
                  <a:schemeClr val="tx1"/>
                </a:solidFill>
                <a:effectLst/>
                <a:latin typeface="Avenir Next LT Pro Light" panose="020B0304020202020204" pitchFamily="34" charset="-18"/>
              </a:rPr>
              <a:t>experiencias que ocurren en la vida de alguien </a:t>
            </a:r>
            <a:endParaRPr lang="cs-CZ" dirty="0">
              <a:solidFill>
                <a:schemeClr val="tx1"/>
              </a:solidFill>
              <a:latin typeface="Avenir Next LT Pro Light" panose="020B0304020202020204" pitchFamily="34" charset="-18"/>
            </a:endParaRPr>
          </a:p>
          <a:p>
            <a:r>
              <a:rPr lang="es-ES" b="1" dirty="0">
                <a:solidFill>
                  <a:schemeClr val="tx1"/>
                </a:solidFill>
                <a:latin typeface="Avenir Next LT Pro Light" panose="020B0304020202020204" pitchFamily="34" charset="-18"/>
              </a:rPr>
              <a:t>Marcadores temporales</a:t>
            </a:r>
            <a:r>
              <a:rPr lang="es-ES" dirty="0">
                <a:solidFill>
                  <a:schemeClr val="tx1"/>
                </a:solidFill>
                <a:latin typeface="Avenir Next LT Pro Light" panose="020B0304020202020204" pitchFamily="34" charset="-18"/>
              </a:rPr>
              <a:t>: </a:t>
            </a:r>
            <a:r>
              <a:rPr lang="cs-CZ" dirty="0">
                <a:solidFill>
                  <a:schemeClr val="tx1"/>
                </a:solidFill>
                <a:highlight>
                  <a:srgbClr val="00FFFF"/>
                </a:highlight>
                <a:latin typeface="Avenir Next LT Pro Light" panose="020B0304020202020204" pitchFamily="34" charset="-18"/>
              </a:rPr>
              <a:t>h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  <a:latin typeface="Avenir Next LT Pro Light" panose="020B0304020202020204" pitchFamily="34" charset="-18"/>
              </a:rPr>
              <a:t>oy, esta mañana, está tarde, esta noche, esta semana, esta primavera, este mes, este año, todavía no, aún no, ya, hace cinco minutos, hace un momento, ¿alguna vez?, a veces, nunca</a:t>
            </a:r>
            <a:endParaRPr lang="en-US" dirty="0">
              <a:solidFill>
                <a:schemeClr val="tx1"/>
              </a:solidFill>
              <a:highlight>
                <a:srgbClr val="00FFFF"/>
              </a:highlight>
              <a:latin typeface="Avenir Next LT Pro Light" panose="020B0304020202020204" pitchFamily="34" charset="-1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CE410C33-C08A-4D88-AB94-A661FA2D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580419"/>
            <a:ext cx="6227064" cy="37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A65B98EE-87B6-4DA5-A5B5-2A6441C3E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03" r="2" b="16858"/>
          <a:stretch/>
        </p:blipFill>
        <p:spPr>
          <a:xfrm>
            <a:off x="259326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D5EA-8EDD-4926-BB8F-50ECE772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cs-CZ" dirty="0" err="1"/>
              <a:t>Pretérito</a:t>
            </a:r>
            <a:r>
              <a:rPr lang="cs-CZ" dirty="0"/>
              <a:t> </a:t>
            </a:r>
            <a:r>
              <a:rPr lang="cs-CZ" dirty="0" err="1"/>
              <a:t>imperfecto</a:t>
            </a:r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397AA-CC7D-449D-8E13-D3D3CE9B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3063765" cy="3263206"/>
          </a:xfrm>
        </p:spPr>
        <p:txBody>
          <a:bodyPr>
            <a:normAutofit/>
          </a:bodyPr>
          <a:lstStyle/>
          <a:p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2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repetían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hábitos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pasados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cs-CZ" sz="2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circunstancias</a:t>
            </a:r>
            <a:endParaRPr lang="cs-CZ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cs-CZ"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</a:t>
            </a: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cs-CZ"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correlación</a:t>
            </a: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temporal</a:t>
            </a:r>
            <a:endParaRPr lang="cs-CZ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habitualmente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normalmente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pequeña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joven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aquella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época</a:t>
            </a:r>
            <a:r>
              <a:rPr lang="cs-CZ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177C447F-21A0-42C0-9C62-6933BE70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876205"/>
            <a:ext cx="6227064" cy="31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7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BEF3F1-2817-4593-8575-BCF2AAB4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4F323A6A-BC5A-4B67-A2CF-8E11C7167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8" b="984"/>
          <a:stretch/>
        </p:blipFill>
        <p:spPr>
          <a:xfrm>
            <a:off x="1733960" y="1335532"/>
            <a:ext cx="8724080" cy="41869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F9A2C9-7772-4A25-A286-C89751B1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noFill/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F4249-1989-49B7-A195-81A9F49D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cs-CZ" sz="1800" dirty="0" err="1"/>
              <a:t>PrEtÉrito</a:t>
            </a:r>
            <a:r>
              <a:rPr lang="cs-CZ" sz="1800" dirty="0"/>
              <a:t> </a:t>
            </a:r>
            <a:r>
              <a:rPr lang="cs-CZ" sz="1800" dirty="0" err="1"/>
              <a:t>plusquamperfecto</a:t>
            </a:r>
            <a:endParaRPr lang="en-AU" sz="18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3F6BAD6-7E37-4F2C-A77D-FE80316B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cs-CZ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acciones</a:t>
            </a:r>
            <a:r>
              <a:rPr lang="cs-CZ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anterios</a:t>
            </a:r>
            <a:r>
              <a:rPr lang="cs-CZ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acción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pasada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cs-CZ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pasado</a:t>
            </a:r>
            <a:r>
              <a:rPr lang="cs-CZ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cs-CZ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correlación</a:t>
            </a:r>
            <a:r>
              <a:rPr lang="cs-CZ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temporal</a:t>
            </a:r>
            <a:r>
              <a:rPr lang="cs-CZ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Marcadores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temporales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cs-CZ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todavía</a:t>
            </a:r>
            <a:r>
              <a:rPr lang="cs-CZ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cs-CZ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endParaRPr lang="en-US" sz="24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C3CBBBE6-7E07-4CE7-8F0D-F958221A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607584"/>
            <a:ext cx="6227064" cy="36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1805F8-A58C-4756-8C33-1D430FD8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El resumen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DAC868A-AEA5-48B5-AB8C-ECCF63051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55" y="-56644"/>
            <a:ext cx="4932186" cy="69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9157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1168</TotalTime>
  <Words>348</Words>
  <Application>Microsoft Office PowerPoint</Application>
  <PresentationFormat>Širokoúhlá obrazovka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Avenir Next LT Pro Light</vt:lpstr>
      <vt:lpstr>Calibri</vt:lpstr>
      <vt:lpstr>Gill Sans MT</vt:lpstr>
      <vt:lpstr>Times New Roman</vt:lpstr>
      <vt:lpstr>Balík</vt:lpstr>
      <vt:lpstr>Tiempos verbales pasados de indicativo</vt:lpstr>
      <vt:lpstr>Pretérito INDEfinido</vt:lpstr>
      <vt:lpstr>Prezentace aplikace PowerPoint</vt:lpstr>
      <vt:lpstr>PREtÉrito perfecto compuesto</vt:lpstr>
      <vt:lpstr>Prezentace aplikace PowerPoint</vt:lpstr>
      <vt:lpstr>Pretérito imperfecto</vt:lpstr>
      <vt:lpstr>Prezentace aplikace PowerPoint</vt:lpstr>
      <vt:lpstr>PrEtÉrito plusquamperfecto</vt:lpstr>
      <vt:lpstr>El resumen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Tiempos verbales pasados de indicativo</dc:title>
  <dc:creator>Erazímová, Lucie</dc:creator>
  <cp:lastModifiedBy>Erazímová, Lucie</cp:lastModifiedBy>
  <cp:revision>6</cp:revision>
  <dcterms:created xsi:type="dcterms:W3CDTF">2021-12-13T09:09:27Z</dcterms:created>
  <dcterms:modified xsi:type="dcterms:W3CDTF">2021-12-15T21:17:14Z</dcterms:modified>
</cp:coreProperties>
</file>