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4" r:id="rId7"/>
    <p:sldId id="265" r:id="rId8"/>
    <p:sldId id="256" r:id="rId9"/>
    <p:sldId id="263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75A5"/>
    <a:srgbClr val="F5DFD3"/>
    <a:srgbClr val="FFDFE9"/>
    <a:srgbClr val="FFE7CB"/>
    <a:srgbClr val="FFEAD5"/>
    <a:srgbClr val="FFF6DC"/>
    <a:srgbClr val="FFE9D2"/>
    <a:srgbClr val="F3D9C0"/>
    <a:srgbClr val="FFE5CC"/>
    <a:srgbClr val="87A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BBA33-4F1C-9046-AC93-CC039BDC7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B8D205-D281-744E-99CD-F693AB38C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CA6672-1D42-CA44-9D28-832FCEED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F54C7C-326F-A849-A230-3043A7387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E0B999-D8C3-7A4D-B883-956826DC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03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4AC7B-60BB-E344-A754-5899B3F3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D7DC9E-6BC8-5044-9B7B-06584F396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D4018-CDE1-2A41-B231-70BC19D9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80AA8C-030E-E044-BFCC-0FCD8B46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40B25-3B31-EA47-A07C-BC7C30AA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97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6C101A8-A477-2743-BDE2-683137D1B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CCC193-571B-E14E-AC64-2254126A5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65D960-AE2E-2649-BB57-7D8793E06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F48-CB3F-6E47-978F-F655828B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F6EAB9-72A7-7F46-A3B4-5D08C0F4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78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9245A-732B-AD4C-A2DA-B51B0817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6B1B8-A174-9A47-A1BF-9A1A320B9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4348EB-9926-3444-AD5A-00F1DD33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5CE021-4A6A-BE4B-AE26-4ED0E124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EDC304-887A-8144-8885-6949E01D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F9931-F7EA-6D43-9F8C-CAEA58DDD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DCC6A0-7CC8-584D-AB4C-CA87418A9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285E0A-AF0E-3145-ADA7-B209FDD68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AA9177-303E-A94F-809B-6A3F5A69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6F279E-2D02-E14F-A78E-12B3AC7D5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70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A8CC2-C046-7841-8D9F-78CCF15C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70DFDA-A9CA-814E-B6CF-1A0031702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EB2B7E-5C57-8545-B042-314BCA233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80876C-FB64-FA4F-83DC-A236AAB9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AD44B0-9D8C-2B49-BC34-74BF74B4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D80793-EEA8-F447-886E-1522D76F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01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24B78-3707-D84D-B13F-68E1533C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7AB40F-BD88-A441-A166-A38ECB4E6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3F9EA0-13DF-EA4D-AB8A-2901BDB13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039254-7F84-644A-B2DF-AC171F0BC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047C44-8BB6-3241-82A5-A3EBBA623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4F9FDE8-BAC5-9F4B-AFA6-C31AB077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D5370E-6F72-684A-9FE2-F5771CBC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D84DD7-D1B9-DE4E-8AD3-AE385B66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69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04B3A-3F6E-0B49-8EB1-B2707A59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BD12383-FF0F-124C-89DA-FEBFE3D5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386451-EC3F-9049-B63F-4FEA88F4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A5D3D9-6497-E542-8BE3-B43C34CA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45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77E3FA-B789-9545-9302-190F501F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6A79FC-341A-3B48-96C4-AEB4C76A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C9E206-1084-7E47-9FCA-3D5A5106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89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29E61-54BE-ED47-8859-5F0EB9929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C6791-BD1D-A247-9757-B97174B28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0DFEC6-FD56-FC41-840B-9836B259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8383F0-179D-0F45-8BF1-84BA50EB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856368-88DC-BA44-A801-7ECE7847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7CC69A-AFAD-654D-BDC3-64DBAB0A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5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10987-4E48-5F45-B303-B1C3E428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CAD616-381E-7E42-89DF-5DF850298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34BB99-42E2-5C43-883F-5C6186E0B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EF3CA7-B29F-6041-9274-01B6DBB5D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89B890-3C8E-7A4C-85DF-7BAC8A2F4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F175E4-767B-354D-BC43-7716C181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C9CAC72-DE53-6446-B597-2CA2C1794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902EAF-9B19-CE4F-BF86-3A7C32E8C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9FCEEC-D7C0-7149-AD4D-31904F69E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6D2B9-5C5B-7F49-BEAF-42FB91AADA2B}" type="datetimeFigureOut">
              <a:rPr lang="cs-CZ" smtClean="0"/>
              <a:t>15.01.22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161728-899C-184E-B412-7A22196A6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D6DCFB-1946-6245-A859-A3F2E1677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4F25-896F-D343-BB88-84B7B7067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18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fedeele.es/actividad/gramatica/preposiciones-por-par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ál 18">
            <a:extLst>
              <a:ext uri="{FF2B5EF4-FFF2-40B4-BE49-F238E27FC236}">
                <a16:creationId xmlns:a16="http://schemas.microsoft.com/office/drawing/2014/main" id="{02C020EF-D5FE-BA4F-BABD-EAC119A692F0}"/>
              </a:ext>
            </a:extLst>
          </p:cNvPr>
          <p:cNvSpPr/>
          <p:nvPr/>
        </p:nvSpPr>
        <p:spPr>
          <a:xfrm>
            <a:off x="10741910" y="2888136"/>
            <a:ext cx="1183053" cy="1123586"/>
          </a:xfrm>
          <a:prstGeom prst="ellipse">
            <a:avLst/>
          </a:prstGeom>
          <a:solidFill>
            <a:srgbClr val="8AAC6C"/>
          </a:solidFill>
          <a:ln>
            <a:solidFill>
              <a:srgbClr val="8AAC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E1FD1AF8-4846-2F45-9DAE-9F08EC011CF4}"/>
              </a:ext>
            </a:extLst>
          </p:cNvPr>
          <p:cNvSpPr/>
          <p:nvPr/>
        </p:nvSpPr>
        <p:spPr>
          <a:xfrm>
            <a:off x="9399499" y="2395550"/>
            <a:ext cx="1056877" cy="1033450"/>
          </a:xfrm>
          <a:prstGeom prst="ellipse">
            <a:avLst/>
          </a:prstGeom>
          <a:solidFill>
            <a:srgbClr val="6992D4"/>
          </a:solidFill>
          <a:ln>
            <a:solidFill>
              <a:srgbClr val="699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40E5C2E8-3E8D-1C47-968D-8DF546480427}"/>
              </a:ext>
            </a:extLst>
          </p:cNvPr>
          <p:cNvSpPr/>
          <p:nvPr/>
        </p:nvSpPr>
        <p:spPr>
          <a:xfrm>
            <a:off x="7785224" y="2768615"/>
            <a:ext cx="1404529" cy="1408814"/>
          </a:xfrm>
          <a:prstGeom prst="ellipse">
            <a:avLst/>
          </a:prstGeom>
          <a:solidFill>
            <a:srgbClr val="E275A5"/>
          </a:solidFill>
          <a:ln>
            <a:solidFill>
              <a:srgbClr val="E275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5C8F8543-6112-C343-B033-EC26FE62D538}"/>
              </a:ext>
            </a:extLst>
          </p:cNvPr>
          <p:cNvSpPr/>
          <p:nvPr/>
        </p:nvSpPr>
        <p:spPr>
          <a:xfrm>
            <a:off x="6382542" y="2401151"/>
            <a:ext cx="1085583" cy="996618"/>
          </a:xfrm>
          <a:prstGeom prst="ellipse">
            <a:avLst/>
          </a:prstGeom>
          <a:solidFill>
            <a:srgbClr val="87A3DB"/>
          </a:solidFill>
          <a:ln>
            <a:solidFill>
              <a:srgbClr val="87A3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BC620D72-C00D-AB48-9EAC-5CEB030857A5}"/>
              </a:ext>
            </a:extLst>
          </p:cNvPr>
          <p:cNvSpPr/>
          <p:nvPr/>
        </p:nvSpPr>
        <p:spPr>
          <a:xfrm>
            <a:off x="4819273" y="2866883"/>
            <a:ext cx="1255277" cy="121227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B8DE4EEC-1EA3-9047-A912-DED220FEE8B2}"/>
              </a:ext>
            </a:extLst>
          </p:cNvPr>
          <p:cNvSpPr/>
          <p:nvPr/>
        </p:nvSpPr>
        <p:spPr>
          <a:xfrm>
            <a:off x="3664941" y="2465635"/>
            <a:ext cx="914400" cy="902101"/>
          </a:xfrm>
          <a:prstGeom prst="ellipse">
            <a:avLst/>
          </a:prstGeom>
          <a:solidFill>
            <a:srgbClr val="FFDFE9"/>
          </a:solidFill>
          <a:ln>
            <a:solidFill>
              <a:srgbClr val="FFDF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B533C54-0EB8-1948-A565-0928C39BFD28}"/>
              </a:ext>
            </a:extLst>
          </p:cNvPr>
          <p:cNvSpPr/>
          <p:nvPr/>
        </p:nvSpPr>
        <p:spPr>
          <a:xfrm>
            <a:off x="1136497" y="2435417"/>
            <a:ext cx="914400" cy="9021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07BCAF7B-3322-0246-9E62-64030B2467FA}"/>
              </a:ext>
            </a:extLst>
          </p:cNvPr>
          <p:cNvSpPr/>
          <p:nvPr/>
        </p:nvSpPr>
        <p:spPr>
          <a:xfrm>
            <a:off x="2239520" y="2815946"/>
            <a:ext cx="1292514" cy="12261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3DA613D1-45FE-584B-8136-E0966EBD1AD2}"/>
              </a:ext>
            </a:extLst>
          </p:cNvPr>
          <p:cNvSpPr/>
          <p:nvPr/>
        </p:nvSpPr>
        <p:spPr>
          <a:xfrm>
            <a:off x="281426" y="3078125"/>
            <a:ext cx="756684" cy="7123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CB91F9-41E1-814E-BE94-4FFB55274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9730"/>
            <a:ext cx="10515600" cy="680483"/>
          </a:xfrm>
        </p:spPr>
        <p:txBody>
          <a:bodyPr>
            <a:noAutofit/>
          </a:bodyPr>
          <a:lstStyle/>
          <a:p>
            <a:pPr algn="ctr"/>
            <a:r>
              <a:rPr lang="cs-CZ" sz="5400" dirty="0">
                <a:latin typeface="Cavolini" panose="03000502040302020204" pitchFamily="66" charset="0"/>
                <a:cs typeface="Cavolini" panose="03000502040302020204" pitchFamily="66" charset="0"/>
              </a:rPr>
              <a:t>PREPOSICIONES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30FB11-6A74-104B-8ECB-8CE51508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9" y="861237"/>
            <a:ext cx="11958082" cy="5858540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A37249-AE00-4346-99F9-636E20DD9A07}"/>
              </a:ext>
            </a:extLst>
          </p:cNvPr>
          <p:cNvSpPr txBox="1"/>
          <p:nvPr/>
        </p:nvSpPr>
        <p:spPr>
          <a:xfrm>
            <a:off x="899132" y="2637443"/>
            <a:ext cx="1403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DE</a:t>
            </a: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EBAD941-2189-2842-8763-9A2998F12DDD}"/>
              </a:ext>
            </a:extLst>
          </p:cNvPr>
          <p:cNvSpPr txBox="1"/>
          <p:nvPr/>
        </p:nvSpPr>
        <p:spPr>
          <a:xfrm>
            <a:off x="2191646" y="3172977"/>
            <a:ext cx="141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DESDE</a:t>
            </a:r>
            <a:endParaRPr lang="cs-CZ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AD66830-5D38-0E47-A57C-1FCF38CDE85D}"/>
              </a:ext>
            </a:extLst>
          </p:cNvPr>
          <p:cNvSpPr txBox="1"/>
          <p:nvPr/>
        </p:nvSpPr>
        <p:spPr>
          <a:xfrm>
            <a:off x="428960" y="313549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A</a:t>
            </a:r>
            <a:endParaRPr lang="cs-CZ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62A1A3E-BC4F-7F43-B848-5A3B7F81CFA1}"/>
              </a:ext>
            </a:extLst>
          </p:cNvPr>
          <p:cNvSpPr txBox="1"/>
          <p:nvPr/>
        </p:nvSpPr>
        <p:spPr>
          <a:xfrm>
            <a:off x="3782371" y="265927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EN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DB2F68-642E-A743-B2F4-1065DFD163AD}"/>
              </a:ext>
            </a:extLst>
          </p:cNvPr>
          <p:cNvSpPr txBox="1"/>
          <p:nvPr/>
        </p:nvSpPr>
        <p:spPr>
          <a:xfrm>
            <a:off x="4769803" y="3171580"/>
            <a:ext cx="151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HACIA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93B7466-2677-424D-B921-B4DFD0A70A3F}"/>
              </a:ext>
            </a:extLst>
          </p:cNvPr>
          <p:cNvSpPr txBox="1"/>
          <p:nvPr/>
        </p:nvSpPr>
        <p:spPr>
          <a:xfrm>
            <a:off x="6402373" y="2659277"/>
            <a:ext cx="125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CON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222320E-966E-7640-8C42-665CB2AB2E26}"/>
              </a:ext>
            </a:extLst>
          </p:cNvPr>
          <p:cNvSpPr txBox="1"/>
          <p:nvPr/>
        </p:nvSpPr>
        <p:spPr>
          <a:xfrm>
            <a:off x="7785224" y="3171580"/>
            <a:ext cx="1724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HASTA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E687C69-8194-A14B-B1A8-AFD6ADDC48A4}"/>
              </a:ext>
            </a:extLst>
          </p:cNvPr>
          <p:cNvSpPr txBox="1"/>
          <p:nvPr/>
        </p:nvSpPr>
        <p:spPr>
          <a:xfrm>
            <a:off x="9457545" y="2659277"/>
            <a:ext cx="108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POR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EFE0255-7808-574D-B410-89E123DB7DAD}"/>
              </a:ext>
            </a:extLst>
          </p:cNvPr>
          <p:cNvSpPr txBox="1"/>
          <p:nvPr/>
        </p:nvSpPr>
        <p:spPr>
          <a:xfrm>
            <a:off x="10747237" y="3160663"/>
            <a:ext cx="1237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volini" panose="03000502040302020204" pitchFamily="66" charset="0"/>
                <a:cs typeface="Cavolini" panose="03000502040302020204" pitchFamily="66" charset="0"/>
              </a:rPr>
              <a:t>PARA</a:t>
            </a:r>
          </a:p>
        </p:txBody>
      </p:sp>
    </p:spTree>
    <p:extLst>
      <p:ext uri="{BB962C8B-B14F-4D97-AF65-F5344CB8AC3E}">
        <p14:creationId xmlns:p14="http://schemas.microsoft.com/office/powerpoint/2010/main" val="498492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53DB3-C2F2-E546-8C9F-F753DCA4A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https://www.profedeele.es/actividad/gramatica/preposiciones-por-para/</a:t>
            </a:r>
            <a:endParaRPr lang="cs-CZ" dirty="0">
              <a:solidFill>
                <a:srgbClr val="E275A5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31D22AB-0178-C04E-A5E1-167EA0EDC35D}"/>
              </a:ext>
            </a:extLst>
          </p:cNvPr>
          <p:cNvSpPr txBox="1"/>
          <p:nvPr/>
        </p:nvSpPr>
        <p:spPr>
          <a:xfrm>
            <a:off x="1881768" y="408943"/>
            <a:ext cx="8428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latin typeface="Cavolini" panose="03000502040302020204" pitchFamily="66" charset="0"/>
                <a:cs typeface="Cavolini" panose="03000502040302020204" pitchFamily="66" charset="0"/>
              </a:rPr>
              <a:t>EJERCICIOS POR PARA</a:t>
            </a:r>
          </a:p>
        </p:txBody>
      </p:sp>
    </p:spTree>
    <p:extLst>
      <p:ext uri="{BB962C8B-B14F-4D97-AF65-F5344CB8AC3E}">
        <p14:creationId xmlns:p14="http://schemas.microsoft.com/office/powerpoint/2010/main" val="10096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>
            <a:extLst>
              <a:ext uri="{FF2B5EF4-FFF2-40B4-BE49-F238E27FC236}">
                <a16:creationId xmlns:a16="http://schemas.microsoft.com/office/drawing/2014/main" id="{B9F32EB0-4D76-0843-943B-3BAAF8CB5417}"/>
              </a:ext>
            </a:extLst>
          </p:cNvPr>
          <p:cNvSpPr/>
          <p:nvPr/>
        </p:nvSpPr>
        <p:spPr>
          <a:xfrm>
            <a:off x="9774972" y="105936"/>
            <a:ext cx="914400" cy="914400"/>
          </a:xfrm>
          <a:prstGeom prst="ellipse">
            <a:avLst/>
          </a:prstGeom>
          <a:solidFill>
            <a:srgbClr val="FFEAD5"/>
          </a:solidFill>
          <a:ln>
            <a:solidFill>
              <a:srgbClr val="FFE9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740E03E-3701-D14F-9C0F-0ED9CD1CE02E}"/>
              </a:ext>
            </a:extLst>
          </p:cNvPr>
          <p:cNvSpPr/>
          <p:nvPr/>
        </p:nvSpPr>
        <p:spPr>
          <a:xfrm>
            <a:off x="8243538" y="0"/>
            <a:ext cx="1781407" cy="1747954"/>
          </a:xfrm>
          <a:prstGeom prst="ellipse">
            <a:avLst/>
          </a:prstGeom>
          <a:solidFill>
            <a:srgbClr val="F3D9C0"/>
          </a:solidFill>
          <a:ln>
            <a:solidFill>
              <a:srgbClr val="F3D9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194D7F4-E94D-5247-A0AC-F8387C1CAF07}"/>
              </a:ext>
            </a:extLst>
          </p:cNvPr>
          <p:cNvSpPr/>
          <p:nvPr/>
        </p:nvSpPr>
        <p:spPr>
          <a:xfrm>
            <a:off x="1006397" y="105936"/>
            <a:ext cx="1747954" cy="16615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013D273-CBA9-A84A-830E-BB234ECA10A1}"/>
              </a:ext>
            </a:extLst>
          </p:cNvPr>
          <p:cNvSpPr/>
          <p:nvPr/>
        </p:nvSpPr>
        <p:spPr>
          <a:xfrm>
            <a:off x="2465348" y="22302"/>
            <a:ext cx="914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FE40C8-A774-2042-8FD8-7AD153BF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873"/>
            <a:ext cx="10515600" cy="57986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volini" panose="03000502040302020204" pitchFamily="66" charset="0"/>
                <a:cs typeface="Cavolini" panose="03000502040302020204" pitchFamily="66" charset="0"/>
              </a:rPr>
              <a:t>A</a:t>
            </a:r>
            <a:r>
              <a:rPr lang="cs-CZ" dirty="0"/>
              <a:t>                                               </a:t>
            </a:r>
            <a:r>
              <a:rPr lang="cs-CZ" sz="6000" dirty="0">
                <a:latin typeface="Cavolini" panose="03000502040302020204" pitchFamily="66" charset="0"/>
                <a:cs typeface="Cavolini" panose="03000502040302020204" pitchFamily="66" charset="0"/>
              </a:rPr>
              <a:t>DE</a:t>
            </a:r>
            <a:endParaRPr lang="cs-CZ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402A4B-15F2-E546-9EC6-C892AA2DD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2640"/>
            <a:ext cx="6096000" cy="5815360"/>
          </a:xfrm>
        </p:spPr>
        <p:txBody>
          <a:bodyPr>
            <a:normAutofit/>
          </a:bodyPr>
          <a:lstStyle/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DESTINO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–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Voy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HORA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- 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A las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cinco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MODO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-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Voy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pie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Escribo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mano.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COMPLEMENTO INDIRECTO 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- 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A  Juan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le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gusta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ópera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COMPLEMENTO DIRECTO DE PERSONA  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No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veo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María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PRECIO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- 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¿A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cuánto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están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las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naranjas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?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FECHA 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- 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¿A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cuántos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estamos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?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Estamos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16 de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abril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DISTANCIA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	 -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Estamos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30 km de Madrid.</a:t>
            </a: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TEMPERATURA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-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Estamos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20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grados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VERBOS:</a:t>
            </a:r>
            <a:r>
              <a:rPr lang="cs-CZ" sz="2000" b="1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invitar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parecerse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empezar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obligar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acostumbrarse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asistir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D8DD4B-8A1F-1740-99F0-CBAD7ABB21A8}"/>
              </a:ext>
            </a:extLst>
          </p:cNvPr>
          <p:cNvSpPr txBox="1"/>
          <p:nvPr/>
        </p:nvSpPr>
        <p:spPr>
          <a:xfrm>
            <a:off x="6010507" y="1237784"/>
            <a:ext cx="618149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POSESIÓN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- 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¿De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quién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es? Es de Teresa.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MATERIAL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Es de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oro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ORIGEN (</a:t>
            </a:r>
            <a:r>
              <a:rPr lang="cs-CZ" sz="2000" b="1" u="sng" dirty="0" err="1">
                <a:latin typeface="Cavolini" panose="03000502040302020204" pitchFamily="66" charset="0"/>
                <a:cs typeface="Cavolini" panose="03000502040302020204" pitchFamily="66" charset="0"/>
              </a:rPr>
              <a:t>tiempo</a:t>
            </a: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, </a:t>
            </a:r>
            <a:r>
              <a:rPr lang="cs-CZ" sz="2000" b="1" u="sng" dirty="0" err="1">
                <a:latin typeface="Cavolini" panose="03000502040302020204" pitchFamily="66" charset="0"/>
                <a:cs typeface="Cavolini" panose="03000502040302020204" pitchFamily="66" charset="0"/>
              </a:rPr>
              <a:t>espacio</a:t>
            </a: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)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Trabajo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lunes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viernes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Viaja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 Sevilla.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CAUSA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-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Murió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viruelas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MODO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 -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Está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mal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humor.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VERBOS:</a:t>
            </a:r>
            <a:r>
              <a:rPr lang="cs-CZ" sz="2000" b="1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tratar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enamorarse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entender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 (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saber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),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tener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miedo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abusar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arrepentirse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depender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reírse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quejarse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lamentarse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despedirse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divorciarse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de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3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>
            <a:extLst>
              <a:ext uri="{FF2B5EF4-FFF2-40B4-BE49-F238E27FC236}">
                <a16:creationId xmlns:a16="http://schemas.microsoft.com/office/drawing/2014/main" id="{756E876E-1815-634B-A4D7-12B29F7B76AF}"/>
              </a:ext>
            </a:extLst>
          </p:cNvPr>
          <p:cNvSpPr/>
          <p:nvPr/>
        </p:nvSpPr>
        <p:spPr>
          <a:xfrm>
            <a:off x="8385715" y="228598"/>
            <a:ext cx="1070517" cy="99245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03F7464-F496-CE47-8693-F77D3E0EC263}"/>
              </a:ext>
            </a:extLst>
          </p:cNvPr>
          <p:cNvSpPr/>
          <p:nvPr/>
        </p:nvSpPr>
        <p:spPr>
          <a:xfrm>
            <a:off x="1605776" y="144963"/>
            <a:ext cx="1393902" cy="131584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11E644-9434-E841-B49A-907229A8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2458"/>
          </a:xfrm>
        </p:spPr>
        <p:txBody>
          <a:bodyPr/>
          <a:lstStyle/>
          <a:p>
            <a:pPr algn="ctr"/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DESDE                     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F6320D-A129-2741-8417-15212B573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081667"/>
            <a:ext cx="6096000" cy="5776331"/>
          </a:xfrm>
        </p:spPr>
        <p:txBody>
          <a:bodyPr>
            <a:normAutofit/>
          </a:bodyPr>
          <a:lstStyle/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ORIGEN (TIEMPO </a:t>
            </a:r>
            <a:r>
              <a:rPr lang="cs-CZ" sz="2000" b="1" u="sng" dirty="0" err="1">
                <a:latin typeface="Cavolini" panose="03000502040302020204" pitchFamily="66" charset="0"/>
                <a:cs typeface="Cavolini" panose="03000502040302020204" pitchFamily="66" charset="0"/>
              </a:rPr>
              <a:t>Y</a:t>
            </a: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 ESPACIO)</a:t>
            </a:r>
          </a:p>
          <a:p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Estudia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desde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las 9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hasta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las 16.</a:t>
            </a:r>
          </a:p>
          <a:p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Desde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te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conozco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sé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</a:p>
          <a:p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Viene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tren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desde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Sevilla.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E82ECC-866C-D248-BE74-62DB0040F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081667"/>
            <a:ext cx="6096000" cy="5776332"/>
          </a:xfrm>
        </p:spPr>
        <p:txBody>
          <a:bodyPr>
            <a:normAutofit/>
          </a:bodyPr>
          <a:lstStyle/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LUGAR</a:t>
            </a:r>
          </a:p>
          <a:p>
            <a:pPr marL="0" indent="0">
              <a:buNone/>
            </a:pP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Está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suhabitación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TIEMPO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pPr marL="0" indent="0">
              <a:buNone/>
            </a:pP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Nació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 1978. Se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casaron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verano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MEDIO DE TRANSPORTE </a:t>
            </a:r>
          </a:p>
          <a:p>
            <a:pPr marL="0" indent="0">
              <a:buNone/>
            </a:pP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Viaja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tren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VERBOS:</a:t>
            </a:r>
            <a:r>
              <a:rPr lang="cs-CZ" sz="2000" b="1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pensar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confiar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insistir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65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>
            <a:extLst>
              <a:ext uri="{FF2B5EF4-FFF2-40B4-BE49-F238E27FC236}">
                <a16:creationId xmlns:a16="http://schemas.microsoft.com/office/drawing/2014/main" id="{FFF215F4-7604-4343-83F9-60B9E1E92DF7}"/>
              </a:ext>
            </a:extLst>
          </p:cNvPr>
          <p:cNvSpPr/>
          <p:nvPr/>
        </p:nvSpPr>
        <p:spPr>
          <a:xfrm>
            <a:off x="8615246" y="44604"/>
            <a:ext cx="2860288" cy="2642839"/>
          </a:xfrm>
          <a:prstGeom prst="ellipse">
            <a:avLst/>
          </a:prstGeom>
          <a:solidFill>
            <a:srgbClr val="E275A5"/>
          </a:solidFill>
          <a:ln>
            <a:solidFill>
              <a:srgbClr val="E275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6E555B3-4F7B-BC4E-AFA7-31F9C7E05D58}"/>
              </a:ext>
            </a:extLst>
          </p:cNvPr>
          <p:cNvSpPr/>
          <p:nvPr/>
        </p:nvSpPr>
        <p:spPr>
          <a:xfrm>
            <a:off x="1945888" y="89208"/>
            <a:ext cx="2079702" cy="1940313"/>
          </a:xfrm>
          <a:prstGeom prst="ellipse">
            <a:avLst/>
          </a:prstGeom>
          <a:solidFill>
            <a:srgbClr val="FFE7CB"/>
          </a:solidFill>
          <a:ln>
            <a:solidFill>
              <a:srgbClr val="FFE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AC7CBA-221B-DB45-9F04-C6595CB9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09"/>
            <a:ext cx="10515600" cy="724829"/>
          </a:xfrm>
        </p:spPr>
        <p:txBody>
          <a:bodyPr/>
          <a:lstStyle/>
          <a:p>
            <a:pPr algn="ctr"/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HACIA                      CON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512579-C0B5-DD47-A709-D88410BFD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059366"/>
            <a:ext cx="6019800" cy="5798633"/>
          </a:xfrm>
        </p:spPr>
        <p:txBody>
          <a:bodyPr/>
          <a:lstStyle/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DIRECCÓN/LUGAR</a:t>
            </a:r>
          </a:p>
          <a:p>
            <a:pPr marL="0" indent="0">
              <a:buNone/>
            </a:pP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Las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miradas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se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dirigieron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hacia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él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TIEMPO APROXIMADO</a:t>
            </a:r>
          </a:p>
          <a:p>
            <a:pPr marL="0" indent="0">
              <a:buNone/>
            </a:pP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Volví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hacia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las 4.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82709F-ED97-814E-B82E-47B445BCF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059364"/>
            <a:ext cx="6172200" cy="5798633"/>
          </a:xfrm>
        </p:spPr>
        <p:txBody>
          <a:bodyPr/>
          <a:lstStyle/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COMPAÑÍA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</a:p>
          <a:p>
            <a:pPr marL="0" indent="0">
              <a:buNone/>
            </a:pP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Juan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está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con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María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INSTRUMENTO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		</a:t>
            </a:r>
          </a:p>
          <a:p>
            <a:pPr marL="0" indent="0">
              <a:buNone/>
            </a:pP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Corta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con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un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cuchillo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MODO</a:t>
            </a:r>
          </a:p>
          <a:p>
            <a:pPr marL="0" indent="0">
              <a:buNone/>
            </a:pP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Se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afeita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con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máquina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</a:p>
          <a:p>
            <a:pPr marL="0" indent="0">
              <a:buNone/>
            </a:pPr>
            <a:endParaRPr lang="cs-CZ" sz="2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endParaRPr lang="cs-CZ" sz="2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r>
              <a:rPr lang="cs-CZ" sz="2000" b="1" dirty="0">
                <a:latin typeface="Cavolini" panose="03000502040302020204" pitchFamily="66" charset="0"/>
                <a:cs typeface="Cavolini" panose="03000502040302020204" pitchFamily="66" charset="0"/>
              </a:rPr>
              <a:t>		</a:t>
            </a: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b="1" u="sng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VERBOS:</a:t>
            </a:r>
            <a:r>
              <a:rPr lang="cs-CZ" sz="2000" b="1" dirty="0">
                <a:solidFill>
                  <a:srgbClr val="E275A5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soñar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con,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conformarse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con,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casarse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con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70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>
            <a:extLst>
              <a:ext uri="{FF2B5EF4-FFF2-40B4-BE49-F238E27FC236}">
                <a16:creationId xmlns:a16="http://schemas.microsoft.com/office/drawing/2014/main" id="{F2E1EB19-3F30-A043-9E99-12A558593799}"/>
              </a:ext>
            </a:extLst>
          </p:cNvPr>
          <p:cNvSpPr/>
          <p:nvPr/>
        </p:nvSpPr>
        <p:spPr>
          <a:xfrm>
            <a:off x="4481859" y="390292"/>
            <a:ext cx="775010" cy="769434"/>
          </a:xfrm>
          <a:prstGeom prst="ellipse">
            <a:avLst/>
          </a:prstGeom>
          <a:solidFill>
            <a:srgbClr val="E275A5"/>
          </a:solidFill>
          <a:ln>
            <a:solidFill>
              <a:srgbClr val="E275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9ED2703-996F-694F-AD34-93A179DF1A5A}"/>
              </a:ext>
            </a:extLst>
          </p:cNvPr>
          <p:cNvSpPr/>
          <p:nvPr/>
        </p:nvSpPr>
        <p:spPr>
          <a:xfrm>
            <a:off x="5614637" y="223024"/>
            <a:ext cx="1700561" cy="1628078"/>
          </a:xfrm>
          <a:prstGeom prst="ellipse">
            <a:avLst/>
          </a:prstGeom>
          <a:solidFill>
            <a:srgbClr val="FFDFE9"/>
          </a:solidFill>
          <a:ln>
            <a:solidFill>
              <a:srgbClr val="FFDF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83EF58-9F52-3144-8A20-8F452C79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7062"/>
          </a:xfrm>
        </p:spPr>
        <p:txBody>
          <a:bodyPr/>
          <a:lstStyle/>
          <a:p>
            <a:pPr algn="ctr"/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HASTA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93255-827A-8A47-8EB0-EBA98268B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211" y="903248"/>
            <a:ext cx="12009862" cy="5865541"/>
          </a:xfrm>
        </p:spPr>
        <p:txBody>
          <a:bodyPr/>
          <a:lstStyle/>
          <a:p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TÉRMINO O LÍMITE EN EL TIEMPO O ESPACIO</a:t>
            </a:r>
          </a:p>
          <a:p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Se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quedó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en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su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hasta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la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noche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Llegó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hasta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mi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22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BED8D458-DD12-DC4F-8FD1-B3B261F0CE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1804" y="551985"/>
            <a:ext cx="10314879" cy="5754029"/>
          </a:xfrm>
        </p:spPr>
      </p:pic>
    </p:spTree>
    <p:extLst>
      <p:ext uri="{BB962C8B-B14F-4D97-AF65-F5344CB8AC3E}">
        <p14:creationId xmlns:p14="http://schemas.microsoft.com/office/powerpoint/2010/main" val="206267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 descr="Obsah obrázku stůl&#10;&#10;Popis byl vytvořen automaticky">
            <a:extLst>
              <a:ext uri="{FF2B5EF4-FFF2-40B4-BE49-F238E27FC236}">
                <a16:creationId xmlns:a16="http://schemas.microsoft.com/office/drawing/2014/main" id="{17E4B190-6044-FF46-B7EA-899D798269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9501" y="111512"/>
            <a:ext cx="10738625" cy="6579220"/>
          </a:xfrm>
        </p:spPr>
      </p:pic>
    </p:spTree>
    <p:extLst>
      <p:ext uri="{BB962C8B-B14F-4D97-AF65-F5344CB8AC3E}">
        <p14:creationId xmlns:p14="http://schemas.microsoft.com/office/powerpoint/2010/main" val="147605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ál 18">
            <a:extLst>
              <a:ext uri="{FF2B5EF4-FFF2-40B4-BE49-F238E27FC236}">
                <a16:creationId xmlns:a16="http://schemas.microsoft.com/office/drawing/2014/main" id="{CEC27F1B-485C-3F43-B47A-0577E682F904}"/>
              </a:ext>
            </a:extLst>
          </p:cNvPr>
          <p:cNvSpPr/>
          <p:nvPr/>
        </p:nvSpPr>
        <p:spPr>
          <a:xfrm>
            <a:off x="9569080" y="4336843"/>
            <a:ext cx="2365744" cy="2277337"/>
          </a:xfrm>
          <a:prstGeom prst="ellipse">
            <a:avLst/>
          </a:prstGeom>
          <a:solidFill>
            <a:srgbClr val="F2D9C0"/>
          </a:solidFill>
          <a:ln>
            <a:solidFill>
              <a:srgbClr val="F2D9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ADE5024F-4C96-5848-84D9-AD5308AB4540}"/>
              </a:ext>
            </a:extLst>
          </p:cNvPr>
          <p:cNvSpPr/>
          <p:nvPr/>
        </p:nvSpPr>
        <p:spPr>
          <a:xfrm>
            <a:off x="7990117" y="365521"/>
            <a:ext cx="1197426" cy="1104049"/>
          </a:xfrm>
          <a:prstGeom prst="ellipse">
            <a:avLst/>
          </a:prstGeom>
          <a:solidFill>
            <a:srgbClr val="E275A5"/>
          </a:solidFill>
          <a:ln>
            <a:solidFill>
              <a:srgbClr val="E275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33A184D5-6E15-E04F-B784-9E87AED99F03}"/>
              </a:ext>
            </a:extLst>
          </p:cNvPr>
          <p:cNvSpPr/>
          <p:nvPr/>
        </p:nvSpPr>
        <p:spPr>
          <a:xfrm>
            <a:off x="2218304" y="142875"/>
            <a:ext cx="1983581" cy="19039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03C324-59E1-9741-8AA4-A4C48939B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017" y="243820"/>
            <a:ext cx="9482137" cy="612499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POR       </a:t>
            </a:r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x</a:t>
            </a:r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       PARA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708659-E526-F544-AE85-5F655BCCF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175" y="957264"/>
            <a:ext cx="5544911" cy="57578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20B0604020202020204" pitchFamily="34" charset="0"/>
                <a:cs typeface="Cavolini" panose="020B0604020202020204" pitchFamily="34" charset="0"/>
              </a:rPr>
              <a:t>CAUSA</a:t>
            </a:r>
          </a:p>
          <a:p>
            <a:pPr algn="l"/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No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podemos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dormir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el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ruido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20B0604020202020204" pitchFamily="34" charset="0"/>
                <a:cs typeface="Cavolini" panose="020B0604020202020204" pitchFamily="34" charset="0"/>
              </a:rPr>
              <a:t>TIEMPO O LUGAR APROXIMADO</a:t>
            </a:r>
          </a:p>
          <a:p>
            <a:pPr algn="l"/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Hemos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quedado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el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centro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algn="l"/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Volveré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 a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casa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Navidad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20B0604020202020204" pitchFamily="34" charset="0"/>
                <a:cs typeface="Cavolini" panose="020B0604020202020204" pitchFamily="34" charset="0"/>
              </a:rPr>
              <a:t>COMPLEMENTO AGENTE</a:t>
            </a:r>
          </a:p>
          <a:p>
            <a:pPr algn="l"/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El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agua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fue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envenenada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la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industria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20B0604020202020204" pitchFamily="34" charset="0"/>
                <a:cs typeface="Cavolini" panose="020B0604020202020204" pitchFamily="34" charset="0"/>
              </a:rPr>
              <a:t>MEDIO</a:t>
            </a:r>
            <a:r>
              <a:rPr lang="cs-CZ" sz="2000" u="sng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(= a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través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de/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medio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de)</a:t>
            </a:r>
          </a:p>
          <a:p>
            <a:pPr algn="l"/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El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ladron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entro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la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ventana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algn="l"/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Hemos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hablado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el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Facebook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20B0604020202020204" pitchFamily="34" charset="0"/>
                <a:cs typeface="Cavolini" panose="020B0604020202020204" pitchFamily="34" charset="0"/>
              </a:rPr>
              <a:t>INTERCAMBIO o COMPRA</a:t>
            </a:r>
          </a:p>
          <a:p>
            <a:pPr algn="l"/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Te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cambio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mi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gato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el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tuyo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algn="l"/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Te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compro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ese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vestido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1800" dirty="0">
                <a:latin typeface="Cavolini" panose="020B0604020202020204" pitchFamily="34" charset="0"/>
                <a:cs typeface="Cavolini" panose="020B0604020202020204" pitchFamily="34" charset="0"/>
              </a:rPr>
              <a:t> 20 </a:t>
            </a:r>
            <a:r>
              <a:rPr lang="cs-CZ" sz="1800" dirty="0" err="1">
                <a:latin typeface="Cavolini" panose="020B0604020202020204" pitchFamily="34" charset="0"/>
                <a:cs typeface="Cavolini" panose="020B0604020202020204" pitchFamily="34" charset="0"/>
              </a:rPr>
              <a:t>euros</a:t>
            </a:r>
            <a:endParaRPr lang="cs-CZ" sz="18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20B0604020202020204" pitchFamily="34" charset="0"/>
                <a:cs typeface="Cavolini" panose="020B0604020202020204" pitchFamily="34" charset="0"/>
              </a:rPr>
              <a:t>DISTRIBUCION</a:t>
            </a:r>
          </a:p>
          <a:p>
            <a:pPr algn="l"/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He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repartido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un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trozo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de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tarta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por</a:t>
            </a:r>
            <a:r>
              <a:rPr lang="cs-CZ" sz="2000" dirty="0">
                <a:latin typeface="Cavolini" panose="020B0604020202020204" pitchFamily="34" charset="0"/>
                <a:cs typeface="Cavolini" panose="020B0604020202020204" pitchFamily="34" charset="0"/>
              </a:rPr>
              <a:t> </a:t>
            </a:r>
            <a:r>
              <a:rPr lang="cs-CZ" sz="2000" dirty="0" err="1">
                <a:latin typeface="Cavolini" panose="020B0604020202020204" pitchFamily="34" charset="0"/>
                <a:cs typeface="Cavolini" panose="020B0604020202020204" pitchFamily="34" charset="0"/>
              </a:rPr>
              <a:t>nino</a:t>
            </a:r>
            <a:endParaRPr lang="cs-CZ" sz="2000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algn="l"/>
            <a:endParaRPr lang="cs-CZ" sz="2000" b="1" dirty="0">
              <a:latin typeface="Cavolini" panose="020B0604020202020204" pitchFamily="34" charset="0"/>
              <a:cs typeface="Cavolini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Cavolini" panose="020B0604020202020204" pitchFamily="34" charset="0"/>
              <a:cs typeface="Cavolini" panose="020B0604020202020204" pitchFamily="34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97FB6FA-2040-C440-A41F-64511B784F00}"/>
              </a:ext>
            </a:extLst>
          </p:cNvPr>
          <p:cNvSpPr txBox="1"/>
          <p:nvPr/>
        </p:nvSpPr>
        <p:spPr>
          <a:xfrm>
            <a:off x="5802085" y="957264"/>
            <a:ext cx="613273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FINALIDAD O PROPOSITO</a:t>
            </a:r>
          </a:p>
          <a:p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Un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vaso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sirve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para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beber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agua</a:t>
            </a: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Vamos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Valencia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para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aprender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espanol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y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pasarlo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bien</a:t>
            </a: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DESTINATARIO</a:t>
            </a:r>
          </a:p>
          <a:p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Mi amor es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solo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para ti</a:t>
            </a:r>
          </a:p>
          <a:p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Para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quien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es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regalo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OPINION</a:t>
            </a:r>
          </a:p>
          <a:p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Para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nosotros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esa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pelicula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fue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lo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mejor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hemos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visto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aňo</a:t>
            </a: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DIRECCION A UN DESTINO</a:t>
            </a:r>
          </a:p>
          <a:p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Vamos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para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(=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Vamos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casa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FECHA LÍMITE</a:t>
            </a:r>
          </a:p>
          <a:p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Los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deberes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son para el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jueves</a:t>
            </a: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SENTIDO CONCESIVO (</a:t>
            </a:r>
            <a:r>
              <a:rPr lang="cs-CZ" sz="2000" b="1" u="sng" dirty="0" err="1">
                <a:latin typeface="Cavolini" panose="03000502040302020204" pitchFamily="66" charset="0"/>
                <a:cs typeface="Cavolini" panose="03000502040302020204" pitchFamily="66" charset="0"/>
              </a:rPr>
              <a:t>aunque</a:t>
            </a:r>
            <a:r>
              <a:rPr lang="cs-CZ" sz="2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)</a:t>
            </a:r>
          </a:p>
          <a:p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Para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lo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poco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que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comes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,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estás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muy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gordo</a:t>
            </a:r>
            <a:endParaRPr lang="cs-CZ" sz="2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(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Aunque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comes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poco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estás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muy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sz="2000" dirty="0" err="1">
                <a:latin typeface="Cavolini" panose="03000502040302020204" pitchFamily="66" charset="0"/>
                <a:cs typeface="Cavolini" panose="03000502040302020204" pitchFamily="66" charset="0"/>
              </a:rPr>
              <a:t>gordo</a:t>
            </a:r>
            <a:r>
              <a:rPr lang="cs-CZ" sz="2000" dirty="0">
                <a:latin typeface="Cavolini" panose="03000502040302020204" pitchFamily="66" charset="0"/>
                <a:cs typeface="Cavolini" panose="0300050204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4904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>
            <a:extLst>
              <a:ext uri="{FF2B5EF4-FFF2-40B4-BE49-F238E27FC236}">
                <a16:creationId xmlns:a16="http://schemas.microsoft.com/office/drawing/2014/main" id="{012E274A-13A6-DA43-A382-90110ED5391E}"/>
              </a:ext>
            </a:extLst>
          </p:cNvPr>
          <p:cNvSpPr/>
          <p:nvPr/>
        </p:nvSpPr>
        <p:spPr>
          <a:xfrm>
            <a:off x="6897028" y="291325"/>
            <a:ext cx="1499839" cy="1357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034AF2E0-805A-BA43-A33B-4295919D5802}"/>
              </a:ext>
            </a:extLst>
          </p:cNvPr>
          <p:cNvSpPr/>
          <p:nvPr/>
        </p:nvSpPr>
        <p:spPr>
          <a:xfrm>
            <a:off x="2882589" y="192358"/>
            <a:ext cx="1756318" cy="15555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D97E77-16EF-154F-9F78-634B35E28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0155"/>
          </a:xfrm>
        </p:spPr>
        <p:txBody>
          <a:bodyPr/>
          <a:lstStyle/>
          <a:p>
            <a:pPr algn="ctr"/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POR - VERBOS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5E6CE-26D1-B44A-8CF6-4DB8A7727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65" y="1282390"/>
            <a:ext cx="9757317" cy="5575609"/>
          </a:xfrm>
        </p:spPr>
        <p:txBody>
          <a:bodyPr/>
          <a:lstStyle/>
          <a:p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preocuparse</a:t>
            </a:r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por</a:t>
            </a:r>
            <a:endParaRPr lang="cs-CZ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brindar</a:t>
            </a:r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por</a:t>
            </a:r>
            <a:endParaRPr lang="cs-CZ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luchar</a:t>
            </a:r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por</a:t>
            </a:r>
            <a:endParaRPr lang="cs-CZ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optar</a:t>
            </a:r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por</a:t>
            </a:r>
            <a:endParaRPr lang="cs-CZ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preguntar</a:t>
            </a:r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cs-CZ" dirty="0" err="1">
                <a:latin typeface="Cavolini" panose="03000502040302020204" pitchFamily="66" charset="0"/>
                <a:cs typeface="Cavolini" panose="03000502040302020204" pitchFamily="66" charset="0"/>
              </a:rPr>
              <a:t>por</a:t>
            </a:r>
            <a:r>
              <a:rPr lang="cs-CZ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09679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534</Words>
  <Application>Microsoft Macintosh PowerPoint</Application>
  <PresentationFormat>Širokoúhlá obrazovka</PresentationFormat>
  <Paragraphs>122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Cavolini</vt:lpstr>
      <vt:lpstr>Motiv Office</vt:lpstr>
      <vt:lpstr>PREPOSICIONES</vt:lpstr>
      <vt:lpstr>A                                               DE</vt:lpstr>
      <vt:lpstr>DESDE                     EN</vt:lpstr>
      <vt:lpstr>HACIA                      CON</vt:lpstr>
      <vt:lpstr>HASTA</vt:lpstr>
      <vt:lpstr>Prezentace aplikace PowerPoint</vt:lpstr>
      <vt:lpstr>Prezentace aplikace PowerPoint</vt:lpstr>
      <vt:lpstr>POR       x       PARA</vt:lpstr>
      <vt:lpstr>POR - VERBOS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      x       PARA</dc:title>
  <dc:creator>Mikuláš Halás</dc:creator>
  <cp:lastModifiedBy>Mikuláš Halás</cp:lastModifiedBy>
  <cp:revision>5</cp:revision>
  <dcterms:created xsi:type="dcterms:W3CDTF">2021-12-14T22:58:44Z</dcterms:created>
  <dcterms:modified xsi:type="dcterms:W3CDTF">2022-01-15T14:37:29Z</dcterms:modified>
</cp:coreProperties>
</file>