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27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7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20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18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14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04.09.2020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0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04.09.2020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58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04.09.2020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59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04.09.2020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51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04.09.2020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20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04.09.2020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46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A5A40-BD74-4356-BAF3-FB1C05EAB128}" type="datetimeFigureOut">
              <a:rPr lang="cs-CZ" smtClean="0"/>
              <a:t>04.09.2020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0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so.com/bodi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h-sport.net/projects?utm_campaign=engso&amp;utm_medium=referral&amp;utm_source=foo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so.com/member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41659" y="3830855"/>
            <a:ext cx="9512968" cy="272394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ENGSO </a:t>
            </a:r>
            <a:br>
              <a:rPr lang="cs-CZ" dirty="0"/>
            </a:b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Non-</a:t>
            </a:r>
            <a:r>
              <a:rPr lang="cs-CZ" dirty="0" err="1"/>
              <a:t>Govermental</a:t>
            </a:r>
            <a:r>
              <a:rPr lang="cs-CZ" dirty="0"/>
              <a:t>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Organisation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585" t="4265" r="1645" b="4437"/>
          <a:stretch/>
        </p:blipFill>
        <p:spPr>
          <a:xfrm>
            <a:off x="850231" y="173255"/>
            <a:ext cx="10260532" cy="37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267" y="46860"/>
            <a:ext cx="6882063" cy="662344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51519" y="6189043"/>
            <a:ext cx="3253340" cy="40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3"/>
              </a:rPr>
              <a:t>https://www.engso.com/bodies</a:t>
            </a:r>
            <a:r>
              <a:rPr lang="cs-CZ" dirty="0"/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771" y="-80110"/>
            <a:ext cx="310922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6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10139" y="5958121"/>
            <a:ext cx="10712918" cy="577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hlinkClick r:id="rId2"/>
              </a:rPr>
              <a:t>https://www.youth-sport.net/projects?utm_campaign=engso&amp;utm_medium=referral&amp;utm_source=footer</a:t>
            </a:r>
            <a:r>
              <a:rPr lang="cs-CZ" dirty="0"/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0690" y="31939"/>
            <a:ext cx="5563402" cy="12897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/>
              <a:t>ENGSO Youth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0690" y="1492522"/>
            <a:ext cx="5578242" cy="33104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/>
              <a:t>je nezisková mládežnická organizace ENGSO, která se zaměřuje na evropský sektor mládeže Sport </a:t>
            </a:r>
            <a:r>
              <a:rPr lang="cs-CZ" sz="3600" dirty="0" err="1"/>
              <a:t>for</a:t>
            </a:r>
            <a:r>
              <a:rPr lang="cs-CZ" sz="3600" dirty="0"/>
              <a:t> </a:t>
            </a:r>
            <a:r>
              <a:rPr lang="cs-CZ" sz="3600" dirty="0" err="1"/>
              <a:t>All</a:t>
            </a:r>
            <a:r>
              <a:rPr lang="cs-CZ" sz="3600" dirty="0"/>
              <a:t>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765533" y="3315799"/>
            <a:ext cx="6426467" cy="25603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/>
              <a:t>Dne 10. června 2017 zvolilo shromáždění mládeže ENGSO nový výbor ENGSO pro mládež (předseda, místopředseda a 7 členů) pro mandát 2017-2019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533" y="80348"/>
            <a:ext cx="2425967" cy="25472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77" y="80348"/>
            <a:ext cx="4045333" cy="31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0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67225" y="279134"/>
            <a:ext cx="5582653" cy="51013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Sport jako: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Politika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Realita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Instituce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Hájící především své zájmy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Propagující myšlenky sportu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Vznik institucí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Potřeba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Protiváha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Zájem	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011" y="143745"/>
            <a:ext cx="11287927" cy="396624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171523" y="4109988"/>
            <a:ext cx="6574055" cy="12705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SPORTU A ZDRAVÍ ZDAR!</a:t>
            </a:r>
          </a:p>
        </p:txBody>
      </p:sp>
    </p:spTree>
    <p:extLst>
      <p:ext uri="{BB962C8B-B14F-4D97-AF65-F5344CB8AC3E}">
        <p14:creationId xmlns:p14="http://schemas.microsoft.com/office/powerpoint/2010/main" val="37619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Evropská nevládní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416967"/>
            <a:ext cx="10515600" cy="2759995"/>
          </a:xfrm>
        </p:spPr>
        <p:txBody>
          <a:bodyPr>
            <a:normAutofit/>
          </a:bodyPr>
          <a:lstStyle/>
          <a:p>
            <a:r>
              <a:rPr lang="cs-CZ" sz="3000" dirty="0"/>
              <a:t>Jako nevládní organizace je ENGSO neziskovou organizací s veřejnými odpovědnostmi </a:t>
            </a:r>
          </a:p>
          <a:p>
            <a:r>
              <a:rPr lang="cs-CZ" sz="3000" dirty="0"/>
              <a:t>Jako evropská sportovní nevládní organizace je součástí sportovního hnutí, jehož posláním je propagovat zájem sportu v Evropě</a:t>
            </a:r>
          </a:p>
        </p:txBody>
      </p:sp>
      <p:sp>
        <p:nvSpPr>
          <p:cNvPr id="4" name="Obdélník 3"/>
          <p:cNvSpPr/>
          <p:nvPr/>
        </p:nvSpPr>
        <p:spPr>
          <a:xfrm>
            <a:off x="991803" y="1780673"/>
            <a:ext cx="10208394" cy="13571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Je  hlavním lídrem dobrovolnických sportovních organizací v Evropě.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291" y="85993"/>
            <a:ext cx="3108709" cy="13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BA752-AB52-4F8A-B855-A10F5D02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ENGSO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A71D95-8429-4A28-A62B-A00C2D13F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Vize 2023: </a:t>
            </a:r>
            <a:r>
              <a:rPr lang="cs-CZ" dirty="0" err="1"/>
              <a:t>Grassroots</a:t>
            </a:r>
            <a:r>
              <a:rPr lang="cs-CZ" dirty="0"/>
              <a:t> sport pro silnější komunity</a:t>
            </a:r>
          </a:p>
          <a:p>
            <a:r>
              <a:rPr lang="cs-CZ" dirty="0"/>
              <a:t>Poslání: Reprezentovat, rozvíjet a prosazovat dobrovolný sport v Evropě</a:t>
            </a:r>
          </a:p>
          <a:p>
            <a:r>
              <a:rPr lang="cs-CZ" dirty="0"/>
              <a:t>Naše hodnoty: Demokracie, rovnost, začlenění, udržitelnost, integrita a vzdělání</a:t>
            </a:r>
          </a:p>
        </p:txBody>
      </p:sp>
    </p:spTree>
    <p:extLst>
      <p:ext uri="{BB962C8B-B14F-4D97-AF65-F5344CB8AC3E}">
        <p14:creationId xmlns:p14="http://schemas.microsoft.com/office/powerpoint/2010/main" val="147784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EB79-314C-457F-A43B-512AC723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r>
              <a:rPr lang="cs-CZ" dirty="0"/>
              <a:t>ENGSO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BA5C06-310B-4E3B-A58F-A42F98EEC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ENGSO plní svou vizi a poslání ve třech oblastech: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ENGSO se zasazuje o evropskou politiku, která umožňuje prosperující občanskou společnost sportu a modernizaci sportovního hnutí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ENGSO je platforma pro vývoj a výměnu nápadů, které zvyšují význam sportu na místní úrovni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Organizace, finance a značka ENGSO plně podporují naši vizi a poslání</a:t>
            </a:r>
          </a:p>
        </p:txBody>
      </p:sp>
    </p:spTree>
    <p:extLst>
      <p:ext uri="{BB962C8B-B14F-4D97-AF65-F5344CB8AC3E}">
        <p14:creationId xmlns:p14="http://schemas.microsoft.com/office/powerpoint/2010/main" val="27227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135" y="1126155"/>
            <a:ext cx="10963174" cy="5236143"/>
          </a:xfrm>
        </p:spPr>
        <p:txBody>
          <a:bodyPr>
            <a:normAutofit/>
          </a:bodyPr>
          <a:lstStyle/>
          <a:p>
            <a:r>
              <a:rPr lang="cs-CZ" dirty="0"/>
              <a:t>Původní cíl - koordinovat zájmy západoevropských nestátních sportovních organizací</a:t>
            </a:r>
          </a:p>
          <a:p>
            <a:r>
              <a:rPr lang="cs-CZ" dirty="0"/>
              <a:t>Od 1990 koordinační platforma pro specifické zájmy nestátních sportovních zastřešujících organizací evropského sportu, komunikace východ - západ.</a:t>
            </a:r>
          </a:p>
          <a:p>
            <a:r>
              <a:rPr lang="cs-CZ" dirty="0"/>
              <a:t>Věnuje se zastupování zájmů členů a spolupodílí se na tvorbě politiky EU v oblasti sportu.</a:t>
            </a:r>
          </a:p>
          <a:p>
            <a:r>
              <a:rPr lang="cs-CZ" dirty="0"/>
              <a:t>Reprezentuje nestátní sportovní sféru při jednáních na půdě evropských institucí</a:t>
            </a:r>
          </a:p>
          <a:p>
            <a:r>
              <a:rPr lang="cs-CZ" dirty="0"/>
              <a:t>Rozhodnutí činí představitelé nestátních sportovních zastřešujících organizací (NGO).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68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73895"/>
            <a:ext cx="3109229" cy="1377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529" y="2800317"/>
            <a:ext cx="11630795" cy="235882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Členy tohoto sdružení jsou evropské nevládní sportovní organizace, sdružující národní sportovní svazy.</a:t>
            </a:r>
          </a:p>
          <a:p>
            <a:pPr marL="0" indent="0">
              <a:buNone/>
            </a:pPr>
            <a:r>
              <a:rPr lang="en-US" dirty="0" err="1"/>
              <a:t>Členové</a:t>
            </a:r>
            <a:r>
              <a:rPr lang="en-US" dirty="0"/>
              <a:t>: 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National Sports Confederations, National Olympic Committees.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7529" y="234114"/>
            <a:ext cx="8855242" cy="24351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3200" b="1" dirty="0">
                <a:solidFill>
                  <a:schemeClr val="bg1"/>
                </a:solidFill>
              </a:rPr>
              <a:t>ENGSO</a:t>
            </a:r>
            <a:r>
              <a:rPr lang="cs-CZ" sz="3200" dirty="0">
                <a:solidFill>
                  <a:schemeClr val="bg1"/>
                </a:solidFill>
              </a:rPr>
              <a:t> je v evropském měřítku vlivnou a uznávanou institucí v oboru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3200" dirty="0">
                <a:solidFill>
                  <a:schemeClr val="bg1"/>
                </a:solidFill>
              </a:rPr>
              <a:t>(je konzultativním orgánem Rady Evropy pro oblast sportu)</a:t>
            </a:r>
          </a:p>
        </p:txBody>
      </p:sp>
      <p:sp>
        <p:nvSpPr>
          <p:cNvPr id="6" name="Obdélník 5"/>
          <p:cNvSpPr/>
          <p:nvPr/>
        </p:nvSpPr>
        <p:spPr>
          <a:xfrm>
            <a:off x="760397" y="5919537"/>
            <a:ext cx="3859730" cy="596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3"/>
              </a:rPr>
              <a:t>https://www.engso.com/members</a:t>
            </a:r>
            <a:r>
              <a:rPr lang="cs-CZ" dirty="0"/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42812"/>
          <a:stretch/>
        </p:blipFill>
        <p:spPr>
          <a:xfrm>
            <a:off x="9388106" y="4676698"/>
            <a:ext cx="2498558" cy="19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cíle ENGSO: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888" y="1260909"/>
            <a:ext cx="10862912" cy="5419024"/>
          </a:xfrm>
        </p:spPr>
        <p:txBody>
          <a:bodyPr>
            <a:normAutofit/>
          </a:bodyPr>
          <a:lstStyle/>
          <a:p>
            <a:r>
              <a:rPr lang="cs-CZ" dirty="0"/>
              <a:t>Propagovat a bránit nezávislost a autonomii sportu v Evropě</a:t>
            </a:r>
          </a:p>
          <a:p>
            <a:r>
              <a:rPr lang="cs-CZ" dirty="0"/>
              <a:t>Dosahovat politických i ekonomických výsledků v EU v oblasti sportu</a:t>
            </a:r>
          </a:p>
          <a:p>
            <a:r>
              <a:rPr lang="cs-CZ" dirty="0"/>
              <a:t>Převzít aktivní úlohu při rozvoji kooperace v Evropě </a:t>
            </a:r>
          </a:p>
          <a:p>
            <a:r>
              <a:rPr lang="cs-CZ" dirty="0"/>
              <a:t>Zvýšit status a kredit sportu ve členských zemích a bojovat s negativními tendencemi ve sportu </a:t>
            </a:r>
          </a:p>
          <a:p>
            <a:r>
              <a:rPr lang="cs-CZ" dirty="0"/>
              <a:t>Podporovat dobrovolnictví jako významný faktor rozvoje společnosti </a:t>
            </a:r>
          </a:p>
          <a:p>
            <a:r>
              <a:rPr lang="cs-CZ" dirty="0"/>
              <a:t>Podporovat rovnost mezi muži a ženami ve sportu </a:t>
            </a:r>
          </a:p>
          <a:p>
            <a:r>
              <a:rPr lang="cs-CZ" dirty="0"/>
              <a:t>Vytvářet spojení mezi rozdílnými organizace při podpoře sportu pro všechny </a:t>
            </a:r>
          </a:p>
          <a:p>
            <a:r>
              <a:rPr lang="cs-CZ" dirty="0"/>
              <a:t>Napomáhat sportovnímu rozvoji ve členských zemích – od sportu dětí, přes sport pro všechny až k vrcholovému sportu (</a:t>
            </a:r>
            <a:r>
              <a:rPr lang="en-US" dirty="0"/>
              <a:t>ENGSO Youth</a:t>
            </a:r>
            <a:r>
              <a:rPr lang="cs-CZ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662"/>
          </a:xfrm>
        </p:spPr>
        <p:txBody>
          <a:bodyPr/>
          <a:lstStyle/>
          <a:p>
            <a:r>
              <a:rPr lang="cs-CZ" dirty="0"/>
              <a:t>Aktivity: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2644" y="1366788"/>
            <a:ext cx="10651156" cy="50821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Monitoring, diskuze a výměna informací o politice EU týkající se sportu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Udržování kontaktu mezi evropskými institucemi a zájmovými skupinami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Zvýšit pozornost a hodnotu přikládanou sportu v EU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Podporovat úsilí evropského sportovního hnutí požadujícího právní ukotvení sportu ve smlouvě o EU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Rozvíjet kooperaci mezi východní a západní Evropou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Účastnit se v evropských projektech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Pořádat konference, setkání apod.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740" y="33370"/>
            <a:ext cx="3109229" cy="1377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187" y="293136"/>
            <a:ext cx="10515600" cy="1325563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447" t="7524" r="2105" b="6611"/>
          <a:stretch/>
        </p:blipFill>
        <p:spPr>
          <a:xfrm>
            <a:off x="149194" y="47262"/>
            <a:ext cx="5784782" cy="20239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3632" t="4886" r="1947" b="4987"/>
          <a:stretch/>
        </p:blipFill>
        <p:spPr>
          <a:xfrm>
            <a:off x="4912824" y="3365530"/>
            <a:ext cx="7186129" cy="266776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9194" y="2044217"/>
            <a:ext cx="8604986" cy="1335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b="1" dirty="0">
                <a:solidFill>
                  <a:prstClr val="black"/>
                </a:solidFill>
              </a:rPr>
              <a:t>Valné shromáždění </a:t>
            </a:r>
            <a:r>
              <a:rPr lang="cs-CZ" sz="2800" dirty="0">
                <a:solidFill>
                  <a:prstClr val="black"/>
                </a:solidFill>
              </a:rPr>
              <a:t>je nejvyšší autoritou ENGSO. Skládá se z delegátů jmenovaných všemi stávajícími členy.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49194" y="5406048"/>
            <a:ext cx="10053587" cy="14519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b="1" dirty="0">
                <a:solidFill>
                  <a:prstClr val="black"/>
                </a:solidFill>
              </a:rPr>
              <a:t>Výkonný výbor </a:t>
            </a:r>
            <a:r>
              <a:rPr lang="cs-CZ" sz="2800" dirty="0">
                <a:solidFill>
                  <a:prstClr val="black"/>
                </a:solidFill>
              </a:rPr>
              <a:t>(</a:t>
            </a:r>
            <a:r>
              <a:rPr lang="cs-CZ" sz="2800" dirty="0" err="1">
                <a:solidFill>
                  <a:prstClr val="black"/>
                </a:solidFill>
              </a:rPr>
              <a:t>ExCom</a:t>
            </a:r>
            <a:r>
              <a:rPr lang="cs-CZ" sz="2800" dirty="0">
                <a:solidFill>
                  <a:prstClr val="black"/>
                </a:solidFill>
              </a:rPr>
              <a:t>) se skládá z 9 osob, prezident, viceprezident, generální tajemník a pokladník, 4 členů a předsedy Výboru mládeže ENGSO.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969632" y="823434"/>
            <a:ext cx="5072514" cy="11839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General Assembly</a:t>
            </a: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49194" y="3927107"/>
            <a:ext cx="4639377" cy="1390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Executive </a:t>
            </a:r>
            <a:r>
              <a:rPr lang="cs-CZ" sz="4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Committee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4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567</Words>
  <Application>Microsoft Office PowerPoint</Application>
  <PresentationFormat>Širokoúhlá obrazovka</PresentationFormat>
  <Paragraphs>66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Motiv Office</vt:lpstr>
      <vt:lpstr>ENGSO   European Non-Govermental Sports Organisation</vt:lpstr>
      <vt:lpstr>Evropská nevládní organizace</vt:lpstr>
      <vt:lpstr>ENGSO</vt:lpstr>
      <vt:lpstr>ENGSO</vt:lpstr>
      <vt:lpstr>Prezentace aplikace PowerPoint</vt:lpstr>
      <vt:lpstr>Prezentace aplikace PowerPoint</vt:lpstr>
      <vt:lpstr>Hlavní cíle ENGSO: </vt:lpstr>
      <vt:lpstr>Aktivity:</vt:lpstr>
      <vt:lpstr>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Perina</dc:creator>
  <cp:lastModifiedBy>Jiří Novotný</cp:lastModifiedBy>
  <cp:revision>19</cp:revision>
  <dcterms:created xsi:type="dcterms:W3CDTF">2017-12-12T01:30:55Z</dcterms:created>
  <dcterms:modified xsi:type="dcterms:W3CDTF">2020-09-04T09:45:49Z</dcterms:modified>
</cp:coreProperties>
</file>