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zv.cz/jnp/cz/zahranicni_vztahy/cr_v_mezinarodnich_organizacich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K4mhtXPVAI0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idoping.cz/dokumenty_umluva_unesco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nesco.org/new/en/social-and-human-sciences/themes/anti-doping/fund-for-the-elimination-of-doping-in-s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en/social-and-human-sciences/themes/physical-education-and-sport/sport-charter/what-is-the-charter/" TargetMode="External"/><Relationship Id="rId2" Type="http://schemas.openxmlformats.org/officeDocument/2006/relationships/hyperlink" Target="http://www.unesco.org/new/en/social-and-human-sciences/themes/physical-education-and-sport/sport-for-peace-and-developme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esco.org/new/en/social-and-human-sciences/themes/physical-education-and-sport/policy-project%20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296144"/>
          </a:xfrm>
        </p:spPr>
        <p:txBody>
          <a:bodyPr>
            <a:normAutofit/>
          </a:bodyPr>
          <a:lstStyle/>
          <a:p>
            <a:r>
              <a:rPr lang="cs-CZ" sz="6000" dirty="0"/>
              <a:t>UNESCO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96944" cy="481608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http://www.mzv.cz/jnp/cz/zahranicni_vztahy/cr_v_mezinarodnich_organizacich/index.html</a:t>
            </a:r>
            <a:r>
              <a:rPr lang="cs-CZ" sz="16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82" y="260648"/>
            <a:ext cx="6638278" cy="34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17" y="156262"/>
            <a:ext cx="1858165" cy="2480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4" y="4063014"/>
            <a:ext cx="3396572" cy="241221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0266" y="1316128"/>
            <a:ext cx="6984776" cy="23288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v 21. století stále více uznává úlohu hodnot a sociálních dovedností při řešení globálních problémů, jako je nečinnost, obezita, nezaměstnanost a konflikty.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263093" y="40630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Dynamické formy vzdělávání založené na hodnotách pomocí sportu mohou být zavedeny ve školách, aby učitelé mohli aktivně a společně pracovat na učebních osnovách.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156262"/>
            <a:ext cx="6984776" cy="9684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chemeClr val="bg1"/>
                </a:solidFill>
              </a:rPr>
              <a:t>Vzdělávání prostřednictvím sportu</a:t>
            </a:r>
          </a:p>
        </p:txBody>
      </p:sp>
    </p:spTree>
    <p:extLst>
      <p:ext uri="{BB962C8B-B14F-4D97-AF65-F5344CB8AC3E}">
        <p14:creationId xmlns:p14="http://schemas.microsoft.com/office/powerpoint/2010/main" val="185368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hodnoty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Sport může učit hodnoty jako poctivost, spolupráce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teambuilding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rovnost, disciplína, začlenění, vytrvalost a respekt.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má moc poskytnout univerzální rámec pro hodnoty učení, a tak přispívat k rozvoji měkkých dovedností potřebných pro zodpovědné občanství.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3" y="6205273"/>
            <a:ext cx="7931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hlinkClick r:id="rId2"/>
              </a:rPr>
              <a:t>https://www.youtube.com/watch?v=K4mhtXPVAI0&amp;feature=youtu.be</a:t>
            </a:r>
            <a:r>
              <a:rPr lang="cs-CZ" sz="2000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74083" y="2861732"/>
            <a:ext cx="5775675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Programy VETS jsou flexibilní a mají silný průřezový potenciál: mohou </a:t>
            </a:r>
            <a:r>
              <a:rPr lang="cs-CZ" sz="2800" b="1" dirty="0">
                <a:solidFill>
                  <a:prstClr val="black"/>
                </a:solidFill>
              </a:rPr>
              <a:t>posílit</a:t>
            </a:r>
            <a:r>
              <a:rPr lang="cs-CZ" sz="2800" dirty="0">
                <a:solidFill>
                  <a:prstClr val="black"/>
                </a:solidFill>
              </a:rPr>
              <a:t> stávající učební osnovy a mohou být </a:t>
            </a:r>
            <a:r>
              <a:rPr lang="cs-CZ" sz="2800" b="1" dirty="0">
                <a:solidFill>
                  <a:prstClr val="black"/>
                </a:solidFill>
              </a:rPr>
              <a:t>zařazovány</a:t>
            </a:r>
            <a:r>
              <a:rPr lang="cs-CZ" sz="2800" dirty="0">
                <a:solidFill>
                  <a:prstClr val="black"/>
                </a:solidFill>
              </a:rPr>
              <a:t> do různých předmětů: tělesné výchovy, občanského a morálního vzdělávání, výživy, biologie, umění.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75856" y="27032"/>
            <a:ext cx="5760641" cy="263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Values </a:t>
            </a:r>
            <a:r>
              <a:rPr lang="cs-CZ" sz="2800" dirty="0" err="1">
                <a:solidFill>
                  <a:prstClr val="black"/>
                </a:solidFill>
              </a:rPr>
              <a:t>Education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err="1">
                <a:solidFill>
                  <a:prstClr val="black"/>
                </a:solidFill>
              </a:rPr>
              <a:t>through</a:t>
            </a:r>
            <a:r>
              <a:rPr lang="cs-CZ" sz="2800" dirty="0">
                <a:solidFill>
                  <a:prstClr val="black"/>
                </a:solidFill>
              </a:rPr>
              <a:t> Sport (</a:t>
            </a:r>
            <a:r>
              <a:rPr lang="cs-CZ" sz="2800" b="1" dirty="0">
                <a:solidFill>
                  <a:prstClr val="black"/>
                </a:solidFill>
              </a:rPr>
              <a:t>VETS</a:t>
            </a:r>
            <a:r>
              <a:rPr lang="cs-CZ" sz="2800" dirty="0">
                <a:solidFill>
                  <a:prstClr val="black"/>
                </a:solidFill>
              </a:rPr>
              <a:t>) podporují aktivní učení, doplňují kognitivní dovednosti a dávají studentům větší odpovědnost, zvyšují úroveň jejich soustředění a účasti.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128"/>
            <a:ext cx="3000010" cy="2254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607" y="3982436"/>
            <a:ext cx="3011889" cy="22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52585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504" y="3429000"/>
            <a:ext cx="8883312" cy="3332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"Rozmanitost tělesné výchovy, tělesné aktivity a sportu je základním rysem jejich hodnoty a odvolání. Tradiční a domorodé hry, tance a sporty, a to i ve svých moderních a vznikajících podobách,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vyjadřují bohaté kulturní dědictví světa a musí být chráněny a podporovány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„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charta tělesné výchovy, tělesné výchovy a sportu, čl. 1.5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66"/>
            <a:ext cx="4717699" cy="3148444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/>
        </p:nvSpPr>
        <p:spPr>
          <a:xfrm>
            <a:off x="5320760" y="1478714"/>
            <a:ext cx="3456384" cy="1368152"/>
          </a:xfrm>
          <a:prstGeom prst="wedgeRoundRectCallout">
            <a:avLst>
              <a:gd name="adj1" fmla="val -50046"/>
              <a:gd name="adj2" fmla="val 10730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AR BLANCA" panose="02000000000000000000" pitchFamily="2" charset="0"/>
              </a:rPr>
              <a:t>Odhalte minulost, aby jste posílili budoucnost!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66320" y="94466"/>
            <a:ext cx="4706848" cy="9882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Tradiční sporty a hry</a:t>
            </a:r>
          </a:p>
        </p:txBody>
      </p:sp>
    </p:spTree>
    <p:extLst>
      <p:ext uri="{BB962C8B-B14F-4D97-AF65-F5344CB8AC3E}">
        <p14:creationId xmlns:p14="http://schemas.microsoft.com/office/powerpoint/2010/main" val="13804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83360" y="1368635"/>
            <a:ext cx="5581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Intergovernmental Committee for Physical Education and Sport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55899"/>
            <a:ext cx="6696744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Mezivládní výbor pro tělesnou výchovu a sport (CIGEPS)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2419712"/>
            <a:ext cx="8640960" cy="4320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byl založen v roce 1978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složen z odborných zástupců v oblasti tělesné výchovy a sportu 18 členských států UNESCO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voleni jsou každé čtyři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stálá poradní rada (PCC), která se skládá z klíčových sportovních federací, agentur OSN a nevládních organizací, poskytuje výboru technickou podporu a poradenství</a:t>
            </a:r>
          </a:p>
        </p:txBody>
      </p:sp>
    </p:spTree>
    <p:extLst>
      <p:ext uri="{BB962C8B-B14F-4D97-AF65-F5344CB8AC3E}">
        <p14:creationId xmlns:p14="http://schemas.microsoft.com/office/powerpoint/2010/main" val="2626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99792" y="1268761"/>
            <a:ext cx="6444208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International Conference of Ministers and Senior Officials Responsible for Physical Education and Sport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88" y="44625"/>
            <a:ext cx="8136904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Mezinárodní konference ministrů a vyšších úředníků zodpovědných za tělesnou výchovu a sport (MINEPS)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0688" y="2492896"/>
            <a:ext cx="6264696" cy="4365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založená 1976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fórum, které usnadňuje intelektuální a technickou výměnu v oblasti tělesné výchovy a sportu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slouží také jako institucionální mechanismus pro koherentní mezinárodní strategii v této oblasti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jediná globální platforma svého druhu, která se zabývá vládami, mezivládními organizacemi, sportovním hnutím, akademiemi a specializovanými nevládními organizacemi</a:t>
            </a:r>
          </a:p>
        </p:txBody>
      </p:sp>
    </p:spTree>
    <p:extLst>
      <p:ext uri="{BB962C8B-B14F-4D97-AF65-F5344CB8AC3E}">
        <p14:creationId xmlns:p14="http://schemas.microsoft.com/office/powerpoint/2010/main" val="90785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89190-F72D-4C66-8EEB-59475547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 - MINEPS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49EAE-C230-47C8-8F55-D6375AD6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56D2E-644B-472A-90DA-1491FB0F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1"/>
            <a:ext cx="7704855" cy="31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cs-CZ" sz="5400" b="1" dirty="0"/>
              <a:t>UNESCO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Česká republika je při mezinárodní organizaci UNESCO (Organizace spojených národů pro výchovu, vědu a kulturu) zastoupena prostřednictvím </a:t>
            </a:r>
            <a:r>
              <a:rPr lang="cs-CZ" sz="2800" b="1" dirty="0"/>
              <a:t>Stálé delegace ČR při UNESCO</a:t>
            </a:r>
            <a:r>
              <a:rPr lang="cs-CZ" sz="2800" dirty="0"/>
              <a:t>, která je podřízena Velvyslanectví České republiky v Paříži.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68871"/>
            <a:ext cx="1735460" cy="27925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2592288" cy="25922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60232" y="2667882"/>
            <a:ext cx="2098576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Audrey</a:t>
            </a:r>
            <a:r>
              <a:rPr lang="cs-CZ" sz="2000" b="1" dirty="0"/>
              <a:t> </a:t>
            </a:r>
            <a:r>
              <a:rPr lang="cs-CZ" sz="2000" b="1" dirty="0" err="1"/>
              <a:t>Azoulay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16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UNESCO v oblasti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947" y="764705"/>
            <a:ext cx="6579092" cy="2232247"/>
          </a:xfrm>
        </p:spPr>
        <p:txBody>
          <a:bodyPr>
            <a:normAutofit fontScale="92500" lnSpcReduction="10000"/>
          </a:bodyPr>
          <a:lstStyle/>
          <a:p>
            <a:r>
              <a:rPr lang="cs-CZ" sz="2900" dirty="0"/>
              <a:t>Sport and Anti-doping</a:t>
            </a:r>
          </a:p>
          <a:p>
            <a:r>
              <a:rPr lang="cs-CZ" sz="2900" dirty="0"/>
              <a:t>Mezinárodní charta tělesné výchovy, tělesné aktivity a sportu</a:t>
            </a:r>
          </a:p>
          <a:p>
            <a:r>
              <a:rPr lang="cs-CZ" sz="2900" dirty="0"/>
              <a:t>Sport pro mír a rozvoj</a:t>
            </a:r>
          </a:p>
          <a:p>
            <a:r>
              <a:rPr lang="cs-CZ" sz="2900" dirty="0"/>
              <a:t>Vzdělávání prostřednictvím sportu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6630"/>
            <a:ext cx="3069183" cy="2409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68717"/>
            <a:ext cx="3353314" cy="25202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47865" y="3933057"/>
            <a:ext cx="5627876" cy="273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Intergovernmental Committee for Physical Education and Sport (CIGEPS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International Conference of Ministers and Senior Officials Responsible for Physical Education and Sport (MINEPS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2996953"/>
            <a:ext cx="87242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>
                <a:solidFill>
                  <a:prstClr val="black"/>
                </a:solidFill>
              </a:rPr>
              <a:t>Tradiční sporty a hry (</a:t>
            </a:r>
            <a:r>
              <a:rPr lang="en-US" sz="2700" dirty="0">
                <a:solidFill>
                  <a:prstClr val="black"/>
                </a:solidFill>
              </a:rPr>
              <a:t>Traditional Sports and Games</a:t>
            </a:r>
            <a:r>
              <a:rPr lang="cs-CZ" sz="2700" dirty="0">
                <a:solidFill>
                  <a:prstClr val="black"/>
                </a:solidFill>
              </a:rPr>
              <a:t>) TSG</a:t>
            </a:r>
            <a:r>
              <a:rPr lang="en-US" sz="2700" dirty="0">
                <a:solidFill>
                  <a:prstClr val="black"/>
                </a:solidFill>
              </a:rPr>
              <a:t>: a challenge for the future</a:t>
            </a:r>
            <a:endParaRPr lang="cs-CZ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196752"/>
            <a:ext cx="4968552" cy="1440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International Convention against Doping in Sport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16632"/>
            <a:ext cx="1043608" cy="11427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12"/>
            <a:ext cx="3430143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36014" y="2482297"/>
            <a:ext cx="5463970" cy="28083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Při příležitosti desetiletého výročí Mezinárodní úmluvy proti dopingu v oblasti sportu se šestá konference smluvních stran konala 25. a 26. září 2017 v sídle UNESCO.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563888" y="24648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Sport and Anti-doping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63888" y="58052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</a:t>
            </a:r>
            <a:r>
              <a:rPr lang="cs-CZ">
                <a:hlinkClick r:id="rId4"/>
              </a:rPr>
              <a:t>://www.antidoping.cz/dokumenty_umluva_unesco.php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31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843" y="2761447"/>
            <a:ext cx="5976664" cy="216024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Fond pro potlačení dopingu ve sportu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http://www.unesco.org/new/en/social-and-human-sciences/themes/anti-doping/fund-for-the-elimination-of-doping-in-sport/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31" y="3393258"/>
            <a:ext cx="2616930" cy="34706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6247" cy="24176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49702" y="473453"/>
            <a:ext cx="4417130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Konference smluvních stran </a:t>
            </a:r>
            <a:r>
              <a:rPr lang="cs-CZ" sz="3200" dirty="0" err="1">
                <a:solidFill>
                  <a:prstClr val="black"/>
                </a:solidFill>
              </a:rPr>
              <a:t>Convention</a:t>
            </a:r>
            <a:r>
              <a:rPr lang="cs-CZ" sz="32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(každé dva roky)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2843" y="5265466"/>
            <a:ext cx="6192688" cy="1598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 Materiály a zdroje ke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7169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276872"/>
            <a:ext cx="756084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poskytuje asistenční a poradenské služby vládám, nevládním organizacím a odborníkům </a:t>
            </a:r>
          </a:p>
          <a:p>
            <a:r>
              <a:rPr lang="cs-CZ" dirty="0"/>
              <a:t>umožňuje diskutovat o vyvíjejících se výzvách tělesné výchovy a sportu</a:t>
            </a:r>
          </a:p>
          <a:p>
            <a:r>
              <a:rPr lang="cs-CZ" dirty="0"/>
              <a:t>pomáhá a radí členským státům, které mají zájem vypracovat nebo posílit svůj systém odborné přípravy v oblasti tělesné výchovy</a:t>
            </a:r>
          </a:p>
          <a:p>
            <a:r>
              <a:rPr lang="cs-CZ" dirty="0"/>
              <a:t>nabízí své odborné znalosti v oblasti navrhování a implementace rozvojových programů v oblasti sportu.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23928" y="908720"/>
            <a:ext cx="4945759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Physical Education and Sport (PES)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433"/>
            <a:ext cx="3700593" cy="192040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860032" y="116632"/>
            <a:ext cx="3168352" cy="7200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UNESCO</a:t>
            </a:r>
          </a:p>
        </p:txBody>
      </p:sp>
    </p:spTree>
    <p:extLst>
      <p:ext uri="{BB962C8B-B14F-4D97-AF65-F5344CB8AC3E}">
        <p14:creationId xmlns:p14="http://schemas.microsoft.com/office/powerpoint/2010/main" val="229569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698CE-D617-4F71-9492-19CBB49A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865554-AC1F-4AB9-8379-0FDE537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0B4E4DE-FE72-45BD-942C-091C13D89235}"/>
              </a:ext>
            </a:extLst>
          </p:cNvPr>
          <p:cNvSpPr/>
          <p:nvPr/>
        </p:nvSpPr>
        <p:spPr>
          <a:xfrm>
            <a:off x="683568" y="2665512"/>
            <a:ext cx="7704856" cy="2592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toho má UNESCO funkci sekretariátu pro mezivládní výbor pro tělesnou výchovu a sport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CIGEPS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8720E-8DD8-4C5E-B32A-C339651C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4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255694"/>
            <a:ext cx="8229600" cy="10124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Mezinárodní charta tělesné výchovy, tělesné aktivity a sportu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55975" y="1436582"/>
            <a:ext cx="454213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Charter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5609" y="1281792"/>
            <a:ext cx="4054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Ve dvanácti stručných článcích je revidovaná Listina univerzálním odkazem na etické a kvalitativní normy tělesné výchovy, fyzické aktivity a sportu.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5888" y="5270952"/>
            <a:ext cx="4398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http://www.unesco.org/new/en/social-and-human-sciences/themes/physical-education-and-sport/sport-for-peace-and-development/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892" y="4480718"/>
            <a:ext cx="4381540" cy="7902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  pro mír a rozvoj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22175" y="2836063"/>
            <a:ext cx="4514394" cy="96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  <a:hlinkClick r:id="rId3"/>
              </a:rPr>
              <a:t>http://www.unesco.org/new/en/social-and-human-sciences/themes/physical-education-and-sport/sport-charter/what-is-the-charter/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33" y="4113301"/>
            <a:ext cx="427547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1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779698"/>
            <a:ext cx="608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Quality Physical Education Policy Project 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86739" y="1299278"/>
            <a:ext cx="8893520" cy="19222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představuje aktivní, inkluzivní, rovnocenné učení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Přizpůsobený program QPE pomáhá studentům rozvíjet fyzické, sociální a emocionální dovednosti, které definují sebevědomé a sociálně odpovědné občany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0" y="3900079"/>
            <a:ext cx="2436644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58" y="3900079"/>
            <a:ext cx="2521927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967" y="3900080"/>
            <a:ext cx="2910793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11347" y="3279247"/>
            <a:ext cx="8899240" cy="54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5"/>
              </a:rPr>
              <a:t>http://www.unesco.org/new/en/social-and-human-sciences/themes/physical-education-and-sport/policy-project 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5240" y="188640"/>
            <a:ext cx="5505245" cy="591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>
                <a:solidFill>
                  <a:prstClr val="black"/>
                </a:solidFill>
              </a:rPr>
              <a:t>Kvalitní tělesná výchova (QPE) 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0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757</Words>
  <Application>Microsoft Office PowerPoint</Application>
  <PresentationFormat>Předvádění na obrazovce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 BLANCA</vt:lpstr>
      <vt:lpstr>Arial</vt:lpstr>
      <vt:lpstr>Calibri</vt:lpstr>
      <vt:lpstr>Times New Roman</vt:lpstr>
      <vt:lpstr>Motiv sady Office</vt:lpstr>
      <vt:lpstr>UNESCO</vt:lpstr>
      <vt:lpstr>UNESCO</vt:lpstr>
      <vt:lpstr>UNESCO v oblasti sportu</vt:lpstr>
      <vt:lpstr>Prezentace aplikace PowerPoint</vt:lpstr>
      <vt:lpstr>Prezentace aplikace PowerPoint</vt:lpstr>
      <vt:lpstr>Prezentace aplikace PowerPoint</vt:lpstr>
      <vt:lpstr>UNESCO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UNESCO - MINEPS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ENGSO</dc:title>
  <dc:creator>Perinova</dc:creator>
  <cp:lastModifiedBy>uzivatel</cp:lastModifiedBy>
  <cp:revision>37</cp:revision>
  <dcterms:created xsi:type="dcterms:W3CDTF">2017-11-13T08:43:32Z</dcterms:created>
  <dcterms:modified xsi:type="dcterms:W3CDTF">2022-01-12T18:05:09Z</dcterms:modified>
</cp:coreProperties>
</file>