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0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01.09.2020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time_continue=1&amp;v=LCtyhfv_3UA" TargetMode="External"/><Relationship Id="rId4" Type="http://schemas.openxmlformats.org/officeDocument/2006/relationships/hyperlink" Target="https://gaisf.org/about/histor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gaisf.org/about/statu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587715"/>
            <a:ext cx="8280920" cy="1296144"/>
          </a:xfrm>
        </p:spPr>
        <p:txBody>
          <a:bodyPr>
            <a:normAutofit/>
          </a:bodyPr>
          <a:lstStyle/>
          <a:p>
            <a:r>
              <a:rPr lang="cs-CZ" dirty="0"/>
              <a:t>Mezinárodní sportovní organizace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75962" y="5883859"/>
            <a:ext cx="2734072" cy="720080"/>
          </a:xfrm>
        </p:spPr>
        <p:txBody>
          <a:bodyPr/>
          <a:lstStyle/>
          <a:p>
            <a:pPr algn="r"/>
            <a:r>
              <a:rPr lang="cs-CZ" dirty="0"/>
              <a:t>3. přednáška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88640"/>
            <a:ext cx="7920880" cy="4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2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98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Mezinárodní sportovní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8185"/>
            <a:ext cx="8229600" cy="2410816"/>
          </a:xfrm>
        </p:spPr>
        <p:txBody>
          <a:bodyPr/>
          <a:lstStyle/>
          <a:p>
            <a:r>
              <a:rPr lang="cs-CZ" dirty="0"/>
              <a:t>univerzální (GAISF, UNESCO)</a:t>
            </a:r>
          </a:p>
          <a:p>
            <a:r>
              <a:rPr lang="cs-CZ" dirty="0"/>
              <a:t>specializované (IFAPA, ICSPPE, IWGA)</a:t>
            </a:r>
          </a:p>
          <a:p>
            <a:r>
              <a:rPr lang="cs-CZ" dirty="0"/>
              <a:t>celosvětové  (FIFA, IAAF, ICHPER-SD)</a:t>
            </a:r>
          </a:p>
          <a:p>
            <a:r>
              <a:rPr lang="cs-CZ" dirty="0"/>
              <a:t>regionální (ENGSO, AAHPERD)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5" y="5162922"/>
            <a:ext cx="3143250" cy="1457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640" t="37401" r="2121" b="34880"/>
          <a:stretch/>
        </p:blipFill>
        <p:spPr>
          <a:xfrm>
            <a:off x="4142340" y="5589240"/>
            <a:ext cx="2856616" cy="8492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4330823"/>
            <a:ext cx="1620604" cy="22894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984" y="874089"/>
            <a:ext cx="1962150" cy="15430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/>
          <a:srcRect t="24805" r="-2505" b="25065"/>
          <a:stretch/>
        </p:blipFill>
        <p:spPr>
          <a:xfrm>
            <a:off x="457200" y="3545989"/>
            <a:ext cx="4221639" cy="120618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187" y="3637162"/>
            <a:ext cx="2101157" cy="1755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8"/>
          <a:srcRect l="583" t="9227" r="9227" b="8098"/>
          <a:stretch/>
        </p:blipFill>
        <p:spPr>
          <a:xfrm>
            <a:off x="7207963" y="2561235"/>
            <a:ext cx="1728192" cy="1584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26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9389"/>
            <a:ext cx="2461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3681"/>
            <a:ext cx="6159974" cy="130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65302" y="4337720"/>
            <a:ext cx="8147248" cy="22596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92 řádných členů (mezinárodní sportovní federace, jimiž se řídí specifické sporty po celém světě)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</a:rPr>
              <a:t> 17 mimořádných členů (organizace, které vykonávají činnosti úzce související s mezinárodními sportovními federacemi)</a:t>
            </a:r>
          </a:p>
        </p:txBody>
      </p:sp>
      <p:sp>
        <p:nvSpPr>
          <p:cNvPr id="4" name="Obdélník 3"/>
          <p:cNvSpPr/>
          <p:nvPr/>
        </p:nvSpPr>
        <p:spPr>
          <a:xfrm>
            <a:off x="251520" y="1971718"/>
            <a:ext cx="8568952" cy="146336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cs-CZ" sz="2400" dirty="0">
                <a:solidFill>
                  <a:prstClr val="white"/>
                </a:solidFill>
              </a:rPr>
              <a:t>je zastřešující organizací pro všechny (olympijské a neolympijské) mezinárodních sportovní federace, organizátorem </a:t>
            </a:r>
            <a:r>
              <a:rPr lang="cs-CZ" sz="2400" dirty="0" err="1">
                <a:solidFill>
                  <a:prstClr val="white"/>
                </a:solidFill>
              </a:rPr>
              <a:t>multi</a:t>
            </a:r>
            <a:r>
              <a:rPr lang="cs-CZ" sz="2400" dirty="0">
                <a:solidFill>
                  <a:prstClr val="white"/>
                </a:solidFill>
              </a:rPr>
              <a:t>-sportovních her a se sportem souvisejících mezinárodních asociací.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5114" y="3545632"/>
            <a:ext cx="3672408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tx1"/>
                </a:solidFill>
                <a:hlinkClick r:id="rId4"/>
              </a:rPr>
              <a:t>https://gaisf.org/about/history/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209718" y="3617640"/>
            <a:ext cx="4610754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cs-CZ" sz="2000" dirty="0">
                <a:solidFill>
                  <a:schemeClr val="tx1"/>
                </a:solidFill>
                <a:hlinkClick r:id="rId5"/>
              </a:rPr>
              <a:t>www.youtube.com/watch?time_continue=1&amp;v=LCtyhfv_3UA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61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08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3200" b="1" dirty="0"/>
              <a:t>ASOIF (28)</a:t>
            </a:r>
            <a:br>
              <a:rPr lang="cs-CZ" sz="3200" b="1" dirty="0"/>
            </a:br>
            <a:r>
              <a:rPr lang="cs-CZ" sz="3200" b="1" dirty="0"/>
              <a:t>Federace letních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IAAF (atletika); BWF (badminton); FIBA(basketbal)</a:t>
            </a:r>
          </a:p>
          <a:p>
            <a:pPr marL="0" indent="0">
              <a:buNone/>
            </a:pPr>
            <a:r>
              <a:rPr lang="cs-CZ" dirty="0"/>
              <a:t>AIBA (box); UCI (cyklistika); FIFA (fotbal); IGF (golf); FIG (gymnastika); IHF (házená); ISAF (jachting); </a:t>
            </a:r>
          </a:p>
          <a:p>
            <a:pPr marL="0" indent="0">
              <a:buNone/>
            </a:pPr>
            <a:r>
              <a:rPr lang="cs-CZ" dirty="0"/>
              <a:t>FEI (jezdectví); IJF (judo); ICF (kanoistika);</a:t>
            </a:r>
          </a:p>
          <a:p>
            <a:pPr marL="0" indent="0">
              <a:buNone/>
            </a:pPr>
            <a:r>
              <a:rPr lang="cs-CZ" dirty="0"/>
              <a:t>WA (lukostřelba); UIPM (moderní pětiboj); </a:t>
            </a:r>
          </a:p>
          <a:p>
            <a:pPr marL="0" indent="0">
              <a:buNone/>
            </a:pPr>
            <a:r>
              <a:rPr lang="cs-CZ" dirty="0"/>
              <a:t>FIH (pozemní hokej) WR (ragby); </a:t>
            </a:r>
          </a:p>
          <a:p>
            <a:pPr marL="0" indent="0">
              <a:buNone/>
            </a:pPr>
            <a:r>
              <a:rPr lang="cs-CZ" dirty="0"/>
              <a:t>ISSF (sportovní střelba); ITTF (stolní tenis); FIE (šerm); WTF (</a:t>
            </a:r>
            <a:r>
              <a:rPr lang="cs-CZ" dirty="0" err="1"/>
              <a:t>taekwondo</a:t>
            </a:r>
            <a:r>
              <a:rPr lang="cs-CZ" dirty="0"/>
              <a:t>); ITF (tenis); ITU (triatlon);</a:t>
            </a:r>
          </a:p>
          <a:p>
            <a:pPr marL="0" indent="0">
              <a:buNone/>
            </a:pPr>
            <a:r>
              <a:rPr lang="cs-CZ" dirty="0"/>
              <a:t>FISA (veslování); FINA (vodní sporty); FIVB (volejbal);</a:t>
            </a:r>
          </a:p>
          <a:p>
            <a:pPr marL="0" indent="0">
              <a:buNone/>
            </a:pPr>
            <a:r>
              <a:rPr lang="cs-CZ" dirty="0"/>
              <a:t>IWF (vzpírání); UWW (zápas)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03200"/>
            <a:ext cx="3744416" cy="135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75875"/>
            <a:ext cx="5760640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AIOWF (7)</a:t>
            </a:r>
            <a:br>
              <a:rPr lang="cs-CZ" sz="3600" b="1" dirty="0"/>
            </a:br>
            <a:r>
              <a:rPr lang="cs-CZ" sz="3600" b="1" dirty="0"/>
              <a:t>Federace zimních olympiád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3320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IBU (biatlon);</a:t>
            </a:r>
          </a:p>
          <a:p>
            <a:pPr marL="0" indent="0">
              <a:buNone/>
            </a:pPr>
            <a:r>
              <a:rPr lang="cs-CZ" dirty="0"/>
              <a:t>IBSF (boby a skeleton);</a:t>
            </a:r>
          </a:p>
          <a:p>
            <a:pPr marL="0" indent="0">
              <a:buNone/>
            </a:pPr>
            <a:r>
              <a:rPr lang="cs-CZ" dirty="0"/>
              <a:t>ISU (bruslení);</a:t>
            </a:r>
          </a:p>
          <a:p>
            <a:pPr marL="0" indent="0">
              <a:buNone/>
            </a:pPr>
            <a:r>
              <a:rPr lang="cs-CZ" dirty="0"/>
              <a:t>WCF (curling);</a:t>
            </a:r>
          </a:p>
          <a:p>
            <a:pPr marL="0" indent="0">
              <a:buNone/>
            </a:pPr>
            <a:r>
              <a:rPr lang="cs-CZ" dirty="0"/>
              <a:t>IIHF (lední hokej);</a:t>
            </a:r>
          </a:p>
          <a:p>
            <a:pPr marL="0" indent="0">
              <a:buNone/>
            </a:pPr>
            <a:r>
              <a:rPr lang="cs-CZ" dirty="0"/>
              <a:t>FIS (lyžařské sporty);</a:t>
            </a:r>
          </a:p>
          <a:p>
            <a:pPr marL="0" indent="0">
              <a:buNone/>
            </a:pPr>
            <a:r>
              <a:rPr lang="cs-CZ" dirty="0"/>
              <a:t>FIL (sáňkařský sport);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1050"/>
            <a:ext cx="4505325" cy="10096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592" y="3861048"/>
            <a:ext cx="459556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5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5688632" cy="1143000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ARISF (37)</a:t>
            </a:r>
            <a:br>
              <a:rPr lang="cs-CZ" sz="3600" b="1" dirty="0"/>
            </a:br>
            <a:r>
              <a:rPr lang="cs-CZ" sz="3600" b="1" dirty="0"/>
              <a:t>další federace uznané MOV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FAF (americký fotbal); FIA (automobilový sport); FIB (bandy);</a:t>
            </a:r>
          </a:p>
          <a:p>
            <a:pPr marL="0" indent="0">
              <a:buNone/>
            </a:pPr>
            <a:r>
              <a:rPr lang="cs-CZ" dirty="0"/>
              <a:t>WBSC (baseball a softball); WB (bowling); WBF (bridž);</a:t>
            </a:r>
          </a:p>
          <a:p>
            <a:pPr marL="0" indent="0">
              <a:buNone/>
            </a:pPr>
            <a:r>
              <a:rPr lang="cs-CZ" dirty="0"/>
              <a:t>IFF (florbal); UIAA (horolezectví;) ICU (</a:t>
            </a:r>
            <a:r>
              <a:rPr lang="cs-CZ" dirty="0" err="1"/>
              <a:t>cheerleading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WKF (karate); ICC (kriket); FIRS (kolečkové sporty);</a:t>
            </a:r>
          </a:p>
          <a:p>
            <a:pPr marL="0" indent="0">
              <a:buNone/>
            </a:pPr>
            <a:r>
              <a:rPr lang="cs-CZ" dirty="0"/>
              <a:t>IKF (korfbal); CMSB (koulové sporty); WCBS (kulečník);</a:t>
            </a:r>
          </a:p>
          <a:p>
            <a:pPr marL="0" indent="0">
              <a:buNone/>
            </a:pPr>
            <a:r>
              <a:rPr lang="cs-CZ" dirty="0"/>
              <a:t>FAI (letecký sport); FIM (motocyklový sport); IFMA (</a:t>
            </a:r>
            <a:r>
              <a:rPr lang="cs-CZ" dirty="0" err="1"/>
              <a:t>muay</a:t>
            </a:r>
            <a:r>
              <a:rPr lang="cs-CZ" dirty="0"/>
              <a:t> </a:t>
            </a:r>
            <a:r>
              <a:rPr lang="cs-CZ" dirty="0" err="1"/>
              <a:t>thai</a:t>
            </a:r>
            <a:r>
              <a:rPr lang="cs-CZ" dirty="0"/>
              <a:t>); IFNA (</a:t>
            </a:r>
            <a:r>
              <a:rPr lang="cs-CZ" dirty="0" err="1"/>
              <a:t>netball</a:t>
            </a:r>
            <a:r>
              <a:rPr lang="cs-CZ" dirty="0"/>
              <a:t>); IOF (orientační běh); FIPV (pelota);</a:t>
            </a:r>
          </a:p>
          <a:p>
            <a:pPr marL="0" indent="0">
              <a:buNone/>
            </a:pPr>
            <a:r>
              <a:rPr lang="cs-CZ" dirty="0"/>
              <a:t>CMAS (podvodní sporty); FIP (pólo); TWIF (přetahování lanem);</a:t>
            </a:r>
          </a:p>
          <a:p>
            <a:pPr marL="0" indent="0">
              <a:buNone/>
            </a:pPr>
            <a:r>
              <a:rPr lang="cs-CZ" dirty="0"/>
              <a:t>IRF (raketbal); ISMF (skialpinismus); IFSC (sportovní lezení); </a:t>
            </a:r>
          </a:p>
          <a:p>
            <a:pPr marL="0" indent="0">
              <a:buNone/>
            </a:pPr>
            <a:r>
              <a:rPr lang="cs-CZ" dirty="0"/>
              <a:t>WSF (squash); IFS (sumo); ISA (surfing); FIDE (šachy); </a:t>
            </a:r>
          </a:p>
          <a:p>
            <a:pPr marL="0" indent="0">
              <a:buNone/>
            </a:pPr>
            <a:r>
              <a:rPr lang="cs-CZ" dirty="0"/>
              <a:t>WDSF (taneční sport); WFDF (</a:t>
            </a:r>
            <a:r>
              <a:rPr lang="cs-CZ" dirty="0" err="1"/>
              <a:t>ultimate</a:t>
            </a:r>
            <a:r>
              <a:rPr lang="cs-CZ" dirty="0"/>
              <a:t> </a:t>
            </a:r>
            <a:r>
              <a:rPr lang="cs-CZ" dirty="0" err="1"/>
              <a:t>frisbee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IWWF (vodní lyžování a </a:t>
            </a:r>
            <a:r>
              <a:rPr lang="cs-CZ" dirty="0" err="1"/>
              <a:t>wakeboarding</a:t>
            </a:r>
            <a:r>
              <a:rPr lang="cs-CZ" dirty="0"/>
              <a:t>); UIM (vodní motorismus;)</a:t>
            </a:r>
          </a:p>
          <a:p>
            <a:pPr marL="0" indent="0">
              <a:buNone/>
            </a:pPr>
            <a:r>
              <a:rPr lang="cs-CZ" dirty="0"/>
              <a:t>IWUF (</a:t>
            </a:r>
            <a:r>
              <a:rPr lang="cs-CZ" dirty="0" err="1"/>
              <a:t>wu-šu</a:t>
            </a:r>
            <a:r>
              <a:rPr lang="cs-CZ" dirty="0"/>
              <a:t>); ILSF (záchranářský sport)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159" y="63079"/>
            <a:ext cx="1803075" cy="135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19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402832" cy="850106"/>
          </a:xfrm>
        </p:spPr>
        <p:txBody>
          <a:bodyPr>
            <a:noAutofit/>
          </a:bodyPr>
          <a:lstStyle/>
          <a:p>
            <a:pPr algn="l"/>
            <a:r>
              <a:rPr lang="cs-CZ" sz="3600" b="1" dirty="0"/>
              <a:t>AIMS </a:t>
            </a:r>
            <a:br>
              <a:rPr lang="cs-CZ" sz="3600" b="1" dirty="0"/>
            </a:br>
            <a:r>
              <a:rPr lang="cs-CZ" sz="3600" b="1" dirty="0"/>
              <a:t>ostatní federace (21)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IAF (aikido); FMJD (dáma); IDBF (dračí lodě())</a:t>
            </a:r>
          </a:p>
          <a:p>
            <a:pPr marL="0" indent="0">
              <a:buNone/>
            </a:pPr>
            <a:r>
              <a:rPr lang="cs-CZ" dirty="0"/>
              <a:t>JJIF (</a:t>
            </a:r>
            <a:r>
              <a:rPr lang="cs-CZ" dirty="0" err="1"/>
              <a:t>džú-džucu</a:t>
            </a:r>
            <a:r>
              <a:rPr lang="cs-CZ" dirty="0"/>
              <a:t>); IFA (</a:t>
            </a:r>
            <a:r>
              <a:rPr lang="cs-CZ" dirty="0" err="1"/>
              <a:t>faustball</a:t>
            </a:r>
            <a:r>
              <a:rPr lang="cs-CZ" dirty="0"/>
              <a:t>); IGF (go);</a:t>
            </a:r>
          </a:p>
          <a:p>
            <a:pPr marL="0" indent="0">
              <a:buNone/>
            </a:pPr>
            <a:r>
              <a:rPr lang="cs-CZ" dirty="0"/>
              <a:t>IFI (</a:t>
            </a:r>
            <a:r>
              <a:rPr lang="cs-CZ" dirty="0" err="1"/>
              <a:t>ice</a:t>
            </a:r>
            <a:r>
              <a:rPr lang="cs-CZ" dirty="0"/>
              <a:t> </a:t>
            </a:r>
            <a:r>
              <a:rPr lang="cs-CZ" dirty="0" err="1"/>
              <a:t>stock</a:t>
            </a:r>
            <a:r>
              <a:rPr lang="cs-CZ" dirty="0"/>
              <a:t> sport); FIK (</a:t>
            </a:r>
            <a:r>
              <a:rPr lang="cs-CZ" dirty="0" err="1"/>
              <a:t>kendó</a:t>
            </a:r>
            <a:r>
              <a:rPr lang="cs-CZ" dirty="0"/>
              <a:t>);</a:t>
            </a:r>
          </a:p>
          <a:p>
            <a:pPr marL="0" indent="0">
              <a:buNone/>
            </a:pPr>
            <a:r>
              <a:rPr lang="cs-CZ" dirty="0"/>
              <a:t>WAKO (</a:t>
            </a:r>
            <a:r>
              <a:rPr lang="cs-CZ" dirty="0" err="1"/>
              <a:t>kickboxing</a:t>
            </a:r>
            <a:r>
              <a:rPr lang="cs-CZ" dirty="0"/>
              <a:t>); IFBB (kulturistika a fitness);</a:t>
            </a:r>
          </a:p>
          <a:p>
            <a:pPr marL="0" indent="0">
              <a:buNone/>
            </a:pPr>
            <a:r>
              <a:rPr lang="cs-CZ" dirty="0"/>
              <a:t>FIL (lakros); WMF (minigolf);</a:t>
            </a:r>
          </a:p>
          <a:p>
            <a:pPr marL="0" indent="0">
              <a:buNone/>
            </a:pPr>
            <a:r>
              <a:rPr lang="cs-CZ" dirty="0"/>
              <a:t>ISFF (psí spřežení); ICSF (rybolovná technika);</a:t>
            </a:r>
          </a:p>
          <a:p>
            <a:pPr marL="0" indent="0">
              <a:buNone/>
            </a:pPr>
            <a:r>
              <a:rPr lang="cs-CZ" dirty="0"/>
              <a:t>FIAS (sambo); </a:t>
            </a:r>
            <a:r>
              <a:rPr lang="cs-CZ" dirty="0" err="1"/>
              <a:t>FISav</a:t>
            </a:r>
            <a:r>
              <a:rPr lang="cs-CZ" dirty="0"/>
              <a:t> (</a:t>
            </a:r>
            <a:r>
              <a:rPr lang="cs-CZ" dirty="0" err="1"/>
              <a:t>savate</a:t>
            </a:r>
            <a:r>
              <a:rPr lang="cs-CZ" dirty="0"/>
              <a:t>); ISTAF (</a:t>
            </a:r>
            <a:r>
              <a:rPr lang="cs-CZ" dirty="0" err="1"/>
              <a:t>sepak</a:t>
            </a:r>
            <a:r>
              <a:rPr lang="cs-CZ" dirty="0"/>
              <a:t> </a:t>
            </a:r>
            <a:r>
              <a:rPr lang="cs-CZ" dirty="0" err="1"/>
              <a:t>takraw</a:t>
            </a:r>
            <a:r>
              <a:rPr lang="cs-CZ" dirty="0"/>
              <a:t>); </a:t>
            </a:r>
          </a:p>
          <a:p>
            <a:pPr marL="0" indent="0">
              <a:buNone/>
            </a:pPr>
            <a:r>
              <a:rPr lang="cs-CZ" dirty="0"/>
              <a:t>IPF (silový trojboj); ISTF (soft tenis);</a:t>
            </a:r>
          </a:p>
          <a:p>
            <a:pPr marL="0" indent="0">
              <a:buNone/>
            </a:pPr>
            <a:r>
              <a:rPr lang="cs-CZ" dirty="0"/>
              <a:t>CIPS (sportovní rybolov); WDF (šipky)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58" y="80758"/>
            <a:ext cx="1595527" cy="198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813" y="188640"/>
            <a:ext cx="8229600" cy="1440160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mimořádní  členové:</a:t>
            </a:r>
            <a:br>
              <a:rPr lang="cs-CZ" sz="2400" b="1" dirty="0"/>
            </a:br>
            <a:r>
              <a:rPr lang="cs-CZ" sz="2400" dirty="0"/>
              <a:t>(tj. organizace, které vykonávají činnosti úzce související s mezinárodními sportovními federacemi)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04056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Hry </a:t>
            </a:r>
            <a:r>
              <a:rPr lang="cs-CZ" b="1" dirty="0" err="1"/>
              <a:t>Commonwealthu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Commonwealth</a:t>
            </a:r>
            <a:r>
              <a:rPr lang="cs-CZ" dirty="0"/>
              <a:t> </a:t>
            </a:r>
            <a:r>
              <a:rPr lang="cs-CZ" dirty="0" err="1"/>
              <a:t>Games</a:t>
            </a:r>
            <a:r>
              <a:rPr lang="cs-CZ" dirty="0"/>
              <a:t> </a:t>
            </a:r>
            <a:r>
              <a:rPr lang="cs-CZ" dirty="0" err="1"/>
              <a:t>Federation</a:t>
            </a:r>
            <a:r>
              <a:rPr lang="cs-CZ" dirty="0"/>
              <a:t> (CGF)</a:t>
            </a:r>
          </a:p>
          <a:p>
            <a:r>
              <a:rPr lang="cs-CZ" b="1" dirty="0"/>
              <a:t>Paralympijské hry </a:t>
            </a:r>
            <a:r>
              <a:rPr lang="cs-CZ" dirty="0"/>
              <a:t>- Mezinárodní paralympijský výbor /International </a:t>
            </a:r>
            <a:r>
              <a:rPr lang="cs-CZ" dirty="0" err="1"/>
              <a:t>Paralympic</a:t>
            </a:r>
            <a:r>
              <a:rPr lang="cs-CZ" dirty="0"/>
              <a:t> </a:t>
            </a:r>
            <a:r>
              <a:rPr lang="cs-CZ" dirty="0" err="1"/>
              <a:t>Committee</a:t>
            </a:r>
            <a:r>
              <a:rPr lang="cs-CZ" dirty="0"/>
              <a:t> (IPC)</a:t>
            </a:r>
          </a:p>
          <a:p>
            <a:r>
              <a:rPr lang="cs-CZ" b="1" dirty="0" err="1"/>
              <a:t>Gymnasiáda</a:t>
            </a:r>
            <a:r>
              <a:rPr lang="cs-CZ" dirty="0"/>
              <a:t> - Mezinárodní federace školního sportu /International </a:t>
            </a:r>
            <a:r>
              <a:rPr lang="cs-CZ" dirty="0" err="1"/>
              <a:t>School</a:t>
            </a:r>
            <a:r>
              <a:rPr lang="cs-CZ" dirty="0"/>
              <a:t> Sport </a:t>
            </a:r>
            <a:r>
              <a:rPr lang="cs-CZ" dirty="0" err="1"/>
              <a:t>Federation</a:t>
            </a:r>
            <a:r>
              <a:rPr lang="cs-CZ" dirty="0"/>
              <a:t> (ISF)</a:t>
            </a:r>
          </a:p>
          <a:p>
            <a:r>
              <a:rPr lang="en-US" b="1" dirty="0" err="1"/>
              <a:t>Světové</a:t>
            </a:r>
            <a:r>
              <a:rPr lang="en-US" b="1" dirty="0"/>
              <a:t> </a:t>
            </a:r>
            <a:r>
              <a:rPr lang="en-US" b="1" dirty="0" err="1"/>
              <a:t>hry</a:t>
            </a:r>
            <a:r>
              <a:rPr lang="en-US" dirty="0"/>
              <a:t> </a:t>
            </a:r>
            <a:r>
              <a:rPr lang="cs-CZ" dirty="0"/>
              <a:t>- </a:t>
            </a:r>
            <a:r>
              <a:rPr lang="en-US" dirty="0" err="1"/>
              <a:t>Mezinárodní</a:t>
            </a:r>
            <a:r>
              <a:rPr lang="en-US" dirty="0"/>
              <a:t> </a:t>
            </a:r>
            <a:r>
              <a:rPr lang="en-US" dirty="0" err="1"/>
              <a:t>asociace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her</a:t>
            </a:r>
            <a:r>
              <a:rPr lang="cs-CZ" dirty="0"/>
              <a:t> /</a:t>
            </a:r>
            <a:r>
              <a:rPr lang="en-US" dirty="0"/>
              <a:t>International World Games Association (IWGA)</a:t>
            </a:r>
            <a:endParaRPr lang="cs-CZ" dirty="0"/>
          </a:p>
          <a:p>
            <a:r>
              <a:rPr lang="cs-CZ" b="1" dirty="0"/>
              <a:t>Univerziáda</a:t>
            </a:r>
            <a:r>
              <a:rPr lang="cs-CZ" dirty="0"/>
              <a:t>  - Mezinárodní federace vysokoškolského sportu /</a:t>
            </a:r>
            <a:r>
              <a:rPr lang="cs-CZ" dirty="0" err="1"/>
              <a:t>Federation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du</a:t>
            </a:r>
            <a:r>
              <a:rPr lang="cs-CZ" dirty="0"/>
              <a:t> Sport </a:t>
            </a:r>
            <a:r>
              <a:rPr lang="cs-CZ" dirty="0" err="1"/>
              <a:t>Universitaire</a:t>
            </a:r>
            <a:r>
              <a:rPr lang="cs-CZ" dirty="0"/>
              <a:t> (FISU)</a:t>
            </a:r>
          </a:p>
        </p:txBody>
      </p:sp>
    </p:spTree>
    <p:extLst>
      <p:ext uri="{BB962C8B-B14F-4D97-AF65-F5344CB8AC3E}">
        <p14:creationId xmlns:p14="http://schemas.microsoft.com/office/powerpoint/2010/main" val="230559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778098"/>
          </a:xfrm>
        </p:spPr>
        <p:txBody>
          <a:bodyPr>
            <a:normAutofit/>
          </a:bodyPr>
          <a:lstStyle/>
          <a:p>
            <a:pPr algn="l"/>
            <a:r>
              <a:rPr lang="cs-CZ" sz="2400" dirty="0">
                <a:hlinkClick r:id="rId2"/>
              </a:rPr>
              <a:t>https://gaisf.org/about/statutes/</a:t>
            </a:r>
            <a:r>
              <a:rPr lang="cs-CZ" sz="2400" dirty="0"/>
              <a:t>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3501008"/>
            <a:ext cx="4248472" cy="3203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6632"/>
            <a:ext cx="4120715" cy="310904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152" y="3522215"/>
            <a:ext cx="4058179" cy="307172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611560" y="1772816"/>
            <a:ext cx="3888432" cy="86409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Díky za pozornost.</a:t>
            </a:r>
          </a:p>
        </p:txBody>
      </p:sp>
    </p:spTree>
    <p:extLst>
      <p:ext uri="{BB962C8B-B14F-4D97-AF65-F5344CB8AC3E}">
        <p14:creationId xmlns:p14="http://schemas.microsoft.com/office/powerpoint/2010/main" val="32702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671</Words>
  <Application>Microsoft Office PowerPoint</Application>
  <PresentationFormat>Předvádění na obrazovce (4:3)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Mezinárodní sportovní organizace</vt:lpstr>
      <vt:lpstr>Mezinárodní sportovní organizace</vt:lpstr>
      <vt:lpstr>Prezentace aplikace PowerPoint</vt:lpstr>
      <vt:lpstr>ASOIF (28) Federace letních olympiád</vt:lpstr>
      <vt:lpstr>AIOWF (7) Federace zimních olympiád</vt:lpstr>
      <vt:lpstr>ARISF (37) další federace uznané MOV</vt:lpstr>
      <vt:lpstr>AIMS  ostatní federace (21)</vt:lpstr>
      <vt:lpstr>mimořádní  členové: (tj. organizace, které vykonávají činnosti úzce související s mezinárodními sportovními federacemi)</vt:lpstr>
      <vt:lpstr>https://gaisf.org/about/statutes/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Perinova</dc:creator>
  <cp:lastModifiedBy>Jiří Novotný</cp:lastModifiedBy>
  <cp:revision>46</cp:revision>
  <dcterms:created xsi:type="dcterms:W3CDTF">2017-10-30T09:32:23Z</dcterms:created>
  <dcterms:modified xsi:type="dcterms:W3CDTF">2020-09-01T10:04:10Z</dcterms:modified>
</cp:coreProperties>
</file>