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58" r:id="rId5"/>
    <p:sldId id="270" r:id="rId6"/>
    <p:sldId id="259" r:id="rId7"/>
    <p:sldId id="260" r:id="rId8"/>
    <p:sldId id="262" r:id="rId9"/>
    <p:sldId id="261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07A2E-E3E6-4092-BE9A-EB8A580D9DBB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0D133-7CBA-4095-BED7-106A0FA50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54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D133-7CBA-4095-BED7-106A0FA509E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88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lympic.org/national-olympic-committe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eurolympic.org/executive-committe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lympic.org/ioc-members-lis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97152"/>
            <a:ext cx="7772400" cy="1512168"/>
          </a:xfrm>
        </p:spPr>
        <p:txBody>
          <a:bodyPr>
            <a:normAutofit/>
          </a:bodyPr>
          <a:lstStyle/>
          <a:p>
            <a:r>
              <a:rPr lang="cs-CZ" b="1" dirty="0">
                <a:latin typeface="Agency FB" panose="020B0503020202020204" pitchFamily="34" charset="0"/>
              </a:rPr>
              <a:t>Mezinárodní olympijské </a:t>
            </a:r>
            <a:r>
              <a:rPr lang="cs-CZ" b="1" dirty="0" smtClean="0">
                <a:latin typeface="Agency FB" panose="020B0503020202020204" pitchFamily="34" charset="0"/>
              </a:rPr>
              <a:t>hnutí </a:t>
            </a:r>
            <a:endParaRPr lang="cs-CZ" b="1" dirty="0">
              <a:latin typeface="Agency FB" panose="020B0503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2773" r="11932" b="1961"/>
          <a:stretch/>
        </p:blipFill>
        <p:spPr>
          <a:xfrm>
            <a:off x="323529" y="476671"/>
            <a:ext cx="8657594" cy="450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The </a:t>
            </a:r>
            <a:r>
              <a:rPr lang="cs-CZ" b="1" dirty="0" err="1"/>
              <a:t>National</a:t>
            </a:r>
            <a:r>
              <a:rPr lang="cs-CZ" b="1" dirty="0"/>
              <a:t> </a:t>
            </a:r>
            <a:r>
              <a:rPr lang="cs-CZ" b="1" dirty="0" err="1"/>
              <a:t>Olympic</a:t>
            </a:r>
            <a:r>
              <a:rPr lang="cs-CZ" b="1" dirty="0"/>
              <a:t> </a:t>
            </a:r>
            <a:r>
              <a:rPr lang="cs-CZ" b="1" dirty="0" err="1"/>
              <a:t>Committees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NOCs</a:t>
            </a:r>
            <a:r>
              <a:rPr lang="cs-CZ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cs-CZ" dirty="0"/>
              <a:t>205 národních olympijských </a:t>
            </a:r>
            <a:r>
              <a:rPr lang="cs-CZ" dirty="0" smtClean="0"/>
              <a:t>výborů</a:t>
            </a:r>
          </a:p>
          <a:p>
            <a:r>
              <a:rPr lang="cs-CZ" dirty="0"/>
              <a:t>jejich posláním je rozvíjet, podporovat a chránit olympijské hnutí ve svých zemích</a:t>
            </a:r>
            <a:endParaRPr lang="cs-CZ" dirty="0" smtClean="0"/>
          </a:p>
          <a:p>
            <a:r>
              <a:rPr lang="cs-CZ" dirty="0"/>
              <a:t>vybrat a označit město, které se může ucházet o organizaci olympijských her ve svých </a:t>
            </a:r>
            <a:r>
              <a:rPr lang="cs-CZ" dirty="0" smtClean="0"/>
              <a:t>zemích</a:t>
            </a:r>
          </a:p>
          <a:p>
            <a:r>
              <a:rPr lang="cs-CZ" dirty="0"/>
              <a:t>vybrat a poslat týmy a soutěžící o účast na olympijských </a:t>
            </a:r>
            <a:r>
              <a:rPr lang="cs-CZ" dirty="0" smtClean="0"/>
              <a:t>hrách</a:t>
            </a:r>
          </a:p>
          <a:p>
            <a:r>
              <a:rPr lang="cs-CZ" dirty="0" smtClean="0"/>
              <a:t>podílí </a:t>
            </a:r>
            <a:r>
              <a:rPr lang="cs-CZ" dirty="0"/>
              <a:t>se </a:t>
            </a:r>
            <a:r>
              <a:rPr lang="cs-CZ" dirty="0" smtClean="0"/>
              <a:t>na </a:t>
            </a:r>
            <a:r>
              <a:rPr lang="cs-CZ" dirty="0"/>
              <a:t>školení sportovních administrátorů organizováním vzdělávacích programů</a:t>
            </a:r>
            <a:endParaRPr lang="cs-CZ" dirty="0" smtClean="0"/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www.olympic.org/national-olympic-committees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515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r>
              <a:rPr lang="cs-CZ" b="1" dirty="0"/>
              <a:t>The International </a:t>
            </a:r>
            <a:r>
              <a:rPr lang="cs-CZ" b="1" dirty="0" err="1"/>
              <a:t>Federations</a:t>
            </a:r>
            <a:r>
              <a:rPr lang="cs-CZ" dirty="0"/>
              <a:t> (</a:t>
            </a:r>
            <a:r>
              <a:rPr lang="cs-CZ" dirty="0" err="1"/>
              <a:t>IFs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jedná se o mezinárodní nevládní organizace </a:t>
            </a:r>
            <a:r>
              <a:rPr lang="cs-CZ" dirty="0" smtClean="0"/>
              <a:t>zaštiťující </a:t>
            </a:r>
            <a:r>
              <a:rPr lang="cs-CZ" dirty="0"/>
              <a:t>jeden či více sportů na celosvětové úrovni, jež zahrnují i organizace spravující tyto sporty na národní </a:t>
            </a:r>
            <a:r>
              <a:rPr lang="cs-CZ" dirty="0" smtClean="0"/>
              <a:t>úrovni</a:t>
            </a:r>
          </a:p>
          <a:p>
            <a:r>
              <a:rPr lang="en-US" dirty="0"/>
              <a:t>The Association of Summer Olympic International Federations (</a:t>
            </a:r>
            <a:r>
              <a:rPr lang="en-US" b="1" dirty="0"/>
              <a:t>ASOIF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en-US" dirty="0"/>
              <a:t>The Association of International Olympic Winter Sports Federations (</a:t>
            </a:r>
            <a:r>
              <a:rPr lang="en-US" b="1" dirty="0"/>
              <a:t>AIOWF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en-US" dirty="0"/>
              <a:t>The Association of the IOC </a:t>
            </a:r>
            <a:r>
              <a:rPr lang="en-US" dirty="0" err="1"/>
              <a:t>Recognised</a:t>
            </a:r>
            <a:r>
              <a:rPr lang="en-US" dirty="0"/>
              <a:t> International Sports Federations (</a:t>
            </a:r>
            <a:r>
              <a:rPr lang="en-US" b="1" dirty="0"/>
              <a:t>ARISF</a:t>
            </a:r>
            <a:r>
              <a:rPr lang="en-US" dirty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26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r>
              <a:rPr lang="en-US" dirty="0" smtClean="0"/>
              <a:t>Giulio </a:t>
            </a:r>
            <a:r>
              <a:rPr lang="en-US" dirty="0" err="1"/>
              <a:t>Onesti</a:t>
            </a:r>
            <a:r>
              <a:rPr lang="en-US" dirty="0"/>
              <a:t> (ITA), </a:t>
            </a:r>
            <a:endParaRPr lang="cs-CZ" dirty="0" smtClean="0"/>
          </a:p>
          <a:p>
            <a:r>
              <a:rPr lang="en-US" dirty="0" smtClean="0"/>
              <a:t>Raoul </a:t>
            </a:r>
            <a:r>
              <a:rPr lang="en-US" dirty="0" err="1"/>
              <a:t>Mollet</a:t>
            </a:r>
            <a:r>
              <a:rPr lang="en-US" dirty="0"/>
              <a:t> (BEL) </a:t>
            </a:r>
            <a:endParaRPr lang="cs-CZ" dirty="0" smtClean="0"/>
          </a:p>
          <a:p>
            <a:r>
              <a:rPr lang="en-US" dirty="0" smtClean="0"/>
              <a:t>Raymond </a:t>
            </a:r>
            <a:r>
              <a:rPr lang="en-US" dirty="0" err="1"/>
              <a:t>Gafner</a:t>
            </a:r>
            <a:r>
              <a:rPr lang="en-US" dirty="0"/>
              <a:t> (SUI)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9184"/>
            <a:ext cx="2880320" cy="2306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227" y="1426986"/>
            <a:ext cx="2828925" cy="23241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772946"/>
            <a:ext cx="1638300" cy="19335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210" y="3863181"/>
            <a:ext cx="1809750" cy="25241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509313" y="306431"/>
            <a:ext cx="2160240" cy="7554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1967</a:t>
            </a:r>
            <a:endParaRPr lang="cs-CZ" sz="4000" dirty="0"/>
          </a:p>
        </p:txBody>
      </p:sp>
      <p:sp>
        <p:nvSpPr>
          <p:cNvPr id="10" name="Obdélník 9"/>
          <p:cNvSpPr/>
          <p:nvPr/>
        </p:nvSpPr>
        <p:spPr>
          <a:xfrm>
            <a:off x="395536" y="4653494"/>
            <a:ext cx="6459810" cy="17338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ANOC </a:t>
            </a:r>
            <a:endParaRPr lang="cs-CZ" sz="3600" dirty="0" smtClean="0"/>
          </a:p>
          <a:p>
            <a:pPr algn="ctr"/>
            <a:r>
              <a:rPr lang="en-US" sz="3200" dirty="0" smtClean="0"/>
              <a:t>(</a:t>
            </a:r>
            <a:r>
              <a:rPr lang="en-US" sz="3200" dirty="0"/>
              <a:t>Association of National Olympic Committees)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7875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r>
              <a:rPr lang="cs-CZ" dirty="0"/>
              <a:t>1968 shromáždění ve </a:t>
            </a:r>
            <a:r>
              <a:rPr lang="cs-CZ" dirty="0" smtClean="0"/>
              <a:t>Versailles pod vedením prvního presidenta </a:t>
            </a:r>
          </a:p>
          <a:p>
            <a:r>
              <a:rPr lang="cs-CZ" dirty="0" smtClean="0"/>
              <a:t>teprve </a:t>
            </a:r>
            <a:r>
              <a:rPr lang="cs-CZ" dirty="0"/>
              <a:t>v roce 1975 v Lisabonu </a:t>
            </a:r>
            <a:r>
              <a:rPr lang="cs-CZ" dirty="0" smtClean="0"/>
              <a:t>mělo sdružení </a:t>
            </a:r>
            <a:r>
              <a:rPr lang="cs-CZ" dirty="0"/>
              <a:t>písemné stanovy a definitivní název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2374"/>
            <a:ext cx="3240360" cy="231277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55576" y="5013176"/>
            <a:ext cx="7859216" cy="16561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Continental Association of European NOCs </a:t>
            </a:r>
            <a:r>
              <a:rPr lang="en-US" sz="3600" dirty="0"/>
              <a:t>(AENOC)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3851920" y="1685985"/>
            <a:ext cx="3528392" cy="7545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Jean de </a:t>
            </a:r>
            <a:r>
              <a:rPr lang="cs-CZ" sz="2400" dirty="0" err="1"/>
              <a:t>Beaumont</a:t>
            </a:r>
            <a:r>
              <a:rPr lang="cs-CZ" sz="2400" dirty="0"/>
              <a:t> (FRA)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02438"/>
            <a:ext cx="1817992" cy="145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3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1" y="2204863"/>
            <a:ext cx="8640959" cy="460551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 roce 1980 měla asociace 33členů</a:t>
            </a:r>
          </a:p>
          <a:p>
            <a:r>
              <a:rPr lang="cs-CZ" dirty="0"/>
              <a:t>v</a:t>
            </a:r>
            <a:r>
              <a:rPr lang="cs-CZ" dirty="0" smtClean="0"/>
              <a:t> roce 1989 se </a:t>
            </a:r>
            <a:r>
              <a:rPr lang="cs-CZ" dirty="0"/>
              <a:t>stal presidentem Dr. Jacques </a:t>
            </a:r>
            <a:r>
              <a:rPr lang="cs-CZ" dirty="0" err="1"/>
              <a:t>Rogge</a:t>
            </a:r>
            <a:r>
              <a:rPr lang="cs-CZ" dirty="0"/>
              <a:t> (</a:t>
            </a:r>
            <a:r>
              <a:rPr lang="cs-CZ" dirty="0" smtClean="0"/>
              <a:t>BEL)</a:t>
            </a:r>
          </a:p>
          <a:p>
            <a:r>
              <a:rPr lang="cs-CZ" dirty="0"/>
              <a:t>v</a:t>
            </a:r>
            <a:r>
              <a:rPr lang="cs-CZ" dirty="0" smtClean="0"/>
              <a:t> roce 1994 politické změny v Evropě znamenaly zvýšení počtu členů na 48</a:t>
            </a:r>
          </a:p>
          <a:p>
            <a:r>
              <a:rPr lang="cs-CZ" dirty="0"/>
              <a:t>v</a:t>
            </a:r>
            <a:r>
              <a:rPr lang="cs-CZ" dirty="0" smtClean="0"/>
              <a:t> roce 1995 změnila AENOC </a:t>
            </a:r>
            <a:r>
              <a:rPr lang="cs-CZ" dirty="0"/>
              <a:t>jméno na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Olympic</a:t>
            </a:r>
            <a:r>
              <a:rPr lang="cs-CZ" dirty="0"/>
              <a:t> </a:t>
            </a:r>
            <a:r>
              <a:rPr lang="cs-CZ" dirty="0" err="1"/>
              <a:t>Committees</a:t>
            </a:r>
            <a:r>
              <a:rPr lang="cs-CZ" dirty="0"/>
              <a:t> (EOC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http://www.eurolympic.org/executive-committee</a:t>
            </a:r>
            <a:r>
              <a:rPr lang="cs-CZ" sz="2000" dirty="0" smtClean="0">
                <a:hlinkClick r:id="rId2"/>
              </a:rPr>
              <a:t>/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38" y="163971"/>
            <a:ext cx="3168351" cy="19350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282" y="58112"/>
            <a:ext cx="1630541" cy="25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600400"/>
          </a:xfrm>
        </p:spPr>
        <p:txBody>
          <a:bodyPr>
            <a:noAutofit/>
          </a:bodyPr>
          <a:lstStyle/>
          <a:p>
            <a:r>
              <a:rPr lang="cs-CZ" sz="2800" dirty="0" smtClean="0"/>
              <a:t>vzdělávání </a:t>
            </a:r>
            <a:r>
              <a:rPr lang="cs-CZ" sz="2800" dirty="0"/>
              <a:t>mládí prostřednictvím sportu v duchu lepšího porozumění, přátelství a úcty k životnímu prostředí, což přispívá k budování lepšího a klidnějšího světa</a:t>
            </a:r>
            <a:r>
              <a:rPr lang="cs-CZ" sz="2800" dirty="0" smtClean="0"/>
              <a:t>;</a:t>
            </a:r>
            <a:endParaRPr lang="cs-CZ" sz="2800" dirty="0"/>
          </a:p>
          <a:p>
            <a:r>
              <a:rPr lang="cs-CZ" sz="2800" dirty="0" smtClean="0"/>
              <a:t>podpora </a:t>
            </a:r>
            <a:r>
              <a:rPr lang="cs-CZ" sz="2800" dirty="0"/>
              <a:t>spolupráce mezi evropskými NOC prostřednictvím výzkumu, studií společných zájmů, výměny informací a ochrany společných postojů</a:t>
            </a:r>
            <a:r>
              <a:rPr lang="cs-CZ" sz="2800" dirty="0" smtClean="0"/>
              <a:t>;</a:t>
            </a:r>
            <a:endParaRPr lang="cs-CZ" sz="2800" dirty="0"/>
          </a:p>
          <a:p>
            <a:r>
              <a:rPr lang="cs-CZ" sz="2800" dirty="0" smtClean="0"/>
              <a:t>rozvoj </a:t>
            </a:r>
            <a:r>
              <a:rPr lang="cs-CZ" sz="2800" dirty="0"/>
              <a:t>programů olympijské solidarity MOV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67" y="274638"/>
            <a:ext cx="1695450" cy="2695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2411760" y="116632"/>
            <a:ext cx="6275040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šíření olympijských ideálů definovaných Chartou IOC v Evropě v úzké spolupráci s Mezinárodním olympijským výborem (IOC), sdružením národních olympijských výborů (ANOC) a olympijskými sdruženími ostatních kontinentů;</a:t>
            </a:r>
          </a:p>
        </p:txBody>
      </p:sp>
    </p:spTree>
    <p:extLst>
      <p:ext uri="{BB962C8B-B14F-4D97-AF65-F5344CB8AC3E}">
        <p14:creationId xmlns:p14="http://schemas.microsoft.com/office/powerpoint/2010/main" val="206829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Organizace Olympijského hnutí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/>
              <a:t>The International </a:t>
            </a:r>
            <a:r>
              <a:rPr lang="cs-CZ" dirty="0" err="1"/>
              <a:t>Olympic</a:t>
            </a:r>
            <a:r>
              <a:rPr lang="cs-CZ" dirty="0"/>
              <a:t> </a:t>
            </a:r>
            <a:r>
              <a:rPr lang="cs-CZ" dirty="0" err="1"/>
              <a:t>Committee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b="1" dirty="0" smtClean="0"/>
              <a:t>IOC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The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Olympic</a:t>
            </a:r>
            <a:r>
              <a:rPr lang="cs-CZ" dirty="0"/>
              <a:t> </a:t>
            </a:r>
            <a:r>
              <a:rPr lang="cs-CZ" dirty="0" err="1" smtClean="0"/>
              <a:t>Committees</a:t>
            </a:r>
            <a:r>
              <a:rPr lang="cs-CZ" dirty="0" smtClean="0"/>
              <a:t> (</a:t>
            </a:r>
            <a:r>
              <a:rPr lang="cs-CZ" b="1" dirty="0" err="1" smtClean="0"/>
              <a:t>NOC</a:t>
            </a:r>
            <a:r>
              <a:rPr lang="cs-CZ" dirty="0" err="1" smtClean="0"/>
              <a:t>s</a:t>
            </a:r>
            <a:r>
              <a:rPr lang="cs-CZ" dirty="0" smtClean="0"/>
              <a:t>)</a:t>
            </a:r>
          </a:p>
          <a:p>
            <a:r>
              <a:rPr lang="cs-CZ" dirty="0" smtClean="0"/>
              <a:t>The </a:t>
            </a:r>
            <a:r>
              <a:rPr lang="cs-CZ" dirty="0"/>
              <a:t>International </a:t>
            </a:r>
            <a:r>
              <a:rPr lang="cs-CZ" dirty="0" err="1"/>
              <a:t>Federations</a:t>
            </a:r>
            <a:r>
              <a:rPr lang="cs-CZ" dirty="0"/>
              <a:t> (</a:t>
            </a:r>
            <a:r>
              <a:rPr lang="cs-CZ" b="1" dirty="0" err="1" smtClean="0"/>
              <a:t>IF</a:t>
            </a:r>
            <a:r>
              <a:rPr lang="cs-CZ" dirty="0" err="1" smtClean="0"/>
              <a:t>s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Organizační </a:t>
            </a:r>
            <a:r>
              <a:rPr lang="cs-CZ" dirty="0"/>
              <a:t>výbory olympijských </a:t>
            </a:r>
            <a:r>
              <a:rPr lang="cs-CZ" dirty="0" smtClean="0"/>
              <a:t>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TOP </a:t>
            </a:r>
            <a:r>
              <a:rPr lang="en-US" dirty="0" err="1"/>
              <a:t>partnery</a:t>
            </a:r>
            <a:r>
              <a:rPr lang="en-US" dirty="0"/>
              <a:t>, </a:t>
            </a:r>
            <a:r>
              <a:rPr lang="en-US" dirty="0" err="1"/>
              <a:t>partnery</a:t>
            </a:r>
            <a:r>
              <a:rPr lang="en-US" dirty="0"/>
              <a:t> vysílání a </a:t>
            </a:r>
            <a:r>
              <a:rPr lang="en-US" dirty="0" err="1"/>
              <a:t>agentury</a:t>
            </a:r>
            <a:r>
              <a:rPr lang="en-US" dirty="0"/>
              <a:t> OSN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74" y="3445580"/>
            <a:ext cx="2738373" cy="18228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445580"/>
            <a:ext cx="2635456" cy="17859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932" y="3445580"/>
            <a:ext cx="2730412" cy="181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9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95" y="188640"/>
            <a:ext cx="7740275" cy="54006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1331640" y="5589240"/>
            <a:ext cx="6552728" cy="9361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atin typeface="Century" panose="02040604050505020304" pitchFamily="18" charset="0"/>
              </a:rPr>
              <a:t>Mezinárodní olympijský výbor 1896 v Athénách.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07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dirty="0"/>
              <a:t>Role MOV, dle Olympijské charty, je následující: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6048672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b="1" dirty="0">
                <a:ea typeface="Calibri"/>
                <a:cs typeface="Times New Roman"/>
              </a:rPr>
              <a:t>šíření etiky </a:t>
            </a:r>
            <a:r>
              <a:rPr lang="cs-CZ" sz="3400" dirty="0">
                <a:ea typeface="Calibri"/>
                <a:cs typeface="Times New Roman"/>
              </a:rPr>
              <a:t>ve sportu, vzdělávání mládeže prostřednictvím sportu, propagace </a:t>
            </a:r>
            <a:r>
              <a:rPr lang="cs-CZ" sz="3400" b="1" dirty="0">
                <a:ea typeface="Calibri"/>
                <a:cs typeface="Times New Roman"/>
              </a:rPr>
              <a:t>fair play a eliminace násilí ve sportu</a:t>
            </a:r>
            <a:endParaRPr lang="cs-CZ" sz="3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dirty="0">
                <a:ea typeface="Calibri"/>
                <a:cs typeface="Times New Roman"/>
              </a:rPr>
              <a:t>podněcování a </a:t>
            </a:r>
            <a:r>
              <a:rPr lang="cs-CZ" sz="3400" b="1" dirty="0">
                <a:ea typeface="Calibri"/>
                <a:cs typeface="Times New Roman"/>
              </a:rPr>
              <a:t>podpora organizace</a:t>
            </a:r>
            <a:r>
              <a:rPr lang="cs-CZ" sz="3400" dirty="0">
                <a:ea typeface="Calibri"/>
                <a:cs typeface="Times New Roman"/>
              </a:rPr>
              <a:t>, rozvoje a koordinace sportu a </a:t>
            </a:r>
            <a:r>
              <a:rPr lang="cs-CZ" sz="3400" b="1" dirty="0">
                <a:ea typeface="Calibri"/>
                <a:cs typeface="Times New Roman"/>
              </a:rPr>
              <a:t>sportovních soutěží</a:t>
            </a:r>
            <a:endParaRPr lang="cs-CZ" sz="3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dirty="0">
                <a:ea typeface="Calibri"/>
                <a:cs typeface="Times New Roman"/>
              </a:rPr>
              <a:t>zajišťování pravidelného konání olympijských her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b="1" dirty="0">
                <a:ea typeface="Calibri"/>
                <a:cs typeface="Times New Roman"/>
              </a:rPr>
              <a:t>spolupráce</a:t>
            </a:r>
            <a:r>
              <a:rPr lang="cs-CZ" sz="3400" dirty="0">
                <a:ea typeface="Calibri"/>
                <a:cs typeface="Times New Roman"/>
              </a:rPr>
              <a:t> s příslušnými veřejnými či soukromými </a:t>
            </a:r>
            <a:r>
              <a:rPr lang="cs-CZ" sz="3400" b="1" dirty="0">
                <a:ea typeface="Calibri"/>
                <a:cs typeface="Times New Roman"/>
              </a:rPr>
              <a:t>organizacemi a úřady</a:t>
            </a:r>
            <a:r>
              <a:rPr lang="cs-CZ" sz="3400" dirty="0">
                <a:ea typeface="Calibri"/>
                <a:cs typeface="Times New Roman"/>
              </a:rPr>
              <a:t> – snaha využívat sport jako službu lidstvu a tím podporovat mír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b="1" dirty="0">
                <a:ea typeface="Calibri"/>
                <a:cs typeface="Times New Roman"/>
              </a:rPr>
              <a:t>posílení </a:t>
            </a:r>
            <a:r>
              <a:rPr lang="cs-CZ" sz="3400" dirty="0">
                <a:ea typeface="Calibri"/>
                <a:cs typeface="Times New Roman"/>
              </a:rPr>
              <a:t>jednoty a ochrany </a:t>
            </a:r>
            <a:r>
              <a:rPr lang="cs-CZ" sz="3400" b="1" dirty="0">
                <a:ea typeface="Calibri"/>
                <a:cs typeface="Times New Roman"/>
              </a:rPr>
              <a:t>nezávislosti olympijského hnutí</a:t>
            </a:r>
            <a:endParaRPr lang="cs-CZ" sz="3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dirty="0">
                <a:ea typeface="Calibri"/>
                <a:cs typeface="Times New Roman"/>
              </a:rPr>
              <a:t>vyvíjení </a:t>
            </a:r>
            <a:r>
              <a:rPr lang="cs-CZ" sz="3400" b="1" dirty="0">
                <a:ea typeface="Calibri"/>
                <a:cs typeface="Times New Roman"/>
              </a:rPr>
              <a:t>aktivit proti</a:t>
            </a:r>
            <a:r>
              <a:rPr lang="cs-CZ" sz="3400" dirty="0">
                <a:ea typeface="Calibri"/>
                <a:cs typeface="Times New Roman"/>
              </a:rPr>
              <a:t> jakékoliv formě </a:t>
            </a:r>
            <a:r>
              <a:rPr lang="cs-CZ" sz="3400" b="1" dirty="0">
                <a:ea typeface="Calibri"/>
                <a:cs typeface="Times New Roman"/>
              </a:rPr>
              <a:t>diskriminace</a:t>
            </a:r>
            <a:r>
              <a:rPr lang="cs-CZ" sz="3400" dirty="0">
                <a:ea typeface="Calibri"/>
                <a:cs typeface="Times New Roman"/>
              </a:rPr>
              <a:t> ovlivňující olympijské hnutí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dirty="0">
                <a:ea typeface="Calibri"/>
                <a:cs typeface="Times New Roman"/>
              </a:rPr>
              <a:t>podněcování a podpora účasti žen ve sportu na všech úrovních a ve všech strukturách s ohledem na </a:t>
            </a:r>
            <a:r>
              <a:rPr lang="cs-CZ" sz="3400" b="1" dirty="0">
                <a:ea typeface="Calibri"/>
                <a:cs typeface="Times New Roman"/>
              </a:rPr>
              <a:t>princip rovnosti mužů a žen</a:t>
            </a:r>
            <a:endParaRPr lang="cs-CZ" sz="3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dirty="0">
                <a:ea typeface="Calibri"/>
                <a:cs typeface="Times New Roman"/>
              </a:rPr>
              <a:t>boj </a:t>
            </a:r>
            <a:r>
              <a:rPr lang="cs-CZ" sz="3400" b="1" dirty="0">
                <a:ea typeface="Calibri"/>
                <a:cs typeface="Times New Roman"/>
              </a:rPr>
              <a:t>proti dopingu</a:t>
            </a:r>
            <a:r>
              <a:rPr lang="cs-CZ" sz="3400" dirty="0">
                <a:ea typeface="Calibri"/>
                <a:cs typeface="Times New Roman"/>
              </a:rPr>
              <a:t> ve sportu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51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6552728"/>
          </a:xfrm>
        </p:spPr>
        <p:txBody>
          <a:bodyPr>
            <a:normAutofit fontScale="925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podpora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opatření na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ochranu zdraví sportovců</a:t>
            </a:r>
            <a:endParaRPr lang="cs-CZ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opozice vůči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jakémukoli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politickému či komerčnímu zneužití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sportu a sportovců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podpora úsilí sportovních organizací a veřejných orgánů s cílem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nabídnout sociální a profesní budoucnost sportovcům</a:t>
            </a:r>
            <a:endParaRPr lang="cs-CZ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podpora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rozvoje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sportu pro všechny</a:t>
            </a:r>
            <a:endParaRPr lang="cs-CZ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podpora zodpovědného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přístupu k otázkám životního prostředí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, podpora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udržitelného rozvoje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ve sportu a snaha o to, aby se olympijské hry konaly v tomto duchu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podpora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pozitivního odkazu olympijských her v hostitelských městech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a v hostitelských zemích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podpora iniciativ snoubících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 sport s kulturou a vzděláváním</a:t>
            </a:r>
            <a:endParaRPr lang="cs-CZ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podpora 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aktivit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Mezinárodní olympijské akademie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(MOA) a dalších institucí, jež se věnují olympijskému vzdělávání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11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707" y="188640"/>
            <a:ext cx="8229600" cy="758351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/>
              <a:t>MOV členové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2694394"/>
            <a:ext cx="8263107" cy="4046974"/>
          </a:xfrm>
        </p:spPr>
        <p:txBody>
          <a:bodyPr>
            <a:normAutofit/>
          </a:bodyPr>
          <a:lstStyle/>
          <a:p>
            <a:r>
              <a:rPr lang="cs-CZ" dirty="0" smtClean="0"/>
              <a:t>k</a:t>
            </a:r>
            <a:r>
              <a:rPr lang="cs-CZ" dirty="0" smtClean="0"/>
              <a:t>aždou kandidaturu projedná Nominační komise MOV a následně ji předává Výkonnému výboru</a:t>
            </a:r>
          </a:p>
          <a:p>
            <a:r>
              <a:rPr lang="pl-PL" dirty="0" smtClean="0"/>
              <a:t>o</a:t>
            </a:r>
            <a:r>
              <a:rPr lang="pl-PL" dirty="0" smtClean="0"/>
              <a:t>d 12. prosince 1999 byl počet členů omezen na 115 (max. 70 jednotlivých členů, 15 aktivních sportovců, 15 zástupců IFs a 15 zástupců NOC)</a:t>
            </a:r>
          </a:p>
          <a:p>
            <a:pPr marL="0" indent="0">
              <a:buNone/>
            </a:pPr>
            <a:r>
              <a:rPr lang="cs-CZ" sz="2200" dirty="0" smtClean="0">
                <a:hlinkClick r:id="rId2"/>
              </a:rPr>
              <a:t>https://www.olympic.org/ioc-members-list</a:t>
            </a:r>
            <a:endParaRPr lang="cs-CZ" sz="2200" dirty="0" smtClean="0"/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15015"/>
            <a:ext cx="3122214" cy="205025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24054" y="946991"/>
            <a:ext cx="4940033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</a:rPr>
              <a:t>n</a:t>
            </a:r>
            <a:r>
              <a:rPr lang="pt-BR" sz="3200" dirty="0">
                <a:solidFill>
                  <a:prstClr val="black"/>
                </a:solidFill>
              </a:rPr>
              <a:t>oví členové jsou voleni na zasedání MOV</a:t>
            </a:r>
            <a:r>
              <a:rPr lang="cs-CZ" sz="3200" dirty="0">
                <a:solidFill>
                  <a:prstClr val="black"/>
                </a:solidFill>
              </a:rPr>
              <a:t> </a:t>
            </a:r>
            <a:r>
              <a:rPr lang="cs-CZ" sz="3200" dirty="0" smtClean="0">
                <a:solidFill>
                  <a:prstClr val="black"/>
                </a:solidFill>
              </a:rPr>
              <a:t>(</a:t>
            </a:r>
            <a:r>
              <a:rPr lang="cs-CZ" sz="3200" dirty="0">
                <a:solidFill>
                  <a:prstClr val="black"/>
                </a:solidFill>
              </a:rPr>
              <a:t>tajným hlasováním)</a:t>
            </a:r>
          </a:p>
        </p:txBody>
      </p:sp>
    </p:spTree>
    <p:extLst>
      <p:ext uri="{BB962C8B-B14F-4D97-AF65-F5344CB8AC3E}">
        <p14:creationId xmlns:p14="http://schemas.microsoft.com/office/powerpoint/2010/main" val="199620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9"/>
            <a:ext cx="8229600" cy="1143000"/>
          </a:xfrm>
        </p:spPr>
        <p:txBody>
          <a:bodyPr/>
          <a:lstStyle/>
          <a:p>
            <a:pPr algn="l"/>
            <a:r>
              <a:rPr lang="cs-CZ" dirty="0" smtClean="0"/>
              <a:t>MOV výkonný výbor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7639"/>
            <a:ext cx="5328592" cy="3955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Vznikl v roce 1921.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Výkonný </a:t>
            </a:r>
            <a:r>
              <a:rPr lang="cs-CZ" dirty="0"/>
              <a:t>výbor (VV) představuje výkonný orgán MOV.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Dohlíží </a:t>
            </a:r>
            <a:r>
              <a:rPr lang="cs-CZ" dirty="0"/>
              <a:t>na správu záležitostí MOV a dodržování Olympijské charty. 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696" y="0"/>
            <a:ext cx="3503016" cy="4682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395536" y="4956875"/>
            <a:ext cx="8496944" cy="1712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</a:rPr>
              <a:t>Je to jediný orgán, který je oprávněn navrhovat na svém zasedání úpravu charty.</a:t>
            </a:r>
            <a:endParaRPr lang="cs-CZ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6632"/>
            <a:ext cx="4022179" cy="536290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51520" y="5661248"/>
            <a:ext cx="8640960" cy="1080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/>
              <a:t>od </a:t>
            </a:r>
            <a:r>
              <a:rPr lang="pl-PL" sz="3200" dirty="0"/>
              <a:t>roku 2013 je presidentem MOV Thomas Bach</a:t>
            </a:r>
          </a:p>
        </p:txBody>
      </p:sp>
    </p:spTree>
    <p:extLst>
      <p:ext uri="{BB962C8B-B14F-4D97-AF65-F5344CB8AC3E}">
        <p14:creationId xmlns:p14="http://schemas.microsoft.com/office/powerpoint/2010/main" val="21250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/>
              <a:t>Komise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MOV </a:t>
            </a:r>
            <a:r>
              <a:rPr lang="cs-CZ" dirty="0"/>
              <a:t>má dnes 22 komisí, jejichž funkcí je poskytovat poradenství předsedovi, VV a na zasedáních MOV.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 </a:t>
            </a:r>
            <a:r>
              <a:rPr lang="cs-CZ" dirty="0"/>
              <a:t>každé olympijské hry jsou navíc k dispozici koordinační komise a (pro kandidátská města) hodnotící komise. Tyto komise mohou být stálé či vytvořené jen k tomuto účelu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3" y="4929630"/>
            <a:ext cx="3240360" cy="18227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37" y="4902945"/>
            <a:ext cx="2774082" cy="18493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389" y="4929630"/>
            <a:ext cx="2704742" cy="18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741</Words>
  <Application>Microsoft Office PowerPoint</Application>
  <PresentationFormat>Předvádění na obrazovce (4:3)</PresentationFormat>
  <Paragraphs>77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Agency FB</vt:lpstr>
      <vt:lpstr>Arial</vt:lpstr>
      <vt:lpstr>Calibri</vt:lpstr>
      <vt:lpstr>Century</vt:lpstr>
      <vt:lpstr>Symbol</vt:lpstr>
      <vt:lpstr>Times New Roman</vt:lpstr>
      <vt:lpstr>Motiv sady Office</vt:lpstr>
      <vt:lpstr>Mezinárodní olympijské hnutí </vt:lpstr>
      <vt:lpstr>Organizace Olympijského hnutí</vt:lpstr>
      <vt:lpstr>Prezentace aplikace PowerPoint</vt:lpstr>
      <vt:lpstr>Role MOV, dle Olympijské charty, je následující: </vt:lpstr>
      <vt:lpstr>Prezentace aplikace PowerPoint</vt:lpstr>
      <vt:lpstr>MOV členové</vt:lpstr>
      <vt:lpstr>MOV výkonný výbor</vt:lpstr>
      <vt:lpstr>Prezentace aplikace PowerPoint</vt:lpstr>
      <vt:lpstr>Komise</vt:lpstr>
      <vt:lpstr>The National Olympic Committees (NOCs) </vt:lpstr>
      <vt:lpstr>The International Federations (IFs)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olympijské hnutí  </dc:title>
  <dc:creator>Perinova</dc:creator>
  <cp:lastModifiedBy>Radka Perina</cp:lastModifiedBy>
  <cp:revision>41</cp:revision>
  <dcterms:created xsi:type="dcterms:W3CDTF">2017-10-16T08:47:06Z</dcterms:created>
  <dcterms:modified xsi:type="dcterms:W3CDTF">2017-10-17T02:39:33Z</dcterms:modified>
</cp:coreProperties>
</file>