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91" r:id="rId3"/>
    <p:sldId id="292" r:id="rId4"/>
    <p:sldId id="293" r:id="rId5"/>
    <p:sldId id="294" r:id="rId6"/>
    <p:sldId id="295" r:id="rId7"/>
    <p:sldId id="296" r:id="rId8"/>
    <p:sldId id="297" r:id="rId9"/>
    <p:sldId id="298" r:id="rId10"/>
    <p:sldId id="299" r:id="rId11"/>
    <p:sldId id="300" r:id="rId12"/>
    <p:sldId id="301" r:id="rId13"/>
    <p:sldId id="302" r:id="rId1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1" d="100"/>
          <a:sy n="81" d="100"/>
        </p:scale>
        <p:origin x="-78" y="-7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09397813-C5F2-46F2-860C-DF0ED284F3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xmlns="" id="{0A3AA5FD-CB48-4BDD-B34C-28DFF97C14A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236C303A-A8E5-4AA8-AD35-B2E7FB7F37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96A4D-AC45-4B22-83AC-FE7BE50F9E2C}" type="datetimeFigureOut">
              <a:rPr lang="cs-CZ" smtClean="0"/>
              <a:t>14.10.2020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B13B3ACB-8D1D-42ED-8C90-354174F95C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1DE64B56-99A0-498F-90CB-F7A30EB45D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12D49-8B2F-422B-A473-8193FC1EA73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75135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605DF8EA-1821-4774-B9F1-CEDF8B2FC1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xmlns="" id="{1E0B79E3-E11F-42EC-B6C8-5A1C3A58D6A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721DCDAD-7EDB-4527-9D18-DE7B11948B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96A4D-AC45-4B22-83AC-FE7BE50F9E2C}" type="datetimeFigureOut">
              <a:rPr lang="cs-CZ" smtClean="0"/>
              <a:t>14.10.2020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63B15B06-3BD4-4EC4-BCFE-3C8A6FCED2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7092C84E-9D7C-4A4F-8EFF-11C71D3AFD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12D49-8B2F-422B-A473-8193FC1EA73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89539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xmlns="" id="{DD6CD89E-878F-4C7A-98B1-3D9A0A44A3B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xmlns="" id="{1920D38F-12BB-405F-8017-5D07AAB564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47CECBFA-77F0-4C21-8F94-8E2929F560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96A4D-AC45-4B22-83AC-FE7BE50F9E2C}" type="datetimeFigureOut">
              <a:rPr lang="cs-CZ" smtClean="0"/>
              <a:t>14.10.2020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B37FC370-1C53-4BBA-B3C5-9F52C35E3C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3777EC4B-349E-412D-88D1-351DA80217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12D49-8B2F-422B-A473-8193FC1EA73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10154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3392FA3B-AF41-4F04-BAB5-9196B14BAD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09BB1366-DC53-449F-AB64-B093446D46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7D3D5452-4577-4775-83AD-D2E287D5C8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96A4D-AC45-4B22-83AC-FE7BE50F9E2C}" type="datetimeFigureOut">
              <a:rPr lang="cs-CZ" smtClean="0"/>
              <a:t>14.10.2020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C1BDFEA7-4E0D-490E-B77B-40607D9CFF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F21D6954-EB65-4C06-B938-A17B439C13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12D49-8B2F-422B-A473-8193FC1EA73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84243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F9EA838D-C7B5-4ABD-AEEA-C9064BE2BD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xmlns="" id="{EC29C57D-B10D-4FCB-8A25-92205B14BE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73ABE878-614A-45E8-808A-E159CC4694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96A4D-AC45-4B22-83AC-FE7BE50F9E2C}" type="datetimeFigureOut">
              <a:rPr lang="cs-CZ" smtClean="0"/>
              <a:t>14.10.2020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C61F4C4C-BC7D-49BC-B1CB-FBE5BAB670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37B7D5AB-89F0-403C-A901-69EF4C5BC2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12D49-8B2F-422B-A473-8193FC1EA73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23066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7301A520-944D-43B5-80FC-D31BA597C8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E6698E68-D410-4C03-8718-7A52DE663F8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xmlns="" id="{2AC73C73-6627-4347-8536-A9C46E1B0F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xmlns="" id="{325EA43E-3309-431B-84BA-53CDE971D4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96A4D-AC45-4B22-83AC-FE7BE50F9E2C}" type="datetimeFigureOut">
              <a:rPr lang="cs-CZ" smtClean="0"/>
              <a:t>14.10.2020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xmlns="" id="{D08699AA-5E4E-4212-976B-F71AABD0D4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xmlns="" id="{525F8B63-1312-4CD1-8117-B7DC968882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12D49-8B2F-422B-A473-8193FC1EA73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64407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A057D992-BFB8-495A-99E9-977A16B464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xmlns="" id="{9BEF8295-3664-441A-8AFA-27055D156A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xmlns="" id="{489D3658-7A83-4653-A92C-9084949848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xmlns="" id="{25AFAAB0-2B95-41DD-9859-1C16EBADF29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xmlns="" id="{AF3DE704-3389-46A7-BC5D-DA7E09858F8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xmlns="" id="{F617576B-154C-4651-A389-91D4137FBF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96A4D-AC45-4B22-83AC-FE7BE50F9E2C}" type="datetimeFigureOut">
              <a:rPr lang="cs-CZ" smtClean="0"/>
              <a:t>14.10.2020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xmlns="" id="{87FD1BEA-36AA-4EA8-A5C5-5629B1BF4E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xmlns="" id="{E3EC45AC-9ACF-4A28-8A1F-A6F3ABF28A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12D49-8B2F-422B-A473-8193FC1EA73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78293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93CC55D3-C113-410F-8471-E38AA9B4D3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xmlns="" id="{49EC2984-6EA4-46C4-B62B-EB24A16B49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96A4D-AC45-4B22-83AC-FE7BE50F9E2C}" type="datetimeFigureOut">
              <a:rPr lang="cs-CZ" smtClean="0"/>
              <a:t>14.10.2020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xmlns="" id="{641C3E11-E84E-4321-85F4-F500313858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xmlns="" id="{9755FA30-6226-4164-9CA5-B54CC53FB4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12D49-8B2F-422B-A473-8193FC1EA73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07718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xmlns="" id="{28B34EFE-3605-477D-AA87-4FFDE92AAA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96A4D-AC45-4B22-83AC-FE7BE50F9E2C}" type="datetimeFigureOut">
              <a:rPr lang="cs-CZ" smtClean="0"/>
              <a:t>14.10.2020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xmlns="" id="{E628F8A8-8A80-4FC0-BC27-9C1FF6E411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899AFF13-A564-43D6-A1D3-83214803CE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12D49-8B2F-422B-A473-8193FC1EA73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0814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1E360059-1C05-4B21-98E2-2CD59135DA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6CD37731-FE9C-4CC3-B95A-B0BC3EF520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xmlns="" id="{4B378A42-E062-43CE-8780-6810E7F1E5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xmlns="" id="{AF1D6D9C-F3DB-4C80-8DA3-32BF3D390D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96A4D-AC45-4B22-83AC-FE7BE50F9E2C}" type="datetimeFigureOut">
              <a:rPr lang="cs-CZ" smtClean="0"/>
              <a:t>14.10.2020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xmlns="" id="{87832691-92A1-4ED2-9239-90D3EC0F34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xmlns="" id="{7B9D28A4-914C-4401-B29A-83DB6AD3F5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12D49-8B2F-422B-A473-8193FC1EA73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23433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8F299D85-03EE-429B-86DA-C47DCF7B56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xmlns="" id="{52724B3C-4F3F-4E32-A54B-EC093AB6B50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xmlns="" id="{1946D5F3-A049-4097-8975-2E101926F7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xmlns="" id="{2E60C13D-7773-4F8B-A71D-A2ACA04422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96A4D-AC45-4B22-83AC-FE7BE50F9E2C}" type="datetimeFigureOut">
              <a:rPr lang="cs-CZ" smtClean="0"/>
              <a:t>14.10.2020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xmlns="" id="{5EAE8A71-4EFC-4366-BD73-8C59CFDB83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xmlns="" id="{8E2423C1-CC59-4FD6-A826-B130940D47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12D49-8B2F-422B-A473-8193FC1EA73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88508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xmlns="" id="{A7F05944-0509-45CA-871E-389C30A68C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xmlns="" id="{1C7EE003-DE49-48A6-AF6F-49CF7491AE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7318911C-D0F2-4585-8E2D-94B7294DB31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A96A4D-AC45-4B22-83AC-FE7BE50F9E2C}" type="datetimeFigureOut">
              <a:rPr lang="cs-CZ" smtClean="0"/>
              <a:t>14.10.2020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744BC87D-B62C-47D0-8BC6-14CEF0EFB59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A563A63B-1EF1-4C35-A6D4-C2F5E40C8E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E12D49-8B2F-422B-A473-8193FC1EA73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30432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ca.europa.eu/cs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europa.eu/european-union/about-eu/institutions-bodies/european-commission_cs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ca.europa.eu/cs/Pages/AnnualActivityReports.aspx" TargetMode="External"/><Relationship Id="rId2" Type="http://schemas.openxmlformats.org/officeDocument/2006/relationships/hyperlink" Target="http://ec.europa.eu/anti-fraud/home_cs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europa.eu/european-union/about-eu/institutions-bodies/council-eu_cs" TargetMode="External"/><Relationship Id="rId4" Type="http://schemas.openxmlformats.org/officeDocument/2006/relationships/hyperlink" Target="https://europa.eu/european-union/about-eu/institutions-bodies/european-parliament_cs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curia.europa.eu/jcms/jcms/Jo2_7035/cs/" TargetMode="External"/><Relationship Id="rId2" Type="http://schemas.openxmlformats.org/officeDocument/2006/relationships/hyperlink" Target="http://curia.europa.eu/jcms/jcms/Jo2_7026/cs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curia.europa.eu/jcms/jcms/j_6/cs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europa.eu/european-union/about-eu/institutions-bodies/council-eu_cs" TargetMode="External"/><Relationship Id="rId2" Type="http://schemas.openxmlformats.org/officeDocument/2006/relationships/hyperlink" Target="https://europa.eu/european-union/about-eu/institutions-bodies/european-commission_cs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europa.eu/european-union/about-eu/institutions-bodies/european-parliament_cs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curia.europa.eu/jcms/jcms/Jo2_7024/cs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ec.europa.eu/info/about-european-union/problems-and-complaints_cs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4ABF7BC1-67DA-4E7E-A70D-D53FFF61363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Evropská unie a sport 2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xmlns="" id="{B106A080-07C7-4A2D-9859-87665616FA9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Doc. Ing. Jiří Novotný, CSc.</a:t>
            </a:r>
          </a:p>
          <a:p>
            <a:r>
              <a:rPr lang="cs-CZ" dirty="0"/>
              <a:t>Zpracováno dle</a:t>
            </a:r>
          </a:p>
          <a:p>
            <a:r>
              <a:rPr lang="cs-CZ" dirty="0"/>
              <a:t> https://europa.eu/european-union/about-eu/institutions-bodies/european-commission_cs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6D2F4458-105F-4204-8514-50279AF0B4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ECDF3-1898-4012-9DE4-FE8AE586A435}" type="datetime1">
              <a:rPr lang="cs-CZ" smtClean="0"/>
              <a:t>14.10.2020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01280184-232B-4FCD-8641-21858E13F5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©doc. Ing. Jiří Novotný, CSc.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D8514DFB-78D0-4868-9BB8-6C7E5349F2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F4CA-7413-4903-86B2-052F9BF22F3C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55346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A3E88256-6EF4-4EA4-B45B-5D438E2FE8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16224"/>
          </a:xfrm>
        </p:spPr>
        <p:txBody>
          <a:bodyPr>
            <a:normAutofit fontScale="90000"/>
          </a:bodyPr>
          <a:lstStyle/>
          <a:p>
            <a:r>
              <a:rPr lang="cs-CZ" dirty="0"/>
              <a:t/>
            </a:r>
            <a:br>
              <a:rPr lang="cs-CZ" dirty="0"/>
            </a:br>
            <a:r>
              <a:rPr lang="cs-CZ" b="1" dirty="0">
                <a:solidFill>
                  <a:srgbClr val="FF0000"/>
                </a:solidFill>
              </a:rPr>
              <a:t>Evropský účetní dvůr (EÚD)</a:t>
            </a:r>
            <a:br>
              <a:rPr lang="cs-CZ" b="1" dirty="0">
                <a:solidFill>
                  <a:srgbClr val="FF0000"/>
                </a:solidFill>
              </a:rPr>
            </a:b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2CEF8B91-AF2E-4AF6-A256-2904749B29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24569"/>
            <a:ext cx="10515600" cy="51523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b="1" dirty="0"/>
              <a:t>Úloha</a:t>
            </a:r>
            <a:r>
              <a:rPr lang="cs-CZ" dirty="0"/>
              <a:t>: Kontrolovat správný výběr finančních prostředků a jejich využití a napomáhat k lepšímu hospodaření s těmito prostředky na úrovni EU.</a:t>
            </a:r>
          </a:p>
          <a:p>
            <a:endParaRPr lang="cs-CZ" b="1" dirty="0"/>
          </a:p>
          <a:p>
            <a:r>
              <a:rPr lang="cs-CZ" b="1" dirty="0"/>
              <a:t>Předseda</a:t>
            </a:r>
            <a:r>
              <a:rPr lang="cs-CZ" dirty="0"/>
              <a:t>: Klaus-</a:t>
            </a:r>
            <a:r>
              <a:rPr lang="cs-CZ" dirty="0" err="1"/>
              <a:t>Heiner</a:t>
            </a:r>
            <a:r>
              <a:rPr lang="cs-CZ" dirty="0"/>
              <a:t> Lehne</a:t>
            </a:r>
          </a:p>
          <a:p>
            <a:endParaRPr lang="cs-CZ" b="1" dirty="0"/>
          </a:p>
          <a:p>
            <a:r>
              <a:rPr lang="cs-CZ" b="1" dirty="0"/>
              <a:t>Členové</a:t>
            </a:r>
            <a:r>
              <a:rPr lang="cs-CZ" dirty="0"/>
              <a:t>: 1 člen z každé země EU</a:t>
            </a:r>
          </a:p>
          <a:p>
            <a:endParaRPr lang="cs-CZ" b="1" dirty="0"/>
          </a:p>
          <a:p>
            <a:r>
              <a:rPr lang="cs-CZ" b="1" dirty="0"/>
              <a:t>Datum zřízení</a:t>
            </a:r>
            <a:r>
              <a:rPr lang="cs-CZ" dirty="0"/>
              <a:t>: 1977</a:t>
            </a:r>
          </a:p>
          <a:p>
            <a:endParaRPr lang="cs-CZ" b="1" dirty="0"/>
          </a:p>
          <a:p>
            <a:r>
              <a:rPr lang="cs-CZ" b="1" dirty="0"/>
              <a:t>Sídlo</a:t>
            </a:r>
            <a:r>
              <a:rPr lang="cs-CZ" dirty="0"/>
              <a:t>: Lucemburk (Lucembursko)</a:t>
            </a:r>
          </a:p>
          <a:p>
            <a:r>
              <a:rPr lang="cs-CZ" b="1" dirty="0"/>
              <a:t>Internetové stránky</a:t>
            </a:r>
            <a:r>
              <a:rPr lang="cs-CZ" dirty="0"/>
              <a:t>: </a:t>
            </a:r>
            <a:r>
              <a:rPr lang="cs-CZ" u="sng" dirty="0">
                <a:hlinkClick r:id="rId2"/>
              </a:rPr>
              <a:t>Evropský účetní dvůr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613816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327FA785-61E5-4BDE-8108-DFBCDFEC9A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26393"/>
          </a:xfrm>
        </p:spPr>
        <p:txBody>
          <a:bodyPr>
            <a:normAutofit fontScale="90000"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>Evropský účetní dvůr (EÚD)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EE1D0934-D15F-4FC7-A84D-FEAAD0837D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91518"/>
            <a:ext cx="10515600" cy="5185445"/>
          </a:xfrm>
        </p:spPr>
        <p:txBody>
          <a:bodyPr/>
          <a:lstStyle/>
          <a:p>
            <a:r>
              <a:rPr lang="cs-CZ" dirty="0"/>
              <a:t>Evropský účetní dvůr je </a:t>
            </a:r>
            <a:r>
              <a:rPr lang="cs-CZ" b="1" dirty="0"/>
              <a:t>nezávislým externím auditorem</a:t>
            </a:r>
            <a:r>
              <a:rPr lang="cs-CZ" dirty="0"/>
              <a:t> EU a v této funkci chrání zájmy daňových poplatníků Unie.</a:t>
            </a:r>
          </a:p>
          <a:p>
            <a:endParaRPr lang="cs-CZ" dirty="0"/>
          </a:p>
          <a:p>
            <a:r>
              <a:rPr lang="cs-CZ" dirty="0"/>
              <a:t>Snaží se zlepšit způsob, jakým </a:t>
            </a:r>
            <a:r>
              <a:rPr lang="cs-CZ" u="sng" dirty="0">
                <a:hlinkClick r:id="rId2"/>
              </a:rPr>
              <a:t>Evropská komise</a:t>
            </a:r>
            <a:r>
              <a:rPr lang="cs-CZ" dirty="0"/>
              <a:t> spravuje unijní rozpočet. </a:t>
            </a:r>
          </a:p>
        </p:txBody>
      </p:sp>
    </p:spTree>
    <p:extLst>
      <p:ext uri="{BB962C8B-B14F-4D97-AF65-F5344CB8AC3E}">
        <p14:creationId xmlns:p14="http://schemas.microsoft.com/office/powerpoint/2010/main" val="17656765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BF796AA0-7AEC-45CA-9588-6E58F19916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49275"/>
          </a:xfrm>
        </p:spPr>
        <p:txBody>
          <a:bodyPr>
            <a:normAutofit fontScale="90000"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/>
            </a:r>
            <a:br>
              <a:rPr lang="cs-CZ" b="1" dirty="0">
                <a:solidFill>
                  <a:srgbClr val="FF0000"/>
                </a:solidFill>
              </a:rPr>
            </a:br>
            <a:r>
              <a:rPr lang="cs-CZ" b="1" dirty="0">
                <a:solidFill>
                  <a:srgbClr val="FF0000"/>
                </a:solidFill>
              </a:rPr>
              <a:t>Evropský účetní dvůr - </a:t>
            </a:r>
            <a:r>
              <a:rPr lang="cs-CZ" dirty="0">
                <a:solidFill>
                  <a:srgbClr val="FF0000"/>
                </a:solidFill>
              </a:rPr>
              <a:t>úkoly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085BD479-78F2-447F-A369-D04D56BB70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12704"/>
            <a:ext cx="10515600" cy="5064259"/>
          </a:xfrm>
        </p:spPr>
        <p:txBody>
          <a:bodyPr/>
          <a:lstStyle/>
          <a:p>
            <a:r>
              <a:rPr lang="cs-CZ" dirty="0"/>
              <a:t>Provádí audit </a:t>
            </a:r>
            <a:r>
              <a:rPr lang="cs-CZ" b="1" dirty="0"/>
              <a:t>příjmů a výdajů EU</a:t>
            </a:r>
            <a:r>
              <a:rPr lang="cs-CZ" dirty="0"/>
              <a:t> –kontroluje</a:t>
            </a:r>
          </a:p>
          <a:p>
            <a:r>
              <a:rPr lang="cs-CZ" dirty="0"/>
              <a:t>Prověřuje </a:t>
            </a:r>
            <a:r>
              <a:rPr lang="cs-CZ" b="1" dirty="0"/>
              <a:t>osoby a organizace, které s prostředky EU hospodaří</a:t>
            </a:r>
          </a:p>
          <a:p>
            <a:r>
              <a:rPr lang="cs-CZ" dirty="0"/>
              <a:t>Vydává zjištění a doporučení ve formě auditních </a:t>
            </a:r>
            <a:r>
              <a:rPr lang="cs-CZ" b="1" dirty="0"/>
              <a:t>zpráv</a:t>
            </a:r>
            <a:r>
              <a:rPr lang="cs-CZ" dirty="0"/>
              <a:t>.</a:t>
            </a:r>
          </a:p>
          <a:p>
            <a:r>
              <a:rPr lang="cs-CZ" dirty="0"/>
              <a:t>Nahlašuje podezření ze spáchání </a:t>
            </a:r>
            <a:r>
              <a:rPr lang="cs-CZ" b="1" dirty="0"/>
              <a:t>podvodu, korupce nebo jiné nezákonné činnosti</a:t>
            </a:r>
            <a:r>
              <a:rPr lang="cs-CZ" dirty="0"/>
              <a:t> </a:t>
            </a:r>
            <a:r>
              <a:rPr lang="cs-CZ" u="sng" dirty="0">
                <a:hlinkClick r:id="rId2"/>
              </a:rPr>
              <a:t>Evropskému úřadu pro boj proti podvodům</a:t>
            </a:r>
            <a:r>
              <a:rPr lang="cs-CZ" dirty="0"/>
              <a:t> (OLAF).</a:t>
            </a:r>
          </a:p>
          <a:p>
            <a:r>
              <a:rPr lang="cs-CZ" dirty="0"/>
              <a:t>Předkládá </a:t>
            </a:r>
            <a:r>
              <a:rPr lang="cs-CZ" u="sng" dirty="0">
                <a:hlinkClick r:id="rId3"/>
              </a:rPr>
              <a:t>výroční zprávu</a:t>
            </a:r>
            <a:r>
              <a:rPr lang="cs-CZ" dirty="0"/>
              <a:t> </a:t>
            </a:r>
            <a:r>
              <a:rPr lang="cs-CZ" u="sng" dirty="0">
                <a:hlinkClick r:id="rId4"/>
              </a:rPr>
              <a:t>Evropskému parlamentu</a:t>
            </a:r>
            <a:r>
              <a:rPr lang="cs-CZ" dirty="0"/>
              <a:t> a </a:t>
            </a:r>
            <a:r>
              <a:rPr lang="cs-CZ" u="sng" dirty="0">
                <a:hlinkClick r:id="rId5"/>
              </a:rPr>
              <a:t>Radě EU</a:t>
            </a:r>
            <a:r>
              <a:rPr lang="cs-CZ" dirty="0"/>
              <a:t>.</a:t>
            </a:r>
          </a:p>
          <a:p>
            <a:r>
              <a:rPr lang="cs-CZ" dirty="0"/>
              <a:t>Vydává </a:t>
            </a:r>
            <a:r>
              <a:rPr lang="cs-CZ" b="1" dirty="0"/>
              <a:t>odborná</a:t>
            </a:r>
            <a:r>
              <a:rPr lang="cs-CZ" dirty="0"/>
              <a:t> </a:t>
            </a:r>
            <a:r>
              <a:rPr lang="cs-CZ" b="1" dirty="0"/>
              <a:t>stanoviska</a:t>
            </a:r>
            <a:r>
              <a:rPr lang="cs-CZ" dirty="0"/>
              <a:t>, která tvůrcům politik pomáhají při rozhodování o tom, jak lépe a transparentně hospodařit s finančními prostředky EU.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773424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88F3840E-8287-43AF-9A7E-1821439267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Evropský účetní dvůr - </a:t>
            </a:r>
            <a:r>
              <a:rPr lang="cs-CZ" b="1" dirty="0"/>
              <a:t>nezávislý</a:t>
            </a:r>
            <a:r>
              <a:rPr lang="cs-CZ" dirty="0"/>
              <a:t> 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A666400D-5CF8-44B0-9CF6-A64FB6BF6E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Pro řádné plnění svých úkolů, je </a:t>
            </a:r>
            <a:r>
              <a:rPr lang="cs-CZ" b="1" dirty="0"/>
              <a:t>nezávislý</a:t>
            </a:r>
            <a:r>
              <a:rPr lang="cs-CZ" dirty="0"/>
              <a:t> na orgánech a institucích, jejichž kontrolu provádí.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/>
              <a:t>Může svobodně rozhodnout:</a:t>
            </a:r>
          </a:p>
          <a:p>
            <a:pPr marL="971550" lvl="1" indent="-514350">
              <a:buFont typeface="+mj-lt"/>
              <a:buAutoNum type="arabicPeriod"/>
            </a:pPr>
            <a:r>
              <a:rPr lang="cs-CZ" b="1" dirty="0"/>
              <a:t>co</a:t>
            </a:r>
            <a:r>
              <a:rPr lang="cs-CZ" dirty="0"/>
              <a:t> bude kontrolovat</a:t>
            </a:r>
          </a:p>
          <a:p>
            <a:pPr marL="971550" lvl="1" indent="-514350">
              <a:buFont typeface="+mj-lt"/>
              <a:buAutoNum type="arabicPeriod"/>
            </a:pPr>
            <a:r>
              <a:rPr lang="cs-CZ" b="1" dirty="0"/>
              <a:t>jakým způsobem</a:t>
            </a:r>
            <a:r>
              <a:rPr lang="cs-CZ" dirty="0"/>
              <a:t> kontrolu provede</a:t>
            </a:r>
          </a:p>
          <a:p>
            <a:pPr marL="971550" lvl="1" indent="-514350">
              <a:buFont typeface="+mj-lt"/>
              <a:buAutoNum type="arabicPeriod"/>
            </a:pPr>
            <a:r>
              <a:rPr lang="cs-CZ" b="1" dirty="0"/>
              <a:t>jak a kdy</a:t>
            </a:r>
            <a:r>
              <a:rPr lang="cs-CZ" dirty="0"/>
              <a:t> předloží výsledky kontroly.</a:t>
            </a:r>
          </a:p>
          <a:p>
            <a:endParaRPr lang="cs-CZ" dirty="0"/>
          </a:p>
          <a:p>
            <a:r>
              <a:rPr lang="cs-CZ" dirty="0"/>
              <a:t>Zaměřen E komisi 80 % </a:t>
            </a:r>
            <a:r>
              <a:rPr lang="cs-CZ"/>
              <a:t>peněz zpravuje ona.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027745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05FC9022-A3D0-4ED5-B3ED-7EAF68E1D2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23000"/>
          </a:xfrm>
        </p:spPr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Evropský soudní dvůr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00942985-AE14-4DD3-842F-48B58FB0C0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79653"/>
            <a:ext cx="10515600" cy="5097310"/>
          </a:xfrm>
        </p:spPr>
        <p:txBody>
          <a:bodyPr>
            <a:normAutofit fontScale="92500" lnSpcReduction="10000"/>
          </a:bodyPr>
          <a:lstStyle/>
          <a:p>
            <a:r>
              <a:rPr lang="cs-CZ" b="1" dirty="0">
                <a:solidFill>
                  <a:srgbClr val="333333"/>
                </a:solidFill>
                <a:latin typeface="Arial" panose="020B0604020202020204" pitchFamily="34" charset="0"/>
              </a:rPr>
              <a:t>Funkce</a:t>
            </a:r>
            <a:r>
              <a:rPr lang="cs-CZ" dirty="0">
                <a:solidFill>
                  <a:srgbClr val="333333"/>
                </a:solidFill>
                <a:latin typeface="Arial" panose="020B0604020202020204" pitchFamily="34" charset="0"/>
              </a:rPr>
              <a:t>: </a:t>
            </a:r>
          </a:p>
          <a:p>
            <a:pPr lvl="1"/>
            <a:r>
              <a:rPr lang="cs-CZ" dirty="0">
                <a:solidFill>
                  <a:srgbClr val="333333"/>
                </a:solidFill>
                <a:latin typeface="Arial" panose="020B0604020202020204" pitchFamily="34" charset="0"/>
              </a:rPr>
              <a:t>zajistit, aby bylo právo EU vykládáno a uplatňováno stejným způsobem ve všech zemích EU zajistit, aby země a orgány EU dodržovaly právní předpisy Unie</a:t>
            </a:r>
          </a:p>
          <a:p>
            <a:r>
              <a:rPr lang="cs-CZ" b="1" dirty="0">
                <a:solidFill>
                  <a:srgbClr val="333333"/>
                </a:solidFill>
                <a:latin typeface="Arial" panose="020B0604020202020204" pitchFamily="34" charset="0"/>
              </a:rPr>
              <a:t>Členové</a:t>
            </a:r>
            <a:r>
              <a:rPr lang="cs-CZ" dirty="0">
                <a:solidFill>
                  <a:srgbClr val="333333"/>
                </a:solidFill>
                <a:latin typeface="Arial" panose="020B0604020202020204" pitchFamily="34" charset="0"/>
              </a:rPr>
              <a:t>:</a:t>
            </a:r>
            <a:br>
              <a:rPr lang="cs-CZ" dirty="0">
                <a:solidFill>
                  <a:srgbClr val="333333"/>
                </a:solidFill>
                <a:latin typeface="Arial" panose="020B0604020202020204" pitchFamily="34" charset="0"/>
              </a:rPr>
            </a:br>
            <a:endParaRPr lang="cs-CZ" dirty="0">
              <a:solidFill>
                <a:srgbClr val="333333"/>
              </a:solidFill>
              <a:latin typeface="Arial" panose="020B0604020202020204" pitchFamily="34" charset="0"/>
            </a:endParaRPr>
          </a:p>
          <a:p>
            <a:pPr marL="742950" lvl="1" indent="-285750"/>
            <a:r>
              <a:rPr lang="cs-CZ" dirty="0">
                <a:solidFill>
                  <a:srgbClr val="333333"/>
                </a:solidFill>
                <a:latin typeface="Arial" panose="020B0604020202020204" pitchFamily="34" charset="0"/>
              </a:rPr>
              <a:t>Soudní dvůr: </a:t>
            </a:r>
            <a:r>
              <a:rPr lang="cs-CZ" u="sng" dirty="0">
                <a:solidFill>
                  <a:srgbClr val="800080"/>
                </a:solidFill>
                <a:latin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1 soudce za každý stát EU</a:t>
            </a:r>
            <a:r>
              <a:rPr lang="cs-CZ" dirty="0">
                <a:solidFill>
                  <a:srgbClr val="333333"/>
                </a:solidFill>
                <a:latin typeface="Arial" panose="020B0604020202020204" pitchFamily="34" charset="0"/>
              </a:rPr>
              <a:t> a 11 generálních advokátů</a:t>
            </a:r>
          </a:p>
          <a:p>
            <a:pPr marL="742950" lvl="1" indent="-285750"/>
            <a:r>
              <a:rPr lang="cs-CZ" dirty="0">
                <a:solidFill>
                  <a:srgbClr val="333333"/>
                </a:solidFill>
                <a:latin typeface="Arial" panose="020B0604020202020204" pitchFamily="34" charset="0"/>
              </a:rPr>
              <a:t>Tribunál: </a:t>
            </a:r>
            <a:r>
              <a:rPr lang="cs-CZ" u="sng" dirty="0">
                <a:solidFill>
                  <a:srgbClr val="800080"/>
                </a:solidFill>
                <a:latin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2 soudci z každého členského státu EU</a:t>
            </a:r>
            <a:endParaRPr lang="cs-CZ" dirty="0">
              <a:solidFill>
                <a:srgbClr val="333333"/>
              </a:solidFill>
              <a:latin typeface="Arial" panose="020B0604020202020204" pitchFamily="34" charset="0"/>
            </a:endParaRPr>
          </a:p>
          <a:p>
            <a:endParaRPr lang="cs-CZ" b="1" dirty="0">
              <a:solidFill>
                <a:srgbClr val="333333"/>
              </a:solidFill>
              <a:latin typeface="Arial" panose="020B0604020202020204" pitchFamily="34" charset="0"/>
            </a:endParaRPr>
          </a:p>
          <a:p>
            <a:r>
              <a:rPr lang="cs-CZ" b="1" dirty="0">
                <a:solidFill>
                  <a:srgbClr val="333333"/>
                </a:solidFill>
                <a:latin typeface="Arial" panose="020B0604020202020204" pitchFamily="34" charset="0"/>
              </a:rPr>
              <a:t>Rok zřízení</a:t>
            </a:r>
            <a:r>
              <a:rPr lang="cs-CZ" dirty="0">
                <a:solidFill>
                  <a:srgbClr val="333333"/>
                </a:solidFill>
                <a:latin typeface="Arial" panose="020B0604020202020204" pitchFamily="34" charset="0"/>
              </a:rPr>
              <a:t>: 1952</a:t>
            </a:r>
          </a:p>
          <a:p>
            <a:endParaRPr lang="cs-CZ" b="1" dirty="0">
              <a:solidFill>
                <a:srgbClr val="333333"/>
              </a:solidFill>
              <a:latin typeface="Arial" panose="020B0604020202020204" pitchFamily="34" charset="0"/>
            </a:endParaRPr>
          </a:p>
          <a:p>
            <a:r>
              <a:rPr lang="cs-CZ" b="1" dirty="0">
                <a:solidFill>
                  <a:srgbClr val="333333"/>
                </a:solidFill>
                <a:latin typeface="Arial" panose="020B0604020202020204" pitchFamily="34" charset="0"/>
              </a:rPr>
              <a:t>Sídlo</a:t>
            </a:r>
            <a:r>
              <a:rPr lang="cs-CZ" dirty="0">
                <a:solidFill>
                  <a:srgbClr val="333333"/>
                </a:solidFill>
                <a:latin typeface="Arial" panose="020B0604020202020204" pitchFamily="34" charset="0"/>
              </a:rPr>
              <a:t>: Lucemburk (Lucembursko)</a:t>
            </a:r>
          </a:p>
          <a:p>
            <a:r>
              <a:rPr lang="cs-CZ" b="1" dirty="0">
                <a:solidFill>
                  <a:srgbClr val="333333"/>
                </a:solidFill>
                <a:latin typeface="Arial" panose="020B0604020202020204" pitchFamily="34" charset="0"/>
              </a:rPr>
              <a:t>Internetové stránky</a:t>
            </a:r>
            <a:r>
              <a:rPr lang="cs-CZ" dirty="0">
                <a:solidFill>
                  <a:srgbClr val="333333"/>
                </a:solidFill>
                <a:latin typeface="Arial" panose="020B0604020202020204" pitchFamily="34" charset="0"/>
              </a:rPr>
              <a:t>: </a:t>
            </a:r>
            <a:r>
              <a:rPr lang="cs-CZ" u="sng" dirty="0">
                <a:solidFill>
                  <a:srgbClr val="800080"/>
                </a:solidFill>
                <a:latin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Soudní dvůr Evropské unie</a:t>
            </a:r>
            <a:endParaRPr lang="cs-CZ" dirty="0">
              <a:solidFill>
                <a:srgbClr val="333333"/>
              </a:solidFill>
              <a:latin typeface="Arial" panose="020B0604020202020204" pitchFamily="34" charset="0"/>
            </a:endParaRP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83372096-0CE5-4DC2-8C91-E834D98B2F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BB409-E920-420C-87F9-23F8A1AFEA18}" type="datetime1">
              <a:rPr lang="cs-CZ" smtClean="0"/>
              <a:t>14.10.2020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AB147C7B-D6C1-41A0-850D-E1EE7C9EC1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©doc. Ing. Jiří Novotný, CSc.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2F72A0F6-5B30-4E98-A40B-7D243C7CB6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F4CA-7413-4903-86B2-052F9BF22F3C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809147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05FC9022-A3D0-4ED5-B3ED-7EAF68E1D2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23000"/>
          </a:xfrm>
        </p:spPr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Evropský soudní dvůr – výklad práva EU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00942985-AE14-4DD3-842F-48B58FB0C0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Provádí výklad práva EU, aby bylo </a:t>
            </a:r>
            <a:r>
              <a:rPr lang="cs-CZ" b="1" dirty="0"/>
              <a:t>uplatňováno stejných způsobem</a:t>
            </a:r>
            <a:r>
              <a:rPr lang="cs-CZ" dirty="0"/>
              <a:t> ve všech státech EU, dále urovnává </a:t>
            </a:r>
            <a:r>
              <a:rPr lang="cs-CZ" b="1" dirty="0"/>
              <a:t>právní spory</a:t>
            </a:r>
            <a:r>
              <a:rPr lang="cs-CZ" dirty="0"/>
              <a:t> mezi jednotlivými státy a orgány EU.</a:t>
            </a:r>
          </a:p>
          <a:p>
            <a:endParaRPr lang="cs-CZ" dirty="0"/>
          </a:p>
          <a:p>
            <a:r>
              <a:rPr lang="cs-CZ" dirty="0"/>
              <a:t>V určitých případech se na něj </a:t>
            </a:r>
            <a:r>
              <a:rPr lang="cs-CZ" b="1" dirty="0"/>
              <a:t>jednotlivci, podniky nebo organizace</a:t>
            </a:r>
            <a:r>
              <a:rPr lang="cs-CZ" dirty="0"/>
              <a:t> mohou obrátit </a:t>
            </a:r>
            <a:r>
              <a:rPr lang="cs-CZ" dirty="0" smtClean="0"/>
              <a:t>s žádostí</a:t>
            </a:r>
            <a:r>
              <a:rPr lang="cs-CZ" dirty="0"/>
              <a:t>, aby zasáhl, pokud se domnívají, že některý z orgánů EU porušil jejich práva.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83372096-0CE5-4DC2-8C91-E834D98B2F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BB409-E920-420C-87F9-23F8A1AFEA18}" type="datetime1">
              <a:rPr lang="cs-CZ" smtClean="0"/>
              <a:t>14.10.2020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AB147C7B-D6C1-41A0-850D-E1EE7C9EC1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©doc. Ing. Jiří Novotný, CSc.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2F72A0F6-5B30-4E98-A40B-7D243C7CB6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F4CA-7413-4903-86B2-052F9BF22F3C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55593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05FC9022-A3D0-4ED5-B3ED-7EAF68E1D2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71308"/>
          </a:xfrm>
        </p:spPr>
        <p:txBody>
          <a:bodyPr>
            <a:normAutofit fontScale="90000"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/>
            </a:r>
            <a:br>
              <a:rPr lang="cs-CZ" b="1" dirty="0">
                <a:solidFill>
                  <a:srgbClr val="FF0000"/>
                </a:solidFill>
              </a:rPr>
            </a:br>
            <a:r>
              <a:rPr lang="cs-CZ" b="1" dirty="0">
                <a:solidFill>
                  <a:srgbClr val="FF0000"/>
                </a:solidFill>
              </a:rPr>
              <a:t>Evropský soudní dvůr - </a:t>
            </a:r>
            <a:r>
              <a:rPr lang="cs-CZ" dirty="0">
                <a:solidFill>
                  <a:srgbClr val="FF0000"/>
                </a:solidFill>
              </a:rPr>
              <a:t>úkoly</a:t>
            </a:r>
            <a:r>
              <a:rPr lang="cs-CZ" dirty="0"/>
              <a:t/>
            </a:r>
            <a:br>
              <a:rPr lang="cs-CZ" dirty="0"/>
            </a:b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00942985-AE14-4DD3-842F-48B58FB0C0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59316"/>
            <a:ext cx="10515600" cy="5497034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cs-CZ" dirty="0"/>
              <a:t>Vynáší rozsudky ve věcech, které mu byly předloženy</a:t>
            </a:r>
          </a:p>
          <a:p>
            <a:pPr marL="0" indent="0">
              <a:buNone/>
            </a:pPr>
            <a:r>
              <a:rPr lang="cs-CZ" dirty="0"/>
              <a:t>Nejčastější typy rozsudků:</a:t>
            </a:r>
          </a:p>
          <a:p>
            <a:pPr marL="514350" indent="-514350">
              <a:buFont typeface="+mj-lt"/>
              <a:buAutoNum type="arabicPeriod"/>
            </a:pPr>
            <a:r>
              <a:rPr lang="cs-CZ" b="1" dirty="0"/>
              <a:t>Výklad práva</a:t>
            </a:r>
            <a:r>
              <a:rPr lang="cs-CZ" dirty="0"/>
              <a:t> (rozhodnutí o předběžné otázce)</a:t>
            </a:r>
          </a:p>
          <a:p>
            <a:pPr lvl="1"/>
            <a:r>
              <a:rPr lang="cs-CZ" dirty="0"/>
              <a:t>Iniciuje vnitrostátní soud má-li pochybnosti ohledně výkladu nebo platnosti určitého právního předpisu EU, může požádat Soud o vysvětlení, nebo naopak. </a:t>
            </a:r>
          </a:p>
          <a:p>
            <a:pPr marL="514350" indent="-514350">
              <a:buFont typeface="+mj-lt"/>
              <a:buAutoNum type="arabicPeriod"/>
            </a:pPr>
            <a:r>
              <a:rPr lang="cs-CZ" b="1" dirty="0"/>
              <a:t>Vymáhání práva</a:t>
            </a:r>
            <a:r>
              <a:rPr lang="cs-CZ" dirty="0"/>
              <a:t> (žaloba pro nesplnění povinnosti)</a:t>
            </a:r>
          </a:p>
          <a:p>
            <a:pPr lvl="1"/>
            <a:r>
              <a:rPr lang="cs-CZ" dirty="0"/>
              <a:t>Iniciovat jej může </a:t>
            </a:r>
            <a:r>
              <a:rPr lang="cs-CZ" u="sng" dirty="0">
                <a:hlinkClick r:id="rId2"/>
              </a:rPr>
              <a:t>Evropská komise</a:t>
            </a:r>
            <a:r>
              <a:rPr lang="cs-CZ" dirty="0"/>
              <a:t> nebo jiný stát Unie. Pokud se zjistí, že stát své povinnosti skutečně neplní, je vyzván k okamžité nápravě situace</a:t>
            </a:r>
          </a:p>
          <a:p>
            <a:pPr marL="514350" indent="-514350">
              <a:buFont typeface="+mj-lt"/>
              <a:buAutoNum type="arabicPeriod"/>
            </a:pPr>
            <a:r>
              <a:rPr lang="cs-CZ" b="1" dirty="0"/>
              <a:t>Zrušení právního předpisu EU</a:t>
            </a:r>
            <a:r>
              <a:rPr lang="cs-CZ" dirty="0"/>
              <a:t> (žaloba na neplatnost)</a:t>
            </a:r>
          </a:p>
          <a:p>
            <a:pPr lvl="1"/>
            <a:r>
              <a:rPr lang="cs-CZ" dirty="0"/>
              <a:t>Iniciovat jej může kterýkoli z členských států, </a:t>
            </a:r>
            <a:r>
              <a:rPr lang="cs-CZ" u="sng" dirty="0">
                <a:hlinkClick r:id="rId3"/>
              </a:rPr>
              <a:t>Rada EU</a:t>
            </a:r>
            <a:r>
              <a:rPr lang="cs-CZ" dirty="0"/>
              <a:t>, Komise nebo (za určitých okolností) </a:t>
            </a:r>
            <a:r>
              <a:rPr lang="cs-CZ" u="sng" dirty="0">
                <a:hlinkClick r:id="rId4"/>
              </a:rPr>
              <a:t>Evropský parlament</a:t>
            </a:r>
            <a:r>
              <a:rPr lang="cs-CZ" u="sng" dirty="0"/>
              <a:t> ,</a:t>
            </a:r>
            <a:r>
              <a:rPr lang="cs-CZ" dirty="0"/>
              <a:t> pokud se domnívá, že je určitý právní předpis EU v rozporu se Smlouvami EU nebo lidskými právy, může Soudní dvůr požádat o zrušení jeho platnosti. </a:t>
            </a:r>
          </a:p>
          <a:p>
            <a:pPr lvl="1"/>
            <a:r>
              <a:rPr lang="cs-CZ" dirty="0"/>
              <a:t>Iniciovat může i kterýkoliv občan EU </a:t>
            </a:r>
          </a:p>
          <a:p>
            <a:pPr lvl="1"/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83372096-0CE5-4DC2-8C91-E834D98B2F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BB409-E920-420C-87F9-23F8A1AFEA18}" type="datetime1">
              <a:rPr lang="cs-CZ" smtClean="0"/>
              <a:t>14.10.2020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AB147C7B-D6C1-41A0-850D-E1EE7C9EC1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©doc. Ing. Jiří Novotný, CSc.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2F72A0F6-5B30-4E98-A40B-7D243C7CB6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F4CA-7413-4903-86B2-052F9BF22F3C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939907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05FC9022-A3D0-4ED5-B3ED-7EAF68E1D2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23000"/>
          </a:xfrm>
        </p:spPr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Evropský soudní dvůr - </a:t>
            </a:r>
            <a:r>
              <a:rPr lang="cs-CZ" dirty="0">
                <a:solidFill>
                  <a:srgbClr val="FF0000"/>
                </a:solidFill>
              </a:rPr>
              <a:t>úkoly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00942985-AE14-4DD3-842F-48B58FB0C0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cs-CZ" b="1" dirty="0"/>
              <a:t>Zajištění činnosti ze strany orgánů EU</a:t>
            </a:r>
            <a:r>
              <a:rPr lang="cs-CZ" dirty="0"/>
              <a:t> (žaloba na nečinnost)</a:t>
            </a:r>
          </a:p>
          <a:p>
            <a:pPr lvl="1"/>
            <a:r>
              <a:rPr lang="cs-CZ" dirty="0"/>
              <a:t>Iniciovat mohou členské státy, jiné orgány EU a (za určitých podmínek) jednotlivci nebo podniky, pokud Evropský parlament, Rada a Komise za určitých okolností nepřijala určitá rozhodnutí. </a:t>
            </a:r>
          </a:p>
          <a:p>
            <a:pPr marL="0" indent="0">
              <a:buNone/>
            </a:pPr>
            <a:endParaRPr lang="cs-CZ" dirty="0"/>
          </a:p>
          <a:p>
            <a:pPr marL="514350" indent="-514350">
              <a:buFont typeface="+mj-lt"/>
              <a:buAutoNum type="arabicPeriod"/>
            </a:pPr>
            <a:r>
              <a:rPr lang="cs-CZ" b="1" dirty="0"/>
              <a:t>Postihy orgánů EU</a:t>
            </a:r>
            <a:r>
              <a:rPr lang="cs-CZ" dirty="0"/>
              <a:t> (</a:t>
            </a:r>
            <a:r>
              <a:rPr lang="cs-CZ" i="1" dirty="0"/>
              <a:t>žaloby o náhradu škody</a:t>
            </a:r>
            <a:r>
              <a:rPr lang="cs-CZ" dirty="0"/>
              <a:t>)</a:t>
            </a:r>
          </a:p>
          <a:p>
            <a:pPr lvl="1"/>
            <a:r>
              <a:rPr lang="cs-CZ" dirty="0"/>
              <a:t>Iniciovat může jednotlivec nebo podnik, jehož zájmy byly poškozeny v důsledku činnosti nebo nečinnosti EU nebo jejích zaměstnanců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83372096-0CE5-4DC2-8C91-E834D98B2F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BB409-E920-420C-87F9-23F8A1AFEA18}" type="datetime1">
              <a:rPr lang="cs-CZ" smtClean="0"/>
              <a:t>14.10.2020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AB147C7B-D6C1-41A0-850D-E1EE7C9EC1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©doc. Ing. Jiří Novotný, CSc.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2F72A0F6-5B30-4E98-A40B-7D243C7CB6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F4CA-7413-4903-86B2-052F9BF22F3C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2293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05FC9022-A3D0-4ED5-B3ED-7EAF68E1D2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15375"/>
          </a:xfrm>
        </p:spPr>
        <p:txBody>
          <a:bodyPr>
            <a:normAutofit fontScale="90000"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>Evropský soudní dvůr - složení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00942985-AE14-4DD3-842F-48B58FB0C0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57619"/>
            <a:ext cx="10515600" cy="5119344"/>
          </a:xfrm>
        </p:spPr>
        <p:txBody>
          <a:bodyPr/>
          <a:lstStyle/>
          <a:p>
            <a:pPr marL="0" indent="0">
              <a:buNone/>
            </a:pPr>
            <a:r>
              <a:rPr lang="cs-CZ" dirty="0"/>
              <a:t>Soudní dvůr EU tvoří </a:t>
            </a:r>
            <a:r>
              <a:rPr lang="cs-CZ" b="1" dirty="0"/>
              <a:t>2 soudy</a:t>
            </a:r>
            <a:r>
              <a:rPr lang="cs-CZ" dirty="0"/>
              <a:t>:</a:t>
            </a:r>
          </a:p>
          <a:p>
            <a:pPr lvl="1"/>
            <a:r>
              <a:rPr lang="cs-CZ" u="sng" dirty="0">
                <a:hlinkClick r:id="rId2"/>
              </a:rPr>
              <a:t>Soudní dvůr</a:t>
            </a:r>
            <a:r>
              <a:rPr lang="cs-CZ" dirty="0"/>
              <a:t> – zabývá se žádostmi o rozhodnutí v předběžné otázce, které mu zasílají vnitrostátní soudy, dále pak některými žalobami na neplatnost a odvoláními.</a:t>
            </a:r>
          </a:p>
          <a:p>
            <a:pPr lvl="1"/>
            <a:endParaRPr lang="cs-CZ" u="sng" dirty="0">
              <a:hlinkClick r:id=""/>
            </a:endParaRPr>
          </a:p>
          <a:p>
            <a:pPr lvl="1"/>
            <a:r>
              <a:rPr lang="cs-CZ" u="sng" dirty="0">
                <a:hlinkClick r:id=""/>
              </a:rPr>
              <a:t>Tribunál</a:t>
            </a:r>
            <a:r>
              <a:rPr lang="cs-CZ" dirty="0"/>
              <a:t> – rozhoduje v žalobách na neplatnost podaných jednotlivci, podniky a v některých případech státy EU. V praxi to znamená, že tento soud projednává především případy v oblasti hospodářské soutěže, státní pomoci, obchodu, zemědělství a ochranných známek.</a:t>
            </a:r>
          </a:p>
          <a:p>
            <a:pPr marL="0" indent="0">
              <a:buNone/>
            </a:pPr>
            <a:r>
              <a:rPr lang="cs-CZ" dirty="0"/>
              <a:t>Funkční období 6 let s možností prodloužení pro každého  </a:t>
            </a:r>
            <a:r>
              <a:rPr lang="cs-CZ" b="1" dirty="0"/>
              <a:t>soudce a generálního advokáta</a:t>
            </a:r>
            <a:r>
              <a:rPr lang="cs-CZ" dirty="0"/>
              <a:t>. </a:t>
            </a:r>
            <a:r>
              <a:rPr lang="cs-CZ" dirty="0">
                <a:solidFill>
                  <a:srgbClr val="00B050"/>
                </a:solidFill>
              </a:rPr>
              <a:t>Jmenován společně členskými státy</a:t>
            </a:r>
            <a:r>
              <a:rPr lang="cs-CZ" dirty="0"/>
              <a:t>.</a:t>
            </a:r>
          </a:p>
          <a:p>
            <a:pPr marL="0" indent="0">
              <a:buNone/>
            </a:pPr>
            <a:r>
              <a:rPr lang="cs-CZ" b="1" dirty="0"/>
              <a:t>Předseda</a:t>
            </a:r>
            <a:r>
              <a:rPr lang="cs-CZ" dirty="0"/>
              <a:t> každého soudu (orgány ESD)na funkční období 3 let s možností prodloužení </a:t>
            </a:r>
            <a:r>
              <a:rPr lang="cs-CZ" dirty="0">
                <a:solidFill>
                  <a:srgbClr val="00B050"/>
                </a:solidFill>
              </a:rPr>
              <a:t>vybírají jej soudci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83372096-0CE5-4DC2-8C91-E834D98B2F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BB409-E920-420C-87F9-23F8A1AFEA18}" type="datetime1">
              <a:rPr lang="cs-CZ" smtClean="0"/>
              <a:t>14.10.2020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AB147C7B-D6C1-41A0-850D-E1EE7C9EC1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©doc. Ing. Jiří Novotný, CSc.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2F72A0F6-5B30-4E98-A40B-7D243C7CB6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F4CA-7413-4903-86B2-052F9BF22F3C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82511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05FC9022-A3D0-4ED5-B3ED-7EAF68E1D2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48426"/>
          </a:xfrm>
        </p:spPr>
        <p:txBody>
          <a:bodyPr>
            <a:normAutofit fontScale="90000"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/>
            </a:r>
            <a:br>
              <a:rPr lang="cs-CZ" b="1" dirty="0">
                <a:solidFill>
                  <a:srgbClr val="FF0000"/>
                </a:solidFill>
              </a:rPr>
            </a:br>
            <a:r>
              <a:rPr lang="cs-CZ" b="1" dirty="0">
                <a:solidFill>
                  <a:srgbClr val="FF0000"/>
                </a:solidFill>
              </a:rPr>
              <a:t>Evropský soudní dvůr - činnost</a:t>
            </a:r>
            <a:r>
              <a:rPr lang="cs-CZ" dirty="0"/>
              <a:t> </a:t>
            </a:r>
            <a:br>
              <a:rPr lang="cs-CZ" dirty="0"/>
            </a:b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00942985-AE14-4DD3-842F-48B58FB0C0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13552"/>
            <a:ext cx="10515600" cy="516341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Ke každému případu přidělen jeden soudce (tzv. soudce zpravodaj) a jeden generální advokát. Případy se projednávají ve </a:t>
            </a:r>
            <a:r>
              <a:rPr lang="cs-CZ" b="1" dirty="0"/>
              <a:t>2 fázích</a:t>
            </a:r>
            <a:r>
              <a:rPr lang="cs-CZ" dirty="0"/>
              <a:t>: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514350" indent="-514350">
              <a:buFont typeface="+mj-lt"/>
              <a:buAutoNum type="arabicPeriod"/>
            </a:pPr>
            <a:r>
              <a:rPr lang="cs-CZ" b="1" dirty="0">
                <a:solidFill>
                  <a:srgbClr val="333333"/>
                </a:solidFill>
                <a:latin typeface="Arial" panose="020B0604020202020204" pitchFamily="34" charset="0"/>
              </a:rPr>
              <a:t>Písemná část</a:t>
            </a:r>
          </a:p>
          <a:p>
            <a:pPr lvl="1"/>
            <a:r>
              <a:rPr lang="cs-CZ" dirty="0"/>
              <a:t>Strany předloží Soudu svá písemná vyjádření</a:t>
            </a:r>
          </a:p>
          <a:p>
            <a:pPr lvl="1"/>
            <a:r>
              <a:rPr lang="cs-CZ" dirty="0"/>
              <a:t>Připomínky - orgány jednotlivých států, orgány EU a někdy i fyzické osoby</a:t>
            </a:r>
          </a:p>
          <a:p>
            <a:pPr lvl="2"/>
            <a:r>
              <a:rPr lang="cs-CZ" dirty="0"/>
              <a:t>Soudce zpravodaj vypracuje shrnutí, </a:t>
            </a:r>
          </a:p>
          <a:p>
            <a:pPr lvl="2"/>
            <a:r>
              <a:rPr lang="cs-CZ" dirty="0"/>
              <a:t>Projednáno na všeobecném zasedání Soudu, který rozhodne:</a:t>
            </a:r>
          </a:p>
          <a:p>
            <a:pPr marL="1714500" lvl="3" indent="-342900">
              <a:buFont typeface="+mj-lt"/>
              <a:buAutoNum type="arabicPeriod"/>
            </a:pPr>
            <a:r>
              <a:rPr lang="cs-CZ" dirty="0"/>
              <a:t>kolik soudců se bude případem zabývat: 3, 5 nebo 15 soudců (tj. všichni soudci), a to podle významu a složitosti případu).</a:t>
            </a:r>
          </a:p>
          <a:p>
            <a:pPr marL="1714500" lvl="3" indent="-342900">
              <a:buFont typeface="+mj-lt"/>
              <a:buAutoNum type="arabicPeriod"/>
            </a:pPr>
            <a:r>
              <a:rPr lang="cs-CZ" dirty="0"/>
              <a:t>zda je nutné uspořádat slyšení (ústní část) a zda je nezbytné oficiální stanovisko generálního advokáta</a:t>
            </a:r>
            <a:endParaRPr lang="cs-CZ" b="1" dirty="0">
              <a:solidFill>
                <a:srgbClr val="333333"/>
              </a:solidFill>
              <a:latin typeface="Arial" panose="020B0604020202020204" pitchFamily="34" charset="0"/>
            </a:endParaRPr>
          </a:p>
          <a:p>
            <a:pPr marL="514350" indent="-514350">
              <a:buFont typeface="+mj-lt"/>
              <a:buAutoNum type="arabicPeriod"/>
            </a:pPr>
            <a:endParaRPr lang="cs-CZ" b="1" dirty="0">
              <a:solidFill>
                <a:srgbClr val="333333"/>
              </a:solidFill>
              <a:latin typeface="Arial" panose="020B0604020202020204" pitchFamily="34" charset="0"/>
            </a:endParaRP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83372096-0CE5-4DC2-8C91-E834D98B2F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BB409-E920-420C-87F9-23F8A1AFEA18}" type="datetime1">
              <a:rPr lang="cs-CZ" smtClean="0"/>
              <a:t>14.10.2020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AB147C7B-D6C1-41A0-850D-E1EE7C9EC1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©doc. Ing. Jiří Novotný, CSc.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2F72A0F6-5B30-4E98-A40B-7D243C7CB6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F4CA-7413-4903-86B2-052F9BF22F3C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93647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8F67B03B-658E-46F2-B2A5-3DD2CADD97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26392"/>
          </a:xfrm>
        </p:spPr>
        <p:txBody>
          <a:bodyPr>
            <a:normAutofit fontScale="90000"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>Evropský soudní dvůr - činnost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A6569BD2-D2B4-4EB3-9E79-E1FC407C19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91518"/>
            <a:ext cx="10515600" cy="5185445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endParaRPr lang="cs-CZ" b="1" dirty="0"/>
          </a:p>
          <a:p>
            <a:pPr marL="514350" indent="-514350">
              <a:buFont typeface="+mj-lt"/>
              <a:buAutoNum type="arabicPeriod" startAt="2"/>
            </a:pPr>
            <a:r>
              <a:rPr lang="cs-CZ" b="1" dirty="0"/>
              <a:t>Ústní část</a:t>
            </a:r>
            <a:r>
              <a:rPr lang="cs-CZ" dirty="0"/>
              <a:t> – </a:t>
            </a:r>
            <a:r>
              <a:rPr lang="cs-CZ" b="1" dirty="0"/>
              <a:t>veřejné slyšení</a:t>
            </a:r>
          </a:p>
          <a:p>
            <a:pPr lvl="1"/>
            <a:r>
              <a:rPr lang="cs-CZ" dirty="0">
                <a:solidFill>
                  <a:srgbClr val="333333"/>
                </a:solidFill>
                <a:latin typeface="Arial" panose="020B0604020202020204" pitchFamily="34" charset="0"/>
              </a:rPr>
              <a:t>Právní zástupci obou stran předloží svůj případ soudcům a generálnímu advokátovi, kteří jim mohou pokládat otázky.</a:t>
            </a:r>
          </a:p>
          <a:p>
            <a:pPr lvl="1"/>
            <a:endParaRPr lang="cs-CZ" dirty="0">
              <a:solidFill>
                <a:srgbClr val="333333"/>
              </a:solidFill>
              <a:latin typeface="Arial" panose="020B0604020202020204" pitchFamily="34" charset="0"/>
            </a:endParaRPr>
          </a:p>
          <a:p>
            <a:pPr lvl="1"/>
            <a:r>
              <a:rPr lang="cs-CZ" dirty="0">
                <a:solidFill>
                  <a:srgbClr val="333333"/>
                </a:solidFill>
                <a:latin typeface="Arial" panose="020B0604020202020204" pitchFamily="34" charset="0"/>
              </a:rPr>
              <a:t>Pokud se Soud rozhodl, že je nezbytné stanovisko generálního advokáta, je toto stanovisko vydáno několik týdnů po slyšení.</a:t>
            </a:r>
          </a:p>
          <a:p>
            <a:pPr lvl="1"/>
            <a:endParaRPr lang="cs-CZ" dirty="0">
              <a:solidFill>
                <a:srgbClr val="333333"/>
              </a:solidFill>
              <a:latin typeface="Arial" panose="020B0604020202020204" pitchFamily="34" charset="0"/>
            </a:endParaRPr>
          </a:p>
          <a:p>
            <a:pPr lvl="1"/>
            <a:r>
              <a:rPr lang="cs-CZ" dirty="0">
                <a:solidFill>
                  <a:srgbClr val="333333"/>
                </a:solidFill>
                <a:latin typeface="Arial" panose="020B0604020202020204" pitchFamily="34" charset="0"/>
              </a:rPr>
              <a:t>Soudci poté případ projednají a vynesou rozsudek.</a:t>
            </a:r>
          </a:p>
          <a:p>
            <a:pPr marL="914400" lvl="2" indent="0">
              <a:buNone/>
            </a:pPr>
            <a:endParaRPr lang="cs-CZ" b="1" dirty="0"/>
          </a:p>
          <a:p>
            <a:pPr marL="514350" indent="-514350">
              <a:buFont typeface="+mj-lt"/>
              <a:buAutoNum type="arabicPeriod" startAt="2"/>
            </a:pPr>
            <a:r>
              <a:rPr lang="cs-CZ" b="1" dirty="0"/>
              <a:t>Řízení před Tribunálem</a:t>
            </a:r>
          </a:p>
          <a:p>
            <a:pPr lvl="1"/>
            <a:r>
              <a:rPr lang="cs-CZ" dirty="0"/>
              <a:t>Obdobné většinu případů projednávají 3 soudci a neexistuje zde funkce generálního advokáta.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4BA5550A-D24A-4B97-A61E-5270246BB8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BB409-E920-420C-87F9-23F8A1AFEA18}" type="datetime1">
              <a:rPr lang="cs-CZ" smtClean="0"/>
              <a:t>14.10.2020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0BA8739A-07E3-431E-9D18-AFF1B1BC88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©doc. Ing. Jiří Novotný, CSc.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3F867E2C-CE41-47C5-90A2-F04FA007B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F4CA-7413-4903-86B2-052F9BF22F3C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26285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24DC4FB7-104B-4097-8D5F-73C8C0A47B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57747"/>
          </a:xfrm>
        </p:spPr>
        <p:txBody>
          <a:bodyPr>
            <a:normAutofit fontScale="90000"/>
          </a:bodyPr>
          <a:lstStyle/>
          <a:p>
            <a:r>
              <a:rPr lang="cs-CZ" dirty="0"/>
              <a:t/>
            </a:r>
            <a:br>
              <a:rPr lang="cs-CZ" dirty="0"/>
            </a:br>
            <a:r>
              <a:rPr lang="pt-BR" b="1" dirty="0">
                <a:solidFill>
                  <a:srgbClr val="FF0000"/>
                </a:solidFill>
              </a:rPr>
              <a:t>Soudní dvůr EU a </a:t>
            </a:r>
            <a:r>
              <a:rPr lang="cs-CZ" b="1" dirty="0">
                <a:solidFill>
                  <a:srgbClr val="FF0000"/>
                </a:solidFill>
              </a:rPr>
              <a:t>my</a:t>
            </a:r>
            <a:r>
              <a:rPr lang="pt-BR" dirty="0"/>
              <a:t/>
            </a:r>
            <a:br>
              <a:rPr lang="pt-BR" dirty="0"/>
            </a:b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298FFBAD-8DBF-415C-B85E-6F03226D7F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34737"/>
            <a:ext cx="10515600" cy="5042226"/>
          </a:xfrm>
        </p:spPr>
        <p:txBody>
          <a:bodyPr/>
          <a:lstStyle/>
          <a:p>
            <a:pPr marL="0" indent="0">
              <a:buNone/>
            </a:pPr>
            <a:r>
              <a:rPr lang="cs-CZ" dirty="0"/>
              <a:t>Cítíme-li se </a:t>
            </a:r>
            <a:r>
              <a:rPr lang="cs-CZ" b="1" dirty="0"/>
              <a:t>poškozeni v důsledku činnosti nebo nečinnosti orgánu EU</a:t>
            </a:r>
            <a:r>
              <a:rPr lang="cs-CZ" dirty="0"/>
              <a:t> nebo jeho zaměstnanců, lze se obrátit na soud: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 </a:t>
            </a:r>
            <a:r>
              <a:rPr lang="cs-CZ" dirty="0">
                <a:solidFill>
                  <a:srgbClr val="00B050"/>
                </a:solidFill>
              </a:rPr>
              <a:t>Nepřímo</a:t>
            </a:r>
            <a:r>
              <a:rPr lang="cs-CZ" dirty="0"/>
              <a:t> prostřednictvím </a:t>
            </a:r>
            <a:r>
              <a:rPr lang="cs-CZ" b="1" dirty="0"/>
              <a:t>vnitrostátních soudů</a:t>
            </a:r>
            <a:r>
              <a:rPr lang="cs-CZ" dirty="0"/>
              <a:t> </a:t>
            </a:r>
          </a:p>
          <a:p>
            <a:pPr marL="514350" indent="-514350">
              <a:buFont typeface="+mj-lt"/>
              <a:buAutoNum type="arabicPeriod"/>
            </a:pPr>
            <a:endParaRPr lang="cs-CZ" dirty="0"/>
          </a:p>
          <a:p>
            <a:pPr marL="514350" indent="-514350">
              <a:buFont typeface="+mj-lt"/>
              <a:buAutoNum type="arabicPeriod"/>
            </a:pPr>
            <a:r>
              <a:rPr lang="cs-CZ" dirty="0">
                <a:solidFill>
                  <a:srgbClr val="0070C0"/>
                </a:solidFill>
              </a:rPr>
              <a:t>Přímo</a:t>
            </a:r>
            <a:r>
              <a:rPr lang="cs-CZ" dirty="0"/>
              <a:t> u </a:t>
            </a:r>
            <a:r>
              <a:rPr lang="cs-CZ" b="1" dirty="0"/>
              <a:t>Tribunálu</a:t>
            </a:r>
            <a:r>
              <a:rPr lang="cs-CZ" dirty="0"/>
              <a:t> – pokud vás rozhodnutí některého z orgánů EU poškodilo bezprostředně a osobně.</a:t>
            </a:r>
          </a:p>
          <a:p>
            <a:pPr marL="0" indent="0">
              <a:buNone/>
            </a:pPr>
            <a:endParaRPr lang="cs-CZ" dirty="0"/>
          </a:p>
          <a:p>
            <a:pPr marL="0" indent="0" algn="ctr">
              <a:buNone/>
            </a:pPr>
            <a:r>
              <a:rPr lang="cs-CZ" sz="3600" dirty="0"/>
              <a:t>Při podání stížnosti je nutno se řídit </a:t>
            </a:r>
            <a:r>
              <a:rPr lang="cs-CZ" sz="3600" u="sng" dirty="0">
                <a:hlinkClick r:id="rId2"/>
              </a:rPr>
              <a:t>oficiálním postupem</a:t>
            </a:r>
            <a:r>
              <a:rPr lang="cs-CZ" sz="3600" dirty="0"/>
              <a:t>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00E66202-C9C6-48D4-B3E3-7311EA0A83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BB409-E920-420C-87F9-23F8A1AFEA18}" type="datetime1">
              <a:rPr lang="cs-CZ" smtClean="0"/>
              <a:t>14.10.2020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0FA60CD8-FA73-4200-A4A2-C4D455C1FA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©doc. Ing. Jiří Novotný, CSc.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A6BBF1EC-E171-4EAD-96C9-02DF8ADC7F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F4CA-7413-4903-86B2-052F9BF22F3C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806314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257</Words>
  <Application>Microsoft Office PowerPoint</Application>
  <PresentationFormat>Vlastní</PresentationFormat>
  <Paragraphs>130</Paragraphs>
  <Slides>13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Motiv Office</vt:lpstr>
      <vt:lpstr>Evropská unie a sport 2</vt:lpstr>
      <vt:lpstr>Evropský soudní dvůr</vt:lpstr>
      <vt:lpstr>Evropský soudní dvůr – výklad práva EU</vt:lpstr>
      <vt:lpstr> Evropský soudní dvůr - úkoly </vt:lpstr>
      <vt:lpstr>Evropský soudní dvůr - úkoly</vt:lpstr>
      <vt:lpstr>Evropský soudní dvůr - složení</vt:lpstr>
      <vt:lpstr> Evropský soudní dvůr - činnost  </vt:lpstr>
      <vt:lpstr>Evropský soudní dvůr - činnost</vt:lpstr>
      <vt:lpstr> Soudní dvůr EU a my </vt:lpstr>
      <vt:lpstr> Evropský účetní dvůr (EÚD) </vt:lpstr>
      <vt:lpstr>Evropský účetní dvůr (EÚD)</vt:lpstr>
      <vt:lpstr> Evropský účetní dvůr - úkoly </vt:lpstr>
      <vt:lpstr>Evropský účetní dvůr - nezávislý 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Evropská unie a sport 2</dc:title>
  <dc:creator>Jiří Novotný</dc:creator>
  <cp:lastModifiedBy>ucitel</cp:lastModifiedBy>
  <cp:revision>5</cp:revision>
  <dcterms:created xsi:type="dcterms:W3CDTF">2020-10-14T09:36:20Z</dcterms:created>
  <dcterms:modified xsi:type="dcterms:W3CDTF">2020-10-14T12:33:00Z</dcterms:modified>
</cp:coreProperties>
</file>