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97" r:id="rId6"/>
    <p:sldId id="260" r:id="rId7"/>
    <p:sldId id="295" r:id="rId8"/>
    <p:sldId id="296" r:id="rId9"/>
    <p:sldId id="261" r:id="rId10"/>
    <p:sldId id="262" r:id="rId11"/>
    <p:sldId id="277" r:id="rId12"/>
    <p:sldId id="276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BB631-81D9-4EE2-AF03-D7344F37F872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82969-AD0F-478F-9374-7B10E75C7C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52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82969-AD0F-478F-9374-7B10E75C7C5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57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85A5-111B-4076-BFE4-34A51FB8319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935B-5C5E-489B-B6F7-53A042CD48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356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85A5-111B-4076-BFE4-34A51FB8319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935B-5C5E-489B-B6F7-53A042CD48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11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85A5-111B-4076-BFE4-34A51FB8319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935B-5C5E-489B-B6F7-53A042CD48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63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85A5-111B-4076-BFE4-34A51FB8319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935B-5C5E-489B-B6F7-53A042CD48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30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85A5-111B-4076-BFE4-34A51FB8319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935B-5C5E-489B-B6F7-53A042CD48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064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85A5-111B-4076-BFE4-34A51FB8319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935B-5C5E-489B-B6F7-53A042CD48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07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85A5-111B-4076-BFE4-34A51FB8319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935B-5C5E-489B-B6F7-53A042CD48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97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85A5-111B-4076-BFE4-34A51FB8319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935B-5C5E-489B-B6F7-53A042CD48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71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85A5-111B-4076-BFE4-34A51FB8319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935B-5C5E-489B-B6F7-53A042CD48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64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85A5-111B-4076-BFE4-34A51FB8319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935B-5C5E-489B-B6F7-53A042CD48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27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85A5-111B-4076-BFE4-34A51FB8319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935B-5C5E-489B-B6F7-53A042CD48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85A5-111B-4076-BFE4-34A51FB8319C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A935B-5C5E-489B-B6F7-53A042CD48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43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187624" y="908720"/>
            <a:ext cx="6768752" cy="4608512"/>
          </a:xfrm>
          <a:prstGeom prst="rect">
            <a:avLst/>
          </a:prstGeom>
          <a:noFill/>
          <a:ln w="50800" cap="rnd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solidFill>
                  <a:srgbClr val="002060"/>
                </a:solidFill>
              </a:rPr>
              <a:t>NEUROINFEKCE</a:t>
            </a:r>
            <a:endParaRPr lang="cs-CZ" sz="8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88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5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50"/>
                            </p:stCondLst>
                            <p:childTnLst>
                              <p:par>
                                <p:cTn id="1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5757" y="332656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u="sng" dirty="0" smtClean="0"/>
              <a:t>diagnostika</a:t>
            </a:r>
            <a:r>
              <a:rPr lang="cs-CZ" dirty="0" smtClean="0"/>
              <a:t>: 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serologie</a:t>
            </a:r>
          </a:p>
          <a:p>
            <a:endParaRPr lang="cs-CZ" dirty="0"/>
          </a:p>
          <a:p>
            <a:r>
              <a:rPr lang="cs-CZ" u="sng" dirty="0" smtClean="0"/>
              <a:t>terapie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antibiotika</a:t>
            </a:r>
          </a:p>
        </p:txBody>
      </p:sp>
    </p:spTree>
    <p:extLst>
      <p:ext uri="{BB962C8B-B14F-4D97-AF65-F5344CB8AC3E}">
        <p14:creationId xmlns:p14="http://schemas.microsoft.com/office/powerpoint/2010/main" val="25582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345430"/>
            <a:ext cx="8136904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dirty="0" smtClean="0">
                <a:solidFill>
                  <a:srgbClr val="0070C0"/>
                </a:solidFill>
              </a:rPr>
              <a:t>TETANUS</a:t>
            </a:r>
          </a:p>
          <a:p>
            <a:endParaRPr lang="cs-CZ" dirty="0"/>
          </a:p>
          <a:p>
            <a:r>
              <a:rPr lang="cs-CZ" dirty="0" smtClean="0"/>
              <a:t>onemocnění vyvolané toxiny bakterií</a:t>
            </a:r>
          </a:p>
          <a:p>
            <a:endParaRPr lang="cs-CZ" dirty="0"/>
          </a:p>
          <a:p>
            <a:r>
              <a:rPr lang="cs-CZ" u="sng" dirty="0" smtClean="0"/>
              <a:t>původce</a:t>
            </a:r>
            <a:r>
              <a:rPr lang="cs-CZ" dirty="0" smtClean="0"/>
              <a:t>: Clostridium tetani (anaerobní bakterie)</a:t>
            </a:r>
          </a:p>
          <a:p>
            <a:endParaRPr lang="cs-CZ" dirty="0"/>
          </a:p>
          <a:p>
            <a:r>
              <a:rPr lang="cs-CZ" u="sng" dirty="0" smtClean="0"/>
              <a:t>přenos</a:t>
            </a:r>
            <a:r>
              <a:rPr lang="cs-CZ" dirty="0" smtClean="0"/>
              <a:t>: při poranění  (z hlíny)</a:t>
            </a:r>
          </a:p>
          <a:p>
            <a:endParaRPr lang="cs-CZ" dirty="0"/>
          </a:p>
          <a:p>
            <a:r>
              <a:rPr lang="cs-CZ" u="sng" dirty="0" smtClean="0"/>
              <a:t>klinický obraz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inkubační doba 5-30 dnů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nespecifické příznaky (pocení, poruch spánku)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neurologické příznaky (po 2 dnech; zvýšený tonus žvýkacích svalů = trizmus)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 7-10 dnech křeče ustupují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mortalita 30 %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u="sng" dirty="0" smtClean="0"/>
              <a:t>prevence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povinné očkování (aktivní imunizace tetanovým anatoxinem) </a:t>
            </a:r>
          </a:p>
        </p:txBody>
      </p:sp>
    </p:spTree>
    <p:extLst>
      <p:ext uri="{BB962C8B-B14F-4D97-AF65-F5344CB8AC3E}">
        <p14:creationId xmlns:p14="http://schemas.microsoft.com/office/powerpoint/2010/main" val="310300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323364"/>
            <a:ext cx="79928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solidFill>
                  <a:srgbClr val="002060"/>
                </a:solidFill>
              </a:rPr>
              <a:t>VIROVÉ INFEKCE</a:t>
            </a:r>
          </a:p>
          <a:p>
            <a:endParaRPr lang="cs-CZ" dirty="0" smtClean="0"/>
          </a:p>
          <a:p>
            <a:r>
              <a:rPr lang="cs-CZ" dirty="0" smtClean="0"/>
              <a:t>vstupní brána : respirační, gastrointestinální, urogenitální trakt, kůže</a:t>
            </a:r>
            <a:endParaRPr lang="cs-CZ" dirty="0"/>
          </a:p>
          <a:p>
            <a:r>
              <a:rPr lang="cs-CZ" dirty="0" smtClean="0"/>
              <a:t>šíří se podél nervů nebo krevní cestou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 smtClean="0"/>
          </a:p>
          <a:p>
            <a:r>
              <a:rPr lang="cs-CZ" u="sng" dirty="0" smtClean="0"/>
              <a:t>klinický obraz</a:t>
            </a:r>
            <a:r>
              <a:rPr lang="cs-CZ" dirty="0" smtClean="0"/>
              <a:t>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často dvoufázový průběh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1. fáze - nespecifické (chřipkové příznaky)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období latence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2. fáze - neurologické příznaky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1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41512" y="396538"/>
            <a:ext cx="7992888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dirty="0" smtClean="0">
                <a:solidFill>
                  <a:srgbClr val="0070C0"/>
                </a:solidFill>
              </a:rPr>
              <a:t>KLÍŠŤOVÁ ENCEFALITIDA</a:t>
            </a:r>
          </a:p>
          <a:p>
            <a:endParaRPr lang="cs-CZ" dirty="0" smtClean="0"/>
          </a:p>
          <a:p>
            <a:r>
              <a:rPr lang="cs-CZ" dirty="0" smtClean="0"/>
              <a:t>časté sezónní onemocnění vyvolané virem ze skupiny arbovirů</a:t>
            </a:r>
          </a:p>
          <a:p>
            <a:endParaRPr lang="cs-CZ" dirty="0"/>
          </a:p>
          <a:p>
            <a:r>
              <a:rPr lang="cs-CZ" u="sng" dirty="0" smtClean="0"/>
              <a:t>přenašeč</a:t>
            </a:r>
            <a:r>
              <a:rPr lang="cs-CZ" dirty="0" smtClean="0"/>
              <a:t>: klíště</a:t>
            </a:r>
          </a:p>
          <a:p>
            <a:endParaRPr lang="cs-CZ" dirty="0"/>
          </a:p>
          <a:p>
            <a:r>
              <a:rPr lang="cs-CZ" u="sng" dirty="0" smtClean="0"/>
              <a:t>rezervoár infekce:</a:t>
            </a:r>
            <a:r>
              <a:rPr lang="cs-CZ" dirty="0"/>
              <a:t> </a:t>
            </a:r>
            <a:r>
              <a:rPr lang="cs-CZ" dirty="0" smtClean="0"/>
              <a:t>lesní zvěř, ovce, kozy</a:t>
            </a:r>
            <a:r>
              <a:rPr lang="cs-CZ" dirty="0"/>
              <a:t> </a:t>
            </a:r>
            <a:r>
              <a:rPr lang="cs-CZ" dirty="0" smtClean="0"/>
              <a:t>(kozí mléko, sýry)</a:t>
            </a:r>
          </a:p>
          <a:p>
            <a:endParaRPr lang="cs-CZ" dirty="0"/>
          </a:p>
          <a:p>
            <a:r>
              <a:rPr lang="cs-CZ" u="sng" dirty="0" smtClean="0"/>
              <a:t>klinický obraz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typický dvoufázový průběh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obraz meningitidy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u="sng" dirty="0" smtClean="0"/>
              <a:t>terapie</a:t>
            </a:r>
            <a:r>
              <a:rPr lang="cs-CZ" dirty="0" smtClean="0"/>
              <a:t>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symptomatická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prevence očkování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582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620688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POSTINFEKČNÍ ENCEFALITIDY</a:t>
            </a:r>
          </a:p>
          <a:p>
            <a:endParaRPr lang="cs-CZ" dirty="0"/>
          </a:p>
          <a:p>
            <a:r>
              <a:rPr lang="cs-CZ" dirty="0" smtClean="0"/>
              <a:t>navazují na běžné infekční onemocnění (spalničky, plané neštovice, zarděnky)</a:t>
            </a:r>
          </a:p>
          <a:p>
            <a:endParaRPr lang="cs-CZ" dirty="0"/>
          </a:p>
          <a:p>
            <a:r>
              <a:rPr lang="cs-CZ" u="sng" dirty="0" smtClean="0"/>
              <a:t>původci</a:t>
            </a:r>
            <a:r>
              <a:rPr lang="cs-CZ" dirty="0" smtClean="0"/>
              <a:t>: virus </a:t>
            </a:r>
            <a:r>
              <a:rPr lang="cs-CZ" dirty="0"/>
              <a:t>H</a:t>
            </a:r>
            <a:r>
              <a:rPr lang="cs-CZ" dirty="0" smtClean="0"/>
              <a:t>erpes simplex, Herpes zoster, příušnic, enteroviry</a:t>
            </a:r>
          </a:p>
        </p:txBody>
      </p:sp>
    </p:spTree>
    <p:extLst>
      <p:ext uri="{BB962C8B-B14F-4D97-AF65-F5344CB8AC3E}">
        <p14:creationId xmlns:p14="http://schemas.microsoft.com/office/powerpoint/2010/main" val="25582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16632"/>
            <a:ext cx="8136904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dirty="0">
                <a:solidFill>
                  <a:srgbClr val="0070C0"/>
                </a:solidFill>
              </a:rPr>
              <a:t>POLYOMYELITIS ANTERIOR ACUTA (dětská obrna)</a:t>
            </a:r>
          </a:p>
          <a:p>
            <a:endParaRPr lang="cs-CZ" dirty="0"/>
          </a:p>
          <a:p>
            <a:r>
              <a:rPr lang="cs-CZ" dirty="0"/>
              <a:t>postihuje přední rohy míšní a motorická jádra kmene</a:t>
            </a:r>
          </a:p>
          <a:p>
            <a:endParaRPr lang="cs-CZ" dirty="0"/>
          </a:p>
          <a:p>
            <a:r>
              <a:rPr lang="cs-CZ" u="sng" dirty="0"/>
              <a:t>původce</a:t>
            </a:r>
            <a:r>
              <a:rPr lang="cs-CZ" dirty="0"/>
              <a:t>: enterovirus</a:t>
            </a:r>
          </a:p>
          <a:p>
            <a:endParaRPr lang="cs-CZ" dirty="0"/>
          </a:p>
          <a:p>
            <a:r>
              <a:rPr lang="cs-CZ" u="sng" dirty="0"/>
              <a:t>přenos</a:t>
            </a:r>
            <a:r>
              <a:rPr lang="cs-CZ" dirty="0"/>
              <a:t>: stolicí, kontaminovanou vodou, potravinami</a:t>
            </a:r>
          </a:p>
          <a:p>
            <a:endParaRPr lang="cs-CZ" dirty="0"/>
          </a:p>
          <a:p>
            <a:r>
              <a:rPr lang="cs-CZ" u="sng" dirty="0"/>
              <a:t>historie</a:t>
            </a:r>
            <a:r>
              <a:rPr lang="cs-CZ" dirty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dříve časté onemocnění malých dětí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od roku 1960 zavedeno očkování (Sabinova, nyní Salkova vakcína</a:t>
            </a:r>
            <a:r>
              <a:rPr lang="cs-CZ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u="sng" dirty="0" smtClean="0"/>
              <a:t>klinický obraz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inkubační doba 5-14 dní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nespecifické příznaky (únava, bolest hlavy, pocení, teplota, gastrointestinální obtíže - 6 týdnů)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období latence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neurologické příznaky  - poruchy hybnosti, obraz meningitidy</a:t>
            </a:r>
          </a:p>
          <a:p>
            <a:endParaRPr lang="cs-CZ" dirty="0"/>
          </a:p>
          <a:p>
            <a:r>
              <a:rPr lang="cs-CZ" u="sng" dirty="0" smtClean="0"/>
              <a:t>následky</a:t>
            </a:r>
            <a:r>
              <a:rPr lang="cs-CZ" dirty="0" smtClean="0"/>
              <a:t>: atrofie svalů→ kratší končetina → skolióza</a:t>
            </a:r>
          </a:p>
          <a:p>
            <a:endParaRPr lang="cs-CZ" dirty="0"/>
          </a:p>
          <a:p>
            <a:r>
              <a:rPr lang="cs-CZ" dirty="0" smtClean="0"/>
              <a:t>postpolyomyelitický syndrom - po letech může dojít ke zhoršení + postižení nových svalových skupin</a:t>
            </a:r>
          </a:p>
        </p:txBody>
      </p:sp>
    </p:spTree>
    <p:extLst>
      <p:ext uri="{BB962C8B-B14F-4D97-AF65-F5344CB8AC3E}">
        <p14:creationId xmlns:p14="http://schemas.microsoft.com/office/powerpoint/2010/main" val="25582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366911"/>
            <a:ext cx="8136904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dirty="0" smtClean="0">
                <a:solidFill>
                  <a:srgbClr val="0070C0"/>
                </a:solidFill>
              </a:rPr>
              <a:t>RABIES (vzteklina)</a:t>
            </a:r>
          </a:p>
          <a:p>
            <a:endParaRPr lang="cs-CZ" dirty="0" smtClean="0"/>
          </a:p>
          <a:p>
            <a:r>
              <a:rPr lang="cs-CZ" dirty="0" smtClean="0"/>
              <a:t>virus proniká podél nervů do CNS</a:t>
            </a:r>
            <a:endParaRPr lang="cs-CZ" dirty="0"/>
          </a:p>
          <a:p>
            <a:endParaRPr lang="cs-CZ" dirty="0" smtClean="0"/>
          </a:p>
          <a:p>
            <a:r>
              <a:rPr lang="cs-CZ" u="sng" dirty="0" smtClean="0"/>
              <a:t>původce</a:t>
            </a:r>
            <a:r>
              <a:rPr lang="cs-CZ" dirty="0" smtClean="0"/>
              <a:t>: virus vztekliny</a:t>
            </a:r>
          </a:p>
          <a:p>
            <a:endParaRPr lang="cs-CZ" dirty="0"/>
          </a:p>
          <a:p>
            <a:r>
              <a:rPr lang="cs-CZ" u="sng" dirty="0" smtClean="0"/>
              <a:t>přenos</a:t>
            </a:r>
            <a:r>
              <a:rPr lang="cs-CZ" dirty="0" smtClean="0"/>
              <a:t>: pokousáním, škrábnutím (liška, pes)</a:t>
            </a:r>
          </a:p>
          <a:p>
            <a:endParaRPr lang="cs-CZ" dirty="0"/>
          </a:p>
          <a:p>
            <a:r>
              <a:rPr lang="cs-CZ" u="sng" dirty="0" smtClean="0"/>
              <a:t>klinický obraz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inkubační doba závisí na vzdálenosti od hlavy (týdny, měsíce)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nespecifické příznaky</a:t>
            </a:r>
            <a:r>
              <a:rPr lang="cs-CZ" dirty="0"/>
              <a:t> </a:t>
            </a:r>
            <a:r>
              <a:rPr lang="cs-CZ" dirty="0" smtClean="0"/>
              <a:t>(únava, poruchy spánku)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neurologické projevy (křeče, nemožnost polykat tekutiny, slinění, pocení)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smrt po několika dnech (horečka, srdeční selhání)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u="sng" dirty="0" smtClean="0"/>
              <a:t>terapie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aktivní imunizace při průkazu vztekliny či pokousání neznámým zvířetem (riziková, není 100 %)</a:t>
            </a:r>
          </a:p>
        </p:txBody>
      </p:sp>
    </p:spTree>
    <p:extLst>
      <p:ext uri="{BB962C8B-B14F-4D97-AF65-F5344CB8AC3E}">
        <p14:creationId xmlns:p14="http://schemas.microsoft.com/office/powerpoint/2010/main" val="25582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369231"/>
            <a:ext cx="799288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000" b="1" dirty="0">
                <a:solidFill>
                  <a:srgbClr val="002060"/>
                </a:solidFill>
              </a:rPr>
              <a:t>NEUROINFEKCE</a:t>
            </a:r>
          </a:p>
          <a:p>
            <a:endParaRPr lang="cs-CZ" dirty="0" smtClean="0"/>
          </a:p>
          <a:p>
            <a:r>
              <a:rPr lang="cs-CZ" dirty="0" smtClean="0"/>
              <a:t>= zánětlivá onemocnění CNS</a:t>
            </a:r>
          </a:p>
          <a:p>
            <a:endParaRPr lang="cs-CZ" dirty="0"/>
          </a:p>
          <a:p>
            <a:r>
              <a:rPr lang="cs-CZ" b="1" dirty="0" smtClean="0"/>
              <a:t>meningitida</a:t>
            </a:r>
            <a:r>
              <a:rPr lang="cs-CZ" dirty="0" smtClean="0"/>
              <a:t> - zánět mozkomíšních plen</a:t>
            </a:r>
          </a:p>
          <a:p>
            <a:r>
              <a:rPr lang="cs-CZ" b="1" dirty="0" smtClean="0"/>
              <a:t>encefalitida</a:t>
            </a:r>
            <a:r>
              <a:rPr lang="cs-CZ" dirty="0" smtClean="0"/>
              <a:t> - zánět mozkové tkáně</a:t>
            </a:r>
          </a:p>
          <a:p>
            <a:r>
              <a:rPr lang="cs-CZ" b="1" dirty="0" smtClean="0"/>
              <a:t>myelitida</a:t>
            </a:r>
            <a:r>
              <a:rPr lang="cs-CZ" dirty="0" smtClean="0"/>
              <a:t> - zánět míchy</a:t>
            </a:r>
          </a:p>
          <a:p>
            <a:endParaRPr lang="cs-CZ" dirty="0"/>
          </a:p>
          <a:p>
            <a:r>
              <a:rPr lang="cs-CZ" u="sng" dirty="0" smtClean="0"/>
              <a:t>původci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bakterie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viry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plísně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houby</a:t>
            </a:r>
          </a:p>
          <a:p>
            <a:endParaRPr lang="cs-CZ" dirty="0"/>
          </a:p>
          <a:p>
            <a:r>
              <a:rPr lang="cs-CZ" u="sng" dirty="0" smtClean="0"/>
              <a:t>dělení</a:t>
            </a:r>
            <a:r>
              <a:rPr lang="cs-CZ" dirty="0" smtClean="0"/>
              <a:t>:</a:t>
            </a:r>
          </a:p>
          <a:p>
            <a:r>
              <a:rPr lang="cs-CZ" dirty="0" smtClean="0"/>
              <a:t>A) primární (prvotní napadení CNS) </a:t>
            </a:r>
          </a:p>
          <a:p>
            <a:r>
              <a:rPr lang="cs-CZ" dirty="0" smtClean="0"/>
              <a:t>B) sekundární (přenos zánětu do CNS z jiných oblastí):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cs-CZ" dirty="0" smtClean="0"/>
              <a:t>cestou krevní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cs-CZ" dirty="0" smtClean="0"/>
              <a:t>cestou lymfatickou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cs-CZ" dirty="0" smtClean="0"/>
              <a:t>přímo (při poranění)</a:t>
            </a:r>
          </a:p>
        </p:txBody>
      </p:sp>
    </p:spTree>
    <p:extLst>
      <p:ext uri="{BB962C8B-B14F-4D97-AF65-F5344CB8AC3E}">
        <p14:creationId xmlns:p14="http://schemas.microsoft.com/office/powerpoint/2010/main" val="25582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0791" y="404664"/>
            <a:ext cx="79928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klinický obraz </a:t>
            </a:r>
            <a:r>
              <a:rPr lang="cs-CZ" dirty="0" smtClean="0"/>
              <a:t>- společný pro většinu infekcí: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horečka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nauzea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bolest hlavy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meningeální příznaky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přecitlivělost na světlo, zvuk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u="sng" dirty="0" smtClean="0"/>
              <a:t>diagnostika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lumbální punkce - zánětlivý liquor, vytéká pod tlakem, leukocytóza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2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74517"/>
            <a:ext cx="799288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solidFill>
                  <a:srgbClr val="002060"/>
                </a:solidFill>
              </a:rPr>
              <a:t>BAKTERIÁLNÍ INFEKCE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70C0"/>
                </a:solidFill>
              </a:rPr>
              <a:t>AKUTNÍ BAKTERIÁLNÍ MENINGITIDA</a:t>
            </a:r>
          </a:p>
          <a:p>
            <a:endParaRPr lang="cs-CZ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hemofilová m. - děti od 1 měsíce do 5 let, nasedá na záněty HCD, příznivá prognóza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pneumokoková m. - dospělí, nasedá na pneumonii, otitidu, prognóza nepříznivá, mortalita 20-30 %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meningokoková m. - dospívající, kapénková infekce, z nasofaringitidy, 10 % nosičů v populaci, mortalita 5 %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u="sng" dirty="0" smtClean="0"/>
              <a:t>průběh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inkubační doba: 2- 10 dní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nespecifické příznaky</a:t>
            </a:r>
            <a:r>
              <a:rPr lang="cs-CZ" dirty="0"/>
              <a:t> </a:t>
            </a:r>
            <a:r>
              <a:rPr lang="cs-CZ" dirty="0" smtClean="0"/>
              <a:t>(podobné chřipce)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postupně prudké zhoršení (kruté bolesti hlavy, nauzea, zvracení, horečka 40°C)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porucha vědomí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meningeální syndrom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krvácivé projevy na kůži</a:t>
            </a:r>
          </a:p>
          <a:p>
            <a:endParaRPr lang="cs-CZ" dirty="0"/>
          </a:p>
          <a:p>
            <a:r>
              <a:rPr lang="cs-CZ" u="sng" dirty="0" smtClean="0"/>
              <a:t>diagnostika</a:t>
            </a:r>
            <a:r>
              <a:rPr lang="cs-CZ" dirty="0" smtClean="0"/>
              <a:t>: LP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r>
              <a:rPr lang="cs-CZ" u="sng" dirty="0" smtClean="0"/>
              <a:t>terapie</a:t>
            </a:r>
            <a:r>
              <a:rPr lang="cs-CZ" dirty="0" smtClean="0"/>
              <a:t>: antibiotika, antiedematózní léčba; prevence očkování</a:t>
            </a:r>
          </a:p>
        </p:txBody>
      </p:sp>
    </p:spTree>
    <p:extLst>
      <p:ext uri="{BB962C8B-B14F-4D97-AF65-F5344CB8AC3E}">
        <p14:creationId xmlns:p14="http://schemas.microsoft.com/office/powerpoint/2010/main" val="25582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00572" y="764704"/>
            <a:ext cx="7992888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>
                <a:solidFill>
                  <a:srgbClr val="0070C0"/>
                </a:solidFill>
              </a:rPr>
              <a:t>Meningeální syndrom</a:t>
            </a:r>
          </a:p>
          <a:p>
            <a:endParaRPr lang="cs-CZ" sz="2000" dirty="0" smtClean="0"/>
          </a:p>
          <a:p>
            <a:r>
              <a:rPr lang="cs-CZ" sz="2000" dirty="0" smtClean="0"/>
              <a:t>vzniká drážděním mozkomíšní plen</a:t>
            </a:r>
          </a:p>
          <a:p>
            <a:r>
              <a:rPr lang="cs-CZ" sz="2000" dirty="0" smtClean="0"/>
              <a:t>spazmy paravetebrálních svalů</a:t>
            </a:r>
          </a:p>
          <a:p>
            <a:endParaRPr lang="cs-CZ" sz="2000" dirty="0"/>
          </a:p>
          <a:p>
            <a:r>
              <a:rPr lang="cs-CZ" sz="2000" dirty="0"/>
              <a:t>a</a:t>
            </a:r>
            <a:r>
              <a:rPr lang="cs-CZ" sz="2000" dirty="0" smtClean="0"/>
              <a:t>) </a:t>
            </a:r>
            <a:r>
              <a:rPr lang="cs-CZ" sz="2000" u="sng" dirty="0" smtClean="0"/>
              <a:t>subjektivní příznaky</a:t>
            </a:r>
            <a:r>
              <a:rPr lang="cs-CZ" sz="2000" dirty="0" smtClean="0"/>
              <a:t>:</a:t>
            </a:r>
          </a:p>
          <a:p>
            <a:r>
              <a:rPr lang="cs-CZ" sz="2000" dirty="0" smtClean="0"/>
              <a:t>	◦ bolest hlavy</a:t>
            </a:r>
          </a:p>
          <a:p>
            <a:r>
              <a:rPr lang="cs-CZ" sz="2000" dirty="0" smtClean="0"/>
              <a:t>	◦ vomitus (s nauzeou i bez)</a:t>
            </a:r>
          </a:p>
          <a:p>
            <a:r>
              <a:rPr lang="cs-CZ" sz="2000" dirty="0" smtClean="0"/>
              <a:t>	◦ přecitlivělost na vnější podněty</a:t>
            </a:r>
          </a:p>
          <a:p>
            <a:endParaRPr lang="cs-CZ" sz="2000" dirty="0"/>
          </a:p>
          <a:p>
            <a:r>
              <a:rPr lang="cs-CZ" sz="2000" dirty="0" smtClean="0"/>
              <a:t>b) </a:t>
            </a:r>
            <a:r>
              <a:rPr lang="cs-CZ" sz="2000" u="sng" dirty="0" smtClean="0"/>
              <a:t>objektivní příznaky</a:t>
            </a:r>
            <a:r>
              <a:rPr lang="cs-CZ" sz="2000" dirty="0" smtClean="0"/>
              <a:t>:</a:t>
            </a:r>
          </a:p>
          <a:p>
            <a:r>
              <a:rPr lang="cs-CZ" sz="2000" dirty="0" smtClean="0"/>
              <a:t>	◦ opozice šíje</a:t>
            </a:r>
          </a:p>
          <a:p>
            <a:r>
              <a:rPr lang="cs-CZ" sz="2000" dirty="0" smtClean="0"/>
              <a:t>	◦ Brudzinského fenomén</a:t>
            </a:r>
          </a:p>
          <a:p>
            <a:r>
              <a:rPr lang="cs-CZ" sz="2000" dirty="0" smtClean="0"/>
              <a:t>	◦ Amosův příznak trojnožky</a:t>
            </a:r>
          </a:p>
          <a:p>
            <a:r>
              <a:rPr lang="cs-CZ" sz="2000" dirty="0" smtClean="0"/>
              <a:t>	◦ Lasségueův příznak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98702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332656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ABSCES MOZKU</a:t>
            </a:r>
          </a:p>
          <a:p>
            <a:r>
              <a:rPr lang="cs-CZ" dirty="0" smtClean="0"/>
              <a:t>= ložiskový zánět mozku s postupnou nekrózou, kolikvací a opouzdřením</a:t>
            </a:r>
          </a:p>
          <a:p>
            <a:endParaRPr lang="cs-CZ" dirty="0"/>
          </a:p>
          <a:p>
            <a:r>
              <a:rPr lang="cs-CZ" dirty="0" smtClean="0"/>
              <a:t>vnik často hematogenní cestou</a:t>
            </a:r>
            <a:r>
              <a:rPr lang="cs-CZ" dirty="0"/>
              <a:t> </a:t>
            </a:r>
            <a:r>
              <a:rPr lang="cs-CZ" dirty="0" smtClean="0"/>
              <a:t>(z plic, srdce, paranazálních dutin, ucha, při traumatech)</a:t>
            </a:r>
          </a:p>
          <a:p>
            <a:endParaRPr lang="cs-CZ" dirty="0" smtClean="0"/>
          </a:p>
          <a:p>
            <a:r>
              <a:rPr lang="cs-CZ" u="sng" dirty="0" smtClean="0"/>
              <a:t>klinický obraz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 akutním stádiu - projevy celkové infekce (horečka bolesti hlavy, nauzea, zvracení, meningeální syndrom, poruchy vědomí)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 subakutním a chronickém stádiu - subfebrilie, ložiskové příznaky, syndrom nitrolební hypertenze</a:t>
            </a:r>
          </a:p>
          <a:p>
            <a:endParaRPr lang="cs-CZ" dirty="0"/>
          </a:p>
          <a:p>
            <a:r>
              <a:rPr lang="cs-CZ" u="sng" dirty="0" smtClean="0"/>
              <a:t>diagnostika</a:t>
            </a:r>
            <a:r>
              <a:rPr lang="cs-CZ" dirty="0" smtClean="0"/>
              <a:t>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LP - kontraindikována (riziko mozkového kónusu)</a:t>
            </a:r>
          </a:p>
          <a:p>
            <a:endParaRPr lang="cs-CZ" dirty="0"/>
          </a:p>
          <a:p>
            <a:r>
              <a:rPr lang="cs-CZ" u="sng" dirty="0" smtClean="0"/>
              <a:t>terapie</a:t>
            </a:r>
            <a:r>
              <a:rPr lang="cs-CZ" dirty="0" smtClean="0"/>
              <a:t>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antibiotika (akutní)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operace (chronické)</a:t>
            </a:r>
          </a:p>
        </p:txBody>
      </p:sp>
    </p:spTree>
    <p:extLst>
      <p:ext uri="{BB962C8B-B14F-4D97-AF65-F5344CB8AC3E}">
        <p14:creationId xmlns:p14="http://schemas.microsoft.com/office/powerpoint/2010/main" val="25582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332656"/>
            <a:ext cx="799288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LYMSKÁ BORELIÓZA</a:t>
            </a:r>
          </a:p>
          <a:p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/>
              <a:t>vícesystémové onemocnění (postihuje CNS, klouby, svaly, játra, srdce a jiné org.)</a:t>
            </a:r>
          </a:p>
          <a:p>
            <a:endParaRPr lang="cs-CZ" dirty="0" smtClean="0"/>
          </a:p>
          <a:p>
            <a:r>
              <a:rPr lang="cs-CZ" u="sng" dirty="0" smtClean="0"/>
              <a:t>původce:</a:t>
            </a:r>
            <a:r>
              <a:rPr lang="cs-CZ" dirty="0" smtClean="0"/>
              <a:t> spirocheta Borrelie burgdorferi, garrini</a:t>
            </a:r>
            <a:endParaRPr lang="cs-CZ" dirty="0"/>
          </a:p>
          <a:p>
            <a:endParaRPr lang="cs-CZ" u="sng" dirty="0" smtClean="0"/>
          </a:p>
          <a:p>
            <a:r>
              <a:rPr lang="cs-CZ" u="sng" dirty="0" smtClean="0"/>
              <a:t>přenašeč:</a:t>
            </a:r>
            <a:r>
              <a:rPr lang="cs-CZ" dirty="0" smtClean="0"/>
              <a:t> klíště nebo jiný hmyz</a:t>
            </a:r>
            <a:endParaRPr lang="cs-CZ" dirty="0"/>
          </a:p>
          <a:p>
            <a:endParaRPr lang="cs-CZ" dirty="0" smtClean="0"/>
          </a:p>
          <a:p>
            <a:r>
              <a:rPr lang="cs-CZ" u="sng" dirty="0" smtClean="0"/>
              <a:t>rezervoár infekce:</a:t>
            </a:r>
            <a:r>
              <a:rPr lang="cs-CZ" dirty="0" smtClean="0"/>
              <a:t> drobní savci, ptáci, domácí i lesní zvěř</a:t>
            </a:r>
          </a:p>
          <a:p>
            <a:endParaRPr lang="cs-CZ" dirty="0"/>
          </a:p>
          <a:p>
            <a:r>
              <a:rPr lang="cs-CZ" u="sng" dirty="0" smtClean="0"/>
              <a:t>klinický obraz: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inkubační doba - několik dnů až týdnů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1. stádium 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cs-CZ" dirty="0" smtClean="0"/>
              <a:t>erythema migrans (u 30 - 50 %) - červená skvrna, stěhuje se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cs-CZ" dirty="0" smtClean="0"/>
              <a:t>může být teplota, bolesti hlavy, svalů, kloubů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cs-CZ" dirty="0" smtClean="0"/>
              <a:t>později erytém vymizí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2. stádium 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cs-CZ" dirty="0" smtClean="0"/>
              <a:t>za několik týdnů až měsíců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cs-CZ" dirty="0" smtClean="0"/>
              <a:t>neurologická symptomatika (meningeální dráždění, bolestivé radikulopatie, postižení lícního nervu, okohybných nervů, polyneuropatie)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cs-CZ" dirty="0" smtClean="0"/>
              <a:t>projevy kloubní, kožní, kardiální</a:t>
            </a:r>
          </a:p>
        </p:txBody>
      </p:sp>
    </p:spTree>
    <p:extLst>
      <p:ext uri="{BB962C8B-B14F-4D97-AF65-F5344CB8AC3E}">
        <p14:creationId xmlns:p14="http://schemas.microsoft.com/office/powerpoint/2010/main" val="2249216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332656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3. stádium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cs-CZ" dirty="0" smtClean="0"/>
              <a:t>vzácné až sporné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cs-CZ" dirty="0" smtClean="0"/>
              <a:t>za několik měsíců až let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častý je pravděpodobně i průběh asymptomatický</a:t>
            </a:r>
          </a:p>
          <a:p>
            <a:endParaRPr lang="cs-CZ" dirty="0"/>
          </a:p>
          <a:p>
            <a:endParaRPr lang="cs-CZ" u="sng" dirty="0" smtClean="0"/>
          </a:p>
          <a:p>
            <a:r>
              <a:rPr lang="cs-CZ" u="sng" dirty="0" smtClean="0"/>
              <a:t>diagnostika:</a:t>
            </a:r>
            <a:r>
              <a:rPr lang="cs-CZ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klinický obraz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vyšetření liquoru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serologie (za 6 týdnů od primoinfekce prokazatelné protilátky: IGG vyšší - setkal se někdy s infekcí; IGM vyšší - nová borreliová infekce)</a:t>
            </a:r>
          </a:p>
          <a:p>
            <a:endParaRPr lang="cs-CZ" dirty="0"/>
          </a:p>
          <a:p>
            <a:r>
              <a:rPr lang="cs-CZ" u="sng" dirty="0" smtClean="0"/>
              <a:t>terapie:</a:t>
            </a:r>
            <a:r>
              <a:rPr lang="cs-CZ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antibiotika (4 - 6 týdnů ve vysokých látkách)</a:t>
            </a:r>
          </a:p>
        </p:txBody>
      </p:sp>
    </p:spTree>
    <p:extLst>
      <p:ext uri="{BB962C8B-B14F-4D97-AF65-F5344CB8AC3E}">
        <p14:creationId xmlns:p14="http://schemas.microsoft.com/office/powerpoint/2010/main" val="1373241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206052"/>
            <a:ext cx="7992888" cy="657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dirty="0" smtClean="0">
                <a:solidFill>
                  <a:srgbClr val="0070C0"/>
                </a:solidFill>
              </a:rPr>
              <a:t>SYFILIS (LUES)</a:t>
            </a:r>
          </a:p>
          <a:p>
            <a:endParaRPr lang="cs-CZ" dirty="0"/>
          </a:p>
          <a:p>
            <a:r>
              <a:rPr lang="cs-CZ" u="sng" dirty="0" smtClean="0"/>
              <a:t>původce</a:t>
            </a:r>
            <a:r>
              <a:rPr lang="cs-CZ" dirty="0" smtClean="0"/>
              <a:t>:</a:t>
            </a:r>
            <a:r>
              <a:rPr lang="cs-CZ" dirty="0"/>
              <a:t> </a:t>
            </a:r>
            <a:r>
              <a:rPr lang="cs-CZ" dirty="0" smtClean="0"/>
              <a:t>spirocheta Treponema pallidum</a:t>
            </a:r>
          </a:p>
          <a:p>
            <a:endParaRPr lang="cs-CZ" dirty="0"/>
          </a:p>
          <a:p>
            <a:r>
              <a:rPr lang="cs-CZ" u="sng" dirty="0" smtClean="0"/>
              <a:t>přenos</a:t>
            </a:r>
            <a:r>
              <a:rPr lang="cs-CZ" dirty="0" smtClean="0"/>
              <a:t>: při pohlavním styku (poraněnou kůží, sliznicí)</a:t>
            </a:r>
          </a:p>
          <a:p>
            <a:endParaRPr lang="cs-CZ" dirty="0"/>
          </a:p>
          <a:p>
            <a:r>
              <a:rPr lang="cs-CZ" u="sng" dirty="0" smtClean="0"/>
              <a:t>klinický obraz</a:t>
            </a:r>
            <a:r>
              <a:rPr lang="cs-CZ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1. stádium - ulcus durum (tvrdý vřed na pohlavních orgánech)</a:t>
            </a:r>
          </a:p>
          <a:p>
            <a:pPr lvl="2"/>
            <a:r>
              <a:rPr lang="cs-CZ" dirty="0" smtClean="0"/>
              <a:t>          bubony (zduřelé lymfatické uzliny)</a:t>
            </a:r>
          </a:p>
          <a:p>
            <a:pPr lvl="2"/>
            <a:r>
              <a:rPr lang="cs-CZ" dirty="0" smtClean="0"/>
              <a:t>→ obě se zhojí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2. stádium - po měsících, letech</a:t>
            </a:r>
          </a:p>
          <a:p>
            <a:pPr lvl="2"/>
            <a:r>
              <a:rPr lang="cs-CZ" dirty="0" smtClean="0"/>
              <a:t>          nespecifické příznaky (teplota, únava)</a:t>
            </a:r>
          </a:p>
          <a:p>
            <a:pPr lvl="2"/>
            <a:r>
              <a:rPr lang="cs-CZ" dirty="0"/>
              <a:t> </a:t>
            </a:r>
            <a:r>
              <a:rPr lang="cs-CZ" dirty="0" smtClean="0"/>
              <a:t>         kožní vyrážka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3. stádium - za 15-20 let</a:t>
            </a:r>
          </a:p>
          <a:p>
            <a:pPr lvl="2"/>
            <a:r>
              <a:rPr lang="cs-CZ" dirty="0" smtClean="0"/>
              <a:t>          postižení orgánů + postižení CNS</a:t>
            </a:r>
          </a:p>
          <a:p>
            <a:r>
              <a:rPr lang="cs-CZ" dirty="0" smtClean="0"/>
              <a:t>→ PROGRESIFNÍ PARALÝZA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cs-CZ" dirty="0" smtClean="0"/>
              <a:t>subakutní meningoencefalitida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cs-CZ" dirty="0" smtClean="0"/>
              <a:t>psychické příznaky, nekritičnost, ztráta sebeovládání, degradace                       osobnosti až demence</a:t>
            </a:r>
          </a:p>
          <a:p>
            <a:r>
              <a:rPr lang="cs-CZ" dirty="0" smtClean="0"/>
              <a:t>→ TABES DORZALIS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cs-CZ" dirty="0" smtClean="0"/>
              <a:t>atrofie zadních provazců a kořenů míšních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cs-CZ" dirty="0" smtClean="0"/>
              <a:t>porucha hlubokého čití (polohocit, pohybocit)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cs-CZ" dirty="0" smtClean="0"/>
              <a:t>poruchy rovnováhy, ataxie, bolesti DK</a:t>
            </a:r>
          </a:p>
        </p:txBody>
      </p:sp>
    </p:spTree>
    <p:extLst>
      <p:ext uri="{BB962C8B-B14F-4D97-AF65-F5344CB8AC3E}">
        <p14:creationId xmlns:p14="http://schemas.microsoft.com/office/powerpoint/2010/main" val="255827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980</Words>
  <Application>Microsoft Office PowerPoint</Application>
  <PresentationFormat>Předvádění na obrazovce (4:3)</PresentationFormat>
  <Paragraphs>229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</cp:lastModifiedBy>
  <cp:revision>21</cp:revision>
  <dcterms:created xsi:type="dcterms:W3CDTF">2012-10-06T14:14:58Z</dcterms:created>
  <dcterms:modified xsi:type="dcterms:W3CDTF">2020-09-23T14:30:09Z</dcterms:modified>
</cp:coreProperties>
</file>