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7" r:id="rId3"/>
    <p:sldId id="265" r:id="rId4"/>
    <p:sldId id="266" r:id="rId5"/>
    <p:sldId id="268" r:id="rId6"/>
    <p:sldId id="257" r:id="rId7"/>
    <p:sldId id="262" r:id="rId8"/>
    <p:sldId id="263" r:id="rId9"/>
    <p:sldId id="259" r:id="rId10"/>
    <p:sldId id="260" r:id="rId11"/>
    <p:sldId id="261" r:id="rId12"/>
    <p:sldId id="264" r:id="rId13"/>
    <p:sldId id="25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01" d="100"/>
          <a:sy n="101" d="100"/>
        </p:scale>
        <p:origin x="944"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74924-7F8C-2A4B-A174-C6487BC5A263}" type="doc">
      <dgm:prSet loTypeId="urn:microsoft.com/office/officeart/2005/8/layout/list1" loCatId="" qsTypeId="urn:microsoft.com/office/officeart/2005/8/quickstyle/simple1" qsCatId="simple" csTypeId="urn:microsoft.com/office/officeart/2005/8/colors/accent1_2" csCatId="accent1" phldr="1"/>
      <dgm:spPr/>
    </dgm:pt>
    <dgm:pt modelId="{C8A3A364-5F07-394B-83FA-C9CB43FF9949}" type="pres">
      <dgm:prSet presAssocID="{74474924-7F8C-2A4B-A174-C6487BC5A263}" presName="linear" presStyleCnt="0">
        <dgm:presLayoutVars>
          <dgm:dir/>
          <dgm:animLvl val="lvl"/>
          <dgm:resizeHandles val="exact"/>
        </dgm:presLayoutVars>
      </dgm:prSet>
      <dgm:spPr/>
    </dgm:pt>
  </dgm:ptLst>
  <dgm:cxnLst>
    <dgm:cxn modelId="{FB74D28D-43DA-6B4C-B201-E21912AE67D1}" type="presOf" srcId="{74474924-7F8C-2A4B-A174-C6487BC5A263}" destId="{C8A3A364-5F07-394B-83FA-C9CB43FF9949}" srcOrd="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0A7585-6773-FC4E-BAC6-E78F44F38AC2}"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cs-CZ"/>
        </a:p>
      </dgm:t>
    </dgm:pt>
    <dgm:pt modelId="{06B05AD7-14F0-E84A-B3BE-E67A5CB89C52}">
      <dgm:prSet phldrT="[Text]"/>
      <dgm:spPr>
        <a:solidFill>
          <a:srgbClr val="00B050"/>
        </a:solidFill>
      </dgm:spPr>
      <dgm:t>
        <a:bodyPr/>
        <a:lstStyle/>
        <a:p>
          <a:r>
            <a:rPr lang="cs-CZ" dirty="0"/>
            <a:t>1. </a:t>
          </a:r>
          <a:r>
            <a:rPr lang="cs-CZ" dirty="0" err="1"/>
            <a:t>Abilities</a:t>
          </a:r>
          <a:endParaRPr lang="cs-CZ" dirty="0"/>
        </a:p>
      </dgm:t>
    </dgm:pt>
    <dgm:pt modelId="{43F7FC5A-EA16-D640-AD65-9B2D7B48715B}" type="parTrans" cxnId="{218174B1-8B3B-1346-AD59-76A62FA30A7D}">
      <dgm:prSet/>
      <dgm:spPr/>
      <dgm:t>
        <a:bodyPr/>
        <a:lstStyle/>
        <a:p>
          <a:endParaRPr lang="cs-CZ"/>
        </a:p>
      </dgm:t>
    </dgm:pt>
    <dgm:pt modelId="{2D955DAB-4A39-E544-BDB2-91A1A7F7F122}" type="sibTrans" cxnId="{218174B1-8B3B-1346-AD59-76A62FA30A7D}">
      <dgm:prSet/>
      <dgm:spPr/>
      <dgm:t>
        <a:bodyPr/>
        <a:lstStyle/>
        <a:p>
          <a:endParaRPr lang="cs-CZ"/>
        </a:p>
      </dgm:t>
    </dgm:pt>
    <dgm:pt modelId="{F3E8EF92-9136-674A-8983-5D696DFDD8E7}">
      <dgm:prSet phldrT="[Text]"/>
      <dgm:spPr>
        <a:solidFill>
          <a:srgbClr val="FFC000"/>
        </a:solidFill>
      </dgm:spPr>
      <dgm:t>
        <a:bodyPr/>
        <a:lstStyle/>
        <a:p>
          <a:r>
            <a:rPr lang="cs-CZ" dirty="0"/>
            <a:t>2. </a:t>
          </a:r>
          <a:r>
            <a:rPr lang="cs-CZ" dirty="0" err="1"/>
            <a:t>Sensitivities</a:t>
          </a:r>
          <a:endParaRPr lang="cs-CZ" dirty="0"/>
        </a:p>
      </dgm:t>
    </dgm:pt>
    <dgm:pt modelId="{B97F1E3C-12B8-014B-900E-E39C8D60FB0B}" type="parTrans" cxnId="{C86DE585-5777-5A4F-9DC0-DDD02814F1E1}">
      <dgm:prSet/>
      <dgm:spPr/>
      <dgm:t>
        <a:bodyPr/>
        <a:lstStyle/>
        <a:p>
          <a:endParaRPr lang="cs-CZ"/>
        </a:p>
      </dgm:t>
    </dgm:pt>
    <dgm:pt modelId="{B48325C3-0558-124F-8146-C90D530A7CDD}" type="sibTrans" cxnId="{C86DE585-5777-5A4F-9DC0-DDD02814F1E1}">
      <dgm:prSet/>
      <dgm:spPr/>
      <dgm:t>
        <a:bodyPr/>
        <a:lstStyle/>
        <a:p>
          <a:endParaRPr lang="cs-CZ"/>
        </a:p>
      </dgm:t>
    </dgm:pt>
    <dgm:pt modelId="{78A3028A-E6A8-7749-8B7F-18D296C5CD20}">
      <dgm:prSet phldrT="[Text]"/>
      <dgm:spPr>
        <a:solidFill>
          <a:srgbClr val="C00000"/>
        </a:solidFill>
      </dgm:spPr>
      <dgm:t>
        <a:bodyPr/>
        <a:lstStyle/>
        <a:p>
          <a:r>
            <a:rPr lang="cs-CZ" dirty="0"/>
            <a:t>3. </a:t>
          </a:r>
          <a:r>
            <a:rPr lang="cs-CZ" dirty="0" err="1"/>
            <a:t>Inclinations</a:t>
          </a:r>
          <a:endParaRPr lang="cs-CZ" dirty="0"/>
        </a:p>
      </dgm:t>
    </dgm:pt>
    <dgm:pt modelId="{67938D04-F9DF-8944-B77A-D5F2B53D3731}" type="parTrans" cxnId="{E46F1EDE-E056-E24F-9320-30F7958EF869}">
      <dgm:prSet/>
      <dgm:spPr/>
      <dgm:t>
        <a:bodyPr/>
        <a:lstStyle/>
        <a:p>
          <a:endParaRPr lang="cs-CZ"/>
        </a:p>
      </dgm:t>
    </dgm:pt>
    <dgm:pt modelId="{78E0C75A-7BD8-7040-898C-0530BAB26F82}" type="sibTrans" cxnId="{E46F1EDE-E056-E24F-9320-30F7958EF869}">
      <dgm:prSet/>
      <dgm:spPr/>
      <dgm:t>
        <a:bodyPr/>
        <a:lstStyle/>
        <a:p>
          <a:endParaRPr lang="cs-CZ"/>
        </a:p>
      </dgm:t>
    </dgm:pt>
    <dgm:pt modelId="{D853B3E0-1C4F-E041-BCF3-D832CAC80B20}" type="pres">
      <dgm:prSet presAssocID="{BF0A7585-6773-FC4E-BAC6-E78F44F38AC2}" presName="linear" presStyleCnt="0">
        <dgm:presLayoutVars>
          <dgm:dir/>
          <dgm:animLvl val="lvl"/>
          <dgm:resizeHandles val="exact"/>
        </dgm:presLayoutVars>
      </dgm:prSet>
      <dgm:spPr/>
    </dgm:pt>
    <dgm:pt modelId="{B4590CB1-C91C-7648-B903-3D103EAF475C}" type="pres">
      <dgm:prSet presAssocID="{06B05AD7-14F0-E84A-B3BE-E67A5CB89C52}" presName="parentLin" presStyleCnt="0"/>
      <dgm:spPr/>
    </dgm:pt>
    <dgm:pt modelId="{BC3A5031-40B0-5F45-8988-C4463CB39486}" type="pres">
      <dgm:prSet presAssocID="{06B05AD7-14F0-E84A-B3BE-E67A5CB89C52}" presName="parentLeftMargin" presStyleLbl="node1" presStyleIdx="0" presStyleCnt="3"/>
      <dgm:spPr/>
    </dgm:pt>
    <dgm:pt modelId="{E5504428-3D6A-CB46-9575-1C1251776764}" type="pres">
      <dgm:prSet presAssocID="{06B05AD7-14F0-E84A-B3BE-E67A5CB89C52}" presName="parentText" presStyleLbl="node1" presStyleIdx="0" presStyleCnt="3">
        <dgm:presLayoutVars>
          <dgm:chMax val="0"/>
          <dgm:bulletEnabled val="1"/>
        </dgm:presLayoutVars>
      </dgm:prSet>
      <dgm:spPr/>
    </dgm:pt>
    <dgm:pt modelId="{914BCD14-2945-DA4D-A63C-068D859A3B04}" type="pres">
      <dgm:prSet presAssocID="{06B05AD7-14F0-E84A-B3BE-E67A5CB89C52}" presName="negativeSpace" presStyleCnt="0"/>
      <dgm:spPr/>
    </dgm:pt>
    <dgm:pt modelId="{7919AB9C-2612-3446-B7F0-03E86AA77F40}" type="pres">
      <dgm:prSet presAssocID="{06B05AD7-14F0-E84A-B3BE-E67A5CB89C52}" presName="childText" presStyleLbl="conFgAcc1" presStyleIdx="0" presStyleCnt="3">
        <dgm:presLayoutVars>
          <dgm:bulletEnabled val="1"/>
        </dgm:presLayoutVars>
      </dgm:prSet>
      <dgm:spPr/>
    </dgm:pt>
    <dgm:pt modelId="{58360619-18D5-904C-B456-DCE49EBAA192}" type="pres">
      <dgm:prSet presAssocID="{2D955DAB-4A39-E544-BDB2-91A1A7F7F122}" presName="spaceBetweenRectangles" presStyleCnt="0"/>
      <dgm:spPr/>
    </dgm:pt>
    <dgm:pt modelId="{F6345EA9-7D05-BE45-BCA5-D7C58B0C3BC1}" type="pres">
      <dgm:prSet presAssocID="{F3E8EF92-9136-674A-8983-5D696DFDD8E7}" presName="parentLin" presStyleCnt="0"/>
      <dgm:spPr/>
    </dgm:pt>
    <dgm:pt modelId="{B6BBA55D-BAEC-D745-96C5-0EF94FA2834D}" type="pres">
      <dgm:prSet presAssocID="{F3E8EF92-9136-674A-8983-5D696DFDD8E7}" presName="parentLeftMargin" presStyleLbl="node1" presStyleIdx="0" presStyleCnt="3"/>
      <dgm:spPr/>
    </dgm:pt>
    <dgm:pt modelId="{007A689C-511A-674B-9D96-B79810572B55}" type="pres">
      <dgm:prSet presAssocID="{F3E8EF92-9136-674A-8983-5D696DFDD8E7}" presName="parentText" presStyleLbl="node1" presStyleIdx="1" presStyleCnt="3">
        <dgm:presLayoutVars>
          <dgm:chMax val="0"/>
          <dgm:bulletEnabled val="1"/>
        </dgm:presLayoutVars>
      </dgm:prSet>
      <dgm:spPr/>
    </dgm:pt>
    <dgm:pt modelId="{6893A009-2A02-324A-8F7C-2ADFC38BA2E1}" type="pres">
      <dgm:prSet presAssocID="{F3E8EF92-9136-674A-8983-5D696DFDD8E7}" presName="negativeSpace" presStyleCnt="0"/>
      <dgm:spPr/>
    </dgm:pt>
    <dgm:pt modelId="{C6438E0D-825F-FC48-8F4B-1B037B172DAD}" type="pres">
      <dgm:prSet presAssocID="{F3E8EF92-9136-674A-8983-5D696DFDD8E7}" presName="childText" presStyleLbl="conFgAcc1" presStyleIdx="1" presStyleCnt="3">
        <dgm:presLayoutVars>
          <dgm:bulletEnabled val="1"/>
        </dgm:presLayoutVars>
      </dgm:prSet>
      <dgm:spPr/>
    </dgm:pt>
    <dgm:pt modelId="{5AA5D584-F6F3-7B43-97DC-D22F7827A69E}" type="pres">
      <dgm:prSet presAssocID="{B48325C3-0558-124F-8146-C90D530A7CDD}" presName="spaceBetweenRectangles" presStyleCnt="0"/>
      <dgm:spPr/>
    </dgm:pt>
    <dgm:pt modelId="{2940B682-79D2-714D-B7CA-3429DFEC18F6}" type="pres">
      <dgm:prSet presAssocID="{78A3028A-E6A8-7749-8B7F-18D296C5CD20}" presName="parentLin" presStyleCnt="0"/>
      <dgm:spPr/>
    </dgm:pt>
    <dgm:pt modelId="{14E3B53C-2868-4F47-A541-CF90678711C9}" type="pres">
      <dgm:prSet presAssocID="{78A3028A-E6A8-7749-8B7F-18D296C5CD20}" presName="parentLeftMargin" presStyleLbl="node1" presStyleIdx="1" presStyleCnt="3"/>
      <dgm:spPr/>
    </dgm:pt>
    <dgm:pt modelId="{8B9F36BC-640B-FC44-B9FB-B69D57685124}" type="pres">
      <dgm:prSet presAssocID="{78A3028A-E6A8-7749-8B7F-18D296C5CD20}" presName="parentText" presStyleLbl="node1" presStyleIdx="2" presStyleCnt="3">
        <dgm:presLayoutVars>
          <dgm:chMax val="0"/>
          <dgm:bulletEnabled val="1"/>
        </dgm:presLayoutVars>
      </dgm:prSet>
      <dgm:spPr/>
    </dgm:pt>
    <dgm:pt modelId="{E832D379-A98B-1E4E-9B3A-72801A4BFAC9}" type="pres">
      <dgm:prSet presAssocID="{78A3028A-E6A8-7749-8B7F-18D296C5CD20}" presName="negativeSpace" presStyleCnt="0"/>
      <dgm:spPr/>
    </dgm:pt>
    <dgm:pt modelId="{8C0B446B-D533-A24B-A480-DC3F899DC3BE}" type="pres">
      <dgm:prSet presAssocID="{78A3028A-E6A8-7749-8B7F-18D296C5CD20}" presName="childText" presStyleLbl="conFgAcc1" presStyleIdx="2" presStyleCnt="3">
        <dgm:presLayoutVars>
          <dgm:bulletEnabled val="1"/>
        </dgm:presLayoutVars>
      </dgm:prSet>
      <dgm:spPr/>
    </dgm:pt>
  </dgm:ptLst>
  <dgm:cxnLst>
    <dgm:cxn modelId="{8CE61012-6234-6049-B8E1-8917C85BDE5D}" type="presOf" srcId="{78A3028A-E6A8-7749-8B7F-18D296C5CD20}" destId="{14E3B53C-2868-4F47-A541-CF90678711C9}" srcOrd="0" destOrd="0" presId="urn:microsoft.com/office/officeart/2005/8/layout/list1"/>
    <dgm:cxn modelId="{BD48F844-1939-B147-A562-8EB22E05C721}" type="presOf" srcId="{BF0A7585-6773-FC4E-BAC6-E78F44F38AC2}" destId="{D853B3E0-1C4F-E041-BCF3-D832CAC80B20}" srcOrd="0" destOrd="0" presId="urn:microsoft.com/office/officeart/2005/8/layout/list1"/>
    <dgm:cxn modelId="{92821A69-4746-F848-A947-42C3AF0970FD}" type="presOf" srcId="{06B05AD7-14F0-E84A-B3BE-E67A5CB89C52}" destId="{E5504428-3D6A-CB46-9575-1C1251776764}" srcOrd="1" destOrd="0" presId="urn:microsoft.com/office/officeart/2005/8/layout/list1"/>
    <dgm:cxn modelId="{C86DE585-5777-5A4F-9DC0-DDD02814F1E1}" srcId="{BF0A7585-6773-FC4E-BAC6-E78F44F38AC2}" destId="{F3E8EF92-9136-674A-8983-5D696DFDD8E7}" srcOrd="1" destOrd="0" parTransId="{B97F1E3C-12B8-014B-900E-E39C8D60FB0B}" sibTransId="{B48325C3-0558-124F-8146-C90D530A7CDD}"/>
    <dgm:cxn modelId="{7318DD88-6F9E-F646-80F1-B0886C2A1EA0}" type="presOf" srcId="{78A3028A-E6A8-7749-8B7F-18D296C5CD20}" destId="{8B9F36BC-640B-FC44-B9FB-B69D57685124}" srcOrd="1" destOrd="0" presId="urn:microsoft.com/office/officeart/2005/8/layout/list1"/>
    <dgm:cxn modelId="{B9FB858B-CB52-0845-8F62-35CAB0E7CE4C}" type="presOf" srcId="{06B05AD7-14F0-E84A-B3BE-E67A5CB89C52}" destId="{BC3A5031-40B0-5F45-8988-C4463CB39486}" srcOrd="0" destOrd="0" presId="urn:microsoft.com/office/officeart/2005/8/layout/list1"/>
    <dgm:cxn modelId="{218174B1-8B3B-1346-AD59-76A62FA30A7D}" srcId="{BF0A7585-6773-FC4E-BAC6-E78F44F38AC2}" destId="{06B05AD7-14F0-E84A-B3BE-E67A5CB89C52}" srcOrd="0" destOrd="0" parTransId="{43F7FC5A-EA16-D640-AD65-9B2D7B48715B}" sibTransId="{2D955DAB-4A39-E544-BDB2-91A1A7F7F122}"/>
    <dgm:cxn modelId="{E195F0B6-F7F0-A348-BC44-528C0ABA59E3}" type="presOf" srcId="{F3E8EF92-9136-674A-8983-5D696DFDD8E7}" destId="{007A689C-511A-674B-9D96-B79810572B55}" srcOrd="1" destOrd="0" presId="urn:microsoft.com/office/officeart/2005/8/layout/list1"/>
    <dgm:cxn modelId="{BA5615C3-36EF-8B46-A581-E7933C5A0873}" type="presOf" srcId="{F3E8EF92-9136-674A-8983-5D696DFDD8E7}" destId="{B6BBA55D-BAEC-D745-96C5-0EF94FA2834D}" srcOrd="0" destOrd="0" presId="urn:microsoft.com/office/officeart/2005/8/layout/list1"/>
    <dgm:cxn modelId="{E46F1EDE-E056-E24F-9320-30F7958EF869}" srcId="{BF0A7585-6773-FC4E-BAC6-E78F44F38AC2}" destId="{78A3028A-E6A8-7749-8B7F-18D296C5CD20}" srcOrd="2" destOrd="0" parTransId="{67938D04-F9DF-8944-B77A-D5F2B53D3731}" sibTransId="{78E0C75A-7BD8-7040-898C-0530BAB26F82}"/>
    <dgm:cxn modelId="{8D09E492-50E1-434D-86D9-B0BAD8B0485F}" type="presParOf" srcId="{D853B3E0-1C4F-E041-BCF3-D832CAC80B20}" destId="{B4590CB1-C91C-7648-B903-3D103EAF475C}" srcOrd="0" destOrd="0" presId="urn:microsoft.com/office/officeart/2005/8/layout/list1"/>
    <dgm:cxn modelId="{7E99A619-9288-0441-9DD2-C2552715D36F}" type="presParOf" srcId="{B4590CB1-C91C-7648-B903-3D103EAF475C}" destId="{BC3A5031-40B0-5F45-8988-C4463CB39486}" srcOrd="0" destOrd="0" presId="urn:microsoft.com/office/officeart/2005/8/layout/list1"/>
    <dgm:cxn modelId="{27F78E3C-0366-3F46-8C81-7EAABC7AD4BE}" type="presParOf" srcId="{B4590CB1-C91C-7648-B903-3D103EAF475C}" destId="{E5504428-3D6A-CB46-9575-1C1251776764}" srcOrd="1" destOrd="0" presId="urn:microsoft.com/office/officeart/2005/8/layout/list1"/>
    <dgm:cxn modelId="{EA50F963-659D-1641-8836-BB72726BD5F6}" type="presParOf" srcId="{D853B3E0-1C4F-E041-BCF3-D832CAC80B20}" destId="{914BCD14-2945-DA4D-A63C-068D859A3B04}" srcOrd="1" destOrd="0" presId="urn:microsoft.com/office/officeart/2005/8/layout/list1"/>
    <dgm:cxn modelId="{813AAD08-9A5E-1843-A6F5-5C85E270F56F}" type="presParOf" srcId="{D853B3E0-1C4F-E041-BCF3-D832CAC80B20}" destId="{7919AB9C-2612-3446-B7F0-03E86AA77F40}" srcOrd="2" destOrd="0" presId="urn:microsoft.com/office/officeart/2005/8/layout/list1"/>
    <dgm:cxn modelId="{5FFEE0E4-AB75-8D4D-8DD6-E3CDB8BD9B90}" type="presParOf" srcId="{D853B3E0-1C4F-E041-BCF3-D832CAC80B20}" destId="{58360619-18D5-904C-B456-DCE49EBAA192}" srcOrd="3" destOrd="0" presId="urn:microsoft.com/office/officeart/2005/8/layout/list1"/>
    <dgm:cxn modelId="{9C03129E-E535-3741-95A6-E5FDB0F43F7E}" type="presParOf" srcId="{D853B3E0-1C4F-E041-BCF3-D832CAC80B20}" destId="{F6345EA9-7D05-BE45-BCA5-D7C58B0C3BC1}" srcOrd="4" destOrd="0" presId="urn:microsoft.com/office/officeart/2005/8/layout/list1"/>
    <dgm:cxn modelId="{C9665CE7-70BB-5040-8A79-0F60ABCEC4BA}" type="presParOf" srcId="{F6345EA9-7D05-BE45-BCA5-D7C58B0C3BC1}" destId="{B6BBA55D-BAEC-D745-96C5-0EF94FA2834D}" srcOrd="0" destOrd="0" presId="urn:microsoft.com/office/officeart/2005/8/layout/list1"/>
    <dgm:cxn modelId="{D47B3EA8-F3F4-E64E-9D88-A9A2F3C9E463}" type="presParOf" srcId="{F6345EA9-7D05-BE45-BCA5-D7C58B0C3BC1}" destId="{007A689C-511A-674B-9D96-B79810572B55}" srcOrd="1" destOrd="0" presId="urn:microsoft.com/office/officeart/2005/8/layout/list1"/>
    <dgm:cxn modelId="{7B11DFC8-5AEF-EA4B-B221-D2D105ED3FE8}" type="presParOf" srcId="{D853B3E0-1C4F-E041-BCF3-D832CAC80B20}" destId="{6893A009-2A02-324A-8F7C-2ADFC38BA2E1}" srcOrd="5" destOrd="0" presId="urn:microsoft.com/office/officeart/2005/8/layout/list1"/>
    <dgm:cxn modelId="{F605AC6F-98BA-F442-9B8E-CDCADBF7627F}" type="presParOf" srcId="{D853B3E0-1C4F-E041-BCF3-D832CAC80B20}" destId="{C6438E0D-825F-FC48-8F4B-1B037B172DAD}" srcOrd="6" destOrd="0" presId="urn:microsoft.com/office/officeart/2005/8/layout/list1"/>
    <dgm:cxn modelId="{51CCDF48-CAEA-1940-88AB-6E97E6F067CD}" type="presParOf" srcId="{D853B3E0-1C4F-E041-BCF3-D832CAC80B20}" destId="{5AA5D584-F6F3-7B43-97DC-D22F7827A69E}" srcOrd="7" destOrd="0" presId="urn:microsoft.com/office/officeart/2005/8/layout/list1"/>
    <dgm:cxn modelId="{D25D338D-FFF3-9B48-8485-85D96CF537B5}" type="presParOf" srcId="{D853B3E0-1C4F-E041-BCF3-D832CAC80B20}" destId="{2940B682-79D2-714D-B7CA-3429DFEC18F6}" srcOrd="8" destOrd="0" presId="urn:microsoft.com/office/officeart/2005/8/layout/list1"/>
    <dgm:cxn modelId="{5F06A0FB-A873-C44B-805E-7ED1C9A3B0C6}" type="presParOf" srcId="{2940B682-79D2-714D-B7CA-3429DFEC18F6}" destId="{14E3B53C-2868-4F47-A541-CF90678711C9}" srcOrd="0" destOrd="0" presId="urn:microsoft.com/office/officeart/2005/8/layout/list1"/>
    <dgm:cxn modelId="{1B4E4888-5B90-0447-BD9F-0C813DEA7045}" type="presParOf" srcId="{2940B682-79D2-714D-B7CA-3429DFEC18F6}" destId="{8B9F36BC-640B-FC44-B9FB-B69D57685124}" srcOrd="1" destOrd="0" presId="urn:microsoft.com/office/officeart/2005/8/layout/list1"/>
    <dgm:cxn modelId="{C46353BD-66F6-3249-A084-EC26AB9539D4}" type="presParOf" srcId="{D853B3E0-1C4F-E041-BCF3-D832CAC80B20}" destId="{E832D379-A98B-1E4E-9B3A-72801A4BFAC9}" srcOrd="9" destOrd="0" presId="urn:microsoft.com/office/officeart/2005/8/layout/list1"/>
    <dgm:cxn modelId="{57FAC0B4-A750-654F-8476-E94BF1CFB9CB}" type="presParOf" srcId="{D853B3E0-1C4F-E041-BCF3-D832CAC80B20}" destId="{8C0B446B-D533-A24B-A480-DC3F899DC3BE}"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9AB9C-2612-3446-B7F0-03E86AA77F40}">
      <dsp:nvSpPr>
        <dsp:cNvPr id="0" name=""/>
        <dsp:cNvSpPr/>
      </dsp:nvSpPr>
      <dsp:spPr>
        <a:xfrm>
          <a:off x="0" y="494089"/>
          <a:ext cx="7686623"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504428-3D6A-CB46-9575-1C1251776764}">
      <dsp:nvSpPr>
        <dsp:cNvPr id="0" name=""/>
        <dsp:cNvSpPr/>
      </dsp:nvSpPr>
      <dsp:spPr>
        <a:xfrm>
          <a:off x="384331" y="36529"/>
          <a:ext cx="5380636" cy="915120"/>
        </a:xfrm>
        <a:prstGeom prst="roundRect">
          <a:avLst/>
        </a:prstGeom>
        <a:solidFill>
          <a:srgbClr val="00B05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375" tIns="0" rIns="203375" bIns="0" numCol="1" spcCol="1270" anchor="ctr" anchorCtr="0">
          <a:noAutofit/>
        </a:bodyPr>
        <a:lstStyle/>
        <a:p>
          <a:pPr marL="0" lvl="0" indent="0" algn="l" defTabSz="1377950">
            <a:lnSpc>
              <a:spcPct val="90000"/>
            </a:lnSpc>
            <a:spcBef>
              <a:spcPct val="0"/>
            </a:spcBef>
            <a:spcAft>
              <a:spcPct val="35000"/>
            </a:spcAft>
            <a:buNone/>
          </a:pPr>
          <a:r>
            <a:rPr lang="cs-CZ" sz="3100" kern="1200" dirty="0"/>
            <a:t>1. </a:t>
          </a:r>
          <a:r>
            <a:rPr lang="cs-CZ" sz="3100" kern="1200" dirty="0" err="1"/>
            <a:t>Abilities</a:t>
          </a:r>
          <a:endParaRPr lang="cs-CZ" sz="3100" kern="1200" dirty="0"/>
        </a:p>
      </dsp:txBody>
      <dsp:txXfrm>
        <a:off x="429003" y="81201"/>
        <a:ext cx="5291292" cy="825776"/>
      </dsp:txXfrm>
    </dsp:sp>
    <dsp:sp modelId="{C6438E0D-825F-FC48-8F4B-1B037B172DAD}">
      <dsp:nvSpPr>
        <dsp:cNvPr id="0" name=""/>
        <dsp:cNvSpPr/>
      </dsp:nvSpPr>
      <dsp:spPr>
        <a:xfrm>
          <a:off x="0" y="1900249"/>
          <a:ext cx="7686623"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7A689C-511A-674B-9D96-B79810572B55}">
      <dsp:nvSpPr>
        <dsp:cNvPr id="0" name=""/>
        <dsp:cNvSpPr/>
      </dsp:nvSpPr>
      <dsp:spPr>
        <a:xfrm>
          <a:off x="384331" y="1442689"/>
          <a:ext cx="5380636" cy="915120"/>
        </a:xfrm>
        <a:prstGeom prst="round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375" tIns="0" rIns="203375" bIns="0" numCol="1" spcCol="1270" anchor="ctr" anchorCtr="0">
          <a:noAutofit/>
        </a:bodyPr>
        <a:lstStyle/>
        <a:p>
          <a:pPr marL="0" lvl="0" indent="0" algn="l" defTabSz="1377950">
            <a:lnSpc>
              <a:spcPct val="90000"/>
            </a:lnSpc>
            <a:spcBef>
              <a:spcPct val="0"/>
            </a:spcBef>
            <a:spcAft>
              <a:spcPct val="35000"/>
            </a:spcAft>
            <a:buNone/>
          </a:pPr>
          <a:r>
            <a:rPr lang="cs-CZ" sz="3100" kern="1200" dirty="0"/>
            <a:t>2. </a:t>
          </a:r>
          <a:r>
            <a:rPr lang="cs-CZ" sz="3100" kern="1200" dirty="0" err="1"/>
            <a:t>Sensitivities</a:t>
          </a:r>
          <a:endParaRPr lang="cs-CZ" sz="3100" kern="1200" dirty="0"/>
        </a:p>
      </dsp:txBody>
      <dsp:txXfrm>
        <a:off x="429003" y="1487361"/>
        <a:ext cx="5291292" cy="825776"/>
      </dsp:txXfrm>
    </dsp:sp>
    <dsp:sp modelId="{8C0B446B-D533-A24B-A480-DC3F899DC3BE}">
      <dsp:nvSpPr>
        <dsp:cNvPr id="0" name=""/>
        <dsp:cNvSpPr/>
      </dsp:nvSpPr>
      <dsp:spPr>
        <a:xfrm>
          <a:off x="0" y="3306409"/>
          <a:ext cx="7686623"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9F36BC-640B-FC44-B9FB-B69D57685124}">
      <dsp:nvSpPr>
        <dsp:cNvPr id="0" name=""/>
        <dsp:cNvSpPr/>
      </dsp:nvSpPr>
      <dsp:spPr>
        <a:xfrm>
          <a:off x="384331" y="2848849"/>
          <a:ext cx="5380636" cy="915120"/>
        </a:xfrm>
        <a:prstGeom prst="roundRect">
          <a:avLst/>
        </a:prstGeom>
        <a:solidFill>
          <a:srgbClr val="C00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375" tIns="0" rIns="203375" bIns="0" numCol="1" spcCol="1270" anchor="ctr" anchorCtr="0">
          <a:noAutofit/>
        </a:bodyPr>
        <a:lstStyle/>
        <a:p>
          <a:pPr marL="0" lvl="0" indent="0" algn="l" defTabSz="1377950">
            <a:lnSpc>
              <a:spcPct val="90000"/>
            </a:lnSpc>
            <a:spcBef>
              <a:spcPct val="0"/>
            </a:spcBef>
            <a:spcAft>
              <a:spcPct val="35000"/>
            </a:spcAft>
            <a:buNone/>
          </a:pPr>
          <a:r>
            <a:rPr lang="cs-CZ" sz="3100" kern="1200" dirty="0"/>
            <a:t>3. </a:t>
          </a:r>
          <a:r>
            <a:rPr lang="cs-CZ" sz="3100" kern="1200" dirty="0" err="1"/>
            <a:t>Inclinations</a:t>
          </a:r>
          <a:endParaRPr lang="cs-CZ" sz="3100" kern="1200" dirty="0"/>
        </a:p>
      </dsp:txBody>
      <dsp:txXfrm>
        <a:off x="429003" y="2893521"/>
        <a:ext cx="5291292" cy="82577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cs-CZ"/>
              <a:t>Kliknutím lze upravit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AED8E5B-0D98-4FE1-9B26-D1041E3A89F9}" type="datetimeFigureOut">
              <a:rPr lang="en-US" dirty="0"/>
              <a:t>1/3/22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dirty="0"/>
              <a:t>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dirty="0"/>
              <a:t>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dirty="0"/>
              <a:t>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cs-CZ"/>
              <a:t>Kliknutím lze upravit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642357F-39F6-401C-9FF8-3072724998F3}" type="datetimeFigureOut">
              <a:rPr lang="en-US" dirty="0"/>
              <a:t>1/3/22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dirty="0"/>
              <a:t>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dirty="0"/>
              <a:t>1/3/22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dirty="0"/>
              <a:t>1/3/22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dirty="0"/>
              <a:t>1/3/22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cs-CZ"/>
              <a:t>Kliknutím lze upravit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00232F85-D33A-46AF-9088-5A7400C1018E}" type="datetimeFigureOut">
              <a:rPr lang="en-US" dirty="0"/>
              <a:t>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3EB3A624-F501-46A9-B8CA-4949E24E27C8}" type="datetimeFigureOut">
              <a:rPr lang="en-US" dirty="0"/>
              <a:t>1/3/22</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dirty="0"/>
              <a:t>1/3/22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opyblogger.com/copywriting-curs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uccessfromthenest.com/content/you-are-creativ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5400" dirty="0" err="1"/>
              <a:t>The</a:t>
            </a:r>
            <a:r>
              <a:rPr lang="cs-CZ" sz="5400" dirty="0"/>
              <a:t> </a:t>
            </a:r>
            <a:r>
              <a:rPr lang="cs-CZ" sz="5400" dirty="0" err="1"/>
              <a:t>importance</a:t>
            </a:r>
            <a:r>
              <a:rPr lang="cs-CZ" sz="5400" dirty="0"/>
              <a:t> </a:t>
            </a:r>
            <a:br>
              <a:rPr lang="cs-CZ" sz="5400" dirty="0"/>
            </a:br>
            <a:r>
              <a:rPr lang="cs-CZ" sz="5400" dirty="0" err="1"/>
              <a:t>of</a:t>
            </a:r>
            <a:r>
              <a:rPr lang="cs-CZ" sz="5400" dirty="0"/>
              <a:t> </a:t>
            </a:r>
            <a:r>
              <a:rPr lang="cs-CZ" sz="5400" dirty="0" err="1"/>
              <a:t>dispositions</a:t>
            </a:r>
            <a:endParaRPr lang="cs-CZ" sz="5400" dirty="0"/>
          </a:p>
        </p:txBody>
      </p:sp>
      <p:sp>
        <p:nvSpPr>
          <p:cNvPr id="3" name="Podnadpis 2"/>
          <p:cNvSpPr>
            <a:spLocks noGrp="1"/>
          </p:cNvSpPr>
          <p:nvPr>
            <p:ph type="subTitle" idx="1"/>
          </p:nvPr>
        </p:nvSpPr>
        <p:spPr/>
        <p:txBody>
          <a:bodyPr/>
          <a:lstStyle/>
          <a:p>
            <a:r>
              <a:rPr lang="cs-CZ" dirty="0"/>
              <a:t>Petra </a:t>
            </a:r>
            <a:r>
              <a:rPr lang="cs-CZ" dirty="0" err="1"/>
              <a:t>Vallin</a:t>
            </a:r>
            <a:endParaRPr lang="cs-CZ" dirty="0"/>
          </a:p>
        </p:txBody>
      </p:sp>
    </p:spTree>
    <p:extLst>
      <p:ext uri="{BB962C8B-B14F-4D97-AF65-F5344CB8AC3E}">
        <p14:creationId xmlns:p14="http://schemas.microsoft.com/office/powerpoint/2010/main" val="44210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66800" y="759854"/>
            <a:ext cx="10058400" cy="5275186"/>
          </a:xfrm>
        </p:spPr>
        <p:txBody>
          <a:bodyPr>
            <a:normAutofit/>
          </a:bodyPr>
          <a:lstStyle/>
          <a:p>
            <a:pPr marL="0" indent="0">
              <a:buNone/>
            </a:pPr>
            <a:r>
              <a:rPr lang="en-US" b="1" dirty="0"/>
              <a:t>Being Practical</a:t>
            </a:r>
          </a:p>
          <a:p>
            <a:pPr marL="0" indent="0">
              <a:buNone/>
            </a:pPr>
            <a:r>
              <a:rPr lang="en-US" dirty="0"/>
              <a:t>Don’t allow </a:t>
            </a:r>
            <a:r>
              <a:rPr lang="en-US" dirty="0">
                <a:hlinkClick r:id="rId2"/>
              </a:rPr>
              <a:t>the editor</a:t>
            </a:r>
            <a:r>
              <a:rPr lang="en-US" dirty="0"/>
              <a:t> into the same room with your inner artist.</a:t>
            </a:r>
          </a:p>
          <a:p>
            <a:pPr marL="0" indent="0">
              <a:buNone/>
            </a:pPr>
            <a:r>
              <a:rPr lang="en-US" dirty="0"/>
              <a:t>Try not to evaluate the actual feasibility of an approach until you’ve allowed it to exist on its own for a bit. Spend time asking “what if” as often as possible, and simply allow your imagination to go where it wants. You might just find yourself discovering a crazy idea that’s so insanely practical that no one’s thought of it before.</a:t>
            </a:r>
          </a:p>
          <a:p>
            <a:pPr marL="0" indent="0">
              <a:buNone/>
            </a:pPr>
            <a:r>
              <a:rPr lang="en-US" b="1" dirty="0"/>
              <a:t>Play is Not Work</a:t>
            </a:r>
          </a:p>
          <a:p>
            <a:pPr marL="0" indent="0">
              <a:buNone/>
            </a:pPr>
            <a:r>
              <a:rPr lang="en-US" dirty="0"/>
              <a:t>Allowing your mind to be at play is perhaps the most effective way to stimulate creative thinking, and yet many people disassociate play from work</a:t>
            </a:r>
            <a:r>
              <a:rPr lang="cs-CZ" dirty="0"/>
              <a:t>.</a:t>
            </a:r>
          </a:p>
          <a:p>
            <a:pPr marL="0" indent="0">
              <a:buNone/>
            </a:pPr>
            <a:r>
              <a:rPr lang="en-US" dirty="0"/>
              <a:t>You’ve heard the expression “work hard and play hard.” All you have to realize is that they’re the same thing to a creative thinker.</a:t>
            </a:r>
            <a:endParaRPr lang="cs-CZ" dirty="0"/>
          </a:p>
          <a:p>
            <a:pPr marL="0" indent="0">
              <a:buNone/>
            </a:pPr>
            <a:r>
              <a:rPr lang="en-US" b="1" dirty="0"/>
              <a:t>That’s Not My Job</a:t>
            </a:r>
          </a:p>
          <a:p>
            <a:pPr marL="0" indent="0">
              <a:buNone/>
            </a:pPr>
            <a:r>
              <a:rPr lang="en-US" dirty="0"/>
              <a:t>Sure, you’ve got to know the specialized </a:t>
            </a:r>
            <a:r>
              <a:rPr lang="cs-CZ" dirty="0" err="1"/>
              <a:t>things</a:t>
            </a:r>
            <a:r>
              <a:rPr lang="en-US" dirty="0"/>
              <a:t> in your field, </a:t>
            </a:r>
            <a:r>
              <a:rPr lang="cs-CZ" dirty="0"/>
              <a:t>but </a:t>
            </a:r>
            <a:r>
              <a:rPr lang="cs-CZ" dirty="0" err="1"/>
              <a:t>you</a:t>
            </a:r>
            <a:r>
              <a:rPr lang="cs-CZ" dirty="0"/>
              <a:t> </a:t>
            </a:r>
            <a:r>
              <a:rPr lang="cs-CZ" dirty="0" err="1"/>
              <a:t>need</a:t>
            </a:r>
            <a:r>
              <a:rPr lang="cs-CZ" dirty="0"/>
              <a:t> to step </a:t>
            </a:r>
            <a:r>
              <a:rPr lang="cs-CZ" dirty="0" err="1"/>
              <a:t>out</a:t>
            </a:r>
            <a:r>
              <a:rPr lang="cs-CZ" dirty="0"/>
              <a:t> </a:t>
            </a:r>
            <a:r>
              <a:rPr lang="cs-CZ" dirty="0" err="1"/>
              <a:t>of</a:t>
            </a:r>
            <a:r>
              <a:rPr lang="cs-CZ" dirty="0"/>
              <a:t> </a:t>
            </a:r>
            <a:r>
              <a:rPr lang="cs-CZ" dirty="0" err="1"/>
              <a:t>your</a:t>
            </a:r>
            <a:r>
              <a:rPr lang="cs-CZ" dirty="0"/>
              <a:t> </a:t>
            </a:r>
            <a:r>
              <a:rPr lang="cs-CZ" dirty="0" err="1"/>
              <a:t>specialization</a:t>
            </a:r>
            <a:r>
              <a:rPr lang="cs-CZ" dirty="0"/>
              <a:t> to </a:t>
            </a:r>
            <a:r>
              <a:rPr lang="cs-CZ" dirty="0" err="1"/>
              <a:t>discover</a:t>
            </a:r>
            <a:r>
              <a:rPr lang="cs-CZ" dirty="0"/>
              <a:t> </a:t>
            </a:r>
            <a:r>
              <a:rPr lang="cs-CZ" dirty="0" err="1"/>
              <a:t>new</a:t>
            </a:r>
            <a:r>
              <a:rPr lang="cs-CZ" dirty="0"/>
              <a:t> </a:t>
            </a:r>
            <a:r>
              <a:rPr lang="cs-CZ" dirty="0" err="1"/>
              <a:t>connections</a:t>
            </a:r>
            <a:r>
              <a:rPr lang="cs-CZ" dirty="0"/>
              <a:t> and </a:t>
            </a:r>
            <a:r>
              <a:rPr lang="cs-CZ" dirty="0" err="1"/>
              <a:t>potencials</a:t>
            </a:r>
            <a:r>
              <a:rPr lang="cs-CZ" dirty="0"/>
              <a:t>.</a:t>
            </a:r>
            <a:endParaRPr lang="en-US" dirty="0"/>
          </a:p>
        </p:txBody>
      </p:sp>
    </p:spTree>
    <p:extLst>
      <p:ext uri="{BB962C8B-B14F-4D97-AF65-F5344CB8AC3E}">
        <p14:creationId xmlns:p14="http://schemas.microsoft.com/office/powerpoint/2010/main" val="2339438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66800" y="901521"/>
            <a:ext cx="10058400" cy="5133519"/>
          </a:xfrm>
        </p:spPr>
        <p:txBody>
          <a:bodyPr>
            <a:normAutofit/>
          </a:bodyPr>
          <a:lstStyle/>
          <a:p>
            <a:pPr marL="0" indent="0">
              <a:buNone/>
            </a:pPr>
            <a:r>
              <a:rPr lang="en-US" b="1" dirty="0"/>
              <a:t>Being a “Serious” Person</a:t>
            </a:r>
          </a:p>
          <a:p>
            <a:pPr marL="0" indent="0">
              <a:buNone/>
            </a:pPr>
            <a:r>
              <a:rPr lang="en-US" dirty="0"/>
              <a:t>Most of what keeps us civilized boils down to conformity, consistency, shared values, and yes, thinking about things the same way everyone else does. There’s nothing wrong with that necessarily, but if you can mentally accept that it’s actually nothing more than groupthink that helps a society function, you can then give yourself permission to turn everything that’s accepted upside down and shake out the illusions.</a:t>
            </a:r>
          </a:p>
          <a:p>
            <a:pPr marL="0" indent="0">
              <a:buNone/>
            </a:pPr>
            <a:r>
              <a:rPr lang="en-US" b="1" dirty="0"/>
              <a:t>Being Wrong is Bad</a:t>
            </a:r>
          </a:p>
          <a:p>
            <a:pPr marL="0" indent="0">
              <a:buNone/>
            </a:pPr>
            <a:r>
              <a:rPr lang="en-US" dirty="0"/>
              <a:t>We hate being wrong, and yet mistakes often teach us the most. Thomas Edison was wrong 1,800 times before getting the light bulb right. Edison’s greatest strength was that he was not afraid to be wrong.</a:t>
            </a:r>
            <a:r>
              <a:rPr lang="cs-CZ" dirty="0"/>
              <a:t> </a:t>
            </a:r>
            <a:r>
              <a:rPr lang="en-US" dirty="0"/>
              <a:t>The best thing we do is learn from our mistakes, but we have to free ourselves to make mistakes in the first place. Just try out your ideas and see what happens, take what you learn, and try something else. </a:t>
            </a:r>
            <a:endParaRPr lang="cs-CZ" dirty="0"/>
          </a:p>
          <a:p>
            <a:pPr marL="0" indent="0">
              <a:buNone/>
            </a:pPr>
            <a:r>
              <a:rPr lang="en-US" b="1" dirty="0"/>
              <a:t>I’m Not </a:t>
            </a:r>
            <a:r>
              <a:rPr lang="en-US" b="1" dirty="0" err="1"/>
              <a:t>Creativ</a:t>
            </a:r>
            <a:r>
              <a:rPr lang="cs-CZ" b="1" dirty="0"/>
              <a:t>e</a:t>
            </a:r>
          </a:p>
          <a:p>
            <a:pPr marL="0" indent="0">
              <a:buNone/>
            </a:pPr>
            <a:r>
              <a:rPr lang="en-US" dirty="0"/>
              <a:t>Denying your own creativity is like </a:t>
            </a:r>
            <a:r>
              <a:rPr lang="en-US" dirty="0">
                <a:hlinkClick r:id="rId2"/>
              </a:rPr>
              <a:t>denying you’re a human being</a:t>
            </a:r>
            <a:r>
              <a:rPr lang="en-US" dirty="0"/>
              <a:t>. We’re all limitlessly creative, but only to the extent that we realize that we create our own limits with the way we think. If you tell yourself you’re not creative, it becomes true. Stop that.</a:t>
            </a:r>
          </a:p>
          <a:p>
            <a:endParaRPr lang="cs-CZ" dirty="0"/>
          </a:p>
        </p:txBody>
      </p:sp>
    </p:spTree>
    <p:extLst>
      <p:ext uri="{BB962C8B-B14F-4D97-AF65-F5344CB8AC3E}">
        <p14:creationId xmlns:p14="http://schemas.microsoft.com/office/powerpoint/2010/main" val="3251244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How</a:t>
            </a:r>
            <a:r>
              <a:rPr lang="cs-CZ" dirty="0"/>
              <a:t> </a:t>
            </a:r>
            <a:r>
              <a:rPr lang="cs-CZ" dirty="0" err="1"/>
              <a:t>can</a:t>
            </a:r>
            <a:r>
              <a:rPr lang="cs-CZ" dirty="0"/>
              <a:t> </a:t>
            </a:r>
            <a:r>
              <a:rPr lang="cs-CZ" dirty="0" err="1"/>
              <a:t>we</a:t>
            </a:r>
            <a:r>
              <a:rPr lang="cs-CZ" dirty="0"/>
              <a:t> </a:t>
            </a:r>
            <a:r>
              <a:rPr lang="cs-CZ" dirty="0" err="1"/>
              <a:t>remove</a:t>
            </a:r>
            <a:r>
              <a:rPr lang="cs-CZ" dirty="0"/>
              <a:t> </a:t>
            </a:r>
            <a:r>
              <a:rPr lang="cs-CZ" dirty="0" err="1"/>
              <a:t>the</a:t>
            </a:r>
            <a:r>
              <a:rPr lang="cs-CZ" dirty="0"/>
              <a:t> </a:t>
            </a:r>
            <a:r>
              <a:rPr lang="cs-CZ" dirty="0" err="1"/>
              <a:t>mental</a:t>
            </a:r>
            <a:r>
              <a:rPr lang="cs-CZ" dirty="0"/>
              <a:t> </a:t>
            </a:r>
            <a:r>
              <a:rPr lang="cs-CZ" dirty="0" err="1"/>
              <a:t>blocks</a:t>
            </a:r>
            <a:r>
              <a:rPr lang="cs-CZ" dirty="0"/>
              <a:t> </a:t>
            </a:r>
            <a:r>
              <a:rPr lang="cs-CZ" dirty="0" err="1"/>
              <a:t>at</a:t>
            </a:r>
            <a:r>
              <a:rPr lang="cs-CZ" dirty="0"/>
              <a:t> </a:t>
            </a:r>
            <a:r>
              <a:rPr lang="cs-CZ" dirty="0" err="1"/>
              <a:t>our</a:t>
            </a:r>
            <a:r>
              <a:rPr lang="cs-CZ" dirty="0"/>
              <a:t> </a:t>
            </a:r>
            <a:r>
              <a:rPr lang="cs-CZ" dirty="0" err="1"/>
              <a:t>students</a:t>
            </a:r>
            <a:r>
              <a:rPr lang="cs-CZ" dirty="0"/>
              <a:t>?</a:t>
            </a:r>
          </a:p>
        </p:txBody>
      </p:sp>
      <p:sp>
        <p:nvSpPr>
          <p:cNvPr id="3" name="Zástupný symbol pro obsah 2"/>
          <p:cNvSpPr>
            <a:spLocks noGrp="1"/>
          </p:cNvSpPr>
          <p:nvPr>
            <p:ph idx="1"/>
          </p:nvPr>
        </p:nvSpPr>
        <p:spPr/>
        <p:txBody>
          <a:bodyPr/>
          <a:lstStyle/>
          <a:p>
            <a:r>
              <a:rPr lang="cs-CZ" dirty="0"/>
              <a:t>by </a:t>
            </a:r>
            <a:r>
              <a:rPr lang="cs-CZ" dirty="0" err="1"/>
              <a:t>creating</a:t>
            </a:r>
            <a:r>
              <a:rPr lang="cs-CZ" dirty="0"/>
              <a:t> a </a:t>
            </a:r>
            <a:r>
              <a:rPr lang="cs-CZ" dirty="0" err="1"/>
              <a:t>safe</a:t>
            </a:r>
            <a:r>
              <a:rPr lang="cs-CZ" dirty="0"/>
              <a:t> and </a:t>
            </a:r>
            <a:r>
              <a:rPr lang="cs-CZ" dirty="0" err="1"/>
              <a:t>respectful</a:t>
            </a:r>
            <a:r>
              <a:rPr lang="cs-CZ" dirty="0"/>
              <a:t> </a:t>
            </a:r>
            <a:r>
              <a:rPr lang="cs-CZ" dirty="0" err="1"/>
              <a:t>working</a:t>
            </a:r>
            <a:r>
              <a:rPr lang="cs-CZ" dirty="0"/>
              <a:t> </a:t>
            </a:r>
            <a:r>
              <a:rPr lang="cs-CZ" dirty="0" err="1"/>
              <a:t>environment</a:t>
            </a:r>
            <a:endParaRPr lang="cs-CZ" dirty="0"/>
          </a:p>
          <a:p>
            <a:r>
              <a:rPr lang="cs-CZ" dirty="0"/>
              <a:t>by </a:t>
            </a:r>
            <a:r>
              <a:rPr lang="cs-CZ" dirty="0" err="1"/>
              <a:t>building</a:t>
            </a:r>
            <a:r>
              <a:rPr lang="cs-CZ" dirty="0"/>
              <a:t> </a:t>
            </a:r>
            <a:r>
              <a:rPr lang="cs-CZ" dirty="0" err="1"/>
              <a:t>students</a:t>
            </a:r>
            <a:r>
              <a:rPr lang="cs-CZ" dirty="0"/>
              <a:t>‘ </a:t>
            </a:r>
            <a:r>
              <a:rPr lang="cs-CZ" dirty="0" err="1"/>
              <a:t>confidence</a:t>
            </a:r>
            <a:r>
              <a:rPr lang="cs-CZ" dirty="0"/>
              <a:t> and </a:t>
            </a:r>
            <a:r>
              <a:rPr lang="cs-CZ" dirty="0" err="1"/>
              <a:t>self-esteem</a:t>
            </a:r>
            <a:endParaRPr lang="cs-CZ" dirty="0"/>
          </a:p>
          <a:p>
            <a:r>
              <a:rPr lang="cs-CZ" dirty="0"/>
              <a:t>by </a:t>
            </a:r>
            <a:r>
              <a:rPr lang="cs-CZ" dirty="0" err="1"/>
              <a:t>implementing</a:t>
            </a:r>
            <a:r>
              <a:rPr lang="cs-CZ" dirty="0"/>
              <a:t> </a:t>
            </a:r>
            <a:r>
              <a:rPr lang="cs-CZ" dirty="0" err="1"/>
              <a:t>various</a:t>
            </a:r>
            <a:r>
              <a:rPr lang="cs-CZ" dirty="0"/>
              <a:t> </a:t>
            </a:r>
            <a:r>
              <a:rPr lang="cs-CZ" dirty="0" err="1"/>
              <a:t>teaching</a:t>
            </a:r>
            <a:r>
              <a:rPr lang="cs-CZ" dirty="0"/>
              <a:t> </a:t>
            </a:r>
            <a:r>
              <a:rPr lang="cs-CZ" dirty="0" err="1"/>
              <a:t>methods</a:t>
            </a:r>
            <a:r>
              <a:rPr lang="cs-CZ" dirty="0"/>
              <a:t> and </a:t>
            </a:r>
            <a:r>
              <a:rPr lang="cs-CZ" dirty="0" err="1"/>
              <a:t>activities</a:t>
            </a:r>
            <a:endParaRPr lang="cs-CZ" dirty="0"/>
          </a:p>
          <a:p>
            <a:r>
              <a:rPr lang="cs-CZ" dirty="0"/>
              <a:t>by </a:t>
            </a:r>
            <a:r>
              <a:rPr lang="cs-CZ" dirty="0" err="1"/>
              <a:t>replacing</a:t>
            </a:r>
            <a:r>
              <a:rPr lang="cs-CZ" dirty="0"/>
              <a:t> </a:t>
            </a:r>
            <a:r>
              <a:rPr lang="cs-CZ" dirty="0" err="1"/>
              <a:t>teaching</a:t>
            </a:r>
            <a:r>
              <a:rPr lang="cs-CZ" dirty="0"/>
              <a:t> by </a:t>
            </a:r>
            <a:r>
              <a:rPr lang="cs-CZ" dirty="0" err="1"/>
              <a:t>playing</a:t>
            </a:r>
            <a:endParaRPr lang="cs-CZ" dirty="0"/>
          </a:p>
          <a:p>
            <a:r>
              <a:rPr lang="cs-CZ" dirty="0"/>
              <a:t>by </a:t>
            </a:r>
            <a:r>
              <a:rPr lang="cs-CZ" dirty="0" err="1"/>
              <a:t>implementing</a:t>
            </a:r>
            <a:r>
              <a:rPr lang="cs-CZ" dirty="0"/>
              <a:t> </a:t>
            </a:r>
            <a:r>
              <a:rPr lang="cs-CZ" dirty="0" err="1"/>
              <a:t>learning</a:t>
            </a:r>
            <a:r>
              <a:rPr lang="cs-CZ" dirty="0"/>
              <a:t> by </a:t>
            </a:r>
            <a:r>
              <a:rPr lang="cs-CZ" dirty="0" err="1"/>
              <a:t>doing</a:t>
            </a:r>
            <a:endParaRPr lang="cs-CZ" dirty="0"/>
          </a:p>
          <a:p>
            <a:r>
              <a:rPr lang="cs-CZ" dirty="0"/>
              <a:t>by </a:t>
            </a:r>
            <a:r>
              <a:rPr lang="cs-CZ" dirty="0" err="1"/>
              <a:t>approaching</a:t>
            </a:r>
            <a:r>
              <a:rPr lang="cs-CZ" dirty="0"/>
              <a:t> </a:t>
            </a:r>
            <a:r>
              <a:rPr lang="cs-CZ" dirty="0" err="1"/>
              <a:t>mistakes</a:t>
            </a:r>
            <a:r>
              <a:rPr lang="cs-CZ" dirty="0"/>
              <a:t> as a positive moment to </a:t>
            </a:r>
            <a:r>
              <a:rPr lang="cs-CZ" dirty="0" err="1"/>
              <a:t>learn</a:t>
            </a:r>
            <a:r>
              <a:rPr lang="cs-CZ" dirty="0"/>
              <a:t> more</a:t>
            </a:r>
          </a:p>
          <a:p>
            <a:r>
              <a:rPr lang="cs-CZ" dirty="0"/>
              <a:t>by positive feedback and formative </a:t>
            </a:r>
            <a:r>
              <a:rPr lang="cs-CZ" dirty="0" err="1"/>
              <a:t>assessment</a:t>
            </a:r>
            <a:r>
              <a:rPr lang="cs-CZ" dirty="0"/>
              <a:t> </a:t>
            </a:r>
          </a:p>
        </p:txBody>
      </p:sp>
    </p:spTree>
    <p:extLst>
      <p:ext uri="{BB962C8B-B14F-4D97-AF65-F5344CB8AC3E}">
        <p14:creationId xmlns:p14="http://schemas.microsoft.com/office/powerpoint/2010/main" val="2893347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Reference</a:t>
            </a:r>
            <a:endParaRPr lang="cs-CZ" dirty="0"/>
          </a:p>
        </p:txBody>
      </p:sp>
      <p:sp>
        <p:nvSpPr>
          <p:cNvPr id="3" name="Zástupný symbol pro obsah 2"/>
          <p:cNvSpPr>
            <a:spLocks noGrp="1"/>
          </p:cNvSpPr>
          <p:nvPr>
            <p:ph idx="1"/>
          </p:nvPr>
        </p:nvSpPr>
        <p:spPr/>
        <p:txBody>
          <a:bodyPr/>
          <a:lstStyle/>
          <a:p>
            <a:pPr marL="0" indent="0">
              <a:buNone/>
            </a:pPr>
            <a:r>
              <a:rPr lang="cs-CZ" dirty="0"/>
              <a:t>Brian </a:t>
            </a:r>
            <a:r>
              <a:rPr lang="cs-CZ" dirty="0" err="1"/>
              <a:t>Clark</a:t>
            </a:r>
            <a:r>
              <a:rPr lang="cs-CZ" dirty="0"/>
              <a:t> (2007): Do </a:t>
            </a:r>
            <a:r>
              <a:rPr lang="cs-CZ" dirty="0" err="1"/>
              <a:t>you</a:t>
            </a:r>
            <a:r>
              <a:rPr lang="cs-CZ" dirty="0"/>
              <a:t> </a:t>
            </a:r>
            <a:r>
              <a:rPr lang="cs-CZ" dirty="0" err="1"/>
              <a:t>recognize</a:t>
            </a:r>
            <a:r>
              <a:rPr lang="cs-CZ" dirty="0"/>
              <a:t> these 10  </a:t>
            </a:r>
            <a:r>
              <a:rPr lang="cs-CZ" dirty="0" err="1"/>
              <a:t>mental</a:t>
            </a:r>
            <a:r>
              <a:rPr lang="cs-CZ" dirty="0"/>
              <a:t> </a:t>
            </a:r>
            <a:r>
              <a:rPr lang="cs-CZ" dirty="0" err="1"/>
              <a:t>blocks</a:t>
            </a:r>
            <a:r>
              <a:rPr lang="cs-CZ" dirty="0"/>
              <a:t> to </a:t>
            </a:r>
            <a:r>
              <a:rPr lang="cs-CZ" dirty="0" err="1"/>
              <a:t>creative</a:t>
            </a:r>
            <a:r>
              <a:rPr lang="cs-CZ" dirty="0"/>
              <a:t> </a:t>
            </a:r>
            <a:r>
              <a:rPr lang="cs-CZ" dirty="0" err="1"/>
              <a:t>thinking</a:t>
            </a:r>
            <a:r>
              <a:rPr lang="cs-CZ" dirty="0"/>
              <a:t>?, </a:t>
            </a:r>
            <a:r>
              <a:rPr lang="cs-CZ" dirty="0" err="1"/>
              <a:t>available</a:t>
            </a:r>
            <a:r>
              <a:rPr lang="cs-CZ" dirty="0"/>
              <a:t> on http://www.copyblogger.com/mental-blocks-creative-thinking/</a:t>
            </a:r>
          </a:p>
        </p:txBody>
      </p:sp>
    </p:spTree>
    <p:extLst>
      <p:ext uri="{BB962C8B-B14F-4D97-AF65-F5344CB8AC3E}">
        <p14:creationId xmlns:p14="http://schemas.microsoft.com/office/powerpoint/2010/main" val="501701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29ADD8-C630-EA44-A2C0-27622EB4202E}"/>
              </a:ext>
            </a:extLst>
          </p:cNvPr>
          <p:cNvSpPr>
            <a:spLocks noGrp="1"/>
          </p:cNvSpPr>
          <p:nvPr>
            <p:ph type="title"/>
          </p:nvPr>
        </p:nvSpPr>
        <p:spPr/>
        <p:txBody>
          <a:bodyPr>
            <a:normAutofit fontScale="90000"/>
          </a:bodyPr>
          <a:lstStyle/>
          <a:p>
            <a:r>
              <a:rPr lang="cs-CZ" dirty="0" err="1"/>
              <a:t>Why</a:t>
            </a:r>
            <a:r>
              <a:rPr lang="cs-CZ" dirty="0"/>
              <a:t> </a:t>
            </a:r>
            <a:r>
              <a:rPr lang="cs-CZ" dirty="0" err="1"/>
              <a:t>should</a:t>
            </a:r>
            <a:r>
              <a:rPr lang="cs-CZ" dirty="0"/>
              <a:t> </a:t>
            </a:r>
            <a:r>
              <a:rPr lang="cs-CZ" dirty="0" err="1"/>
              <a:t>we</a:t>
            </a:r>
            <a:r>
              <a:rPr lang="cs-CZ" dirty="0"/>
              <a:t> </a:t>
            </a:r>
            <a:r>
              <a:rPr lang="cs-CZ" dirty="0" err="1"/>
              <a:t>incorporate</a:t>
            </a:r>
            <a:r>
              <a:rPr lang="cs-CZ" dirty="0"/>
              <a:t> </a:t>
            </a:r>
            <a:r>
              <a:rPr lang="cs-CZ" dirty="0" err="1"/>
              <a:t>creativity</a:t>
            </a:r>
            <a:r>
              <a:rPr lang="cs-CZ" dirty="0"/>
              <a:t> </a:t>
            </a:r>
            <a:r>
              <a:rPr lang="cs-CZ" dirty="0" err="1"/>
              <a:t>into</a:t>
            </a:r>
            <a:r>
              <a:rPr lang="cs-CZ" dirty="0"/>
              <a:t> </a:t>
            </a:r>
            <a:r>
              <a:rPr lang="cs-CZ" dirty="0" err="1"/>
              <a:t>our</a:t>
            </a:r>
            <a:r>
              <a:rPr lang="cs-CZ" dirty="0"/>
              <a:t> </a:t>
            </a:r>
            <a:r>
              <a:rPr lang="cs-CZ" dirty="0" err="1"/>
              <a:t>teaching</a:t>
            </a:r>
            <a:r>
              <a:rPr lang="cs-CZ" dirty="0"/>
              <a:t>?</a:t>
            </a:r>
          </a:p>
        </p:txBody>
      </p:sp>
      <p:sp>
        <p:nvSpPr>
          <p:cNvPr id="3" name="Zástupný symbol pro obsah 2">
            <a:extLst>
              <a:ext uri="{FF2B5EF4-FFF2-40B4-BE49-F238E27FC236}">
                <a16:creationId xmlns:a16="http://schemas.microsoft.com/office/drawing/2014/main" id="{2E5BAEB7-529E-BD4C-BC47-EEF4C516FEF9}"/>
              </a:ext>
            </a:extLst>
          </p:cNvPr>
          <p:cNvSpPr>
            <a:spLocks noGrp="1"/>
          </p:cNvSpPr>
          <p:nvPr>
            <p:ph idx="1"/>
          </p:nvPr>
        </p:nvSpPr>
        <p:spPr/>
        <p:txBody>
          <a:bodyPr>
            <a:normAutofit/>
          </a:bodyPr>
          <a:lstStyle/>
          <a:p>
            <a:r>
              <a:rPr lang="cs-CZ" dirty="0" err="1"/>
              <a:t>We</a:t>
            </a:r>
            <a:r>
              <a:rPr lang="cs-CZ" dirty="0"/>
              <a:t> </a:t>
            </a:r>
            <a:r>
              <a:rPr lang="cs-CZ" dirty="0" err="1"/>
              <a:t>prepare</a:t>
            </a:r>
            <a:r>
              <a:rPr lang="cs-CZ" dirty="0"/>
              <a:t> </a:t>
            </a:r>
            <a:r>
              <a:rPr lang="cs-CZ" dirty="0" err="1"/>
              <a:t>children</a:t>
            </a:r>
            <a:r>
              <a:rPr lang="cs-CZ" dirty="0"/>
              <a:t> </a:t>
            </a:r>
            <a:r>
              <a:rPr lang="cs-CZ" dirty="0" err="1"/>
              <a:t>for</a:t>
            </a:r>
            <a:r>
              <a:rPr lang="cs-CZ" dirty="0"/>
              <a:t> </a:t>
            </a:r>
            <a:r>
              <a:rPr lang="cs-CZ" dirty="0" err="1"/>
              <a:t>the</a:t>
            </a:r>
            <a:r>
              <a:rPr lang="cs-CZ" dirty="0"/>
              <a:t> </a:t>
            </a:r>
            <a:r>
              <a:rPr lang="cs-CZ" dirty="0" err="1"/>
              <a:t>world</a:t>
            </a:r>
            <a:r>
              <a:rPr lang="cs-CZ" dirty="0"/>
              <a:t> </a:t>
            </a:r>
            <a:r>
              <a:rPr lang="cs-CZ" dirty="0" err="1"/>
              <a:t>we</a:t>
            </a:r>
            <a:r>
              <a:rPr lang="cs-CZ" dirty="0"/>
              <a:t> </a:t>
            </a:r>
            <a:r>
              <a:rPr lang="cs-CZ" dirty="0" err="1"/>
              <a:t>cannot</a:t>
            </a:r>
            <a:r>
              <a:rPr lang="cs-CZ" dirty="0"/>
              <a:t> </a:t>
            </a:r>
            <a:r>
              <a:rPr lang="cs-CZ" dirty="0" err="1"/>
              <a:t>envisage</a:t>
            </a:r>
            <a:r>
              <a:rPr lang="cs-CZ" dirty="0"/>
              <a:t>, a </a:t>
            </a:r>
            <a:r>
              <a:rPr lang="cs-CZ" dirty="0" err="1"/>
              <a:t>shape-shifting</a:t>
            </a:r>
            <a:r>
              <a:rPr lang="cs-CZ" dirty="0"/>
              <a:t> </a:t>
            </a:r>
            <a:r>
              <a:rPr lang="cs-CZ" dirty="0" err="1"/>
              <a:t>world</a:t>
            </a:r>
            <a:r>
              <a:rPr lang="cs-CZ" dirty="0"/>
              <a:t>, so </a:t>
            </a:r>
            <a:r>
              <a:rPr lang="cs-CZ" dirty="0" err="1"/>
              <a:t>that</a:t>
            </a:r>
            <a:r>
              <a:rPr lang="cs-CZ" dirty="0"/>
              <a:t> </a:t>
            </a:r>
            <a:r>
              <a:rPr lang="cs-CZ" dirty="0" err="1"/>
              <a:t>when</a:t>
            </a:r>
            <a:r>
              <a:rPr lang="cs-CZ" dirty="0"/>
              <a:t> </a:t>
            </a:r>
            <a:r>
              <a:rPr lang="cs-CZ" dirty="0" err="1"/>
              <a:t>they</a:t>
            </a:r>
            <a:r>
              <a:rPr lang="cs-CZ" dirty="0"/>
              <a:t> </a:t>
            </a:r>
            <a:r>
              <a:rPr lang="cs-CZ" dirty="0" err="1"/>
              <a:t>get</a:t>
            </a:r>
            <a:r>
              <a:rPr lang="cs-CZ" dirty="0"/>
              <a:t> </a:t>
            </a:r>
            <a:r>
              <a:rPr lang="cs-CZ" dirty="0" err="1"/>
              <a:t>stuck</a:t>
            </a:r>
            <a:r>
              <a:rPr lang="cs-CZ" dirty="0"/>
              <a:t> </a:t>
            </a:r>
            <a:r>
              <a:rPr lang="cs-CZ" dirty="0" err="1"/>
              <a:t>with</a:t>
            </a:r>
            <a:r>
              <a:rPr lang="cs-CZ" dirty="0"/>
              <a:t> </a:t>
            </a:r>
            <a:r>
              <a:rPr lang="cs-CZ" dirty="0" err="1"/>
              <a:t>something</a:t>
            </a:r>
            <a:r>
              <a:rPr lang="cs-CZ" dirty="0"/>
              <a:t> </a:t>
            </a:r>
            <a:r>
              <a:rPr lang="cs-CZ" dirty="0" err="1"/>
              <a:t>they</a:t>
            </a:r>
            <a:r>
              <a:rPr lang="cs-CZ" dirty="0"/>
              <a:t> </a:t>
            </a:r>
            <a:r>
              <a:rPr lang="cs-CZ" dirty="0" err="1"/>
              <a:t>have</a:t>
            </a:r>
            <a:r>
              <a:rPr lang="cs-CZ" dirty="0"/>
              <a:t> </a:t>
            </a:r>
            <a:r>
              <a:rPr lang="cs-CZ" dirty="0" err="1"/>
              <a:t>never</a:t>
            </a:r>
            <a:r>
              <a:rPr lang="cs-CZ" dirty="0"/>
              <a:t> </a:t>
            </a:r>
            <a:r>
              <a:rPr lang="cs-CZ" dirty="0" err="1"/>
              <a:t>seen</a:t>
            </a:r>
            <a:r>
              <a:rPr lang="cs-CZ" dirty="0"/>
              <a:t> </a:t>
            </a:r>
            <a:r>
              <a:rPr lang="cs-CZ" dirty="0" err="1"/>
              <a:t>before</a:t>
            </a:r>
            <a:r>
              <a:rPr lang="cs-CZ" dirty="0"/>
              <a:t>, </a:t>
            </a:r>
            <a:r>
              <a:rPr lang="cs-CZ" dirty="0" err="1"/>
              <a:t>instead</a:t>
            </a:r>
            <a:r>
              <a:rPr lang="cs-CZ" dirty="0"/>
              <a:t> </a:t>
            </a:r>
            <a:r>
              <a:rPr lang="cs-CZ" dirty="0" err="1"/>
              <a:t>of</a:t>
            </a:r>
            <a:r>
              <a:rPr lang="cs-CZ" dirty="0"/>
              <a:t> just </a:t>
            </a:r>
            <a:r>
              <a:rPr lang="cs-CZ" dirty="0" err="1"/>
              <a:t>remembering</a:t>
            </a:r>
            <a:r>
              <a:rPr lang="cs-CZ" dirty="0"/>
              <a:t> and </a:t>
            </a:r>
            <a:r>
              <a:rPr lang="cs-CZ" dirty="0" err="1"/>
              <a:t>following</a:t>
            </a:r>
            <a:r>
              <a:rPr lang="cs-CZ" dirty="0"/>
              <a:t> </a:t>
            </a:r>
            <a:r>
              <a:rPr lang="cs-CZ" dirty="0" err="1"/>
              <a:t>instructions</a:t>
            </a:r>
            <a:r>
              <a:rPr lang="cs-CZ" dirty="0"/>
              <a:t>, </a:t>
            </a:r>
            <a:r>
              <a:rPr lang="cs-CZ" dirty="0" err="1"/>
              <a:t>they</a:t>
            </a:r>
            <a:r>
              <a:rPr lang="cs-CZ" dirty="0"/>
              <a:t> </a:t>
            </a:r>
            <a:r>
              <a:rPr lang="cs-CZ" dirty="0" err="1"/>
              <a:t>choose</a:t>
            </a:r>
            <a:r>
              <a:rPr lang="cs-CZ" dirty="0"/>
              <a:t> </a:t>
            </a:r>
            <a:r>
              <a:rPr lang="cs-CZ" dirty="0" err="1"/>
              <a:t>instead</a:t>
            </a:r>
            <a:r>
              <a:rPr lang="cs-CZ" dirty="0"/>
              <a:t> to </a:t>
            </a:r>
            <a:r>
              <a:rPr lang="cs-CZ" dirty="0" err="1"/>
              <a:t>think</a:t>
            </a:r>
            <a:r>
              <a:rPr lang="cs-CZ" dirty="0"/>
              <a:t> (Robinson, 2015).</a:t>
            </a:r>
          </a:p>
          <a:p>
            <a:r>
              <a:rPr lang="cs-CZ" dirty="0" err="1"/>
              <a:t>The</a:t>
            </a:r>
            <a:r>
              <a:rPr lang="cs-CZ" dirty="0"/>
              <a:t> </a:t>
            </a:r>
            <a:r>
              <a:rPr lang="cs-CZ" dirty="0" err="1"/>
              <a:t>young</a:t>
            </a:r>
            <a:r>
              <a:rPr lang="cs-CZ" dirty="0"/>
              <a:t> </a:t>
            </a:r>
            <a:r>
              <a:rPr lang="cs-CZ" dirty="0" err="1"/>
              <a:t>people</a:t>
            </a:r>
            <a:r>
              <a:rPr lang="cs-CZ" dirty="0"/>
              <a:t> </a:t>
            </a:r>
            <a:r>
              <a:rPr lang="cs-CZ" dirty="0" err="1"/>
              <a:t>need</a:t>
            </a:r>
            <a:r>
              <a:rPr lang="cs-CZ" dirty="0"/>
              <a:t> to </a:t>
            </a:r>
            <a:r>
              <a:rPr lang="cs-CZ" dirty="0" err="1"/>
              <a:t>visualise</a:t>
            </a:r>
            <a:r>
              <a:rPr lang="cs-CZ" dirty="0"/>
              <a:t> </a:t>
            </a:r>
            <a:r>
              <a:rPr lang="cs-CZ" dirty="0" err="1"/>
              <a:t>new</a:t>
            </a:r>
            <a:r>
              <a:rPr lang="cs-CZ" dirty="0"/>
              <a:t> </a:t>
            </a:r>
            <a:r>
              <a:rPr lang="cs-CZ" dirty="0" err="1"/>
              <a:t>solutions</a:t>
            </a:r>
            <a:r>
              <a:rPr lang="cs-CZ" dirty="0"/>
              <a:t> to not </a:t>
            </a:r>
            <a:r>
              <a:rPr lang="cs-CZ" dirty="0" err="1"/>
              <a:t>only</a:t>
            </a:r>
            <a:r>
              <a:rPr lang="cs-CZ" dirty="0"/>
              <a:t> </a:t>
            </a:r>
            <a:r>
              <a:rPr lang="cs-CZ" dirty="0" err="1"/>
              <a:t>the</a:t>
            </a:r>
            <a:r>
              <a:rPr lang="cs-CZ" dirty="0"/>
              <a:t> </a:t>
            </a:r>
            <a:r>
              <a:rPr lang="cs-CZ" dirty="0" err="1"/>
              <a:t>problems</a:t>
            </a:r>
            <a:r>
              <a:rPr lang="cs-CZ" dirty="0"/>
              <a:t> </a:t>
            </a:r>
            <a:r>
              <a:rPr lang="cs-CZ" dirty="0" err="1"/>
              <a:t>of</a:t>
            </a:r>
            <a:r>
              <a:rPr lang="cs-CZ" dirty="0"/>
              <a:t> </a:t>
            </a:r>
            <a:r>
              <a:rPr lang="cs-CZ" dirty="0" err="1"/>
              <a:t>today</a:t>
            </a:r>
            <a:r>
              <a:rPr lang="cs-CZ" dirty="0"/>
              <a:t> but </a:t>
            </a:r>
            <a:r>
              <a:rPr lang="cs-CZ" dirty="0" err="1"/>
              <a:t>also</a:t>
            </a:r>
            <a:r>
              <a:rPr lang="cs-CZ" dirty="0"/>
              <a:t> to </a:t>
            </a:r>
            <a:r>
              <a:rPr lang="cs-CZ" dirty="0" err="1"/>
              <a:t>the</a:t>
            </a:r>
            <a:r>
              <a:rPr lang="cs-CZ" dirty="0"/>
              <a:t> </a:t>
            </a:r>
            <a:r>
              <a:rPr lang="cs-CZ" dirty="0" err="1"/>
              <a:t>future</a:t>
            </a:r>
            <a:r>
              <a:rPr lang="cs-CZ" dirty="0"/>
              <a:t> </a:t>
            </a:r>
            <a:r>
              <a:rPr lang="cs-CZ" dirty="0" err="1"/>
              <a:t>once</a:t>
            </a:r>
            <a:r>
              <a:rPr lang="cs-CZ" dirty="0"/>
              <a:t> (Mohammed, 2018).</a:t>
            </a:r>
          </a:p>
          <a:p>
            <a:r>
              <a:rPr lang="cs-CZ" dirty="0" err="1"/>
              <a:t>Creativity</a:t>
            </a:r>
            <a:r>
              <a:rPr lang="cs-CZ" dirty="0"/>
              <a:t> </a:t>
            </a:r>
            <a:r>
              <a:rPr lang="cs-CZ" dirty="0" err="1"/>
              <a:t>becomes</a:t>
            </a:r>
            <a:r>
              <a:rPr lang="cs-CZ" dirty="0"/>
              <a:t> a </a:t>
            </a:r>
            <a:r>
              <a:rPr lang="cs-CZ" dirty="0" err="1"/>
              <a:t>critical</a:t>
            </a:r>
            <a:r>
              <a:rPr lang="cs-CZ" dirty="0"/>
              <a:t> 21st </a:t>
            </a:r>
            <a:r>
              <a:rPr lang="cs-CZ" dirty="0" err="1"/>
              <a:t>ct</a:t>
            </a:r>
            <a:r>
              <a:rPr lang="cs-CZ" dirty="0"/>
              <a:t> </a:t>
            </a:r>
            <a:r>
              <a:rPr lang="cs-CZ" dirty="0" err="1"/>
              <a:t>skill</a:t>
            </a:r>
            <a:r>
              <a:rPr lang="cs-CZ" dirty="0"/>
              <a:t> „</a:t>
            </a:r>
            <a:r>
              <a:rPr lang="cs-CZ" dirty="0" err="1"/>
              <a:t>essential</a:t>
            </a:r>
            <a:r>
              <a:rPr lang="cs-CZ" dirty="0"/>
              <a:t> </a:t>
            </a:r>
            <a:r>
              <a:rPr lang="cs-CZ" dirty="0" err="1"/>
              <a:t>for</a:t>
            </a:r>
            <a:r>
              <a:rPr lang="cs-CZ" dirty="0"/>
              <a:t> </a:t>
            </a:r>
            <a:r>
              <a:rPr lang="cs-CZ" dirty="0" err="1"/>
              <a:t>survival</a:t>
            </a:r>
            <a:r>
              <a:rPr lang="cs-CZ" dirty="0"/>
              <a:t>“ (</a:t>
            </a:r>
            <a:r>
              <a:rPr lang="cs-CZ" dirty="0" err="1"/>
              <a:t>Xanthoudaki</a:t>
            </a:r>
            <a:r>
              <a:rPr lang="cs-CZ" dirty="0"/>
              <a:t>, 2015, p.248) </a:t>
            </a:r>
          </a:p>
          <a:p>
            <a:r>
              <a:rPr lang="cs-CZ"/>
              <a:t>When</a:t>
            </a:r>
            <a:r>
              <a:rPr lang="cs-CZ" dirty="0"/>
              <a:t> </a:t>
            </a:r>
            <a:r>
              <a:rPr lang="cs-CZ" dirty="0" err="1"/>
              <a:t>children</a:t>
            </a:r>
            <a:r>
              <a:rPr lang="cs-CZ" dirty="0"/>
              <a:t> do not </a:t>
            </a:r>
            <a:r>
              <a:rPr lang="cs-CZ" dirty="0" err="1"/>
              <a:t>have</a:t>
            </a:r>
            <a:r>
              <a:rPr lang="cs-CZ" dirty="0"/>
              <a:t> </a:t>
            </a:r>
            <a:r>
              <a:rPr lang="cs-CZ" dirty="0" err="1"/>
              <a:t>apportunity</a:t>
            </a:r>
            <a:r>
              <a:rPr lang="cs-CZ" dirty="0"/>
              <a:t> to </a:t>
            </a:r>
            <a:r>
              <a:rPr lang="cs-CZ" dirty="0" err="1"/>
              <a:t>engage</a:t>
            </a:r>
            <a:r>
              <a:rPr lang="cs-CZ" dirty="0"/>
              <a:t> </a:t>
            </a:r>
            <a:r>
              <a:rPr lang="cs-CZ" dirty="0" err="1"/>
              <a:t>with</a:t>
            </a:r>
            <a:r>
              <a:rPr lang="cs-CZ" dirty="0"/>
              <a:t> and </a:t>
            </a:r>
            <a:r>
              <a:rPr lang="cs-CZ" dirty="0" err="1"/>
              <a:t>experience</a:t>
            </a:r>
            <a:r>
              <a:rPr lang="cs-CZ" dirty="0"/>
              <a:t> </a:t>
            </a:r>
            <a:r>
              <a:rPr lang="cs-CZ" dirty="0" err="1"/>
              <a:t>their</a:t>
            </a:r>
            <a:r>
              <a:rPr lang="cs-CZ" dirty="0"/>
              <a:t> </a:t>
            </a:r>
            <a:r>
              <a:rPr lang="cs-CZ" dirty="0" err="1"/>
              <a:t>creativity</a:t>
            </a:r>
            <a:r>
              <a:rPr lang="cs-CZ" dirty="0"/>
              <a:t> early on, </a:t>
            </a:r>
            <a:r>
              <a:rPr lang="cs-CZ" dirty="0" err="1"/>
              <a:t>it</a:t>
            </a:r>
            <a:r>
              <a:rPr lang="cs-CZ" dirty="0"/>
              <a:t> </a:t>
            </a:r>
            <a:r>
              <a:rPr lang="cs-CZ" dirty="0" err="1"/>
              <a:t>will</a:t>
            </a:r>
            <a:r>
              <a:rPr lang="cs-CZ" dirty="0"/>
              <a:t> </a:t>
            </a:r>
            <a:r>
              <a:rPr lang="cs-CZ" dirty="0" err="1"/>
              <a:t>be</a:t>
            </a:r>
            <a:r>
              <a:rPr lang="cs-CZ" dirty="0"/>
              <a:t> </a:t>
            </a:r>
            <a:r>
              <a:rPr lang="cs-CZ" dirty="0" err="1"/>
              <a:t>an</a:t>
            </a:r>
            <a:r>
              <a:rPr lang="cs-CZ" dirty="0"/>
              <a:t> </a:t>
            </a:r>
            <a:r>
              <a:rPr lang="cs-CZ" dirty="0" err="1"/>
              <a:t>impossible</a:t>
            </a:r>
            <a:r>
              <a:rPr lang="cs-CZ" dirty="0"/>
              <a:t> </a:t>
            </a:r>
            <a:r>
              <a:rPr lang="cs-CZ" dirty="0" err="1"/>
              <a:t>task</a:t>
            </a:r>
            <a:r>
              <a:rPr lang="cs-CZ" dirty="0"/>
              <a:t> to </a:t>
            </a:r>
            <a:r>
              <a:rPr lang="cs-CZ" dirty="0" err="1"/>
              <a:t>get</a:t>
            </a:r>
            <a:r>
              <a:rPr lang="cs-CZ" dirty="0"/>
              <a:t> </a:t>
            </a:r>
            <a:r>
              <a:rPr lang="cs-CZ" dirty="0" err="1"/>
              <a:t>them</a:t>
            </a:r>
            <a:r>
              <a:rPr lang="cs-CZ" dirty="0"/>
              <a:t> to do so in </a:t>
            </a:r>
            <a:r>
              <a:rPr lang="cs-CZ" dirty="0" err="1"/>
              <a:t>later</a:t>
            </a:r>
            <a:r>
              <a:rPr lang="cs-CZ" dirty="0"/>
              <a:t> </a:t>
            </a:r>
            <a:r>
              <a:rPr lang="cs-CZ" dirty="0" err="1"/>
              <a:t>schooling</a:t>
            </a:r>
            <a:r>
              <a:rPr lang="cs-CZ" dirty="0"/>
              <a:t> </a:t>
            </a:r>
            <a:r>
              <a:rPr lang="cs-CZ" dirty="0" err="1"/>
              <a:t>years</a:t>
            </a:r>
            <a:r>
              <a:rPr lang="cs-CZ" dirty="0"/>
              <a:t>, </a:t>
            </a:r>
            <a:r>
              <a:rPr lang="cs-CZ" dirty="0" err="1"/>
              <a:t>further</a:t>
            </a:r>
            <a:r>
              <a:rPr lang="cs-CZ" dirty="0"/>
              <a:t> </a:t>
            </a:r>
            <a:r>
              <a:rPr lang="cs-CZ" dirty="0" err="1"/>
              <a:t>education</a:t>
            </a:r>
            <a:r>
              <a:rPr lang="cs-CZ" dirty="0"/>
              <a:t> and in </a:t>
            </a:r>
            <a:r>
              <a:rPr lang="cs-CZ" dirty="0" err="1"/>
              <a:t>the</a:t>
            </a:r>
            <a:r>
              <a:rPr lang="cs-CZ" dirty="0"/>
              <a:t> </a:t>
            </a:r>
            <a:r>
              <a:rPr lang="cs-CZ" dirty="0" err="1"/>
              <a:t>world</a:t>
            </a:r>
            <a:r>
              <a:rPr lang="cs-CZ" dirty="0"/>
              <a:t> </a:t>
            </a:r>
            <a:r>
              <a:rPr lang="cs-CZ" dirty="0" err="1"/>
              <a:t>of</a:t>
            </a:r>
            <a:r>
              <a:rPr lang="cs-CZ" dirty="0"/>
              <a:t> </a:t>
            </a:r>
            <a:r>
              <a:rPr lang="cs-CZ" dirty="0" err="1"/>
              <a:t>work</a:t>
            </a:r>
            <a:r>
              <a:rPr lang="cs-CZ" dirty="0"/>
              <a:t> (Mohammed 2015, </a:t>
            </a:r>
            <a:r>
              <a:rPr lang="cs-CZ" dirty="0" err="1"/>
              <a:t>Marzolo</a:t>
            </a:r>
            <a:r>
              <a:rPr lang="cs-CZ" dirty="0"/>
              <a:t>, </a:t>
            </a:r>
            <a:r>
              <a:rPr lang="cs-CZ" dirty="0" err="1"/>
              <a:t>Loyd</a:t>
            </a:r>
            <a:r>
              <a:rPr lang="cs-CZ" dirty="0"/>
              <a:t> 1974).</a:t>
            </a:r>
          </a:p>
        </p:txBody>
      </p:sp>
    </p:spTree>
    <p:extLst>
      <p:ext uri="{BB962C8B-B14F-4D97-AF65-F5344CB8AC3E}">
        <p14:creationId xmlns:p14="http://schemas.microsoft.com/office/powerpoint/2010/main" val="1480663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A4483C-A97D-8A41-ADC2-4EE0F82A2145}"/>
              </a:ext>
            </a:extLst>
          </p:cNvPr>
          <p:cNvSpPr>
            <a:spLocks noGrp="1"/>
          </p:cNvSpPr>
          <p:nvPr>
            <p:ph type="title"/>
          </p:nvPr>
        </p:nvSpPr>
        <p:spPr/>
        <p:txBody>
          <a:bodyPr>
            <a:normAutofit fontScale="90000"/>
          </a:bodyPr>
          <a:lstStyle/>
          <a:p>
            <a:r>
              <a:rPr lang="cs-CZ" dirty="0" err="1"/>
              <a:t>The</a:t>
            </a:r>
            <a:r>
              <a:rPr lang="cs-CZ" dirty="0"/>
              <a:t> </a:t>
            </a:r>
            <a:r>
              <a:rPr lang="cs-CZ" dirty="0" err="1"/>
              <a:t>Importance</a:t>
            </a:r>
            <a:r>
              <a:rPr lang="cs-CZ" dirty="0"/>
              <a:t> </a:t>
            </a:r>
            <a:r>
              <a:rPr lang="cs-CZ" dirty="0" err="1"/>
              <a:t>of</a:t>
            </a:r>
            <a:r>
              <a:rPr lang="cs-CZ" dirty="0"/>
              <a:t> </a:t>
            </a:r>
            <a:r>
              <a:rPr lang="cs-CZ" dirty="0" err="1"/>
              <a:t>Dispositions</a:t>
            </a:r>
            <a:r>
              <a:rPr lang="cs-CZ" dirty="0"/>
              <a:t> and </a:t>
            </a:r>
            <a:r>
              <a:rPr lang="cs-CZ" dirty="0" err="1"/>
              <a:t>Metacognition</a:t>
            </a:r>
            <a:r>
              <a:rPr lang="cs-CZ" dirty="0"/>
              <a:t> </a:t>
            </a:r>
            <a:r>
              <a:rPr lang="cs-CZ" sz="2200" dirty="0"/>
              <a:t>(</a:t>
            </a:r>
            <a:r>
              <a:rPr lang="cs-CZ" sz="2200" dirty="0" err="1"/>
              <a:t>Tishman</a:t>
            </a:r>
            <a:r>
              <a:rPr lang="cs-CZ" sz="2200" dirty="0"/>
              <a:t>, </a:t>
            </a:r>
            <a:r>
              <a:rPr lang="cs-CZ" sz="2200" dirty="0" err="1"/>
              <a:t>Jay</a:t>
            </a:r>
            <a:r>
              <a:rPr lang="cs-CZ" sz="2200" dirty="0"/>
              <a:t>, </a:t>
            </a:r>
            <a:r>
              <a:rPr lang="cs-CZ" sz="2200" dirty="0" err="1"/>
              <a:t>Perkins</a:t>
            </a:r>
            <a:r>
              <a:rPr lang="cs-CZ" sz="2200" dirty="0"/>
              <a:t>, 1992)</a:t>
            </a:r>
          </a:p>
        </p:txBody>
      </p:sp>
      <p:sp>
        <p:nvSpPr>
          <p:cNvPr id="3" name="Zástupný symbol pro obsah 2">
            <a:extLst>
              <a:ext uri="{FF2B5EF4-FFF2-40B4-BE49-F238E27FC236}">
                <a16:creationId xmlns:a16="http://schemas.microsoft.com/office/drawing/2014/main" id="{AB6CBDBE-1EC3-B440-8666-DED99175082B}"/>
              </a:ext>
            </a:extLst>
          </p:cNvPr>
          <p:cNvSpPr>
            <a:spLocks noGrp="1"/>
          </p:cNvSpPr>
          <p:nvPr>
            <p:ph idx="1"/>
          </p:nvPr>
        </p:nvSpPr>
        <p:spPr>
          <a:xfrm>
            <a:off x="1066800" y="2372943"/>
            <a:ext cx="10058400" cy="4754880"/>
          </a:xfrm>
        </p:spPr>
        <p:txBody>
          <a:bodyPr>
            <a:normAutofit/>
          </a:bodyPr>
          <a:lstStyle/>
          <a:p>
            <a:pPr marL="342900" indent="-342900">
              <a:buFont typeface="+mj-lt"/>
              <a:buAutoNum type="arabicPeriod"/>
            </a:pPr>
            <a:r>
              <a:rPr lang="cs-CZ" sz="2400" dirty="0" err="1"/>
              <a:t>The</a:t>
            </a:r>
            <a:r>
              <a:rPr lang="cs-CZ" sz="2400" dirty="0"/>
              <a:t> </a:t>
            </a:r>
            <a:r>
              <a:rPr lang="cs-CZ" sz="2400" dirty="0" err="1"/>
              <a:t>disposition</a:t>
            </a:r>
            <a:r>
              <a:rPr lang="cs-CZ" sz="2400" dirty="0"/>
              <a:t> to </a:t>
            </a:r>
            <a:r>
              <a:rPr lang="cs-CZ" sz="2400" dirty="0" err="1"/>
              <a:t>be</a:t>
            </a:r>
            <a:r>
              <a:rPr lang="cs-CZ" sz="2400" dirty="0"/>
              <a:t> </a:t>
            </a:r>
            <a:r>
              <a:rPr lang="cs-CZ" sz="2400" dirty="0" err="1"/>
              <a:t>broad</a:t>
            </a:r>
            <a:r>
              <a:rPr lang="cs-CZ" sz="2400" dirty="0"/>
              <a:t> and </a:t>
            </a:r>
            <a:r>
              <a:rPr lang="cs-CZ" sz="2400" b="1" dirty="0" err="1">
                <a:solidFill>
                  <a:schemeClr val="accent1">
                    <a:lumMod val="60000"/>
                    <a:lumOff val="40000"/>
                  </a:schemeClr>
                </a:solidFill>
              </a:rPr>
              <a:t>adventurous</a:t>
            </a:r>
            <a:r>
              <a:rPr lang="cs-CZ" sz="2400" b="1" dirty="0">
                <a:solidFill>
                  <a:schemeClr val="accent1">
                    <a:lumMod val="60000"/>
                    <a:lumOff val="40000"/>
                  </a:schemeClr>
                </a:solidFill>
              </a:rPr>
              <a:t> </a:t>
            </a:r>
          </a:p>
          <a:p>
            <a:pPr marL="342900" indent="-342900">
              <a:buFont typeface="+mj-lt"/>
              <a:buAutoNum type="arabicPeriod"/>
            </a:pPr>
            <a:r>
              <a:rPr lang="cs-CZ" sz="2400" dirty="0" err="1"/>
              <a:t>The</a:t>
            </a:r>
            <a:r>
              <a:rPr lang="cs-CZ" sz="2400" dirty="0"/>
              <a:t> </a:t>
            </a:r>
            <a:r>
              <a:rPr lang="cs-CZ" sz="2400" dirty="0" err="1"/>
              <a:t>disposition</a:t>
            </a:r>
            <a:r>
              <a:rPr lang="cs-CZ" sz="2400" dirty="0"/>
              <a:t> </a:t>
            </a:r>
            <a:r>
              <a:rPr lang="cs-CZ" sz="2400" dirty="0" err="1"/>
              <a:t>toward</a:t>
            </a:r>
            <a:r>
              <a:rPr lang="cs-CZ" sz="2400" dirty="0"/>
              <a:t> </a:t>
            </a:r>
            <a:r>
              <a:rPr lang="cs-CZ" sz="2400" dirty="0" err="1"/>
              <a:t>sustained</a:t>
            </a:r>
            <a:r>
              <a:rPr lang="cs-CZ" sz="2400" dirty="0"/>
              <a:t> </a:t>
            </a:r>
            <a:r>
              <a:rPr lang="cs-CZ" sz="2400" dirty="0" err="1"/>
              <a:t>intellectual</a:t>
            </a:r>
            <a:r>
              <a:rPr lang="cs-CZ" sz="2400" dirty="0"/>
              <a:t> </a:t>
            </a:r>
            <a:r>
              <a:rPr lang="cs-CZ" sz="2400" b="1" dirty="0" err="1">
                <a:solidFill>
                  <a:schemeClr val="accent1">
                    <a:lumMod val="60000"/>
                    <a:lumOff val="40000"/>
                  </a:schemeClr>
                </a:solidFill>
              </a:rPr>
              <a:t>curiosity</a:t>
            </a:r>
            <a:r>
              <a:rPr lang="cs-CZ" sz="2400" b="1" dirty="0">
                <a:solidFill>
                  <a:schemeClr val="accent1">
                    <a:lumMod val="60000"/>
                    <a:lumOff val="40000"/>
                  </a:schemeClr>
                </a:solidFill>
              </a:rPr>
              <a:t> </a:t>
            </a:r>
          </a:p>
          <a:p>
            <a:pPr marL="342900" indent="-342900">
              <a:buFont typeface="+mj-lt"/>
              <a:buAutoNum type="arabicPeriod"/>
            </a:pPr>
            <a:r>
              <a:rPr lang="cs-CZ" sz="2400" dirty="0" err="1"/>
              <a:t>The</a:t>
            </a:r>
            <a:r>
              <a:rPr lang="cs-CZ" sz="2400" dirty="0"/>
              <a:t> </a:t>
            </a:r>
            <a:r>
              <a:rPr lang="cs-CZ" sz="2400" dirty="0" err="1"/>
              <a:t>disposition</a:t>
            </a:r>
            <a:r>
              <a:rPr lang="cs-CZ" sz="2400" dirty="0"/>
              <a:t> to </a:t>
            </a:r>
            <a:r>
              <a:rPr lang="cs-CZ" sz="2400" dirty="0" err="1"/>
              <a:t>clarify</a:t>
            </a:r>
            <a:r>
              <a:rPr lang="cs-CZ" sz="2400" dirty="0"/>
              <a:t> and </a:t>
            </a:r>
            <a:r>
              <a:rPr lang="cs-CZ" sz="2400" b="1" dirty="0" err="1">
                <a:solidFill>
                  <a:schemeClr val="accent1">
                    <a:lumMod val="60000"/>
                    <a:lumOff val="40000"/>
                  </a:schemeClr>
                </a:solidFill>
              </a:rPr>
              <a:t>seek</a:t>
            </a:r>
            <a:r>
              <a:rPr lang="cs-CZ" sz="2400" b="1" dirty="0">
                <a:solidFill>
                  <a:schemeClr val="accent1">
                    <a:lumMod val="60000"/>
                    <a:lumOff val="40000"/>
                  </a:schemeClr>
                </a:solidFill>
              </a:rPr>
              <a:t> </a:t>
            </a:r>
            <a:r>
              <a:rPr lang="cs-CZ" sz="2400" b="1" dirty="0" err="1">
                <a:solidFill>
                  <a:schemeClr val="accent1">
                    <a:lumMod val="60000"/>
                    <a:lumOff val="40000"/>
                  </a:schemeClr>
                </a:solidFill>
              </a:rPr>
              <a:t>understanding</a:t>
            </a:r>
            <a:r>
              <a:rPr lang="cs-CZ" sz="2400" b="1" dirty="0">
                <a:solidFill>
                  <a:schemeClr val="accent1">
                    <a:lumMod val="60000"/>
                    <a:lumOff val="40000"/>
                  </a:schemeClr>
                </a:solidFill>
              </a:rPr>
              <a:t> </a:t>
            </a:r>
          </a:p>
          <a:p>
            <a:pPr marL="342900" indent="-342900">
              <a:buFont typeface="+mj-lt"/>
              <a:buAutoNum type="arabicPeriod"/>
            </a:pPr>
            <a:r>
              <a:rPr lang="cs-CZ" sz="2400" dirty="0" err="1"/>
              <a:t>The</a:t>
            </a:r>
            <a:r>
              <a:rPr lang="cs-CZ" sz="2400" dirty="0"/>
              <a:t> </a:t>
            </a:r>
            <a:r>
              <a:rPr lang="cs-CZ" sz="2400" dirty="0" err="1"/>
              <a:t>disposition</a:t>
            </a:r>
            <a:r>
              <a:rPr lang="cs-CZ" sz="2400" dirty="0"/>
              <a:t> to </a:t>
            </a:r>
            <a:r>
              <a:rPr lang="cs-CZ" sz="2400" dirty="0" err="1"/>
              <a:t>be</a:t>
            </a:r>
            <a:r>
              <a:rPr lang="cs-CZ" sz="2400" dirty="0"/>
              <a:t> </a:t>
            </a:r>
            <a:r>
              <a:rPr lang="cs-CZ" sz="2400" b="1" dirty="0" err="1">
                <a:solidFill>
                  <a:schemeClr val="accent1">
                    <a:lumMod val="60000"/>
                    <a:lumOff val="40000"/>
                  </a:schemeClr>
                </a:solidFill>
              </a:rPr>
              <a:t>planful</a:t>
            </a:r>
            <a:r>
              <a:rPr lang="cs-CZ" sz="2400" b="1" dirty="0">
                <a:solidFill>
                  <a:schemeClr val="accent1">
                    <a:lumMod val="60000"/>
                    <a:lumOff val="40000"/>
                  </a:schemeClr>
                </a:solidFill>
              </a:rPr>
              <a:t> and </a:t>
            </a:r>
            <a:r>
              <a:rPr lang="cs-CZ" sz="2400" b="1" dirty="0" err="1">
                <a:solidFill>
                  <a:schemeClr val="accent1">
                    <a:lumMod val="60000"/>
                    <a:lumOff val="40000"/>
                  </a:schemeClr>
                </a:solidFill>
              </a:rPr>
              <a:t>strategic</a:t>
            </a:r>
            <a:r>
              <a:rPr lang="cs-CZ" sz="2400" b="1" dirty="0">
                <a:solidFill>
                  <a:schemeClr val="accent1">
                    <a:lumMod val="60000"/>
                    <a:lumOff val="40000"/>
                  </a:schemeClr>
                </a:solidFill>
              </a:rPr>
              <a:t> </a:t>
            </a:r>
          </a:p>
          <a:p>
            <a:pPr marL="342900" indent="-342900">
              <a:buFont typeface="+mj-lt"/>
              <a:buAutoNum type="arabicPeriod"/>
            </a:pPr>
            <a:r>
              <a:rPr lang="cs-CZ" sz="2400" dirty="0" err="1"/>
              <a:t>The</a:t>
            </a:r>
            <a:r>
              <a:rPr lang="cs-CZ" sz="2400" dirty="0"/>
              <a:t> </a:t>
            </a:r>
            <a:r>
              <a:rPr lang="cs-CZ" sz="2400" dirty="0" err="1"/>
              <a:t>disposition</a:t>
            </a:r>
            <a:r>
              <a:rPr lang="cs-CZ" sz="2400" dirty="0"/>
              <a:t> to </a:t>
            </a:r>
            <a:r>
              <a:rPr lang="cs-CZ" sz="2400" dirty="0" err="1"/>
              <a:t>be</a:t>
            </a:r>
            <a:r>
              <a:rPr lang="cs-CZ" sz="2400" dirty="0"/>
              <a:t> </a:t>
            </a:r>
            <a:r>
              <a:rPr lang="cs-CZ" sz="2400" b="1" dirty="0" err="1">
                <a:solidFill>
                  <a:schemeClr val="accent1">
                    <a:lumMod val="60000"/>
                    <a:lumOff val="40000"/>
                  </a:schemeClr>
                </a:solidFill>
              </a:rPr>
              <a:t>intellectually</a:t>
            </a:r>
            <a:r>
              <a:rPr lang="cs-CZ" sz="2400" dirty="0"/>
              <a:t> </a:t>
            </a:r>
            <a:r>
              <a:rPr lang="cs-CZ" sz="2400" b="1" dirty="0" err="1">
                <a:solidFill>
                  <a:schemeClr val="accent1">
                    <a:lumMod val="60000"/>
                    <a:lumOff val="40000"/>
                  </a:schemeClr>
                </a:solidFill>
              </a:rPr>
              <a:t>careful</a:t>
            </a:r>
            <a:r>
              <a:rPr lang="cs-CZ" sz="2400" b="1" dirty="0">
                <a:solidFill>
                  <a:schemeClr val="accent1">
                    <a:lumMod val="60000"/>
                    <a:lumOff val="40000"/>
                  </a:schemeClr>
                </a:solidFill>
              </a:rPr>
              <a:t> </a:t>
            </a:r>
          </a:p>
          <a:p>
            <a:pPr marL="342900" indent="-342900">
              <a:buFont typeface="+mj-lt"/>
              <a:buAutoNum type="arabicPeriod"/>
            </a:pPr>
            <a:r>
              <a:rPr lang="cs-CZ" sz="2400" dirty="0" err="1"/>
              <a:t>The</a:t>
            </a:r>
            <a:r>
              <a:rPr lang="cs-CZ" sz="2400" dirty="0"/>
              <a:t> </a:t>
            </a:r>
            <a:r>
              <a:rPr lang="cs-CZ" sz="2400" dirty="0" err="1"/>
              <a:t>disposition</a:t>
            </a:r>
            <a:r>
              <a:rPr lang="cs-CZ" sz="2400" dirty="0"/>
              <a:t> to </a:t>
            </a:r>
            <a:r>
              <a:rPr lang="cs-CZ" sz="2400" dirty="0" err="1"/>
              <a:t>seek</a:t>
            </a:r>
            <a:r>
              <a:rPr lang="cs-CZ" sz="2400" dirty="0"/>
              <a:t> and </a:t>
            </a:r>
            <a:r>
              <a:rPr lang="cs-CZ" sz="2400" b="1" dirty="0" err="1">
                <a:solidFill>
                  <a:schemeClr val="accent1">
                    <a:lumMod val="60000"/>
                    <a:lumOff val="40000"/>
                  </a:schemeClr>
                </a:solidFill>
              </a:rPr>
              <a:t>evaluate</a:t>
            </a:r>
            <a:r>
              <a:rPr lang="cs-CZ" sz="2400" b="1" dirty="0">
                <a:solidFill>
                  <a:schemeClr val="accent1">
                    <a:lumMod val="60000"/>
                    <a:lumOff val="40000"/>
                  </a:schemeClr>
                </a:solidFill>
              </a:rPr>
              <a:t> </a:t>
            </a:r>
            <a:r>
              <a:rPr lang="cs-CZ" sz="2400" b="1" dirty="0" err="1">
                <a:solidFill>
                  <a:schemeClr val="accent1">
                    <a:lumMod val="60000"/>
                    <a:lumOff val="40000"/>
                  </a:schemeClr>
                </a:solidFill>
              </a:rPr>
              <a:t>reasons</a:t>
            </a:r>
            <a:r>
              <a:rPr lang="cs-CZ" sz="2400" b="1" dirty="0">
                <a:solidFill>
                  <a:schemeClr val="accent1">
                    <a:lumMod val="60000"/>
                    <a:lumOff val="40000"/>
                  </a:schemeClr>
                </a:solidFill>
              </a:rPr>
              <a:t> </a:t>
            </a:r>
          </a:p>
          <a:p>
            <a:pPr marL="342900" indent="-342900">
              <a:buFont typeface="+mj-lt"/>
              <a:buAutoNum type="arabicPeriod"/>
            </a:pPr>
            <a:r>
              <a:rPr lang="cs-CZ" sz="2400" dirty="0" err="1"/>
              <a:t>The</a:t>
            </a:r>
            <a:r>
              <a:rPr lang="cs-CZ" sz="2400" dirty="0"/>
              <a:t> </a:t>
            </a:r>
            <a:r>
              <a:rPr lang="cs-CZ" sz="2400" dirty="0" err="1"/>
              <a:t>disposition</a:t>
            </a:r>
            <a:r>
              <a:rPr lang="cs-CZ" sz="2400" dirty="0"/>
              <a:t> to </a:t>
            </a:r>
            <a:r>
              <a:rPr lang="cs-CZ" sz="2400" b="1" dirty="0" err="1">
                <a:solidFill>
                  <a:schemeClr val="accent1">
                    <a:lumMod val="60000"/>
                    <a:lumOff val="40000"/>
                  </a:schemeClr>
                </a:solidFill>
              </a:rPr>
              <a:t>be</a:t>
            </a:r>
            <a:r>
              <a:rPr lang="cs-CZ" sz="2400" b="1" dirty="0">
                <a:solidFill>
                  <a:schemeClr val="accent1">
                    <a:lumMod val="60000"/>
                    <a:lumOff val="40000"/>
                  </a:schemeClr>
                </a:solidFill>
              </a:rPr>
              <a:t> </a:t>
            </a:r>
            <a:r>
              <a:rPr lang="cs-CZ" sz="2400" b="1" dirty="0" err="1">
                <a:solidFill>
                  <a:schemeClr val="accent1">
                    <a:lumMod val="60000"/>
                    <a:lumOff val="40000"/>
                  </a:schemeClr>
                </a:solidFill>
              </a:rPr>
              <a:t>metacognitive</a:t>
            </a:r>
            <a:endParaRPr lang="cs-CZ" sz="2400" b="1" dirty="0">
              <a:solidFill>
                <a:schemeClr val="accent1">
                  <a:lumMod val="60000"/>
                  <a:lumOff val="40000"/>
                </a:schemeClr>
              </a:solidFill>
            </a:endParaRPr>
          </a:p>
          <a:p>
            <a:endParaRPr lang="cs-CZ" dirty="0"/>
          </a:p>
        </p:txBody>
      </p:sp>
    </p:spTree>
    <p:extLst>
      <p:ext uri="{BB962C8B-B14F-4D97-AF65-F5344CB8AC3E}">
        <p14:creationId xmlns:p14="http://schemas.microsoft.com/office/powerpoint/2010/main" val="603612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087ED-B827-B245-A0EF-B93529C28758}"/>
              </a:ext>
            </a:extLst>
          </p:cNvPr>
          <p:cNvSpPr>
            <a:spLocks noGrp="1"/>
          </p:cNvSpPr>
          <p:nvPr>
            <p:ph type="title"/>
          </p:nvPr>
        </p:nvSpPr>
        <p:spPr/>
        <p:txBody>
          <a:bodyPr>
            <a:normAutofit/>
          </a:bodyPr>
          <a:lstStyle/>
          <a:p>
            <a:pPr algn="ctr"/>
            <a:r>
              <a:rPr lang="cs-CZ" sz="3600" dirty="0" err="1"/>
              <a:t>The</a:t>
            </a:r>
            <a:r>
              <a:rPr lang="cs-CZ" sz="3600" dirty="0"/>
              <a:t> </a:t>
            </a:r>
            <a:r>
              <a:rPr lang="cs-CZ" sz="3600" dirty="0" err="1"/>
              <a:t>thinking</a:t>
            </a:r>
            <a:r>
              <a:rPr lang="cs-CZ" sz="3600" dirty="0"/>
              <a:t> </a:t>
            </a:r>
            <a:r>
              <a:rPr lang="cs-CZ" sz="3600" dirty="0" err="1"/>
              <a:t>dispositions</a:t>
            </a:r>
            <a:r>
              <a:rPr lang="cs-CZ" sz="3600" dirty="0"/>
              <a:t> are </a:t>
            </a:r>
            <a:r>
              <a:rPr lang="cs-CZ" sz="3600" dirty="0" err="1"/>
              <a:t>comprised</a:t>
            </a:r>
            <a:r>
              <a:rPr lang="cs-CZ" sz="3600" dirty="0"/>
              <a:t> </a:t>
            </a:r>
            <a:r>
              <a:rPr lang="cs-CZ" sz="3600" dirty="0" err="1"/>
              <a:t>of</a:t>
            </a:r>
            <a:r>
              <a:rPr lang="cs-CZ" sz="3600" dirty="0"/>
              <a:t>:</a:t>
            </a:r>
          </a:p>
        </p:txBody>
      </p:sp>
      <p:graphicFrame>
        <p:nvGraphicFramePr>
          <p:cNvPr id="4" name="Zástupný symbol pro obsah 3">
            <a:extLst>
              <a:ext uri="{FF2B5EF4-FFF2-40B4-BE49-F238E27FC236}">
                <a16:creationId xmlns:a16="http://schemas.microsoft.com/office/drawing/2014/main" id="{30BFCE78-3C8E-5046-A5D5-3C608D23A898}"/>
              </a:ext>
            </a:extLst>
          </p:cNvPr>
          <p:cNvGraphicFramePr>
            <a:graphicFrameLocks noGrp="1"/>
          </p:cNvGraphicFramePr>
          <p:nvPr>
            <p:ph idx="1"/>
            <p:extLst>
              <p:ext uri="{D42A27DB-BD31-4B8C-83A1-F6EECF244321}">
                <p14:modId xmlns:p14="http://schemas.microsoft.com/office/powerpoint/2010/main" val="3348829497"/>
              </p:ext>
            </p:extLst>
          </p:nvPr>
        </p:nvGraphicFramePr>
        <p:xfrm>
          <a:off x="1066800" y="2103438"/>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2D792011-1756-4943-A9F1-3238ADA9145B}"/>
              </a:ext>
            </a:extLst>
          </p:cNvPr>
          <p:cNvGraphicFramePr/>
          <p:nvPr>
            <p:extLst>
              <p:ext uri="{D42A27DB-BD31-4B8C-83A1-F6EECF244321}">
                <p14:modId xmlns:p14="http://schemas.microsoft.com/office/powerpoint/2010/main" val="410943137"/>
              </p:ext>
            </p:extLst>
          </p:nvPr>
        </p:nvGraphicFramePr>
        <p:xfrm>
          <a:off x="2473376" y="2014194"/>
          <a:ext cx="7686623" cy="412413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49753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br>
              <a:rPr lang="cs-CZ" sz="5400" dirty="0"/>
            </a:br>
            <a:r>
              <a:rPr lang="cs-CZ" sz="5400" dirty="0" err="1"/>
              <a:t>Mental</a:t>
            </a:r>
            <a:r>
              <a:rPr lang="cs-CZ" sz="5400" dirty="0"/>
              <a:t> </a:t>
            </a:r>
            <a:r>
              <a:rPr lang="cs-CZ" sz="5400" dirty="0" err="1"/>
              <a:t>blocks</a:t>
            </a:r>
            <a:r>
              <a:rPr lang="cs-CZ" sz="5400" dirty="0"/>
              <a:t> </a:t>
            </a:r>
          </a:p>
        </p:txBody>
      </p:sp>
      <p:sp>
        <p:nvSpPr>
          <p:cNvPr id="3" name="Podnadpis 2"/>
          <p:cNvSpPr>
            <a:spLocks noGrp="1"/>
          </p:cNvSpPr>
          <p:nvPr>
            <p:ph type="subTitle" idx="1"/>
          </p:nvPr>
        </p:nvSpPr>
        <p:spPr/>
        <p:txBody>
          <a:bodyPr/>
          <a:lstStyle/>
          <a:p>
            <a:r>
              <a:rPr lang="cs-CZ" dirty="0"/>
              <a:t>Petra </a:t>
            </a:r>
            <a:r>
              <a:rPr lang="cs-CZ" dirty="0" err="1"/>
              <a:t>Vallin</a:t>
            </a:r>
            <a:endParaRPr lang="cs-CZ" dirty="0"/>
          </a:p>
        </p:txBody>
      </p:sp>
    </p:spTree>
    <p:extLst>
      <p:ext uri="{BB962C8B-B14F-4D97-AF65-F5344CB8AC3E}">
        <p14:creationId xmlns:p14="http://schemas.microsoft.com/office/powerpoint/2010/main" val="367868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How</a:t>
            </a:r>
            <a:r>
              <a:rPr lang="cs-CZ" dirty="0"/>
              <a:t> to </a:t>
            </a:r>
            <a:r>
              <a:rPr lang="cs-CZ" dirty="0" err="1"/>
              <a:t>wake</a:t>
            </a:r>
            <a:r>
              <a:rPr lang="cs-CZ" dirty="0"/>
              <a:t> up </a:t>
            </a:r>
            <a:r>
              <a:rPr lang="cs-CZ" dirty="0" err="1"/>
              <a:t>your</a:t>
            </a:r>
            <a:r>
              <a:rPr lang="cs-CZ" dirty="0"/>
              <a:t> and </a:t>
            </a:r>
            <a:r>
              <a:rPr lang="cs-CZ" dirty="0" err="1"/>
              <a:t>your</a:t>
            </a:r>
            <a:r>
              <a:rPr lang="cs-CZ" dirty="0"/>
              <a:t> </a:t>
            </a:r>
            <a:r>
              <a:rPr lang="cs-CZ" dirty="0" err="1"/>
              <a:t>students</a:t>
            </a:r>
            <a:r>
              <a:rPr lang="cs-CZ" dirty="0"/>
              <a:t>‘ </a:t>
            </a:r>
            <a:r>
              <a:rPr lang="cs-CZ" dirty="0" err="1"/>
              <a:t>creativity</a:t>
            </a:r>
            <a:r>
              <a:rPr lang="cs-CZ" dirty="0"/>
              <a:t>?</a:t>
            </a:r>
          </a:p>
        </p:txBody>
      </p:sp>
      <p:sp>
        <p:nvSpPr>
          <p:cNvPr id="3" name="Zástupný symbol pro obsah 2"/>
          <p:cNvSpPr>
            <a:spLocks noGrp="1"/>
          </p:cNvSpPr>
          <p:nvPr>
            <p:ph idx="1"/>
          </p:nvPr>
        </p:nvSpPr>
        <p:spPr/>
        <p:txBody>
          <a:bodyPr/>
          <a:lstStyle/>
          <a:p>
            <a:r>
              <a:rPr lang="en-US" dirty="0"/>
              <a:t>People like to call this “thinking outside of the box,” </a:t>
            </a:r>
            <a:r>
              <a:rPr lang="cs-CZ" dirty="0"/>
              <a:t>but </a:t>
            </a:r>
            <a:r>
              <a:rPr lang="cs-CZ" dirty="0" err="1"/>
              <a:t>it</a:t>
            </a:r>
            <a:r>
              <a:rPr lang="cs-CZ" dirty="0"/>
              <a:t> </a:t>
            </a:r>
            <a:r>
              <a:rPr lang="cs-CZ" dirty="0" err="1"/>
              <a:t>is</a:t>
            </a:r>
            <a:r>
              <a:rPr lang="cs-CZ" dirty="0"/>
              <a:t> </a:t>
            </a:r>
            <a:r>
              <a:rPr lang="cs-CZ" dirty="0" err="1"/>
              <a:t>actually</a:t>
            </a:r>
            <a:r>
              <a:rPr lang="cs-CZ" dirty="0"/>
              <a:t> </a:t>
            </a:r>
            <a:r>
              <a:rPr lang="cs-CZ" dirty="0" err="1"/>
              <a:t>better</a:t>
            </a:r>
            <a:r>
              <a:rPr lang="cs-CZ" dirty="0"/>
              <a:t> to </a:t>
            </a:r>
            <a:r>
              <a:rPr lang="cs-CZ" dirty="0" err="1"/>
              <a:t>realize</a:t>
            </a:r>
            <a:r>
              <a:rPr lang="en-US" dirty="0"/>
              <a:t> “there is no box” to step outside of</a:t>
            </a:r>
            <a:r>
              <a:rPr lang="cs-CZ" dirty="0"/>
              <a:t> (</a:t>
            </a:r>
            <a:r>
              <a:rPr lang="cs-CZ" dirty="0" err="1"/>
              <a:t>Clark</a:t>
            </a:r>
            <a:r>
              <a:rPr lang="cs-CZ" dirty="0"/>
              <a:t>, 2007)</a:t>
            </a:r>
            <a:r>
              <a:rPr lang="en-US" dirty="0"/>
              <a:t>.</a:t>
            </a:r>
            <a:r>
              <a:rPr lang="cs-CZ" dirty="0"/>
              <a:t> </a:t>
            </a:r>
          </a:p>
          <a:p>
            <a:r>
              <a:rPr lang="cs-CZ" dirty="0" err="1"/>
              <a:t>People</a:t>
            </a:r>
            <a:r>
              <a:rPr lang="en-US" dirty="0"/>
              <a:t> create </a:t>
            </a:r>
            <a:r>
              <a:rPr lang="cs-CZ" dirty="0" err="1"/>
              <a:t>their</a:t>
            </a:r>
            <a:r>
              <a:rPr lang="en-US" dirty="0"/>
              <a:t> own imaginary boxes simply by living life and accepting certain things as “real”</a:t>
            </a:r>
            <a:r>
              <a:rPr lang="cs-CZ" dirty="0"/>
              <a:t> = „</a:t>
            </a:r>
            <a:r>
              <a:rPr lang="cs-CZ" dirty="0" err="1"/>
              <a:t>normal</a:t>
            </a:r>
            <a:r>
              <a:rPr lang="cs-CZ" dirty="0"/>
              <a:t>“. </a:t>
            </a:r>
            <a:r>
              <a:rPr lang="cs-CZ" dirty="0">
                <a:latin typeface="Century Gothic" panose="020B0502020202020204" pitchFamily="34" charset="0"/>
              </a:rPr>
              <a:t>► </a:t>
            </a:r>
            <a:r>
              <a:rPr lang="cs-CZ" dirty="0" err="1">
                <a:latin typeface="Century Gothic" panose="020B0502020202020204" pitchFamily="34" charset="0"/>
              </a:rPr>
              <a:t>This</a:t>
            </a:r>
            <a:r>
              <a:rPr lang="cs-CZ" dirty="0">
                <a:latin typeface="Century Gothic" panose="020B0502020202020204" pitchFamily="34" charset="0"/>
              </a:rPr>
              <a:t> </a:t>
            </a:r>
            <a:r>
              <a:rPr lang="cs-CZ" dirty="0" err="1">
                <a:latin typeface="Century Gothic" panose="020B0502020202020204" pitchFamily="34" charset="0"/>
              </a:rPr>
              <a:t>is</a:t>
            </a:r>
            <a:r>
              <a:rPr lang="cs-CZ" dirty="0">
                <a:latin typeface="Century Gothic" panose="020B0502020202020204" pitchFamily="34" charset="0"/>
              </a:rPr>
              <a:t> </a:t>
            </a:r>
            <a:r>
              <a:rPr lang="cs-CZ" dirty="0" err="1">
                <a:latin typeface="Century Gothic" panose="020B0502020202020204" pitchFamily="34" charset="0"/>
              </a:rPr>
              <a:t>what</a:t>
            </a:r>
            <a:r>
              <a:rPr lang="cs-CZ" dirty="0">
                <a:latin typeface="Century Gothic" panose="020B0502020202020204" pitchFamily="34" charset="0"/>
              </a:rPr>
              <a:t> </a:t>
            </a:r>
            <a:r>
              <a:rPr lang="cs-CZ" dirty="0" err="1">
                <a:latin typeface="Century Gothic" panose="020B0502020202020204" pitchFamily="34" charset="0"/>
              </a:rPr>
              <a:t>is</a:t>
            </a:r>
            <a:r>
              <a:rPr lang="cs-CZ" dirty="0">
                <a:latin typeface="Century Gothic" panose="020B0502020202020204" pitchFamily="34" charset="0"/>
              </a:rPr>
              <a:t> </a:t>
            </a:r>
            <a:r>
              <a:rPr lang="cs-CZ" dirty="0" err="1">
                <a:latin typeface="Century Gothic" panose="020B0502020202020204" pitchFamily="34" charset="0"/>
              </a:rPr>
              <a:t>limiting</a:t>
            </a:r>
            <a:r>
              <a:rPr lang="cs-CZ" dirty="0">
                <a:latin typeface="Century Gothic" panose="020B0502020202020204" pitchFamily="34" charset="0"/>
              </a:rPr>
              <a:t> </a:t>
            </a:r>
            <a:r>
              <a:rPr lang="cs-CZ" dirty="0" err="1">
                <a:latin typeface="Century Gothic" panose="020B0502020202020204" pitchFamily="34" charset="0"/>
              </a:rPr>
              <a:t>our</a:t>
            </a:r>
            <a:r>
              <a:rPr lang="cs-CZ" dirty="0">
                <a:latin typeface="Century Gothic" panose="020B0502020202020204" pitchFamily="34" charset="0"/>
              </a:rPr>
              <a:t> </a:t>
            </a:r>
            <a:r>
              <a:rPr lang="cs-CZ" dirty="0" err="1">
                <a:latin typeface="Century Gothic" panose="020B0502020202020204" pitchFamily="34" charset="0"/>
              </a:rPr>
              <a:t>creativity</a:t>
            </a:r>
            <a:r>
              <a:rPr lang="cs-CZ" dirty="0">
                <a:latin typeface="Century Gothic" panose="020B0502020202020204" pitchFamily="34" charset="0"/>
              </a:rPr>
              <a:t>.</a:t>
            </a:r>
          </a:p>
          <a:p>
            <a:endParaRPr lang="cs-CZ" dirty="0">
              <a:latin typeface="Century Gothic" panose="020B0502020202020204" pitchFamily="34" charset="0"/>
            </a:endParaRPr>
          </a:p>
        </p:txBody>
      </p:sp>
    </p:spTree>
    <p:extLst>
      <p:ext uri="{BB962C8B-B14F-4D97-AF65-F5344CB8AC3E}">
        <p14:creationId xmlns:p14="http://schemas.microsoft.com/office/powerpoint/2010/main" val="171832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TASK 1</a:t>
            </a:r>
          </a:p>
        </p:txBody>
      </p:sp>
      <p:sp>
        <p:nvSpPr>
          <p:cNvPr id="3" name="Zástupný symbol pro obsah 2"/>
          <p:cNvSpPr>
            <a:spLocks noGrp="1"/>
          </p:cNvSpPr>
          <p:nvPr>
            <p:ph idx="1"/>
          </p:nvPr>
        </p:nvSpPr>
        <p:spPr/>
        <p:txBody>
          <a:bodyPr/>
          <a:lstStyle/>
          <a:p>
            <a:r>
              <a:rPr lang="cs-CZ" sz="2400" dirty="0">
                <a:latin typeface="Century Gothic" panose="020B0502020202020204" pitchFamily="34" charset="0"/>
              </a:rPr>
              <a:t>In </a:t>
            </a:r>
            <a:r>
              <a:rPr lang="cs-CZ" sz="2400" dirty="0" err="1">
                <a:latin typeface="Century Gothic" panose="020B0502020202020204" pitchFamily="34" charset="0"/>
              </a:rPr>
              <a:t>your</a:t>
            </a:r>
            <a:r>
              <a:rPr lang="cs-CZ" sz="2400" dirty="0">
                <a:latin typeface="Century Gothic" panose="020B0502020202020204" pitchFamily="34" charset="0"/>
              </a:rPr>
              <a:t> </a:t>
            </a:r>
            <a:r>
              <a:rPr lang="cs-CZ" sz="2400" dirty="0" err="1">
                <a:latin typeface="Century Gothic" panose="020B0502020202020204" pitchFamily="34" charset="0"/>
              </a:rPr>
              <a:t>opinion</a:t>
            </a:r>
            <a:r>
              <a:rPr lang="cs-CZ" sz="2400" dirty="0">
                <a:latin typeface="Century Gothic" panose="020B0502020202020204" pitchFamily="34" charset="0"/>
              </a:rPr>
              <a:t>, </a:t>
            </a:r>
            <a:r>
              <a:rPr lang="cs-CZ" sz="2400" dirty="0" err="1">
                <a:latin typeface="Century Gothic" panose="020B0502020202020204" pitchFamily="34" charset="0"/>
              </a:rPr>
              <a:t>what</a:t>
            </a:r>
            <a:r>
              <a:rPr lang="cs-CZ" sz="2400" dirty="0">
                <a:latin typeface="Century Gothic" panose="020B0502020202020204" pitchFamily="34" charset="0"/>
              </a:rPr>
              <a:t> are </a:t>
            </a:r>
            <a:r>
              <a:rPr lang="cs-CZ" sz="2400" dirty="0" err="1">
                <a:latin typeface="Century Gothic" panose="020B0502020202020204" pitchFamily="34" charset="0"/>
              </a:rPr>
              <a:t>the</a:t>
            </a:r>
            <a:r>
              <a:rPr lang="cs-CZ" sz="2400" dirty="0">
                <a:latin typeface="Century Gothic" panose="020B0502020202020204" pitchFamily="34" charset="0"/>
              </a:rPr>
              <a:t> most </a:t>
            </a:r>
            <a:r>
              <a:rPr lang="cs-CZ" sz="2400" dirty="0" err="1">
                <a:latin typeface="Century Gothic" panose="020B0502020202020204" pitchFamily="34" charset="0"/>
              </a:rPr>
              <a:t>common</a:t>
            </a:r>
            <a:r>
              <a:rPr lang="cs-CZ" sz="2400" dirty="0">
                <a:latin typeface="Century Gothic" panose="020B0502020202020204" pitchFamily="34" charset="0"/>
              </a:rPr>
              <a:t> </a:t>
            </a:r>
            <a:r>
              <a:rPr lang="cs-CZ" sz="2400" dirty="0" err="1">
                <a:latin typeface="Century Gothic" panose="020B0502020202020204" pitchFamily="34" charset="0"/>
              </a:rPr>
              <a:t>limits</a:t>
            </a:r>
            <a:r>
              <a:rPr lang="cs-CZ" sz="2400" dirty="0">
                <a:latin typeface="Century Gothic" panose="020B0502020202020204" pitchFamily="34" charset="0"/>
              </a:rPr>
              <a:t> to </a:t>
            </a:r>
            <a:r>
              <a:rPr lang="cs-CZ" sz="2400" dirty="0" err="1">
                <a:latin typeface="Century Gothic" panose="020B0502020202020204" pitchFamily="34" charset="0"/>
              </a:rPr>
              <a:t>our</a:t>
            </a:r>
            <a:r>
              <a:rPr lang="cs-CZ" sz="2400" dirty="0">
                <a:latin typeface="Century Gothic" panose="020B0502020202020204" pitchFamily="34" charset="0"/>
              </a:rPr>
              <a:t> </a:t>
            </a:r>
            <a:r>
              <a:rPr lang="cs-CZ" sz="2400" dirty="0" err="1">
                <a:latin typeface="Century Gothic" panose="020B0502020202020204" pitchFamily="34" charset="0"/>
              </a:rPr>
              <a:t>creativity</a:t>
            </a:r>
            <a:r>
              <a:rPr lang="cs-CZ" sz="2400" dirty="0">
                <a:latin typeface="Century Gothic" panose="020B0502020202020204" pitchFamily="34" charset="0"/>
              </a:rPr>
              <a:t>? </a:t>
            </a:r>
            <a:r>
              <a:rPr lang="cs-CZ" sz="2400" dirty="0" err="1">
                <a:latin typeface="Century Gothic" panose="020B0502020202020204" pitchFamily="34" charset="0"/>
              </a:rPr>
              <a:t>Write</a:t>
            </a:r>
            <a:r>
              <a:rPr lang="cs-CZ" sz="2400" dirty="0">
                <a:latin typeface="Century Gothic" panose="020B0502020202020204" pitchFamily="34" charset="0"/>
              </a:rPr>
              <a:t> </a:t>
            </a:r>
            <a:r>
              <a:rPr lang="cs-CZ" sz="2400" dirty="0" err="1">
                <a:latin typeface="Century Gothic" panose="020B0502020202020204" pitchFamily="34" charset="0"/>
              </a:rPr>
              <a:t>at</a:t>
            </a:r>
            <a:r>
              <a:rPr lang="cs-CZ" sz="2400" dirty="0">
                <a:latin typeface="Century Gothic" panose="020B0502020202020204" pitchFamily="34" charset="0"/>
              </a:rPr>
              <a:t> least 3 </a:t>
            </a:r>
            <a:r>
              <a:rPr lang="cs-CZ" sz="2400" dirty="0" err="1">
                <a:latin typeface="Century Gothic" panose="020B0502020202020204" pitchFamily="34" charset="0"/>
              </a:rPr>
              <a:t>aspects</a:t>
            </a:r>
            <a:r>
              <a:rPr lang="cs-CZ" dirty="0">
                <a:latin typeface="Century Gothic" panose="020B0502020202020204" pitchFamily="34" charset="0"/>
              </a:rPr>
              <a:t>.</a:t>
            </a:r>
            <a:endParaRPr lang="cs-CZ" dirty="0"/>
          </a:p>
          <a:p>
            <a:endParaRPr lang="cs-CZ" dirty="0"/>
          </a:p>
        </p:txBody>
      </p:sp>
    </p:spTree>
    <p:extLst>
      <p:ext uri="{BB962C8B-B14F-4D97-AF65-F5344CB8AC3E}">
        <p14:creationId xmlns:p14="http://schemas.microsoft.com/office/powerpoint/2010/main" val="526143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Mental</a:t>
            </a:r>
            <a:r>
              <a:rPr lang="cs-CZ" dirty="0"/>
              <a:t> </a:t>
            </a:r>
            <a:r>
              <a:rPr lang="cs-CZ" dirty="0" err="1"/>
              <a:t>Blocks</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1. </a:t>
            </a:r>
            <a:r>
              <a:rPr lang="en-US" dirty="0"/>
              <a:t>Trying to Find the “Right” Answer</a:t>
            </a:r>
          </a:p>
          <a:p>
            <a:pPr marL="0" indent="0">
              <a:buNone/>
            </a:pPr>
            <a:r>
              <a:rPr lang="cs-CZ" dirty="0"/>
              <a:t>2. </a:t>
            </a:r>
            <a:r>
              <a:rPr lang="en-US" dirty="0"/>
              <a:t>Logical Thinking</a:t>
            </a:r>
          </a:p>
          <a:p>
            <a:pPr marL="0" indent="0">
              <a:buNone/>
            </a:pPr>
            <a:r>
              <a:rPr lang="cs-CZ" dirty="0"/>
              <a:t>3. </a:t>
            </a:r>
            <a:r>
              <a:rPr lang="en-US" dirty="0"/>
              <a:t>Following Rules</a:t>
            </a:r>
          </a:p>
          <a:p>
            <a:pPr marL="0" indent="0">
              <a:buNone/>
            </a:pPr>
            <a:r>
              <a:rPr lang="cs-CZ" dirty="0"/>
              <a:t>4. </a:t>
            </a:r>
            <a:r>
              <a:rPr lang="en-US" dirty="0"/>
              <a:t>Being Practical</a:t>
            </a:r>
          </a:p>
          <a:p>
            <a:pPr marL="0" indent="0">
              <a:buNone/>
            </a:pPr>
            <a:r>
              <a:rPr lang="cs-CZ" dirty="0"/>
              <a:t>5. </a:t>
            </a:r>
            <a:r>
              <a:rPr lang="en-US" dirty="0"/>
              <a:t>Play is Not Work</a:t>
            </a:r>
            <a:endParaRPr lang="cs-CZ" dirty="0"/>
          </a:p>
          <a:p>
            <a:pPr marL="0" indent="0">
              <a:buNone/>
            </a:pPr>
            <a:r>
              <a:rPr lang="cs-CZ" dirty="0"/>
              <a:t>6. </a:t>
            </a:r>
            <a:r>
              <a:rPr lang="en-US" dirty="0"/>
              <a:t>Being a “Serious” Person</a:t>
            </a:r>
          </a:p>
          <a:p>
            <a:pPr marL="0" indent="0">
              <a:buNone/>
            </a:pPr>
            <a:r>
              <a:rPr lang="cs-CZ" dirty="0"/>
              <a:t>7. </a:t>
            </a:r>
            <a:r>
              <a:rPr lang="en-US" dirty="0"/>
              <a:t>Being Wrong is Bad</a:t>
            </a:r>
          </a:p>
          <a:p>
            <a:pPr marL="0" indent="0">
              <a:buNone/>
            </a:pPr>
            <a:r>
              <a:rPr lang="cs-CZ" dirty="0"/>
              <a:t>8. </a:t>
            </a:r>
            <a:r>
              <a:rPr lang="en-US" dirty="0"/>
              <a:t>I’m Not </a:t>
            </a:r>
            <a:r>
              <a:rPr lang="en-US" dirty="0" err="1"/>
              <a:t>Creativ</a:t>
            </a:r>
            <a:r>
              <a:rPr lang="cs-CZ" dirty="0"/>
              <a:t>e</a:t>
            </a:r>
          </a:p>
          <a:p>
            <a:pPr marL="0" indent="0">
              <a:buNone/>
            </a:pPr>
            <a:endParaRPr lang="en-US" b="1" dirty="0"/>
          </a:p>
          <a:p>
            <a:endParaRPr lang="cs-CZ" dirty="0"/>
          </a:p>
        </p:txBody>
      </p:sp>
    </p:spTree>
    <p:extLst>
      <p:ext uri="{BB962C8B-B14F-4D97-AF65-F5344CB8AC3E}">
        <p14:creationId xmlns:p14="http://schemas.microsoft.com/office/powerpoint/2010/main" val="392716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a:t>
            </a:r>
            <a:r>
              <a:rPr lang="en-US" dirty="0" err="1"/>
              <a:t>ommon</a:t>
            </a:r>
            <a:r>
              <a:rPr lang="en-US" dirty="0"/>
              <a:t> ways we suppress our natural creative abilities </a:t>
            </a:r>
            <a:r>
              <a:rPr lang="cs-CZ" dirty="0"/>
              <a:t>(Brian </a:t>
            </a:r>
            <a:r>
              <a:rPr lang="cs-CZ" dirty="0" err="1"/>
              <a:t>Clark</a:t>
            </a:r>
            <a:r>
              <a:rPr lang="cs-CZ" dirty="0"/>
              <a:t>)</a:t>
            </a:r>
          </a:p>
        </p:txBody>
      </p:sp>
      <p:sp>
        <p:nvSpPr>
          <p:cNvPr id="3" name="Zástupný symbol pro obsah 2"/>
          <p:cNvSpPr>
            <a:spLocks noGrp="1"/>
          </p:cNvSpPr>
          <p:nvPr>
            <p:ph idx="1"/>
          </p:nvPr>
        </p:nvSpPr>
        <p:spPr/>
        <p:txBody>
          <a:bodyPr>
            <a:normAutofit lnSpcReduction="10000"/>
          </a:bodyPr>
          <a:lstStyle/>
          <a:p>
            <a:pPr marL="0" indent="0">
              <a:buNone/>
            </a:pPr>
            <a:r>
              <a:rPr lang="en-US" b="1" dirty="0"/>
              <a:t>Trying to Find the “Right” Answer</a:t>
            </a:r>
          </a:p>
          <a:p>
            <a:pPr marL="0" indent="0">
              <a:buNone/>
            </a:pPr>
            <a:r>
              <a:rPr lang="en-US" dirty="0"/>
              <a:t>One of the worst aspects of formal education is the focus on the </a:t>
            </a:r>
            <a:r>
              <a:rPr lang="en-US" i="1" dirty="0"/>
              <a:t>correct answer</a:t>
            </a:r>
            <a:r>
              <a:rPr lang="en-US" dirty="0"/>
              <a:t> to a particular question or problem. There’s often more than one “correct” answer, and the second one you come up with might be better than the first.</a:t>
            </a:r>
          </a:p>
          <a:p>
            <a:pPr marL="0" indent="0">
              <a:buNone/>
            </a:pPr>
            <a:r>
              <a:rPr lang="en-US" b="1" dirty="0"/>
              <a:t>Logical Thinking</a:t>
            </a:r>
          </a:p>
          <a:p>
            <a:pPr marL="0" indent="0">
              <a:buNone/>
            </a:pPr>
            <a:r>
              <a:rPr lang="en-US" dirty="0"/>
              <a:t>While critical thinking skills based on logic are one of our main strengths in evaluating the feasibility of a creative idea, it’s often the enemy of truly innovative thoughts in the first place.</a:t>
            </a:r>
          </a:p>
          <a:p>
            <a:pPr marL="0" indent="0">
              <a:buNone/>
            </a:pPr>
            <a:r>
              <a:rPr lang="en-US" b="1" dirty="0"/>
              <a:t>Following Rules</a:t>
            </a:r>
          </a:p>
          <a:p>
            <a:pPr marL="0" indent="0">
              <a:buNone/>
            </a:pPr>
            <a:r>
              <a:rPr lang="en-US" dirty="0"/>
              <a:t>One way to view creative thinking is to look at it as a </a:t>
            </a:r>
            <a:r>
              <a:rPr lang="en-US" i="1" dirty="0"/>
              <a:t>destructive</a:t>
            </a:r>
            <a:r>
              <a:rPr lang="en-US" dirty="0"/>
              <a:t> force. You’re tearing away the </a:t>
            </a:r>
            <a:r>
              <a:rPr lang="cs-CZ" dirty="0" err="1"/>
              <a:t>common</a:t>
            </a:r>
            <a:r>
              <a:rPr lang="en-US" dirty="0"/>
              <a:t> rules that others have set for you, and asking either “why” or “why not”</a:t>
            </a:r>
            <a:r>
              <a:rPr lang="cs-CZ" dirty="0"/>
              <a:t>.</a:t>
            </a:r>
          </a:p>
        </p:txBody>
      </p:sp>
    </p:spTree>
    <p:extLst>
      <p:ext uri="{BB962C8B-B14F-4D97-AF65-F5344CB8AC3E}">
        <p14:creationId xmlns:p14="http://schemas.microsoft.com/office/powerpoint/2010/main" val="35189928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ýdlo">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docProps/app.xml><?xml version="1.0" encoding="utf-8"?>
<Properties xmlns="http://schemas.openxmlformats.org/officeDocument/2006/extended-properties" xmlns:vt="http://schemas.openxmlformats.org/officeDocument/2006/docPropsVTypes">
  <Template>Savon</Template>
  <TotalTime>1106</TotalTime>
  <Words>1023</Words>
  <Application>Microsoft Macintosh PowerPoint</Application>
  <PresentationFormat>Širokoúhlá obrazovka</PresentationFormat>
  <Paragraphs>66</Paragraphs>
  <Slides>13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13</vt:i4>
      </vt:variant>
    </vt:vector>
  </HeadingPairs>
  <TitlesOfParts>
    <vt:vector size="16" baseType="lpstr">
      <vt:lpstr>Arial</vt:lpstr>
      <vt:lpstr>Century Gothic</vt:lpstr>
      <vt:lpstr>Mýdlo</vt:lpstr>
      <vt:lpstr>The importance  of dispositions</vt:lpstr>
      <vt:lpstr>Why should we incorporate creativity into our teaching?</vt:lpstr>
      <vt:lpstr>The Importance of Dispositions and Metacognition (Tishman, Jay, Perkins, 1992)</vt:lpstr>
      <vt:lpstr>The thinking dispositions are comprised of:</vt:lpstr>
      <vt:lpstr> Mental blocks </vt:lpstr>
      <vt:lpstr>How to wake up your and your students‘ creativity?</vt:lpstr>
      <vt:lpstr>TASK 1</vt:lpstr>
      <vt:lpstr>Mental Blocks</vt:lpstr>
      <vt:lpstr>Common ways we suppress our natural creative abilities (Brian Clark)</vt:lpstr>
      <vt:lpstr>Prezentace aplikace PowerPoint</vt:lpstr>
      <vt:lpstr>Prezentace aplikace PowerPoint</vt:lpstr>
      <vt:lpstr>How can we remove the mental blocks at our students?</vt:lpstr>
      <vt:lpstr>Reference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blocks  to creative thinking</dc:title>
  <dc:creator>Petra Koukalová</dc:creator>
  <cp:lastModifiedBy>Petra Koukalová</cp:lastModifiedBy>
  <cp:revision>14</cp:revision>
  <dcterms:created xsi:type="dcterms:W3CDTF">2017-05-09T20:13:39Z</dcterms:created>
  <dcterms:modified xsi:type="dcterms:W3CDTF">2022-01-03T09:08:35Z</dcterms:modified>
</cp:coreProperties>
</file>