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0" r:id="rId4"/>
    <p:sldId id="271" r:id="rId5"/>
    <p:sldId id="273" r:id="rId6"/>
    <p:sldId id="272" r:id="rId7"/>
    <p:sldId id="274" r:id="rId8"/>
    <p:sldId id="275" r:id="rId9"/>
    <p:sldId id="276" r:id="rId10"/>
    <p:sldId id="277" r:id="rId11"/>
    <p:sldId id="281" r:id="rId12"/>
    <p:sldId id="279" r:id="rId13"/>
    <p:sldId id="278" r:id="rId14"/>
    <p:sldId id="280" r:id="rId15"/>
    <p:sldId id="263"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29"/>
    <p:restoredTop sz="95064"/>
  </p:normalViewPr>
  <p:slideViewPr>
    <p:cSldViewPr snapToGrid="0" snapToObjects="1">
      <p:cViewPr varScale="1">
        <p:scale>
          <a:sx n="96" d="100"/>
          <a:sy n="96" d="100"/>
        </p:scale>
        <p:origin x="424"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0DC0A2-F30F-4E36-9640-480969EFAC4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4249E492-F685-4234-A878-0B6C3847942C}">
      <dgm:prSet phldrT="[Text]"/>
      <dgm:spPr/>
      <dgm:t>
        <a:bodyPr/>
        <a:lstStyle/>
        <a:p>
          <a:r>
            <a:rPr lang="cs-CZ" dirty="0"/>
            <a:t>And</a:t>
          </a:r>
        </a:p>
      </dgm:t>
    </dgm:pt>
    <dgm:pt modelId="{62DDAD20-3E6B-43DE-92CD-3B59981F43CB}" type="parTrans" cxnId="{EE38D5DF-2D77-4D16-9EF4-A15158FA8982}">
      <dgm:prSet/>
      <dgm:spPr/>
      <dgm:t>
        <a:bodyPr/>
        <a:lstStyle/>
        <a:p>
          <a:endParaRPr lang="cs-CZ"/>
        </a:p>
      </dgm:t>
    </dgm:pt>
    <dgm:pt modelId="{468CA1F0-5A23-4255-8114-9FFBF7F90ACC}" type="sibTrans" cxnId="{EE38D5DF-2D77-4D16-9EF4-A15158FA8982}">
      <dgm:prSet/>
      <dgm:spPr/>
      <dgm:t>
        <a:bodyPr/>
        <a:lstStyle/>
        <a:p>
          <a:endParaRPr lang="cs-CZ"/>
        </a:p>
      </dgm:t>
    </dgm:pt>
    <dgm:pt modelId="{A3A79230-654D-4426-8D02-9406D0D5020C}">
      <dgm:prSet phldrT="[Text]" custT="1"/>
      <dgm:spPr/>
      <dgm:t>
        <a:bodyPr/>
        <a:lstStyle/>
        <a:p>
          <a:r>
            <a:rPr lang="cs-CZ" sz="1600" dirty="0"/>
            <a:t>Hlavně v případě, že chcete cílit na určité zaměření článku. </a:t>
          </a:r>
        </a:p>
      </dgm:t>
    </dgm:pt>
    <dgm:pt modelId="{0E97376E-9D15-49FA-9F32-3E3FCA00026D}" type="parTrans" cxnId="{B5A7B7F0-6DD6-419C-823E-D6E829011705}">
      <dgm:prSet/>
      <dgm:spPr/>
      <dgm:t>
        <a:bodyPr/>
        <a:lstStyle/>
        <a:p>
          <a:endParaRPr lang="cs-CZ"/>
        </a:p>
      </dgm:t>
    </dgm:pt>
    <dgm:pt modelId="{0AF720BF-2E27-4C89-AF06-A22EFCC0D673}" type="sibTrans" cxnId="{B5A7B7F0-6DD6-419C-823E-D6E829011705}">
      <dgm:prSet/>
      <dgm:spPr/>
      <dgm:t>
        <a:bodyPr/>
        <a:lstStyle/>
        <a:p>
          <a:endParaRPr lang="cs-CZ"/>
        </a:p>
      </dgm:t>
    </dgm:pt>
    <dgm:pt modelId="{E670B8F4-BA27-4CD1-A0C6-01EF1434DD46}">
      <dgm:prSet phldrT="[Text]" custT="1"/>
      <dgm:spPr/>
      <dgm:t>
        <a:bodyPr/>
        <a:lstStyle/>
        <a:p>
          <a:r>
            <a:rPr lang="cs-CZ" sz="1600" dirty="0"/>
            <a:t>Výsledkem bude méně vyhledaných článků, než kdybyste například použili filtr OR.</a:t>
          </a:r>
        </a:p>
      </dgm:t>
    </dgm:pt>
    <dgm:pt modelId="{7C011EC9-D1B1-437A-9AE9-3A8145734E6A}" type="parTrans" cxnId="{05294616-D484-4CD9-9893-088A19008151}">
      <dgm:prSet/>
      <dgm:spPr/>
      <dgm:t>
        <a:bodyPr/>
        <a:lstStyle/>
        <a:p>
          <a:endParaRPr lang="cs-CZ"/>
        </a:p>
      </dgm:t>
    </dgm:pt>
    <dgm:pt modelId="{DBF273D1-D2DD-4D51-8386-EBD30F6A843F}" type="sibTrans" cxnId="{05294616-D484-4CD9-9893-088A19008151}">
      <dgm:prSet/>
      <dgm:spPr/>
      <dgm:t>
        <a:bodyPr/>
        <a:lstStyle/>
        <a:p>
          <a:endParaRPr lang="cs-CZ"/>
        </a:p>
      </dgm:t>
    </dgm:pt>
    <dgm:pt modelId="{151E9EE1-A26D-4E6C-A90C-3BE8F1EF82C2}">
      <dgm:prSet phldrT="[Text]"/>
      <dgm:spPr/>
      <dgm:t>
        <a:bodyPr/>
        <a:lstStyle/>
        <a:p>
          <a:r>
            <a:rPr lang="cs-CZ" dirty="0" err="1"/>
            <a:t>Or</a:t>
          </a:r>
          <a:endParaRPr lang="cs-CZ" dirty="0"/>
        </a:p>
      </dgm:t>
    </dgm:pt>
    <dgm:pt modelId="{77740919-C7B7-450E-9AB9-F17B50775D2D}" type="parTrans" cxnId="{F355CC80-01FB-4559-ACB3-85F350709318}">
      <dgm:prSet/>
      <dgm:spPr/>
      <dgm:t>
        <a:bodyPr/>
        <a:lstStyle/>
        <a:p>
          <a:endParaRPr lang="cs-CZ"/>
        </a:p>
      </dgm:t>
    </dgm:pt>
    <dgm:pt modelId="{6C37AA8C-6EB2-4584-9C2A-4BCBAEB9EF01}" type="sibTrans" cxnId="{F355CC80-01FB-4559-ACB3-85F350709318}">
      <dgm:prSet/>
      <dgm:spPr/>
      <dgm:t>
        <a:bodyPr/>
        <a:lstStyle/>
        <a:p>
          <a:endParaRPr lang="cs-CZ"/>
        </a:p>
      </dgm:t>
    </dgm:pt>
    <dgm:pt modelId="{A337B17E-705C-443C-917B-2BA5A5393659}">
      <dgm:prSet phldrT="[Text]" custT="1"/>
      <dgm:spPr/>
      <dgm:t>
        <a:bodyPr/>
        <a:lstStyle/>
        <a:p>
          <a:r>
            <a:rPr lang="cs-CZ" sz="1600" dirty="0"/>
            <a:t>V případě, že si nejste jisti slovem v titulku nebo klíčových slovech, nebo když Vás zajímá více faktorů (například vliv maximální síly a explozivní síly na sprint)</a:t>
          </a:r>
        </a:p>
      </dgm:t>
    </dgm:pt>
    <dgm:pt modelId="{AF7E94C4-EE06-44AC-8B04-C6CBDFA17110}" type="parTrans" cxnId="{5BEA90DF-9459-421F-95C7-CDE521B74640}">
      <dgm:prSet/>
      <dgm:spPr/>
      <dgm:t>
        <a:bodyPr/>
        <a:lstStyle/>
        <a:p>
          <a:endParaRPr lang="cs-CZ"/>
        </a:p>
      </dgm:t>
    </dgm:pt>
    <dgm:pt modelId="{DDF0E3B9-ADB5-4E77-9128-768E49CAFAF9}" type="sibTrans" cxnId="{5BEA90DF-9459-421F-95C7-CDE521B74640}">
      <dgm:prSet/>
      <dgm:spPr/>
      <dgm:t>
        <a:bodyPr/>
        <a:lstStyle/>
        <a:p>
          <a:endParaRPr lang="cs-CZ"/>
        </a:p>
      </dgm:t>
    </dgm:pt>
    <dgm:pt modelId="{1970EE8C-76A9-4DE7-AA09-33F5B455DFE9}">
      <dgm:prSet phldrT="[Text]" custT="1"/>
      <dgm:spPr/>
      <dgm:t>
        <a:bodyPr/>
        <a:lstStyle/>
        <a:p>
          <a:r>
            <a:rPr lang="cs-CZ" sz="1600" dirty="0"/>
            <a:t>Výsledkem bude více vyhledaných článků v porovnání s filtrem AND</a:t>
          </a:r>
        </a:p>
      </dgm:t>
    </dgm:pt>
    <dgm:pt modelId="{3982238B-10B7-4AA7-960D-C21A1A89877E}" type="parTrans" cxnId="{DF7072C6-CF04-4D2A-AAA1-30D90AF50BFC}">
      <dgm:prSet/>
      <dgm:spPr/>
      <dgm:t>
        <a:bodyPr/>
        <a:lstStyle/>
        <a:p>
          <a:endParaRPr lang="cs-CZ"/>
        </a:p>
      </dgm:t>
    </dgm:pt>
    <dgm:pt modelId="{5B52469B-EE73-4389-8D80-14206E76ACFB}" type="sibTrans" cxnId="{DF7072C6-CF04-4D2A-AAA1-30D90AF50BFC}">
      <dgm:prSet/>
      <dgm:spPr/>
      <dgm:t>
        <a:bodyPr/>
        <a:lstStyle/>
        <a:p>
          <a:endParaRPr lang="cs-CZ"/>
        </a:p>
      </dgm:t>
    </dgm:pt>
    <dgm:pt modelId="{467D985C-5E7E-4043-8E32-01C2636C44C6}">
      <dgm:prSet phldrT="[Text]"/>
      <dgm:spPr/>
      <dgm:t>
        <a:bodyPr/>
        <a:lstStyle/>
        <a:p>
          <a:r>
            <a:rPr lang="cs-CZ" dirty="0"/>
            <a:t>Not</a:t>
          </a:r>
        </a:p>
      </dgm:t>
    </dgm:pt>
    <dgm:pt modelId="{B7D30CB2-8FA2-4326-BA3E-BE1F9901259D}" type="parTrans" cxnId="{B45DBFAD-05F7-435C-AE90-BA941B66CBFE}">
      <dgm:prSet/>
      <dgm:spPr/>
      <dgm:t>
        <a:bodyPr/>
        <a:lstStyle/>
        <a:p>
          <a:endParaRPr lang="cs-CZ"/>
        </a:p>
      </dgm:t>
    </dgm:pt>
    <dgm:pt modelId="{1743E1ED-AF84-4987-A174-B518E9B93CC5}" type="sibTrans" cxnId="{B45DBFAD-05F7-435C-AE90-BA941B66CBFE}">
      <dgm:prSet/>
      <dgm:spPr/>
      <dgm:t>
        <a:bodyPr/>
        <a:lstStyle/>
        <a:p>
          <a:endParaRPr lang="cs-CZ"/>
        </a:p>
      </dgm:t>
    </dgm:pt>
    <dgm:pt modelId="{10444C96-1267-4CFC-9AB0-EF045CF0C566}">
      <dgm:prSet phldrT="[Text]" custT="1"/>
      <dgm:spPr/>
      <dgm:t>
        <a:bodyPr/>
        <a:lstStyle/>
        <a:p>
          <a:r>
            <a:rPr lang="cs-CZ" sz="1600" dirty="0"/>
            <a:t>Filtr NOT použijte pouze v případě, že nechcete určité slovo v názvu nebo v klíčových slovech – příklad, chcete zjistit vliv síly na neuromuskulární parametry, ale ne na vytrvalost (Not – </a:t>
          </a:r>
          <a:r>
            <a:rPr lang="cs-CZ" sz="1600" dirty="0" err="1"/>
            <a:t>endurance</a:t>
          </a:r>
          <a:r>
            <a:rPr lang="cs-CZ" sz="1600" dirty="0"/>
            <a:t>,..)</a:t>
          </a:r>
        </a:p>
      </dgm:t>
    </dgm:pt>
    <dgm:pt modelId="{B8BFC66A-C9B9-46A1-97E7-628F19D9125F}" type="parTrans" cxnId="{75AFC57C-D6C8-45DA-9508-19581D8531D2}">
      <dgm:prSet/>
      <dgm:spPr/>
      <dgm:t>
        <a:bodyPr/>
        <a:lstStyle/>
        <a:p>
          <a:endParaRPr lang="cs-CZ"/>
        </a:p>
      </dgm:t>
    </dgm:pt>
    <dgm:pt modelId="{200BA4F8-D6F3-4C80-AA1E-891ADCE98360}" type="sibTrans" cxnId="{75AFC57C-D6C8-45DA-9508-19581D8531D2}">
      <dgm:prSet/>
      <dgm:spPr/>
      <dgm:t>
        <a:bodyPr/>
        <a:lstStyle/>
        <a:p>
          <a:endParaRPr lang="cs-CZ"/>
        </a:p>
      </dgm:t>
    </dgm:pt>
    <dgm:pt modelId="{62BC7354-7828-4C62-AC2C-1D0560EE13AE}" type="pres">
      <dgm:prSet presAssocID="{B30DC0A2-F30F-4E36-9640-480969EFAC43}" presName="Name0" presStyleCnt="0">
        <dgm:presLayoutVars>
          <dgm:dir/>
          <dgm:animLvl val="lvl"/>
          <dgm:resizeHandles val="exact"/>
        </dgm:presLayoutVars>
      </dgm:prSet>
      <dgm:spPr/>
    </dgm:pt>
    <dgm:pt modelId="{5596260F-ECA3-4828-AF6F-BA19B0F00E0D}" type="pres">
      <dgm:prSet presAssocID="{4249E492-F685-4234-A878-0B6C3847942C}" presName="linNode" presStyleCnt="0"/>
      <dgm:spPr/>
    </dgm:pt>
    <dgm:pt modelId="{9CB0C93C-A689-498E-9FEC-D07798E2A8FE}" type="pres">
      <dgm:prSet presAssocID="{4249E492-F685-4234-A878-0B6C3847942C}" presName="parentText" presStyleLbl="node1" presStyleIdx="0" presStyleCnt="3">
        <dgm:presLayoutVars>
          <dgm:chMax val="1"/>
          <dgm:bulletEnabled val="1"/>
        </dgm:presLayoutVars>
      </dgm:prSet>
      <dgm:spPr/>
    </dgm:pt>
    <dgm:pt modelId="{CB423058-E2A8-4B44-8C9D-8DA7C045835F}" type="pres">
      <dgm:prSet presAssocID="{4249E492-F685-4234-A878-0B6C3847942C}" presName="descendantText" presStyleLbl="alignAccFollowNode1" presStyleIdx="0" presStyleCnt="3">
        <dgm:presLayoutVars>
          <dgm:bulletEnabled val="1"/>
        </dgm:presLayoutVars>
      </dgm:prSet>
      <dgm:spPr/>
    </dgm:pt>
    <dgm:pt modelId="{46F64F16-DB84-40C9-A62D-7AC895E8DA00}" type="pres">
      <dgm:prSet presAssocID="{468CA1F0-5A23-4255-8114-9FFBF7F90ACC}" presName="sp" presStyleCnt="0"/>
      <dgm:spPr/>
    </dgm:pt>
    <dgm:pt modelId="{CC11A0F4-C956-4F93-A719-8E65876F72E9}" type="pres">
      <dgm:prSet presAssocID="{151E9EE1-A26D-4E6C-A90C-3BE8F1EF82C2}" presName="linNode" presStyleCnt="0"/>
      <dgm:spPr/>
    </dgm:pt>
    <dgm:pt modelId="{4D84E141-10F7-4DBD-98CF-91766617E779}" type="pres">
      <dgm:prSet presAssocID="{151E9EE1-A26D-4E6C-A90C-3BE8F1EF82C2}" presName="parentText" presStyleLbl="node1" presStyleIdx="1" presStyleCnt="3">
        <dgm:presLayoutVars>
          <dgm:chMax val="1"/>
          <dgm:bulletEnabled val="1"/>
        </dgm:presLayoutVars>
      </dgm:prSet>
      <dgm:spPr/>
    </dgm:pt>
    <dgm:pt modelId="{6024FAFE-6526-4B10-9658-4B0D693DC90D}" type="pres">
      <dgm:prSet presAssocID="{151E9EE1-A26D-4E6C-A90C-3BE8F1EF82C2}" presName="descendantText" presStyleLbl="alignAccFollowNode1" presStyleIdx="1" presStyleCnt="3">
        <dgm:presLayoutVars>
          <dgm:bulletEnabled val="1"/>
        </dgm:presLayoutVars>
      </dgm:prSet>
      <dgm:spPr/>
    </dgm:pt>
    <dgm:pt modelId="{18C5F373-052A-44EE-AB80-ADFAC1E10F76}" type="pres">
      <dgm:prSet presAssocID="{6C37AA8C-6EB2-4584-9C2A-4BCBAEB9EF01}" presName="sp" presStyleCnt="0"/>
      <dgm:spPr/>
    </dgm:pt>
    <dgm:pt modelId="{6DF69F50-8F4E-4697-83CA-63F36F4406FE}" type="pres">
      <dgm:prSet presAssocID="{467D985C-5E7E-4043-8E32-01C2636C44C6}" presName="linNode" presStyleCnt="0"/>
      <dgm:spPr/>
    </dgm:pt>
    <dgm:pt modelId="{2B8E578C-8DE4-490A-AC70-EC2AE4162DB5}" type="pres">
      <dgm:prSet presAssocID="{467D985C-5E7E-4043-8E32-01C2636C44C6}" presName="parentText" presStyleLbl="node1" presStyleIdx="2" presStyleCnt="3">
        <dgm:presLayoutVars>
          <dgm:chMax val="1"/>
          <dgm:bulletEnabled val="1"/>
        </dgm:presLayoutVars>
      </dgm:prSet>
      <dgm:spPr/>
    </dgm:pt>
    <dgm:pt modelId="{03301553-DDCB-446D-96D7-849CA9F4B8B9}" type="pres">
      <dgm:prSet presAssocID="{467D985C-5E7E-4043-8E32-01C2636C44C6}" presName="descendantText" presStyleLbl="alignAccFollowNode1" presStyleIdx="2" presStyleCnt="3">
        <dgm:presLayoutVars>
          <dgm:bulletEnabled val="1"/>
        </dgm:presLayoutVars>
      </dgm:prSet>
      <dgm:spPr/>
    </dgm:pt>
  </dgm:ptLst>
  <dgm:cxnLst>
    <dgm:cxn modelId="{AA15D005-691C-4281-B61F-87F922EA7AE2}" type="presOf" srcId="{4249E492-F685-4234-A878-0B6C3847942C}" destId="{9CB0C93C-A689-498E-9FEC-D07798E2A8FE}" srcOrd="0" destOrd="0" presId="urn:microsoft.com/office/officeart/2005/8/layout/vList5"/>
    <dgm:cxn modelId="{6143E113-E824-4E1A-A0DF-FA6620D53771}" type="presOf" srcId="{A3A79230-654D-4426-8D02-9406D0D5020C}" destId="{CB423058-E2A8-4B44-8C9D-8DA7C045835F}" srcOrd="0" destOrd="0" presId="urn:microsoft.com/office/officeart/2005/8/layout/vList5"/>
    <dgm:cxn modelId="{05294616-D484-4CD9-9893-088A19008151}" srcId="{4249E492-F685-4234-A878-0B6C3847942C}" destId="{E670B8F4-BA27-4CD1-A0C6-01EF1434DD46}" srcOrd="1" destOrd="0" parTransId="{7C011EC9-D1B1-437A-9AE9-3A8145734E6A}" sibTransId="{DBF273D1-D2DD-4D51-8386-EBD30F6A843F}"/>
    <dgm:cxn modelId="{61857E36-09EA-4F2B-9FD5-7D7DC0A82EEC}" type="presOf" srcId="{151E9EE1-A26D-4E6C-A90C-3BE8F1EF82C2}" destId="{4D84E141-10F7-4DBD-98CF-91766617E779}" srcOrd="0" destOrd="0" presId="urn:microsoft.com/office/officeart/2005/8/layout/vList5"/>
    <dgm:cxn modelId="{33988849-8333-4E8C-91A1-6F7522A86137}" type="presOf" srcId="{1970EE8C-76A9-4DE7-AA09-33F5B455DFE9}" destId="{6024FAFE-6526-4B10-9658-4B0D693DC90D}" srcOrd="0" destOrd="1" presId="urn:microsoft.com/office/officeart/2005/8/layout/vList5"/>
    <dgm:cxn modelId="{5D1D7F53-EA43-412F-A62E-B9EE4FB33D81}" type="presOf" srcId="{A337B17E-705C-443C-917B-2BA5A5393659}" destId="{6024FAFE-6526-4B10-9658-4B0D693DC90D}" srcOrd="0" destOrd="0" presId="urn:microsoft.com/office/officeart/2005/8/layout/vList5"/>
    <dgm:cxn modelId="{75AFC57C-D6C8-45DA-9508-19581D8531D2}" srcId="{467D985C-5E7E-4043-8E32-01C2636C44C6}" destId="{10444C96-1267-4CFC-9AB0-EF045CF0C566}" srcOrd="0" destOrd="0" parTransId="{B8BFC66A-C9B9-46A1-97E7-628F19D9125F}" sibTransId="{200BA4F8-D6F3-4C80-AA1E-891ADCE98360}"/>
    <dgm:cxn modelId="{F355CC80-01FB-4559-ACB3-85F350709318}" srcId="{B30DC0A2-F30F-4E36-9640-480969EFAC43}" destId="{151E9EE1-A26D-4E6C-A90C-3BE8F1EF82C2}" srcOrd="1" destOrd="0" parTransId="{77740919-C7B7-450E-9AB9-F17B50775D2D}" sibTransId="{6C37AA8C-6EB2-4584-9C2A-4BCBAEB9EF01}"/>
    <dgm:cxn modelId="{3042DCA0-7800-4DF1-BB63-D07621311D63}" type="presOf" srcId="{B30DC0A2-F30F-4E36-9640-480969EFAC43}" destId="{62BC7354-7828-4C62-AC2C-1D0560EE13AE}" srcOrd="0" destOrd="0" presId="urn:microsoft.com/office/officeart/2005/8/layout/vList5"/>
    <dgm:cxn modelId="{B45DBFAD-05F7-435C-AE90-BA941B66CBFE}" srcId="{B30DC0A2-F30F-4E36-9640-480969EFAC43}" destId="{467D985C-5E7E-4043-8E32-01C2636C44C6}" srcOrd="2" destOrd="0" parTransId="{B7D30CB2-8FA2-4326-BA3E-BE1F9901259D}" sibTransId="{1743E1ED-AF84-4987-A174-B518E9B93CC5}"/>
    <dgm:cxn modelId="{DF7072C6-CF04-4D2A-AAA1-30D90AF50BFC}" srcId="{151E9EE1-A26D-4E6C-A90C-3BE8F1EF82C2}" destId="{1970EE8C-76A9-4DE7-AA09-33F5B455DFE9}" srcOrd="1" destOrd="0" parTransId="{3982238B-10B7-4AA7-960D-C21A1A89877E}" sibTransId="{5B52469B-EE73-4389-8D80-14206E76ACFB}"/>
    <dgm:cxn modelId="{5BEA90DF-9459-421F-95C7-CDE521B74640}" srcId="{151E9EE1-A26D-4E6C-A90C-3BE8F1EF82C2}" destId="{A337B17E-705C-443C-917B-2BA5A5393659}" srcOrd="0" destOrd="0" parTransId="{AF7E94C4-EE06-44AC-8B04-C6CBDFA17110}" sibTransId="{DDF0E3B9-ADB5-4E77-9128-768E49CAFAF9}"/>
    <dgm:cxn modelId="{EE38D5DF-2D77-4D16-9EF4-A15158FA8982}" srcId="{B30DC0A2-F30F-4E36-9640-480969EFAC43}" destId="{4249E492-F685-4234-A878-0B6C3847942C}" srcOrd="0" destOrd="0" parTransId="{62DDAD20-3E6B-43DE-92CD-3B59981F43CB}" sibTransId="{468CA1F0-5A23-4255-8114-9FFBF7F90ACC}"/>
    <dgm:cxn modelId="{B5A7B7F0-6DD6-419C-823E-D6E829011705}" srcId="{4249E492-F685-4234-A878-0B6C3847942C}" destId="{A3A79230-654D-4426-8D02-9406D0D5020C}" srcOrd="0" destOrd="0" parTransId="{0E97376E-9D15-49FA-9F32-3E3FCA00026D}" sibTransId="{0AF720BF-2E27-4C89-AF06-A22EFCC0D673}"/>
    <dgm:cxn modelId="{E61A48F3-2490-4338-8833-C628C9CFAEDA}" type="presOf" srcId="{E670B8F4-BA27-4CD1-A0C6-01EF1434DD46}" destId="{CB423058-E2A8-4B44-8C9D-8DA7C045835F}" srcOrd="0" destOrd="1" presId="urn:microsoft.com/office/officeart/2005/8/layout/vList5"/>
    <dgm:cxn modelId="{C68EE5F3-72DD-4B91-A177-459228BF753D}" type="presOf" srcId="{10444C96-1267-4CFC-9AB0-EF045CF0C566}" destId="{03301553-DDCB-446D-96D7-849CA9F4B8B9}" srcOrd="0" destOrd="0" presId="urn:microsoft.com/office/officeart/2005/8/layout/vList5"/>
    <dgm:cxn modelId="{6FE330F4-9DD8-49B3-AF48-65203EB89A72}" type="presOf" srcId="{467D985C-5E7E-4043-8E32-01C2636C44C6}" destId="{2B8E578C-8DE4-490A-AC70-EC2AE4162DB5}" srcOrd="0" destOrd="0" presId="urn:microsoft.com/office/officeart/2005/8/layout/vList5"/>
    <dgm:cxn modelId="{C61B604E-4E75-4AA5-999F-B989D65FD5E5}" type="presParOf" srcId="{62BC7354-7828-4C62-AC2C-1D0560EE13AE}" destId="{5596260F-ECA3-4828-AF6F-BA19B0F00E0D}" srcOrd="0" destOrd="0" presId="urn:microsoft.com/office/officeart/2005/8/layout/vList5"/>
    <dgm:cxn modelId="{5FE852D1-95C2-421F-A0AB-5E9B399B62D2}" type="presParOf" srcId="{5596260F-ECA3-4828-AF6F-BA19B0F00E0D}" destId="{9CB0C93C-A689-498E-9FEC-D07798E2A8FE}" srcOrd="0" destOrd="0" presId="urn:microsoft.com/office/officeart/2005/8/layout/vList5"/>
    <dgm:cxn modelId="{741F20E6-0050-4025-B9FE-26FB4C66C25C}" type="presParOf" srcId="{5596260F-ECA3-4828-AF6F-BA19B0F00E0D}" destId="{CB423058-E2A8-4B44-8C9D-8DA7C045835F}" srcOrd="1" destOrd="0" presId="urn:microsoft.com/office/officeart/2005/8/layout/vList5"/>
    <dgm:cxn modelId="{26566B94-A42F-4805-AFFD-2B52F0DA7108}" type="presParOf" srcId="{62BC7354-7828-4C62-AC2C-1D0560EE13AE}" destId="{46F64F16-DB84-40C9-A62D-7AC895E8DA00}" srcOrd="1" destOrd="0" presId="urn:microsoft.com/office/officeart/2005/8/layout/vList5"/>
    <dgm:cxn modelId="{31D9CB4C-70A0-4B44-8E38-15E5A4F99371}" type="presParOf" srcId="{62BC7354-7828-4C62-AC2C-1D0560EE13AE}" destId="{CC11A0F4-C956-4F93-A719-8E65876F72E9}" srcOrd="2" destOrd="0" presId="urn:microsoft.com/office/officeart/2005/8/layout/vList5"/>
    <dgm:cxn modelId="{DE88AF7E-693F-47D8-A6FE-6A8221E3903E}" type="presParOf" srcId="{CC11A0F4-C956-4F93-A719-8E65876F72E9}" destId="{4D84E141-10F7-4DBD-98CF-91766617E779}" srcOrd="0" destOrd="0" presId="urn:microsoft.com/office/officeart/2005/8/layout/vList5"/>
    <dgm:cxn modelId="{A51F477A-AAC1-4CFA-9142-687C6A6ECD50}" type="presParOf" srcId="{CC11A0F4-C956-4F93-A719-8E65876F72E9}" destId="{6024FAFE-6526-4B10-9658-4B0D693DC90D}" srcOrd="1" destOrd="0" presId="urn:microsoft.com/office/officeart/2005/8/layout/vList5"/>
    <dgm:cxn modelId="{22DC4265-373A-41AE-AAD3-2F2B4F86F971}" type="presParOf" srcId="{62BC7354-7828-4C62-AC2C-1D0560EE13AE}" destId="{18C5F373-052A-44EE-AB80-ADFAC1E10F76}" srcOrd="3" destOrd="0" presId="urn:microsoft.com/office/officeart/2005/8/layout/vList5"/>
    <dgm:cxn modelId="{5BBCEA18-03D9-4955-B5BC-52EE46A54595}" type="presParOf" srcId="{62BC7354-7828-4C62-AC2C-1D0560EE13AE}" destId="{6DF69F50-8F4E-4697-83CA-63F36F4406FE}" srcOrd="4" destOrd="0" presId="urn:microsoft.com/office/officeart/2005/8/layout/vList5"/>
    <dgm:cxn modelId="{4E01EAE3-BDC9-44F8-8746-40C410A34314}" type="presParOf" srcId="{6DF69F50-8F4E-4697-83CA-63F36F4406FE}" destId="{2B8E578C-8DE4-490A-AC70-EC2AE4162DB5}" srcOrd="0" destOrd="0" presId="urn:microsoft.com/office/officeart/2005/8/layout/vList5"/>
    <dgm:cxn modelId="{7F5FC080-01BE-42CC-9866-6ADD985615BD}" type="presParOf" srcId="{6DF69F50-8F4E-4697-83CA-63F36F4406FE}" destId="{03301553-DDCB-446D-96D7-849CA9F4B8B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23058-E2A8-4B44-8C9D-8DA7C045835F}">
      <dsp:nvSpPr>
        <dsp:cNvPr id="0" name=""/>
        <dsp:cNvSpPr/>
      </dsp:nvSpPr>
      <dsp:spPr>
        <a:xfrm rot="5400000">
          <a:off x="5879702" y="-2258532"/>
          <a:ext cx="1298227" cy="6144768"/>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cs-CZ" sz="1600" kern="1200" dirty="0"/>
            <a:t>Hlavně v případě, že chcete cílit na určité zaměření článku. </a:t>
          </a:r>
        </a:p>
        <a:p>
          <a:pPr marL="171450" lvl="1" indent="-171450" algn="l" defTabSz="711200">
            <a:lnSpc>
              <a:spcPct val="90000"/>
            </a:lnSpc>
            <a:spcBef>
              <a:spcPct val="0"/>
            </a:spcBef>
            <a:spcAft>
              <a:spcPct val="15000"/>
            </a:spcAft>
            <a:buChar char="•"/>
          </a:pPr>
          <a:r>
            <a:rPr lang="cs-CZ" sz="1600" kern="1200" dirty="0"/>
            <a:t>Výsledkem bude méně vyhledaných článků, než kdybyste například použili filtr OR.</a:t>
          </a:r>
        </a:p>
      </dsp:txBody>
      <dsp:txXfrm rot="-5400000">
        <a:off x="3456432" y="228112"/>
        <a:ext cx="6081394" cy="1171479"/>
      </dsp:txXfrm>
    </dsp:sp>
    <dsp:sp modelId="{9CB0C93C-A689-498E-9FEC-D07798E2A8FE}">
      <dsp:nvSpPr>
        <dsp:cNvPr id="0" name=""/>
        <dsp:cNvSpPr/>
      </dsp:nvSpPr>
      <dsp:spPr>
        <a:xfrm>
          <a:off x="0" y="2458"/>
          <a:ext cx="3456432" cy="1622784"/>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cs-CZ" sz="6500" kern="1200" dirty="0"/>
            <a:t>And</a:t>
          </a:r>
        </a:p>
      </dsp:txBody>
      <dsp:txXfrm>
        <a:off x="79218" y="81676"/>
        <a:ext cx="3297996" cy="1464348"/>
      </dsp:txXfrm>
    </dsp:sp>
    <dsp:sp modelId="{6024FAFE-6526-4B10-9658-4B0D693DC90D}">
      <dsp:nvSpPr>
        <dsp:cNvPr id="0" name=""/>
        <dsp:cNvSpPr/>
      </dsp:nvSpPr>
      <dsp:spPr>
        <a:xfrm rot="5400000">
          <a:off x="5879702" y="-554609"/>
          <a:ext cx="1298227" cy="6144768"/>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cs-CZ" sz="1600" kern="1200" dirty="0"/>
            <a:t>V případě, že si nejste jisti slovem v titulku nebo klíčových slovech, nebo když Vás zajímá více faktorů (například vliv maximální síly a explozivní síly na sprint)</a:t>
          </a:r>
        </a:p>
        <a:p>
          <a:pPr marL="171450" lvl="1" indent="-171450" algn="l" defTabSz="711200">
            <a:lnSpc>
              <a:spcPct val="90000"/>
            </a:lnSpc>
            <a:spcBef>
              <a:spcPct val="0"/>
            </a:spcBef>
            <a:spcAft>
              <a:spcPct val="15000"/>
            </a:spcAft>
            <a:buChar char="•"/>
          </a:pPr>
          <a:r>
            <a:rPr lang="cs-CZ" sz="1600" kern="1200" dirty="0"/>
            <a:t>Výsledkem bude více vyhledaných článků v porovnání s filtrem AND</a:t>
          </a:r>
        </a:p>
      </dsp:txBody>
      <dsp:txXfrm rot="-5400000">
        <a:off x="3456432" y="1932035"/>
        <a:ext cx="6081394" cy="1171479"/>
      </dsp:txXfrm>
    </dsp:sp>
    <dsp:sp modelId="{4D84E141-10F7-4DBD-98CF-91766617E779}">
      <dsp:nvSpPr>
        <dsp:cNvPr id="0" name=""/>
        <dsp:cNvSpPr/>
      </dsp:nvSpPr>
      <dsp:spPr>
        <a:xfrm>
          <a:off x="0" y="1706382"/>
          <a:ext cx="3456432" cy="1622784"/>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cs-CZ" sz="6500" kern="1200" dirty="0" err="1"/>
            <a:t>Or</a:t>
          </a:r>
          <a:endParaRPr lang="cs-CZ" sz="6500" kern="1200" dirty="0"/>
        </a:p>
      </dsp:txBody>
      <dsp:txXfrm>
        <a:off x="79218" y="1785600"/>
        <a:ext cx="3297996" cy="1464348"/>
      </dsp:txXfrm>
    </dsp:sp>
    <dsp:sp modelId="{03301553-DDCB-446D-96D7-849CA9F4B8B9}">
      <dsp:nvSpPr>
        <dsp:cNvPr id="0" name=""/>
        <dsp:cNvSpPr/>
      </dsp:nvSpPr>
      <dsp:spPr>
        <a:xfrm rot="5400000">
          <a:off x="5879702" y="1149314"/>
          <a:ext cx="1298227" cy="6144768"/>
        </a:xfrm>
        <a:prstGeom prst="round2Same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cs-CZ" sz="1600" kern="1200" dirty="0"/>
            <a:t>Filtr NOT použijte pouze v případě, že nechcete určité slovo v názvu nebo v klíčových slovech – příklad, chcete zjistit vliv síly na neuromuskulární parametry, ale ne na vytrvalost (Not – </a:t>
          </a:r>
          <a:r>
            <a:rPr lang="cs-CZ" sz="1600" kern="1200" dirty="0" err="1"/>
            <a:t>endurance</a:t>
          </a:r>
          <a:r>
            <a:rPr lang="cs-CZ" sz="1600" kern="1200" dirty="0"/>
            <a:t>,..)</a:t>
          </a:r>
        </a:p>
      </dsp:txBody>
      <dsp:txXfrm rot="-5400000">
        <a:off x="3456432" y="3635958"/>
        <a:ext cx="6081394" cy="1171479"/>
      </dsp:txXfrm>
    </dsp:sp>
    <dsp:sp modelId="{2B8E578C-8DE4-490A-AC70-EC2AE4162DB5}">
      <dsp:nvSpPr>
        <dsp:cNvPr id="0" name=""/>
        <dsp:cNvSpPr/>
      </dsp:nvSpPr>
      <dsp:spPr>
        <a:xfrm>
          <a:off x="0" y="3410306"/>
          <a:ext cx="3456432" cy="1622784"/>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cs-CZ" sz="6500" kern="1200" dirty="0"/>
            <a:t>Not</a:t>
          </a:r>
        </a:p>
      </dsp:txBody>
      <dsp:txXfrm>
        <a:off x="79218" y="3489524"/>
        <a:ext cx="3297996" cy="146434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3.econ.muni.cz/~99246/zav-prace/lit-review.xhtml" TargetMode="External"/><Relationship Id="rId2" Type="http://schemas.openxmlformats.org/officeDocument/2006/relationships/hyperlink" Target="http://web.ftvs.cuni.cz/hendl/metodologie/prehledprace.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95AE15-79CF-484D-908D-6FFF396FEA2E}"/>
              </a:ext>
            </a:extLst>
          </p:cNvPr>
          <p:cNvSpPr>
            <a:spLocks noGrp="1"/>
          </p:cNvSpPr>
          <p:nvPr>
            <p:ph type="ctrTitle"/>
          </p:nvPr>
        </p:nvSpPr>
        <p:spPr>
          <a:xfrm>
            <a:off x="1914166" y="2520154"/>
            <a:ext cx="8117924" cy="1817692"/>
          </a:xfrm>
        </p:spPr>
        <p:txBody>
          <a:bodyPr/>
          <a:lstStyle/>
          <a:p>
            <a:r>
              <a:rPr lang="cs-CZ" sz="6000" b="1" dirty="0"/>
              <a:t>Zpracování přehledu literatury</a:t>
            </a:r>
          </a:p>
        </p:txBody>
      </p:sp>
    </p:spTree>
    <p:extLst>
      <p:ext uri="{BB962C8B-B14F-4D97-AF65-F5344CB8AC3E}">
        <p14:creationId xmlns:p14="http://schemas.microsoft.com/office/powerpoint/2010/main" val="397372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DFCC8-D301-1942-B29F-87ECC3A27193}"/>
              </a:ext>
            </a:extLst>
          </p:cNvPr>
          <p:cNvSpPr>
            <a:spLocks noGrp="1"/>
          </p:cNvSpPr>
          <p:nvPr>
            <p:ph type="title"/>
          </p:nvPr>
        </p:nvSpPr>
        <p:spPr/>
        <p:txBody>
          <a:bodyPr/>
          <a:lstStyle/>
          <a:p>
            <a:pPr algn="ctr"/>
            <a:r>
              <a:rPr lang="cs-CZ" dirty="0"/>
              <a:t>Postup tvorby rešerše</a:t>
            </a:r>
          </a:p>
        </p:txBody>
      </p:sp>
      <p:sp>
        <p:nvSpPr>
          <p:cNvPr id="3" name="Zástupný obsah 2">
            <a:extLst>
              <a:ext uri="{FF2B5EF4-FFF2-40B4-BE49-F238E27FC236}">
                <a16:creationId xmlns:a16="http://schemas.microsoft.com/office/drawing/2014/main" id="{D622F5D1-F236-C448-976B-568C167C9D4C}"/>
              </a:ext>
            </a:extLst>
          </p:cNvPr>
          <p:cNvSpPr>
            <a:spLocks noGrp="1"/>
          </p:cNvSpPr>
          <p:nvPr>
            <p:ph idx="1"/>
          </p:nvPr>
        </p:nvSpPr>
        <p:spPr>
          <a:xfrm>
            <a:off x="1371600" y="1528549"/>
            <a:ext cx="9601200" cy="5036023"/>
          </a:xfrm>
        </p:spPr>
        <p:txBody>
          <a:bodyPr>
            <a:normAutofit lnSpcReduction="10000"/>
          </a:bodyPr>
          <a:lstStyle/>
          <a:p>
            <a:pPr marL="0" indent="0" algn="ctr">
              <a:buNone/>
            </a:pPr>
            <a:r>
              <a:rPr lang="cs-CZ" b="1" dirty="0"/>
              <a:t>Jak postupovat dále?</a:t>
            </a:r>
          </a:p>
          <a:p>
            <a:pPr marL="457200" indent="-457200">
              <a:buFont typeface="+mj-lt"/>
              <a:buAutoNum type="arabicPeriod"/>
            </a:pPr>
            <a:r>
              <a:rPr lang="cs-CZ" b="1" dirty="0"/>
              <a:t>Identifikování klíčových slov. </a:t>
            </a:r>
            <a:r>
              <a:rPr lang="cs-CZ" dirty="0"/>
              <a:t>Píšete například práci o silovém tréninku. V knihovně jste si našli česky psanou knihu, která se tomuto tématu věnuje. Při čtení knihy jste zjistili, že v angličtině jde o termín Strength Training.</a:t>
            </a:r>
          </a:p>
          <a:p>
            <a:pPr marL="457200" indent="-457200">
              <a:buFont typeface="+mj-lt"/>
              <a:buAutoNum type="arabicPeriod"/>
            </a:pPr>
            <a:r>
              <a:rPr lang="cs-CZ" b="1" dirty="0"/>
              <a:t>Volba citačního rejstříku.</a:t>
            </a:r>
            <a:r>
              <a:rPr lang="cs-CZ" dirty="0"/>
              <a:t> Každý citační rejstřík (např. Web of Science, SCOPUS, Google Scholar atd.) je tvořen trochu jinou databází článků, takže vyhledávací dotazy nejsou vždy zcela stejné. Každý rejstřík také poskytuje jiné nástroje a možnosti, takže je na vás, s kterým se vám bude pracovat nejlépe, doporučuje se však vyhledávat ve všech současně. </a:t>
            </a:r>
          </a:p>
          <a:p>
            <a:pPr marL="457200" indent="-457200">
              <a:buFont typeface="+mj-lt"/>
              <a:buAutoNum type="arabicPeriod"/>
            </a:pPr>
            <a:r>
              <a:rPr lang="cs-CZ" b="1" dirty="0"/>
              <a:t>Úprava vyhledávacího dotazu. </a:t>
            </a:r>
            <a:r>
              <a:rPr lang="cs-CZ" dirty="0"/>
              <a:t>Velmi obecný dotaz na termín Strength Training vám vygeneruje několik desítek tisíc výsledků. Tolik článků byste nepřečetli za celý život, je proto nutné vyhledávací dotaz upravit. A to buď podle dodatečných kritérií (stáří článků, počet citací článku, zaměření časopisu, v kterém byly publikovány), anebo podle dalších klíčových slov. Vaše téma souvisí například se silovým tréninkem v armádním prostředí. Takže můžete ve výsledcích dále vyhledávat např. klíčové slovo “</a:t>
            </a:r>
            <a:r>
              <a:rPr lang="cs-CZ" dirty="0" err="1"/>
              <a:t>military</a:t>
            </a:r>
            <a:r>
              <a:rPr lang="cs-CZ" dirty="0"/>
              <a:t>".</a:t>
            </a:r>
          </a:p>
        </p:txBody>
      </p:sp>
    </p:spTree>
    <p:extLst>
      <p:ext uri="{BB962C8B-B14F-4D97-AF65-F5344CB8AC3E}">
        <p14:creationId xmlns:p14="http://schemas.microsoft.com/office/powerpoint/2010/main" val="3985441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DFCC8-D301-1942-B29F-87ECC3A27193}"/>
              </a:ext>
            </a:extLst>
          </p:cNvPr>
          <p:cNvSpPr>
            <a:spLocks noGrp="1"/>
          </p:cNvSpPr>
          <p:nvPr>
            <p:ph type="title"/>
          </p:nvPr>
        </p:nvSpPr>
        <p:spPr>
          <a:xfrm>
            <a:off x="1371600" y="487017"/>
            <a:ext cx="9601200" cy="1485900"/>
          </a:xfrm>
        </p:spPr>
        <p:txBody>
          <a:bodyPr/>
          <a:lstStyle/>
          <a:p>
            <a:pPr algn="ctr"/>
            <a:r>
              <a:rPr lang="cs-CZ" dirty="0"/>
              <a:t>Využívání vyhledávacího dotazu</a:t>
            </a:r>
          </a:p>
        </p:txBody>
      </p:sp>
      <p:graphicFrame>
        <p:nvGraphicFramePr>
          <p:cNvPr id="4" name="Zástupný obsah 3">
            <a:extLst>
              <a:ext uri="{FF2B5EF4-FFF2-40B4-BE49-F238E27FC236}">
                <a16:creationId xmlns:a16="http://schemas.microsoft.com/office/drawing/2014/main" id="{402E5D7E-8911-7C47-8FA7-2DA7D8E02DFF}"/>
              </a:ext>
            </a:extLst>
          </p:cNvPr>
          <p:cNvGraphicFramePr>
            <a:graphicFrameLocks noGrp="1"/>
          </p:cNvGraphicFramePr>
          <p:nvPr>
            <p:ph idx="1"/>
            <p:extLst>
              <p:ext uri="{D42A27DB-BD31-4B8C-83A1-F6EECF244321}">
                <p14:modId xmlns:p14="http://schemas.microsoft.com/office/powerpoint/2010/main" val="2403659532"/>
              </p:ext>
            </p:extLst>
          </p:nvPr>
        </p:nvGraphicFramePr>
        <p:xfrm>
          <a:off x="1371600" y="1528763"/>
          <a:ext cx="9601200" cy="5035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791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DFCC8-D301-1942-B29F-87ECC3A27193}"/>
              </a:ext>
            </a:extLst>
          </p:cNvPr>
          <p:cNvSpPr>
            <a:spLocks noGrp="1"/>
          </p:cNvSpPr>
          <p:nvPr>
            <p:ph type="title"/>
          </p:nvPr>
        </p:nvSpPr>
        <p:spPr/>
        <p:txBody>
          <a:bodyPr/>
          <a:lstStyle/>
          <a:p>
            <a:pPr algn="ctr"/>
            <a:r>
              <a:rPr lang="cs-CZ" dirty="0"/>
              <a:t>Postup tvorby rešerše</a:t>
            </a:r>
          </a:p>
        </p:txBody>
      </p:sp>
      <p:sp>
        <p:nvSpPr>
          <p:cNvPr id="3" name="Zástupný obsah 2">
            <a:extLst>
              <a:ext uri="{FF2B5EF4-FFF2-40B4-BE49-F238E27FC236}">
                <a16:creationId xmlns:a16="http://schemas.microsoft.com/office/drawing/2014/main" id="{D622F5D1-F236-C448-976B-568C167C9D4C}"/>
              </a:ext>
            </a:extLst>
          </p:cNvPr>
          <p:cNvSpPr>
            <a:spLocks noGrp="1"/>
          </p:cNvSpPr>
          <p:nvPr>
            <p:ph idx="1"/>
          </p:nvPr>
        </p:nvSpPr>
        <p:spPr>
          <a:xfrm>
            <a:off x="1371600" y="1528549"/>
            <a:ext cx="9601200" cy="5036023"/>
          </a:xfrm>
        </p:spPr>
        <p:txBody>
          <a:bodyPr>
            <a:normAutofit/>
          </a:bodyPr>
          <a:lstStyle/>
          <a:p>
            <a:pPr marL="0" indent="0" algn="ctr">
              <a:buNone/>
            </a:pPr>
            <a:r>
              <a:rPr lang="cs-CZ" b="1" dirty="0"/>
              <a:t>Jak postupovat dále?</a:t>
            </a:r>
          </a:p>
          <a:p>
            <a:pPr marL="457200" indent="-457200">
              <a:buFont typeface="+mj-lt"/>
              <a:buAutoNum type="arabicPeriod" startAt="4"/>
            </a:pPr>
            <a:r>
              <a:rPr lang="cs-CZ" b="1" dirty="0"/>
              <a:t>Výběr relevantních článků</a:t>
            </a:r>
            <a:r>
              <a:rPr lang="cs-CZ" dirty="0"/>
              <a:t>. Jelikož i tak se nejspíše budete muset probírat mnohem větším počtem článků, než budete chtít a moci přečíst, je vhodné udělat předvýběr na základě obsahů abstraktů. Pokud vás článek na základě abstraktu zaujme, zařadíte ho do seznamu článků k přečtení, v opačném případě jej vyloučíte.</a:t>
            </a:r>
          </a:p>
          <a:p>
            <a:pPr marL="457200" indent="-457200">
              <a:buFont typeface="+mj-lt"/>
              <a:buAutoNum type="arabicPeriod" startAt="4"/>
            </a:pPr>
            <a:r>
              <a:rPr lang="cs-CZ" b="1" dirty="0"/>
              <a:t>Studium vybraných článků</a:t>
            </a:r>
            <a:r>
              <a:rPr lang="cs-CZ" dirty="0"/>
              <a:t>. Vzhledem k tomu, že většina akademických časopisů není zadarmo, je možné, že se k některým článkům nedostanete. UK má sice zaplacený přístup do většiny největších fulltextových databází, ale ne do všech. Jak případně získat články ke kterým se vám nepůjde dostat si ukážeme prakticky v této hodině. Poté, co plné texty získáte, je nutné články přečíst. </a:t>
            </a:r>
          </a:p>
          <a:p>
            <a:pPr marL="457200" indent="-457200">
              <a:buFont typeface="+mj-lt"/>
              <a:buAutoNum type="arabicPeriod" startAt="4"/>
            </a:pPr>
            <a:r>
              <a:rPr lang="cs-CZ" dirty="0"/>
              <a:t>Během četby pravděpodobně identifikujete další klíčová slova a budete nuceni vyhledávat v databázích podle nových klíčových slov (tím se vrátíte ke kroku č. 1), anebo identifikujete další články, které byly v přečtených textech použity, a tak si je obstaráte, abyste je prošli.</a:t>
            </a:r>
          </a:p>
        </p:txBody>
      </p:sp>
    </p:spTree>
    <p:extLst>
      <p:ext uri="{BB962C8B-B14F-4D97-AF65-F5344CB8AC3E}">
        <p14:creationId xmlns:p14="http://schemas.microsoft.com/office/powerpoint/2010/main" val="613445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DFCC8-D301-1942-B29F-87ECC3A27193}"/>
              </a:ext>
            </a:extLst>
          </p:cNvPr>
          <p:cNvSpPr>
            <a:spLocks noGrp="1"/>
          </p:cNvSpPr>
          <p:nvPr>
            <p:ph type="title"/>
          </p:nvPr>
        </p:nvSpPr>
        <p:spPr/>
        <p:txBody>
          <a:bodyPr/>
          <a:lstStyle/>
          <a:p>
            <a:pPr algn="ctr"/>
            <a:r>
              <a:rPr lang="cs-CZ" dirty="0"/>
              <a:t>Práce s literaturou</a:t>
            </a:r>
          </a:p>
        </p:txBody>
      </p:sp>
      <p:sp>
        <p:nvSpPr>
          <p:cNvPr id="3" name="Zástupný obsah 2">
            <a:extLst>
              <a:ext uri="{FF2B5EF4-FFF2-40B4-BE49-F238E27FC236}">
                <a16:creationId xmlns:a16="http://schemas.microsoft.com/office/drawing/2014/main" id="{D622F5D1-F236-C448-976B-568C167C9D4C}"/>
              </a:ext>
            </a:extLst>
          </p:cNvPr>
          <p:cNvSpPr>
            <a:spLocks noGrp="1"/>
          </p:cNvSpPr>
          <p:nvPr>
            <p:ph idx="1"/>
          </p:nvPr>
        </p:nvSpPr>
        <p:spPr>
          <a:xfrm>
            <a:off x="1371600" y="1528549"/>
            <a:ext cx="9601200" cy="5036023"/>
          </a:xfrm>
        </p:spPr>
        <p:txBody>
          <a:bodyPr>
            <a:normAutofit fontScale="92500" lnSpcReduction="20000"/>
          </a:bodyPr>
          <a:lstStyle/>
          <a:p>
            <a:r>
              <a:rPr lang="cs-CZ" dirty="0"/>
              <a:t>Vědecké texty (zejména akademické články) se nečtou stejný způsobem jako beletrie. Ačkoli je možné, že někteří z vás čtou knihy tak, že si prvně přečtou konec, a pak se k němu propracují od začátku. Způsob, kterým se obvykle čtou vědecké články, je podobný. </a:t>
            </a:r>
          </a:p>
          <a:p>
            <a:r>
              <a:rPr lang="cs-CZ" dirty="0"/>
              <a:t>Úplně první část, kterou v článku přečtete je jeho </a:t>
            </a:r>
            <a:r>
              <a:rPr lang="cs-CZ" b="1" dirty="0"/>
              <a:t>nadpis</a:t>
            </a:r>
            <a:r>
              <a:rPr lang="cs-CZ" dirty="0"/>
              <a:t>. Podle něj byste měli zhruba poznat, o čem článek bude. Pokud název článku odpovídá tématu, o kterém chcete zjistit víc, měli byste si přečíst </a:t>
            </a:r>
            <a:r>
              <a:rPr lang="cs-CZ" b="1" dirty="0"/>
              <a:t>abstrakt</a:t>
            </a:r>
            <a:r>
              <a:rPr lang="cs-CZ" dirty="0"/>
              <a:t>. V něm by mělo být obsaženo vše, podle čeho se budete rozhodovat, jestli článek číst, anebo ne. </a:t>
            </a:r>
          </a:p>
          <a:p>
            <a:r>
              <a:rPr lang="cs-CZ" dirty="0"/>
              <a:t>Obvyklá struktura abstraktů je: účel výzkumu a východiska, metodický postup práce, výsledky, diskuze, závěr. Struktura abstraktu obvykle odpovídá struktuře článku. Pokud je podle vás podle abstraktu článek pro váš výzkum relevantní, nebo váháte, jestli jej využijete nebo ne, přeskočte v článku na diskuzi nebo závěr. V opačném případě nemá cenu článek číst.</a:t>
            </a:r>
          </a:p>
          <a:p>
            <a:r>
              <a:rPr lang="cs-CZ" dirty="0"/>
              <a:t>Ze závěru nebo diskuze poznáte, na co autoři během výzkumu, jehož výsledky v článku prezentují, přišli. Pokud jsou závěry článku pro vaši práci zajímavé, budete pokračovat ve zkoumání článku dále. Pokud nejsou závěry práce pro téma, které zkoumáte relevantní (výzkum se věnuje něčemu jinému, než zkoumáte vy), nemusíte se článkem dále zabývat. Jen si dávejte pozor, abyste nevyloučili článek jen proto, že se vám jeho zjištění "nehodí do krámu", tzn., jsou např. v rozporu s tím, co se snažíte tvrdit. V takovém případě musíte provést ve vaší práci diskuzi nad odlišnými stanovisky na danou věc. Jinými slovy není možné se před fakty, které se vám nelíbí, schovávat.</a:t>
            </a:r>
          </a:p>
        </p:txBody>
      </p:sp>
    </p:spTree>
    <p:extLst>
      <p:ext uri="{BB962C8B-B14F-4D97-AF65-F5344CB8AC3E}">
        <p14:creationId xmlns:p14="http://schemas.microsoft.com/office/powerpoint/2010/main" val="3868730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DFCC8-D301-1942-B29F-87ECC3A27193}"/>
              </a:ext>
            </a:extLst>
          </p:cNvPr>
          <p:cNvSpPr>
            <a:spLocks noGrp="1"/>
          </p:cNvSpPr>
          <p:nvPr>
            <p:ph type="title"/>
          </p:nvPr>
        </p:nvSpPr>
        <p:spPr/>
        <p:txBody>
          <a:bodyPr/>
          <a:lstStyle/>
          <a:p>
            <a:pPr algn="ctr"/>
            <a:r>
              <a:rPr lang="cs-CZ" dirty="0"/>
              <a:t>Práce s literaturou</a:t>
            </a:r>
          </a:p>
        </p:txBody>
      </p:sp>
      <p:sp>
        <p:nvSpPr>
          <p:cNvPr id="3" name="Zástupný obsah 2">
            <a:extLst>
              <a:ext uri="{FF2B5EF4-FFF2-40B4-BE49-F238E27FC236}">
                <a16:creationId xmlns:a16="http://schemas.microsoft.com/office/drawing/2014/main" id="{D622F5D1-F236-C448-976B-568C167C9D4C}"/>
              </a:ext>
            </a:extLst>
          </p:cNvPr>
          <p:cNvSpPr>
            <a:spLocks noGrp="1"/>
          </p:cNvSpPr>
          <p:nvPr>
            <p:ph idx="1"/>
          </p:nvPr>
        </p:nvSpPr>
        <p:spPr>
          <a:xfrm>
            <a:off x="1371600" y="1528549"/>
            <a:ext cx="9601200" cy="5036023"/>
          </a:xfrm>
        </p:spPr>
        <p:txBody>
          <a:bodyPr>
            <a:normAutofit/>
          </a:bodyPr>
          <a:lstStyle/>
          <a:p>
            <a:r>
              <a:rPr lang="cs-CZ" dirty="0"/>
              <a:t>V případě, že jste tedy vyhodnotili článek podle jeho závěrů jako relevantní, je nutné se rozhodnout, zda jde o kvalitní článek. Ne všechny publikované články jsou kvalitní, tj. výzkum, který je v nich popsán, byl proveden správně. Indikátorem kvality článků je např. kvalita literární rešerše, nebo podrobný a koherentní metodický postup, případně důvod, proč je článek citovaný ostatními autory. Neexistuje algoritmus, podle kterého by šlo určit, zda je za článkem kvalitní vědecký výzkum, nebo ne. V tomto případě se musíte spolehnout na svoje kritické myšlení, které bude o to lepší, o kolik více vědeckých článků přečtete.</a:t>
            </a:r>
          </a:p>
          <a:p>
            <a:r>
              <a:rPr lang="cs-CZ" dirty="0"/>
              <a:t>Shrnuto, článek můžete číst podle následující sekvence: Název -&gt; Abstrakt -&gt; Závěr a diskuze -&gt; Metodický postup práce -&gt; Literární rešerše a seznam literatury -&gt; Výsledky. Samozřejmě, že lze článek číst i podle jiného postupu, nebo jej můžete číst tak, jak je vytištěný, ale tím můžete zbytečně ztrácet čas.</a:t>
            </a:r>
          </a:p>
          <a:p>
            <a:r>
              <a:rPr lang="cs-CZ" dirty="0"/>
              <a:t>Během četby článků je vhodné (nutné) dělat si do textů poznámky a psát si shrnující komentáře. Buď si můžete články tisknout, nebo k tomu můžete využít speciální softwarové nástroje (Mendeley, Zotero, EndNote atd.)</a:t>
            </a:r>
          </a:p>
        </p:txBody>
      </p:sp>
    </p:spTree>
    <p:extLst>
      <p:ext uri="{BB962C8B-B14F-4D97-AF65-F5344CB8AC3E}">
        <p14:creationId xmlns:p14="http://schemas.microsoft.com/office/powerpoint/2010/main" val="1197456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3FB29-1BFD-6841-A0C1-745EDEE6ED2D}"/>
              </a:ext>
            </a:extLst>
          </p:cNvPr>
          <p:cNvSpPr>
            <a:spLocks noGrp="1"/>
          </p:cNvSpPr>
          <p:nvPr>
            <p:ph type="title"/>
          </p:nvPr>
        </p:nvSpPr>
        <p:spPr/>
        <p:txBody>
          <a:bodyPr/>
          <a:lstStyle/>
          <a:p>
            <a:pPr algn="ctr"/>
            <a:r>
              <a:rPr lang="cs-CZ" dirty="0"/>
              <a:t>Otázky</a:t>
            </a:r>
          </a:p>
        </p:txBody>
      </p:sp>
      <p:sp>
        <p:nvSpPr>
          <p:cNvPr id="3" name="Zástupný obsah 2">
            <a:extLst>
              <a:ext uri="{FF2B5EF4-FFF2-40B4-BE49-F238E27FC236}">
                <a16:creationId xmlns:a16="http://schemas.microsoft.com/office/drawing/2014/main" id="{6183CDA0-C99D-664D-B09F-B200869F1597}"/>
              </a:ext>
            </a:extLst>
          </p:cNvPr>
          <p:cNvSpPr>
            <a:spLocks noGrp="1"/>
          </p:cNvSpPr>
          <p:nvPr>
            <p:ph idx="1"/>
          </p:nvPr>
        </p:nvSpPr>
        <p:spPr>
          <a:xfrm>
            <a:off x="1371600" y="2171700"/>
            <a:ext cx="9601200" cy="3581400"/>
          </a:xfrm>
        </p:spPr>
        <p:txBody>
          <a:bodyPr/>
          <a:lstStyle/>
          <a:p>
            <a:pPr marL="0" indent="0">
              <a:buNone/>
            </a:pPr>
            <a:r>
              <a:rPr lang="cs-CZ" dirty="0"/>
              <a:t>Jaké znáte druhy rešerší?</a:t>
            </a:r>
          </a:p>
          <a:p>
            <a:pPr marL="0" indent="0">
              <a:buNone/>
            </a:pPr>
            <a:r>
              <a:rPr lang="cs-CZ" dirty="0"/>
              <a:t>Čím se od sebe jednotlivé druhy rešerší liší?</a:t>
            </a:r>
          </a:p>
          <a:p>
            <a:pPr marL="0" indent="0">
              <a:buNone/>
            </a:pPr>
            <a:r>
              <a:rPr lang="cs-CZ" dirty="0"/>
              <a:t>Co je doporučováno v odborných publikacích číst jako první a naopak jako poslední?</a:t>
            </a:r>
          </a:p>
          <a:p>
            <a:pPr marL="0" indent="0">
              <a:buNone/>
            </a:pPr>
            <a:r>
              <a:rPr lang="cs-CZ" dirty="0"/>
              <a:t>Jaké znáte citační manažery, které vám mohou pomoct při zpracování odborných publikací?</a:t>
            </a:r>
          </a:p>
          <a:p>
            <a:pPr marL="0" indent="0">
              <a:buNone/>
            </a:pPr>
            <a:endParaRPr lang="cs-CZ" dirty="0"/>
          </a:p>
        </p:txBody>
      </p:sp>
    </p:spTree>
    <p:extLst>
      <p:ext uri="{BB962C8B-B14F-4D97-AF65-F5344CB8AC3E}">
        <p14:creationId xmlns:p14="http://schemas.microsoft.com/office/powerpoint/2010/main" val="1197520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09BE12-1147-E447-9892-AD5596A9E2CA}"/>
              </a:ext>
            </a:extLst>
          </p:cNvPr>
          <p:cNvSpPr>
            <a:spLocks noGrp="1"/>
          </p:cNvSpPr>
          <p:nvPr>
            <p:ph type="title"/>
          </p:nvPr>
        </p:nvSpPr>
        <p:spPr/>
        <p:txBody>
          <a:bodyPr/>
          <a:lstStyle/>
          <a:p>
            <a:pPr algn="ctr"/>
            <a:r>
              <a:rPr lang="cs-CZ" dirty="0"/>
              <a:t>Zdroje</a:t>
            </a:r>
          </a:p>
        </p:txBody>
      </p:sp>
      <p:sp>
        <p:nvSpPr>
          <p:cNvPr id="3" name="Zástupný obsah 2">
            <a:extLst>
              <a:ext uri="{FF2B5EF4-FFF2-40B4-BE49-F238E27FC236}">
                <a16:creationId xmlns:a16="http://schemas.microsoft.com/office/drawing/2014/main" id="{CBED0987-2949-8645-8FD7-2C4AF344D2A3}"/>
              </a:ext>
            </a:extLst>
          </p:cNvPr>
          <p:cNvSpPr>
            <a:spLocks noGrp="1"/>
          </p:cNvSpPr>
          <p:nvPr>
            <p:ph idx="1"/>
          </p:nvPr>
        </p:nvSpPr>
        <p:spPr>
          <a:xfrm>
            <a:off x="1371600" y="1460500"/>
            <a:ext cx="9893300" cy="4940300"/>
          </a:xfrm>
        </p:spPr>
        <p:txBody>
          <a:bodyPr>
            <a:normAutofit fontScale="85000" lnSpcReduction="10000"/>
          </a:bodyPr>
          <a:lstStyle/>
          <a:p>
            <a:r>
              <a:rPr lang="en-US" dirty="0"/>
              <a:t>FINK, Arlene. Conducting research literature reviews: from the internet to paper. 4th ed. Los Angeles: Sage, c2014, xv, 257 s. ISBN 9781452259499. VĚD-210.</a:t>
            </a:r>
          </a:p>
          <a:p>
            <a:r>
              <a:rPr lang="en-US" dirty="0"/>
              <a:t>JESSON, Jill K., Lydia MATHESON a Fiona M. LACEY, 2011. Doing Your Literature Review: Traditional and Systematic Techniques. </a:t>
            </a:r>
            <a:r>
              <a:rPr lang="en-US" dirty="0" err="1"/>
              <a:t>B.m.</a:t>
            </a:r>
            <a:r>
              <a:rPr lang="en-US" dirty="0"/>
              <a:t>: SAGE. ISBN 9781848601536.</a:t>
            </a:r>
          </a:p>
          <a:p>
            <a:r>
              <a:rPr lang="en-US" dirty="0"/>
              <a:t>MACHI, Lawrence A a Brenda T MCEVOY. The literature review: six steps to success. Thousand Oaks, Calif.: Corwin, c2012, xx, 174 s. ISBN 9781452240886. VĚD-212.</a:t>
            </a:r>
          </a:p>
          <a:p>
            <a:r>
              <a:rPr lang="en-US" dirty="0"/>
              <a:t>PETTICREW, Mark a Helen ROBERTS, 2008. Systematic Reviews in the Social Sciences: A Practical Guide. </a:t>
            </a:r>
            <a:r>
              <a:rPr lang="en-US" dirty="0" err="1"/>
              <a:t>B.m.</a:t>
            </a:r>
            <a:r>
              <a:rPr lang="en-US" dirty="0"/>
              <a:t>: John Wiley &amp; Sons. ISBN 9781405150149.</a:t>
            </a:r>
          </a:p>
          <a:p>
            <a:r>
              <a:rPr lang="en-US" dirty="0"/>
              <a:t>ROJON, C., A. MCDOWALL a </a:t>
            </a:r>
            <a:r>
              <a:rPr lang="en-US" dirty="0" err="1"/>
              <a:t>M.n.k</a:t>
            </a:r>
            <a:r>
              <a:rPr lang="en-US" dirty="0"/>
              <a:t>. SAUNDERS, 2011. On the experience of conducting a systematic review in industrial, work, and organizational psychology: Yes, it is worthwhile. Journal of Personnel Psychology [online]. </a:t>
            </a:r>
            <a:r>
              <a:rPr lang="en-US" dirty="0" err="1"/>
              <a:t>roč</a:t>
            </a:r>
            <a:r>
              <a:rPr lang="en-US" dirty="0"/>
              <a:t>. 10, </a:t>
            </a:r>
            <a:r>
              <a:rPr lang="en-US" dirty="0" err="1"/>
              <a:t>č</a:t>
            </a:r>
            <a:r>
              <a:rPr lang="en-US" dirty="0"/>
              <a:t>. 3, s. </a:t>
            </a:r>
            <a:r>
              <a:rPr lang="en-US"/>
              <a:t>133–138. </a:t>
            </a:r>
            <a:r>
              <a:rPr lang="en-US" dirty="0"/>
              <a:t>ISSN 18665888. doi:10.1027/1866-5888/a000041</a:t>
            </a:r>
          </a:p>
          <a:p>
            <a:r>
              <a:rPr lang="en-US" dirty="0"/>
              <a:t>SAUNDERS, Mark, Philip LEWIS a Adrian THORNHILL, 2012. Research methods for business students. 6th ed. Harlow, England ; New York: Pearson. ISBN 9780273750758. VĚD-189.</a:t>
            </a:r>
          </a:p>
          <a:p>
            <a:r>
              <a:rPr lang="cs-CZ" i="1" dirty="0"/>
              <a:t>Přehled literatury jako zvláštní typ závěrečné práce</a:t>
            </a:r>
            <a:r>
              <a:rPr lang="cs-CZ" dirty="0"/>
              <a:t> [online]. [cit. 2022-01-02]. Dostupné z: </a:t>
            </a:r>
            <a:r>
              <a:rPr lang="cs-CZ" dirty="0">
                <a:hlinkClick r:id="rId2"/>
              </a:rPr>
              <a:t>http://web.ftvs.cuni.cz/hendl/metodologie/prehledprace.htm</a:t>
            </a:r>
            <a:endParaRPr lang="cs-CZ" dirty="0"/>
          </a:p>
          <a:p>
            <a:r>
              <a:rPr lang="cs-CZ" i="1" dirty="0"/>
              <a:t>Literární rešerše</a:t>
            </a:r>
            <a:r>
              <a:rPr lang="cs-CZ" dirty="0"/>
              <a:t> [online]. [cit. 2022-01-02]. Dostupné z: </a:t>
            </a:r>
            <a:r>
              <a:rPr lang="cs-CZ" dirty="0">
                <a:hlinkClick r:id="rId3"/>
              </a:rPr>
              <a:t>http://www3.econ.muni.cz/~99246/zav-prace/lit-review.xhtml</a:t>
            </a:r>
            <a:endParaRPr lang="cs-CZ" dirty="0"/>
          </a:p>
          <a:p>
            <a:endParaRPr lang="en-US" dirty="0"/>
          </a:p>
        </p:txBody>
      </p:sp>
    </p:spTree>
    <p:extLst>
      <p:ext uri="{BB962C8B-B14F-4D97-AF65-F5344CB8AC3E}">
        <p14:creationId xmlns:p14="http://schemas.microsoft.com/office/powerpoint/2010/main" val="1883339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91A21B-9DB5-8249-9189-B938189C47C3}"/>
              </a:ext>
            </a:extLst>
          </p:cNvPr>
          <p:cNvSpPr>
            <a:spLocks noGrp="1"/>
          </p:cNvSpPr>
          <p:nvPr>
            <p:ph type="title"/>
          </p:nvPr>
        </p:nvSpPr>
        <p:spPr/>
        <p:txBody>
          <a:bodyPr/>
          <a:lstStyle/>
          <a:p>
            <a:pPr algn="ctr"/>
            <a:r>
              <a:rPr lang="cs-CZ" dirty="0"/>
              <a:t>Cíl a průběh</a:t>
            </a:r>
          </a:p>
        </p:txBody>
      </p:sp>
      <p:sp>
        <p:nvSpPr>
          <p:cNvPr id="3" name="Zástupný obsah 2">
            <a:extLst>
              <a:ext uri="{FF2B5EF4-FFF2-40B4-BE49-F238E27FC236}">
                <a16:creationId xmlns:a16="http://schemas.microsoft.com/office/drawing/2014/main" id="{77A73D79-0D0F-F144-B8C0-808219294CAE}"/>
              </a:ext>
            </a:extLst>
          </p:cNvPr>
          <p:cNvSpPr>
            <a:spLocks noGrp="1"/>
          </p:cNvSpPr>
          <p:nvPr>
            <p:ph idx="1"/>
          </p:nvPr>
        </p:nvSpPr>
        <p:spPr/>
        <p:txBody>
          <a:bodyPr/>
          <a:lstStyle/>
          <a:p>
            <a:r>
              <a:rPr lang="cs-CZ" dirty="0"/>
              <a:t>Cíl: Poskytnout studentům základní vhled do problematiky vypracování přehledu literatury</a:t>
            </a:r>
          </a:p>
          <a:p>
            <a:r>
              <a:rPr lang="cs-CZ" dirty="0"/>
              <a:t>Průběh: Teoretické a praktické seznámení studentů jaký je typický postup při vypracování přehledu literatury</a:t>
            </a:r>
          </a:p>
        </p:txBody>
      </p:sp>
    </p:spTree>
    <p:extLst>
      <p:ext uri="{BB962C8B-B14F-4D97-AF65-F5344CB8AC3E}">
        <p14:creationId xmlns:p14="http://schemas.microsoft.com/office/powerpoint/2010/main" val="2814028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9F7E2F-E112-DB4C-91AF-CC747624C878}"/>
              </a:ext>
            </a:extLst>
          </p:cNvPr>
          <p:cNvSpPr>
            <a:spLocks noGrp="1"/>
          </p:cNvSpPr>
          <p:nvPr>
            <p:ph type="title"/>
          </p:nvPr>
        </p:nvSpPr>
        <p:spPr/>
        <p:txBody>
          <a:bodyPr/>
          <a:lstStyle/>
          <a:p>
            <a:pPr algn="ctr"/>
            <a:r>
              <a:rPr lang="cs-CZ" dirty="0"/>
              <a:t>Přehled literatury:</a:t>
            </a:r>
          </a:p>
        </p:txBody>
      </p:sp>
      <p:sp>
        <p:nvSpPr>
          <p:cNvPr id="3" name="Zástupný obsah 2">
            <a:extLst>
              <a:ext uri="{FF2B5EF4-FFF2-40B4-BE49-F238E27FC236}">
                <a16:creationId xmlns:a16="http://schemas.microsoft.com/office/drawing/2014/main" id="{E469E182-614B-154D-8517-B7005E6F4FD7}"/>
              </a:ext>
            </a:extLst>
          </p:cNvPr>
          <p:cNvSpPr>
            <a:spLocks noGrp="1"/>
          </p:cNvSpPr>
          <p:nvPr>
            <p:ph idx="1"/>
          </p:nvPr>
        </p:nvSpPr>
        <p:spPr>
          <a:xfrm>
            <a:off x="1371600" y="1583140"/>
            <a:ext cx="9601200" cy="4722126"/>
          </a:xfrm>
        </p:spPr>
        <p:txBody>
          <a:bodyPr>
            <a:noAutofit/>
          </a:bodyPr>
          <a:lstStyle/>
          <a:p>
            <a:r>
              <a:rPr lang="cs-CZ" dirty="0"/>
              <a:t>Lze definovat jako popis a rozbor literatury, která je relevantní k dané oblasti. Zprostředkuje informace, co bylo řečeno, jací autoři se v dané oblasti profilovali, jaké jsou nejdůležitější poznatky (např. teorie a hypotézy), jaké se  kladou otázky a jaké se používají metody. Nejedná se tedy o primární výzkum, ale jde o zprávu o výzkumu jiných a o dané poznatkové základně.</a:t>
            </a:r>
          </a:p>
          <a:p>
            <a:r>
              <a:rPr lang="cs-CZ" dirty="0"/>
              <a:t>Může být popisný, pokud obsahuje anotovanou literaturu, nebo může přinést kritiku, případné i integraci dosavadní literatury, kdy uvádí závěry o jistých mezerách v literatuře, porovnává různé názory nebo staví nové otázky. Pak se nejedná o pouhé shrnutí, ale je poskytnuto hodnocení a vhled do vztahů mezi různými dostupnými texty.</a:t>
            </a:r>
          </a:p>
          <a:p>
            <a:r>
              <a:rPr lang="cs-CZ" dirty="0"/>
              <a:t>Musí mít dobrou stylistickou úroveň a není pouhým seznamem jednotlivých děl se stručným popisem obsahu. Má obsahovat promyšlenou kategorizaci děl a studií, komentáře a osvětlovat trendy a témata. Většina přehledů začínajících autorů nesplňuje tyto základní požadavky. Někdy pojednáváme řadu děl jako celek a jednotlivá díla uvádíme do souvislosti s cílem přehledu.</a:t>
            </a:r>
          </a:p>
        </p:txBody>
      </p:sp>
    </p:spTree>
    <p:extLst>
      <p:ext uri="{BB962C8B-B14F-4D97-AF65-F5344CB8AC3E}">
        <p14:creationId xmlns:p14="http://schemas.microsoft.com/office/powerpoint/2010/main" val="349343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A631F12-6E9F-D747-8388-06DBF5354E34}"/>
              </a:ext>
            </a:extLst>
          </p:cNvPr>
          <p:cNvSpPr>
            <a:spLocks noGrp="1"/>
          </p:cNvSpPr>
          <p:nvPr>
            <p:ph idx="1"/>
          </p:nvPr>
        </p:nvSpPr>
        <p:spPr>
          <a:xfrm>
            <a:off x="1295400" y="1084997"/>
            <a:ext cx="9601200" cy="4933666"/>
          </a:xfrm>
        </p:spPr>
        <p:txBody>
          <a:bodyPr>
            <a:normAutofit/>
          </a:bodyPr>
          <a:lstStyle/>
          <a:p>
            <a:pPr marL="0" indent="0" algn="ctr">
              <a:buNone/>
            </a:pPr>
            <a:r>
              <a:rPr lang="cs-CZ" b="1" dirty="0"/>
              <a:t>Přehled literatury by měl obsahovat tyto prvky:</a:t>
            </a:r>
          </a:p>
          <a:p>
            <a:r>
              <a:rPr lang="cs-CZ" dirty="0"/>
              <a:t>Uvedení do tématu, aspektů a teorie a cíle přehledu literatury.</a:t>
            </a:r>
          </a:p>
          <a:p>
            <a:r>
              <a:rPr lang="cs-CZ" dirty="0"/>
              <a:t>Rozdělení jednotlivých textů do kategorií (např. do kategorie prací, které podporují určité stanovisko a do kategorie prací, které ho nepodporují nebo obsahují alternativní hledisko).	</a:t>
            </a:r>
          </a:p>
          <a:p>
            <a:r>
              <a:rPr lang="cs-CZ" dirty="0"/>
              <a:t>Vysvětlení v čem se jednotlivé práce podobají a v čem jsou patrné odlišnosti.	</a:t>
            </a:r>
          </a:p>
          <a:p>
            <a:r>
              <a:rPr lang="cs-CZ" dirty="0"/>
              <a:t>Závěry o kvalitě prací (argumentace, přesvědčivost, přínos k vývoji oblasti).</a:t>
            </a:r>
          </a:p>
          <a:p>
            <a:endParaRPr lang="cs-CZ" dirty="0"/>
          </a:p>
          <a:p>
            <a:pPr marL="0" indent="0">
              <a:buNone/>
            </a:pPr>
            <a:endParaRPr lang="cs-CZ" dirty="0"/>
          </a:p>
          <a:p>
            <a:pPr marL="0" indent="0">
              <a:buNone/>
            </a:pPr>
            <a:r>
              <a:rPr lang="cs-CZ" dirty="0"/>
              <a:t>Při vypracování rešerše se nejčastěji používají dva přístupy: </a:t>
            </a:r>
          </a:p>
          <a:p>
            <a:r>
              <a:rPr lang="cs-CZ" b="1" dirty="0"/>
              <a:t>systematická rešerše </a:t>
            </a:r>
            <a:r>
              <a:rPr lang="cs-CZ" dirty="0"/>
              <a:t>(</a:t>
            </a:r>
            <a:r>
              <a:rPr lang="cs-CZ" dirty="0" err="1"/>
              <a:t>systematic</a:t>
            </a:r>
            <a:r>
              <a:rPr lang="cs-CZ" dirty="0"/>
              <a:t>/</a:t>
            </a:r>
            <a:r>
              <a:rPr lang="cs-CZ" dirty="0" err="1"/>
              <a:t>research</a:t>
            </a:r>
            <a:r>
              <a:rPr lang="cs-CZ" dirty="0"/>
              <a:t> </a:t>
            </a:r>
            <a:r>
              <a:rPr lang="cs-CZ" dirty="0" err="1"/>
              <a:t>literature</a:t>
            </a:r>
            <a:r>
              <a:rPr lang="cs-CZ" dirty="0"/>
              <a:t> review)</a:t>
            </a:r>
          </a:p>
          <a:p>
            <a:r>
              <a:rPr lang="cs-CZ" b="1" dirty="0"/>
              <a:t>tradiční rešerše </a:t>
            </a:r>
            <a:r>
              <a:rPr lang="cs-CZ" dirty="0"/>
              <a:t>(traditional/</a:t>
            </a:r>
            <a:r>
              <a:rPr lang="cs-CZ" dirty="0" err="1"/>
              <a:t>narrative</a:t>
            </a:r>
            <a:r>
              <a:rPr lang="cs-CZ" dirty="0"/>
              <a:t> </a:t>
            </a:r>
            <a:r>
              <a:rPr lang="cs-CZ" dirty="0" err="1"/>
              <a:t>literature</a:t>
            </a:r>
            <a:r>
              <a:rPr lang="cs-CZ" dirty="0"/>
              <a:t> review).</a:t>
            </a:r>
          </a:p>
        </p:txBody>
      </p:sp>
    </p:spTree>
    <p:extLst>
      <p:ext uri="{BB962C8B-B14F-4D97-AF65-F5344CB8AC3E}">
        <p14:creationId xmlns:p14="http://schemas.microsoft.com/office/powerpoint/2010/main" val="3374800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00256-6590-7043-B23D-EA346E005C05}"/>
              </a:ext>
            </a:extLst>
          </p:cNvPr>
          <p:cNvSpPr>
            <a:spLocks noGrp="1"/>
          </p:cNvSpPr>
          <p:nvPr>
            <p:ph type="title"/>
          </p:nvPr>
        </p:nvSpPr>
        <p:spPr/>
        <p:txBody>
          <a:bodyPr/>
          <a:lstStyle/>
          <a:p>
            <a:pPr algn="ctr"/>
            <a:r>
              <a:rPr lang="cs-CZ" dirty="0"/>
              <a:t>Tradiční rešerše</a:t>
            </a:r>
          </a:p>
        </p:txBody>
      </p:sp>
      <p:sp>
        <p:nvSpPr>
          <p:cNvPr id="3" name="Zástupný obsah 2">
            <a:extLst>
              <a:ext uri="{FF2B5EF4-FFF2-40B4-BE49-F238E27FC236}">
                <a16:creationId xmlns:a16="http://schemas.microsoft.com/office/drawing/2014/main" id="{8D3760C9-340C-5C49-A2EA-CD48F0FCB311}"/>
              </a:ext>
            </a:extLst>
          </p:cNvPr>
          <p:cNvSpPr>
            <a:spLocks noGrp="1"/>
          </p:cNvSpPr>
          <p:nvPr>
            <p:ph idx="1"/>
          </p:nvPr>
        </p:nvSpPr>
        <p:spPr>
          <a:xfrm>
            <a:off x="1371600" y="1746913"/>
            <a:ext cx="9601200" cy="4120487"/>
          </a:xfrm>
        </p:spPr>
        <p:txBody>
          <a:bodyPr>
            <a:normAutofit lnSpcReduction="10000"/>
          </a:bodyPr>
          <a:lstStyle/>
          <a:p>
            <a:pPr marL="0" indent="0">
              <a:buNone/>
            </a:pPr>
            <a:r>
              <a:rPr lang="cs-CZ" dirty="0"/>
              <a:t>Tradiční rešerše je na rozdíl od systematické rešerše méně transparentní a lze ji obtížně opakovat, ale poskytuje autorovi větší volnost a využití vlastních myšlenek o daném tématu. Autor tím sice sníží objektivitu rešerše, ale umožní mu to probádat tematickou oblast, které nemá přesně definované hranice a tudíž není možné stanovit konkrétní vyhledávací dotazy, anebo by stanoveným kritériím vyhovovalo příliš velké množství textů. To však neznamená, že tvorba tradiční rešerše je chaotická. Obecně by se dal postup jakékoli rešerše rozdělit do několika aktivit:</a:t>
            </a:r>
          </a:p>
          <a:p>
            <a:endParaRPr lang="cs-CZ" dirty="0"/>
          </a:p>
          <a:p>
            <a:r>
              <a:rPr lang="cs-CZ" dirty="0"/>
              <a:t>výběr/určení tématu,</a:t>
            </a:r>
          </a:p>
          <a:p>
            <a:r>
              <a:rPr lang="cs-CZ" dirty="0"/>
              <a:t>vyhledání literatury,</a:t>
            </a:r>
          </a:p>
          <a:p>
            <a:r>
              <a:rPr lang="cs-CZ" dirty="0"/>
              <a:t>analyzování vyhledané literatury,</a:t>
            </a:r>
          </a:p>
          <a:p>
            <a:r>
              <a:rPr lang="cs-CZ" dirty="0"/>
              <a:t>vytvoření rešerše.</a:t>
            </a:r>
          </a:p>
        </p:txBody>
      </p:sp>
    </p:spTree>
    <p:extLst>
      <p:ext uri="{BB962C8B-B14F-4D97-AF65-F5344CB8AC3E}">
        <p14:creationId xmlns:p14="http://schemas.microsoft.com/office/powerpoint/2010/main" val="485836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00256-6590-7043-B23D-EA346E005C05}"/>
              </a:ext>
            </a:extLst>
          </p:cNvPr>
          <p:cNvSpPr>
            <a:spLocks noGrp="1"/>
          </p:cNvSpPr>
          <p:nvPr>
            <p:ph type="title"/>
          </p:nvPr>
        </p:nvSpPr>
        <p:spPr/>
        <p:txBody>
          <a:bodyPr/>
          <a:lstStyle/>
          <a:p>
            <a:pPr algn="ctr"/>
            <a:r>
              <a:rPr lang="cs-CZ" dirty="0"/>
              <a:t>Systematická rešerše</a:t>
            </a:r>
          </a:p>
        </p:txBody>
      </p:sp>
      <p:sp>
        <p:nvSpPr>
          <p:cNvPr id="3" name="Zástupný obsah 2">
            <a:extLst>
              <a:ext uri="{FF2B5EF4-FFF2-40B4-BE49-F238E27FC236}">
                <a16:creationId xmlns:a16="http://schemas.microsoft.com/office/drawing/2014/main" id="{8D3760C9-340C-5C49-A2EA-CD48F0FCB311}"/>
              </a:ext>
            </a:extLst>
          </p:cNvPr>
          <p:cNvSpPr>
            <a:spLocks noGrp="1"/>
          </p:cNvSpPr>
          <p:nvPr>
            <p:ph idx="1"/>
          </p:nvPr>
        </p:nvSpPr>
        <p:spPr>
          <a:xfrm>
            <a:off x="1371600" y="1692322"/>
            <a:ext cx="9601200" cy="4175078"/>
          </a:xfrm>
        </p:spPr>
        <p:txBody>
          <a:bodyPr>
            <a:normAutofit/>
          </a:bodyPr>
          <a:lstStyle/>
          <a:p>
            <a:r>
              <a:rPr lang="cs-CZ" dirty="0"/>
              <a:t>Systematickou rešerši lze charakterizovat jako: systematická, explicitní a opakovatelný postup určený pro identifikaci, ohodnocení a syntézu výsledků vytvořených výzkumníky, akademiky a praktiky. Tento postup umožňuje autorovi rešerše minimalizovat vlastní subjektivitu a ovlivnění obsahu textu svými názory. </a:t>
            </a:r>
          </a:p>
          <a:p>
            <a:r>
              <a:rPr lang="cs-CZ" dirty="0"/>
              <a:t>Systematická rešerše se vyznačuje jasně uvedeným cílem, výzkumnou otázkou, popsaným postupem vyhledávání, uvedením kritérií výběru a popsaným postupem kvalitativního hodnocení analyzovaných textů.</a:t>
            </a:r>
          </a:p>
          <a:p>
            <a:r>
              <a:rPr lang="cs-CZ" dirty="0"/>
              <a:t>Zvláštním typem systematického přehledu je </a:t>
            </a:r>
            <a:r>
              <a:rPr lang="cs-CZ" b="1" dirty="0"/>
              <a:t>meta-analýza</a:t>
            </a:r>
            <a:r>
              <a:rPr lang="cs-CZ" dirty="0"/>
              <a:t>, kde se aplikují při zpracování </a:t>
            </a:r>
            <a:r>
              <a:rPr lang="cs-CZ" b="1" dirty="0"/>
              <a:t>speciální statistické metody</a:t>
            </a:r>
            <a:r>
              <a:rPr lang="cs-CZ" dirty="0"/>
              <a:t>.</a:t>
            </a:r>
          </a:p>
        </p:txBody>
      </p:sp>
    </p:spTree>
    <p:extLst>
      <p:ext uri="{BB962C8B-B14F-4D97-AF65-F5344CB8AC3E}">
        <p14:creationId xmlns:p14="http://schemas.microsoft.com/office/powerpoint/2010/main" val="102984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00256-6590-7043-B23D-EA346E005C05}"/>
              </a:ext>
            </a:extLst>
          </p:cNvPr>
          <p:cNvSpPr>
            <a:spLocks noGrp="1"/>
          </p:cNvSpPr>
          <p:nvPr>
            <p:ph type="title"/>
          </p:nvPr>
        </p:nvSpPr>
        <p:spPr/>
        <p:txBody>
          <a:bodyPr/>
          <a:lstStyle/>
          <a:p>
            <a:pPr algn="ctr"/>
            <a:r>
              <a:rPr lang="cs-CZ" dirty="0"/>
              <a:t>Systematická rešerše</a:t>
            </a:r>
          </a:p>
        </p:txBody>
      </p:sp>
      <p:sp>
        <p:nvSpPr>
          <p:cNvPr id="3" name="Zástupný obsah 2">
            <a:extLst>
              <a:ext uri="{FF2B5EF4-FFF2-40B4-BE49-F238E27FC236}">
                <a16:creationId xmlns:a16="http://schemas.microsoft.com/office/drawing/2014/main" id="{8D3760C9-340C-5C49-A2EA-CD48F0FCB311}"/>
              </a:ext>
            </a:extLst>
          </p:cNvPr>
          <p:cNvSpPr>
            <a:spLocks noGrp="1"/>
          </p:cNvSpPr>
          <p:nvPr>
            <p:ph idx="1"/>
          </p:nvPr>
        </p:nvSpPr>
        <p:spPr>
          <a:xfrm>
            <a:off x="1371600" y="1692322"/>
            <a:ext cx="9601200" cy="4175078"/>
          </a:xfrm>
        </p:spPr>
        <p:txBody>
          <a:bodyPr>
            <a:normAutofit/>
          </a:bodyPr>
          <a:lstStyle/>
          <a:p>
            <a:r>
              <a:rPr lang="cs-CZ" dirty="0"/>
              <a:t>Postup tvorby systematické rešerše lze znázornit následujícím schématem</a:t>
            </a:r>
          </a:p>
        </p:txBody>
      </p:sp>
      <p:pic>
        <p:nvPicPr>
          <p:cNvPr id="5" name="Obrázek 4">
            <a:extLst>
              <a:ext uri="{FF2B5EF4-FFF2-40B4-BE49-F238E27FC236}">
                <a16:creationId xmlns:a16="http://schemas.microsoft.com/office/drawing/2014/main" id="{979394A3-21C8-384D-9413-3D47A205126C}"/>
              </a:ext>
            </a:extLst>
          </p:cNvPr>
          <p:cNvPicPr>
            <a:picLocks noChangeAspect="1"/>
          </p:cNvPicPr>
          <p:nvPr/>
        </p:nvPicPr>
        <p:blipFill>
          <a:blip r:embed="rId2"/>
          <a:stretch>
            <a:fillRect/>
          </a:stretch>
        </p:blipFill>
        <p:spPr>
          <a:xfrm>
            <a:off x="4156169" y="2560973"/>
            <a:ext cx="4753117" cy="3611227"/>
          </a:xfrm>
          <a:prstGeom prst="rect">
            <a:avLst/>
          </a:prstGeom>
        </p:spPr>
      </p:pic>
    </p:spTree>
    <p:extLst>
      <p:ext uri="{BB962C8B-B14F-4D97-AF65-F5344CB8AC3E}">
        <p14:creationId xmlns:p14="http://schemas.microsoft.com/office/powerpoint/2010/main" val="1794570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DFCC8-D301-1942-B29F-87ECC3A27193}"/>
              </a:ext>
            </a:extLst>
          </p:cNvPr>
          <p:cNvSpPr>
            <a:spLocks noGrp="1"/>
          </p:cNvSpPr>
          <p:nvPr>
            <p:ph type="title"/>
          </p:nvPr>
        </p:nvSpPr>
        <p:spPr/>
        <p:txBody>
          <a:bodyPr/>
          <a:lstStyle/>
          <a:p>
            <a:pPr algn="ctr"/>
            <a:r>
              <a:rPr lang="cs-CZ" dirty="0"/>
              <a:t>Postup tvorby rešerše</a:t>
            </a:r>
          </a:p>
        </p:txBody>
      </p:sp>
      <p:sp>
        <p:nvSpPr>
          <p:cNvPr id="3" name="Zástupný obsah 2">
            <a:extLst>
              <a:ext uri="{FF2B5EF4-FFF2-40B4-BE49-F238E27FC236}">
                <a16:creationId xmlns:a16="http://schemas.microsoft.com/office/drawing/2014/main" id="{D622F5D1-F236-C448-976B-568C167C9D4C}"/>
              </a:ext>
            </a:extLst>
          </p:cNvPr>
          <p:cNvSpPr>
            <a:spLocks noGrp="1"/>
          </p:cNvSpPr>
          <p:nvPr>
            <p:ph idx="1"/>
          </p:nvPr>
        </p:nvSpPr>
        <p:spPr/>
        <p:txBody>
          <a:bodyPr/>
          <a:lstStyle/>
          <a:p>
            <a:pPr marL="0" indent="0" algn="ctr">
              <a:buNone/>
            </a:pPr>
            <a:r>
              <a:rPr lang="cs-CZ" b="1" dirty="0"/>
              <a:t>Určení tématu:</a:t>
            </a:r>
            <a:endParaRPr lang="cs-CZ" dirty="0"/>
          </a:p>
          <a:p>
            <a:r>
              <a:rPr lang="cs-CZ" dirty="0"/>
              <a:t>Téma závěrečné práce si můžete libovolně zvolit a nebo vám bude přiděleno. Dále je nutné, abyste si ohraničili zkoumané téma ve vztahu k problému, který budete řešit, a následně si stanovili cíle rešerše. Během úvodní orientace v problému bystě měli být schopni odhadnout, jestli je pro vámi zkoumané téma vhodnější použít systematickou rešerši, anebo tradiční rešerši.</a:t>
            </a:r>
          </a:p>
        </p:txBody>
      </p:sp>
    </p:spTree>
    <p:extLst>
      <p:ext uri="{BB962C8B-B14F-4D97-AF65-F5344CB8AC3E}">
        <p14:creationId xmlns:p14="http://schemas.microsoft.com/office/powerpoint/2010/main" val="708132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DFCC8-D301-1942-B29F-87ECC3A27193}"/>
              </a:ext>
            </a:extLst>
          </p:cNvPr>
          <p:cNvSpPr>
            <a:spLocks noGrp="1"/>
          </p:cNvSpPr>
          <p:nvPr>
            <p:ph type="title"/>
          </p:nvPr>
        </p:nvSpPr>
        <p:spPr/>
        <p:txBody>
          <a:bodyPr/>
          <a:lstStyle/>
          <a:p>
            <a:pPr algn="ctr"/>
            <a:r>
              <a:rPr lang="cs-CZ" dirty="0"/>
              <a:t>Postup tvorby rešerše</a:t>
            </a:r>
          </a:p>
        </p:txBody>
      </p:sp>
      <p:sp>
        <p:nvSpPr>
          <p:cNvPr id="3" name="Zástupný obsah 2">
            <a:extLst>
              <a:ext uri="{FF2B5EF4-FFF2-40B4-BE49-F238E27FC236}">
                <a16:creationId xmlns:a16="http://schemas.microsoft.com/office/drawing/2014/main" id="{D622F5D1-F236-C448-976B-568C167C9D4C}"/>
              </a:ext>
            </a:extLst>
          </p:cNvPr>
          <p:cNvSpPr>
            <a:spLocks noGrp="1"/>
          </p:cNvSpPr>
          <p:nvPr>
            <p:ph idx="1"/>
          </p:nvPr>
        </p:nvSpPr>
        <p:spPr>
          <a:xfrm>
            <a:off x="1371600" y="1944805"/>
            <a:ext cx="9601200" cy="4619767"/>
          </a:xfrm>
        </p:spPr>
        <p:txBody>
          <a:bodyPr>
            <a:normAutofit lnSpcReduction="10000"/>
          </a:bodyPr>
          <a:lstStyle/>
          <a:p>
            <a:pPr marL="0" indent="0" algn="ctr">
              <a:buNone/>
            </a:pPr>
            <a:r>
              <a:rPr lang="cs-CZ" b="1" dirty="0"/>
              <a:t>Vyhledání literatury:</a:t>
            </a:r>
          </a:p>
          <a:p>
            <a:r>
              <a:rPr lang="cs-CZ" dirty="0"/>
              <a:t>Na základě stanovených cílů rešerše, můžete začít vyhledávat relevantní literaturu. Měli byste si být vědomi, v jakých literárních zdrojích budete vyhledávat.</a:t>
            </a:r>
          </a:p>
          <a:p>
            <a:r>
              <a:rPr lang="cs-CZ" dirty="0"/>
              <a:t>Při tvorbě literární rešerše byste měli vycházet zejména z vědeckých článků a monografií (nezaměňovat prosím se skripty a učebnicemi). Důvodem je fakt, že tyto dva druhy zdrojů obsahují nejnovější stav vědeckého poznání. Učebnice a skripta jsou přehledové zdroje, které slouží jako úvod do problematiky a ve většině případů obsahují obecně přijímaný status quo daného oboru. Nové a progresivní teorie do učebnic a skript pronikají pomalu a se zpožděním. Dalším argumentem proti učebnicím a skriptům je jejich obecnost, univerzálnost a fakt, že nejdou do hloubky. To však neznamená, že byste neměli při zpracování závěrečné práce s učebnicemi a skripty pracovat. Používejte je však jako rozcestníky k vědecké literatuře a jako "generátor" klíčových slov a pojmů, které chcete ve vědeckých databázích hledat. Buďte připraveni na to, že většina zdrojů, se kterými budete pracovat, bude v angličtině. Důvodem je fakt, že většina akademických časopisů z oblasti, kterou studujete, vychází v angličtině.</a:t>
            </a:r>
          </a:p>
        </p:txBody>
      </p:sp>
    </p:spTree>
    <p:extLst>
      <p:ext uri="{BB962C8B-B14F-4D97-AF65-F5344CB8AC3E}">
        <p14:creationId xmlns:p14="http://schemas.microsoft.com/office/powerpoint/2010/main" val="1127889639"/>
      </p:ext>
    </p:extLst>
  </p:cSld>
  <p:clrMapOvr>
    <a:masterClrMapping/>
  </p:clrMapOvr>
</p:sld>
</file>

<file path=ppt/theme/theme1.xml><?xml version="1.0" encoding="utf-8"?>
<a:theme xmlns:a="http://schemas.openxmlformats.org/drawingml/2006/main" name="Oříznutí">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Oříznutí</Template>
  <TotalTime>2126</TotalTime>
  <Words>2171</Words>
  <Application>Microsoft Macintosh PowerPoint</Application>
  <PresentationFormat>Širokoúhlá obrazovka</PresentationFormat>
  <Paragraphs>80</Paragraphs>
  <Slides>16</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16</vt:i4>
      </vt:variant>
    </vt:vector>
  </HeadingPairs>
  <TitlesOfParts>
    <vt:vector size="18" baseType="lpstr">
      <vt:lpstr>Franklin Gothic Book</vt:lpstr>
      <vt:lpstr>Oříznutí</vt:lpstr>
      <vt:lpstr>Zpracování přehledu literatury</vt:lpstr>
      <vt:lpstr>Cíl a průběh</vt:lpstr>
      <vt:lpstr>Přehled literatury:</vt:lpstr>
      <vt:lpstr>Prezentace aplikace PowerPoint</vt:lpstr>
      <vt:lpstr>Tradiční rešerše</vt:lpstr>
      <vt:lpstr>Systematická rešerše</vt:lpstr>
      <vt:lpstr>Systematická rešerše</vt:lpstr>
      <vt:lpstr>Postup tvorby rešerše</vt:lpstr>
      <vt:lpstr>Postup tvorby rešerše</vt:lpstr>
      <vt:lpstr>Postup tvorby rešerše</vt:lpstr>
      <vt:lpstr>Využívání vyhledávacího dotazu</vt:lpstr>
      <vt:lpstr>Postup tvorby rešerše</vt:lpstr>
      <vt:lpstr>Práce s literaturou</vt:lpstr>
      <vt:lpstr>Práce s literaturou</vt:lpstr>
      <vt:lpstr>Otázky</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Správa zdrojů odborné literatury  (vyhledávání studií)</dc:title>
  <dc:creator>Jan Maleček</dc:creator>
  <cp:lastModifiedBy>Jan Maleček</cp:lastModifiedBy>
  <cp:revision>13</cp:revision>
  <dcterms:created xsi:type="dcterms:W3CDTF">2021-12-28T14:12:37Z</dcterms:created>
  <dcterms:modified xsi:type="dcterms:W3CDTF">2022-01-02T18:00:21Z</dcterms:modified>
</cp:coreProperties>
</file>