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8" r:id="rId2"/>
    <p:sldId id="256" r:id="rId3"/>
    <p:sldId id="258" r:id="rId4"/>
    <p:sldId id="259" r:id="rId5"/>
    <p:sldId id="260" r:id="rId6"/>
    <p:sldId id="261" r:id="rId7"/>
    <p:sldId id="262" r:id="rId8"/>
    <p:sldId id="264" r:id="rId9"/>
    <p:sldId id="265" r:id="rId10"/>
    <p:sldId id="266" r:id="rId11"/>
    <p:sldId id="269" r:id="rId12"/>
    <p:sldId id="270" r:id="rId13"/>
    <p:sldId id="271" r:id="rId14"/>
    <p:sldId id="272" r:id="rId15"/>
    <p:sldId id="267" r:id="rId16"/>
    <p:sldId id="268" r:id="rId17"/>
    <p:sldId id="273" r:id="rId18"/>
    <p:sldId id="274" r:id="rId19"/>
    <p:sldId id="275" r:id="rId20"/>
    <p:sldId id="276" r:id="rId21"/>
    <p:sldId id="277" r:id="rId22"/>
    <p:sldId id="26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53"/>
  </p:normalViewPr>
  <p:slideViewPr>
    <p:cSldViewPr snapToGrid="0" snapToObjects="1">
      <p:cViewPr varScale="1">
        <p:scale>
          <a:sx n="92" d="100"/>
          <a:sy n="92" d="100"/>
        </p:scale>
        <p:origin x="6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GB"/>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11/24/2021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GB"/>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GB"/>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GB"/>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11/24/2021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4.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8DBBB37B-7FDF-D243-9292-CB69B6048C56}"/>
              </a:ext>
            </a:extLst>
          </p:cNvPr>
          <p:cNvSpPr>
            <a:spLocks noGrp="1"/>
          </p:cNvSpPr>
          <p:nvPr>
            <p:ph type="title"/>
          </p:nvPr>
        </p:nvSpPr>
        <p:spPr>
          <a:xfrm>
            <a:off x="1019015" y="1093787"/>
            <a:ext cx="3059969" cy="4697413"/>
          </a:xfrm>
        </p:spPr>
        <p:txBody>
          <a:bodyPr>
            <a:normAutofit/>
          </a:bodyPr>
          <a:lstStyle/>
          <a:p>
            <a:r>
              <a:rPr lang="en-US" sz="2800" dirty="0">
                <a:latin typeface="Times New Roman" panose="02020603050405020304" pitchFamily="18" charset="0"/>
                <a:cs typeface="Times New Roman" panose="02020603050405020304" pitchFamily="18" charset="0"/>
              </a:rPr>
              <a:t>Topics</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2FB529-5D94-834B-8AA6-08D82460248A}"/>
              </a:ext>
            </a:extLst>
          </p:cNvPr>
          <p:cNvSpPr>
            <a:spLocks noGrp="1"/>
          </p:cNvSpPr>
          <p:nvPr>
            <p:ph idx="1"/>
          </p:nvPr>
        </p:nvSpPr>
        <p:spPr>
          <a:xfrm>
            <a:off x="5215467" y="2366963"/>
            <a:ext cx="5831944" cy="3424238"/>
          </a:xfrm>
        </p:spPr>
        <p:txBody>
          <a:bodyPr>
            <a:normAutofit/>
          </a:bodyPr>
          <a:lstStyle/>
          <a:p>
            <a:r>
              <a:rPr lang="en-GB" sz="1800" dirty="0">
                <a:latin typeface="Times New Roman" panose="02020603050405020304" pitchFamily="18" charset="0"/>
                <a:cs typeface="Times New Roman" panose="02020603050405020304" pitchFamily="18" charset="0"/>
              </a:rPr>
              <a:t>Democracy and corruption</a:t>
            </a:r>
          </a:p>
          <a:p>
            <a:r>
              <a:rPr lang="en-GB" sz="1800" dirty="0">
                <a:latin typeface="Times New Roman" panose="02020603050405020304" pitchFamily="18" charset="0"/>
                <a:cs typeface="Times New Roman" panose="02020603050405020304" pitchFamily="18" charset="0"/>
              </a:rPr>
              <a:t>How corruption affects voting behaviour/ corruption reduces public trust on government officials</a:t>
            </a:r>
          </a:p>
          <a:p>
            <a:r>
              <a:rPr lang="en-GB" sz="1800" dirty="0">
                <a:latin typeface="Times New Roman" panose="02020603050405020304" pitchFamily="18" charset="0"/>
                <a:cs typeface="Times New Roman" panose="02020603050405020304" pitchFamily="18" charset="0"/>
              </a:rPr>
              <a:t>Role of media to mitigate corruption </a:t>
            </a:r>
          </a:p>
          <a:p>
            <a:r>
              <a:rPr lang="en-GB" sz="1800" dirty="0">
                <a:latin typeface="Times New Roman" panose="02020603050405020304" pitchFamily="18" charset="0"/>
                <a:cs typeface="Times New Roman" panose="02020603050405020304" pitchFamily="18" charset="0"/>
              </a:rPr>
              <a:t>Corruption effects public spending and failure of foreign aid</a:t>
            </a:r>
          </a:p>
          <a:p>
            <a:pPr marL="0" indent="0">
              <a:buNone/>
            </a:pPr>
            <a:endParaRPr lang="en-GB" dirty="0"/>
          </a:p>
          <a:p>
            <a:endParaRPr lang="en-US" dirty="0"/>
          </a:p>
        </p:txBody>
      </p:sp>
    </p:spTree>
    <p:extLst>
      <p:ext uri="{BB962C8B-B14F-4D97-AF65-F5344CB8AC3E}">
        <p14:creationId xmlns:p14="http://schemas.microsoft.com/office/powerpoint/2010/main" val="367765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5B2391BC-DDEF-B840-BF1C-8D083B187D98}"/>
              </a:ext>
            </a:extLst>
          </p:cNvPr>
          <p:cNvSpPr>
            <a:spLocks noGrp="1"/>
          </p:cNvSpPr>
          <p:nvPr>
            <p:ph type="title"/>
          </p:nvPr>
        </p:nvSpPr>
        <p:spPr>
          <a:xfrm>
            <a:off x="1019015" y="1093787"/>
            <a:ext cx="3059969" cy="4697413"/>
          </a:xfrm>
        </p:spPr>
        <p:txBody>
          <a:bodyPr>
            <a:normAutofit/>
          </a:bodyPr>
          <a:lstStyle/>
          <a:p>
            <a:r>
              <a:rPr lang="en-US" sz="2800" dirty="0">
                <a:latin typeface="Times New Roman" panose="02020603050405020304" pitchFamily="18" charset="0"/>
                <a:cs typeface="Times New Roman" panose="02020603050405020304" pitchFamily="18" charset="0"/>
              </a:rPr>
              <a:t>The three anti-corruption functions of media</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5F2CC5-D9A9-104A-91C5-03949AEEBDCA}"/>
              </a:ext>
            </a:extLst>
          </p:cNvPr>
          <p:cNvSpPr>
            <a:spLocks noGrp="1"/>
          </p:cNvSpPr>
          <p:nvPr>
            <p:ph idx="1"/>
          </p:nvPr>
        </p:nvSpPr>
        <p:spPr>
          <a:xfrm>
            <a:off x="5215467" y="1093788"/>
            <a:ext cx="5831944" cy="4697413"/>
          </a:xfrm>
        </p:spPr>
        <p:txBody>
          <a:bodyPr>
            <a:normAutofit/>
          </a:bodyPr>
          <a:lstStyle/>
          <a:p>
            <a:pPr>
              <a:lnSpc>
                <a:spcPct val="110000"/>
              </a:lnSpc>
            </a:pPr>
            <a:r>
              <a:rPr lang="en-GB" sz="1800" dirty="0">
                <a:latin typeface="Times New Roman" panose="02020603050405020304" pitchFamily="18" charset="0"/>
                <a:cs typeface="Times New Roman" panose="02020603050405020304" pitchFamily="18" charset="0"/>
              </a:rPr>
              <a:t>Being a watchdog (checks and balances)</a:t>
            </a:r>
          </a:p>
          <a:p>
            <a:pPr>
              <a:lnSpc>
                <a:spcPct val="110000"/>
              </a:lnSpc>
            </a:pPr>
            <a:r>
              <a:rPr lang="en-GB" sz="1800" dirty="0">
                <a:latin typeface="Times New Roman" panose="02020603050405020304" pitchFamily="18" charset="0"/>
                <a:cs typeface="Times New Roman" panose="02020603050405020304" pitchFamily="18" charset="0"/>
              </a:rPr>
              <a:t>Promoting integrity</a:t>
            </a:r>
          </a:p>
          <a:p>
            <a:pPr>
              <a:lnSpc>
                <a:spcPct val="110000"/>
              </a:lnSpc>
            </a:pPr>
            <a:r>
              <a:rPr lang="en-GB" sz="1800" dirty="0">
                <a:latin typeface="Times New Roman" panose="02020603050405020304" pitchFamily="18" charset="0"/>
                <a:cs typeface="Times New Roman" panose="02020603050405020304" pitchFamily="18" charset="0"/>
              </a:rPr>
              <a:t>Mobilizing citizens in anti-corruption efforts </a:t>
            </a:r>
          </a:p>
          <a:p>
            <a:pPr>
              <a:lnSpc>
                <a:spcPct val="110000"/>
              </a:lnSpc>
            </a:pPr>
            <a:r>
              <a:rPr lang="en-GB" sz="1800" dirty="0">
                <a:latin typeface="Times New Roman" panose="02020603050405020304" pitchFamily="18" charset="0"/>
                <a:cs typeface="Times New Roman" panose="02020603050405020304" pitchFamily="18" charset="0"/>
              </a:rPr>
              <a:t>Media plays a significant role in raising voice to unveiling corrupt practices, empowering citizens to fight against corruption; media acts as a watchdog and monitors the working of various private and government institutions and lends us voice to an extensive kind of perceptions and arguments </a:t>
            </a:r>
          </a:p>
          <a:p>
            <a:pPr>
              <a:lnSpc>
                <a:spcPct val="110000"/>
              </a:lnSpc>
            </a:pPr>
            <a:r>
              <a:rPr lang="en-GB" sz="1800" dirty="0">
                <a:latin typeface="Times New Roman" panose="02020603050405020304" pitchFamily="18" charset="0"/>
                <a:cs typeface="Times New Roman" panose="02020603050405020304" pitchFamily="18" charset="0"/>
              </a:rPr>
              <a:t>Example: 2019 a year of protests</a:t>
            </a:r>
            <a:endParaRPr lang="en-US" sz="1800" dirty="0">
              <a:latin typeface="Times New Roman" panose="02020603050405020304" pitchFamily="18" charset="0"/>
              <a:cs typeface="Times New Roman" panose="02020603050405020304" pitchFamily="18" charset="0"/>
            </a:endParaRPr>
          </a:p>
          <a:p>
            <a:pPr marL="0" indent="0">
              <a:lnSpc>
                <a:spcPct val="110000"/>
              </a:lnSpc>
              <a:buNone/>
            </a:pPr>
            <a:r>
              <a:rPr lang="en-GB" sz="1800" dirty="0">
                <a:latin typeface="Times New Roman" panose="02020603050405020304" pitchFamily="18" charset="0"/>
                <a:cs typeface="Times New Roman" panose="02020603050405020304" pitchFamily="18" charset="0"/>
              </a:rPr>
              <a:t> </a:t>
            </a:r>
          </a:p>
          <a:p>
            <a:pPr marL="0" indent="0">
              <a:lnSpc>
                <a:spcPct val="110000"/>
              </a:lnSpc>
              <a:buNone/>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50837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D64D1B69-274E-FF4D-8CAA-65D612AD4032}"/>
              </a:ext>
            </a:extLst>
          </p:cNvPr>
          <p:cNvSpPr>
            <a:spLocks noGrp="1"/>
          </p:cNvSpPr>
          <p:nvPr>
            <p:ph type="title"/>
          </p:nvPr>
        </p:nvSpPr>
        <p:spPr>
          <a:xfrm>
            <a:off x="1019015" y="1093787"/>
            <a:ext cx="3059969" cy="4697413"/>
          </a:xfrm>
        </p:spPr>
        <p:txBody>
          <a:bodyPr>
            <a:normAutofit/>
          </a:bodyPr>
          <a:lstStyle/>
          <a:p>
            <a:r>
              <a:rPr lang="en-US" sz="2800" dirty="0">
                <a:latin typeface="Times New Roman" panose="02020603050405020304" pitchFamily="18" charset="0"/>
                <a:cs typeface="Times New Roman" panose="02020603050405020304" pitchFamily="18" charset="0"/>
              </a:rPr>
              <a:t>Investigative journalism</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360E879-D12E-F748-B984-303EB3B50F2B}"/>
              </a:ext>
            </a:extLst>
          </p:cNvPr>
          <p:cNvSpPr>
            <a:spLocks noGrp="1"/>
          </p:cNvSpPr>
          <p:nvPr>
            <p:ph idx="1"/>
          </p:nvPr>
        </p:nvSpPr>
        <p:spPr>
          <a:xfrm>
            <a:off x="5215467" y="1093788"/>
            <a:ext cx="5831944" cy="4697413"/>
          </a:xfrm>
        </p:spPr>
        <p:txBody>
          <a:bodyPr>
            <a:normAutofit/>
          </a:bodyPr>
          <a:lstStyle/>
          <a:p>
            <a:pPr>
              <a:lnSpc>
                <a:spcPct val="110000"/>
              </a:lnSpc>
            </a:pPr>
            <a:r>
              <a:rPr lang="en-GB" sz="1800" dirty="0">
                <a:latin typeface="Times New Roman" panose="02020603050405020304" pitchFamily="18" charset="0"/>
                <a:cs typeface="Times New Roman" panose="02020603050405020304" pitchFamily="18" charset="0"/>
              </a:rPr>
              <a:t>For more than a century, investigative reporting has had a significant impact against corruption, human rights abuses and corporate exploitation </a:t>
            </a:r>
          </a:p>
          <a:p>
            <a:pPr>
              <a:lnSpc>
                <a:spcPct val="110000"/>
              </a:lnSpc>
            </a:pPr>
            <a:r>
              <a:rPr lang="en-GB" sz="1800" dirty="0">
                <a:latin typeface="Times New Roman" panose="02020603050405020304" pitchFamily="18" charset="0"/>
                <a:cs typeface="Times New Roman" panose="02020603050405020304" pitchFamily="18" charset="0"/>
              </a:rPr>
              <a:t>Conducting interviews with political officials, validating information and in-depth research counts as investigative practice, and ground-breaking uncovering of yet unknown connections are believed to be the main characteristic of the profession (</a:t>
            </a:r>
            <a:r>
              <a:rPr lang="en-GB" sz="1800" dirty="0" err="1">
                <a:latin typeface="Times New Roman" panose="02020603050405020304" pitchFamily="18" charset="0"/>
                <a:cs typeface="Times New Roman" panose="02020603050405020304" pitchFamily="18" charset="0"/>
              </a:rPr>
              <a:t>Drüeke</a:t>
            </a:r>
            <a:r>
              <a:rPr lang="en-GB" sz="1800" dirty="0">
                <a:latin typeface="Times New Roman" panose="02020603050405020304" pitchFamily="18" charset="0"/>
                <a:cs typeface="Times New Roman" panose="02020603050405020304" pitchFamily="18" charset="0"/>
              </a:rPr>
              <a:t> 2018)</a:t>
            </a:r>
          </a:p>
          <a:p>
            <a:pPr>
              <a:lnSpc>
                <a:spcPct val="110000"/>
              </a:lnSpc>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2823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4F1989A4-64D4-FD4B-9FA2-46ECA0774780}"/>
              </a:ext>
            </a:extLst>
          </p:cNvPr>
          <p:cNvSpPr>
            <a:spLocks noGrp="1"/>
          </p:cNvSpPr>
          <p:nvPr>
            <p:ph type="title"/>
          </p:nvPr>
        </p:nvSpPr>
        <p:spPr>
          <a:xfrm>
            <a:off x="1019015" y="1093787"/>
            <a:ext cx="3059969" cy="4697413"/>
          </a:xfrm>
        </p:spPr>
        <p:txBody>
          <a:bodyPr>
            <a:normAutofit/>
          </a:bodyPr>
          <a:lstStyle/>
          <a:p>
            <a:r>
              <a:rPr lang="en-US" sz="2800" dirty="0">
                <a:latin typeface="Times New Roman" panose="02020603050405020304" pitchFamily="18" charset="0"/>
                <a:cs typeface="Times New Roman" panose="02020603050405020304" pitchFamily="18" charset="0"/>
              </a:rPr>
              <a:t>Effects of investigative journalism</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1C5F21-32DA-9440-8EC3-8FC1DFA44C6D}"/>
              </a:ext>
            </a:extLst>
          </p:cNvPr>
          <p:cNvSpPr>
            <a:spLocks noGrp="1"/>
          </p:cNvSpPr>
          <p:nvPr>
            <p:ph idx="1"/>
          </p:nvPr>
        </p:nvSpPr>
        <p:spPr>
          <a:xfrm>
            <a:off x="5215467" y="1093788"/>
            <a:ext cx="5831944" cy="4697413"/>
          </a:xfrm>
        </p:spPr>
        <p:txBody>
          <a:bodyPr>
            <a:normAutofit/>
          </a:bodyPr>
          <a:lstStyle/>
          <a:p>
            <a:pPr>
              <a:lnSpc>
                <a:spcPct val="110000"/>
              </a:lnSpc>
            </a:pPr>
            <a:r>
              <a:rPr lang="en-GB" sz="1800" dirty="0">
                <a:latin typeface="Times New Roman" panose="02020603050405020304" pitchFamily="18" charset="0"/>
                <a:cs typeface="Times New Roman" panose="02020603050405020304" pitchFamily="18" charset="0"/>
              </a:rPr>
              <a:t>Expose illicit activities </a:t>
            </a:r>
          </a:p>
          <a:p>
            <a:pPr>
              <a:lnSpc>
                <a:spcPct val="110000"/>
              </a:lnSpc>
            </a:pPr>
            <a:r>
              <a:rPr lang="en-GB" sz="1800" dirty="0">
                <a:latin typeface="Times New Roman" panose="02020603050405020304" pitchFamily="18" charset="0"/>
                <a:cs typeface="Times New Roman" panose="02020603050405020304" pitchFamily="18" charset="0"/>
              </a:rPr>
              <a:t>For example, the 2011 exposure of the local government official's involvement in human trafficking in China, the investigative journalist (Pang </a:t>
            </a:r>
            <a:r>
              <a:rPr lang="en-GB" sz="1800" dirty="0" err="1">
                <a:latin typeface="Times New Roman" panose="02020603050405020304" pitchFamily="18" charset="0"/>
                <a:cs typeface="Times New Roman" panose="02020603050405020304" pitchFamily="18" charset="0"/>
              </a:rPr>
              <a:t>Jiaoming</a:t>
            </a:r>
            <a:r>
              <a:rPr lang="en-GB" sz="1800" dirty="0">
                <a:latin typeface="Times New Roman" panose="02020603050405020304" pitchFamily="18" charset="0"/>
                <a:cs typeface="Times New Roman" panose="02020603050405020304" pitchFamily="18" charset="0"/>
              </a:rPr>
              <a:t>) was detained on false charges; still, his story was widely shared via social media and picked up by a state-run magazine. Three months later, 12 officials were forced to resign from office (Ni 2014)</a:t>
            </a:r>
          </a:p>
          <a:p>
            <a:pPr>
              <a:lnSpc>
                <a:spcPct val="110000"/>
              </a:lnSpc>
            </a:pPr>
            <a:r>
              <a:rPr lang="en-GB" sz="1800" dirty="0">
                <a:latin typeface="Times New Roman" panose="02020603050405020304" pitchFamily="18" charset="0"/>
                <a:cs typeface="Times New Roman" panose="02020603050405020304" pitchFamily="18" charset="0"/>
              </a:rPr>
              <a:t>In Brazil, the former President Rousseff’s chief of staff was released from office and subjected to legal investigations after three investigative journalists exposed involvement in illicit enrichment practices (Transparency International 2012)</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6276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4AD09535-0357-C84A-AD5C-D1505E1B3AAE}"/>
              </a:ext>
            </a:extLst>
          </p:cNvPr>
          <p:cNvSpPr>
            <a:spLocks noGrp="1"/>
          </p:cNvSpPr>
          <p:nvPr>
            <p:ph type="title"/>
          </p:nvPr>
        </p:nvSpPr>
        <p:spPr>
          <a:xfrm>
            <a:off x="1019015" y="1093787"/>
            <a:ext cx="3059969" cy="4697413"/>
          </a:xfrm>
        </p:spPr>
        <p:txBody>
          <a:bodyPr>
            <a:normAutofit/>
          </a:bodyPr>
          <a:lstStyle/>
          <a:p>
            <a:r>
              <a:rPr lang="en-US" sz="2800" dirty="0">
                <a:latin typeface="Times New Roman" panose="02020603050405020304" pitchFamily="18" charset="0"/>
                <a:cs typeface="Times New Roman" panose="02020603050405020304" pitchFamily="18" charset="0"/>
              </a:rPr>
              <a:t>Panama case</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C19143C-C185-E549-A31D-8AFA478EB8D7}"/>
              </a:ext>
            </a:extLst>
          </p:cNvPr>
          <p:cNvSpPr>
            <a:spLocks noGrp="1"/>
          </p:cNvSpPr>
          <p:nvPr>
            <p:ph idx="1"/>
          </p:nvPr>
        </p:nvSpPr>
        <p:spPr>
          <a:xfrm>
            <a:off x="5215467" y="1990726"/>
            <a:ext cx="5831944" cy="3800475"/>
          </a:xfrm>
        </p:spPr>
        <p:txBody>
          <a:bodyPr>
            <a:normAutofit/>
          </a:bodyPr>
          <a:lstStyle/>
          <a:p>
            <a:pPr>
              <a:lnSpc>
                <a:spcPct val="110000"/>
              </a:lnSpc>
            </a:pPr>
            <a:r>
              <a:rPr lang="en-US" sz="1800" dirty="0">
                <a:latin typeface="Times New Roman" panose="02020603050405020304" pitchFamily="18" charset="0"/>
                <a:cs typeface="Times New Roman" panose="02020603050405020304" pitchFamily="18" charset="0"/>
              </a:rPr>
              <a:t>A giant leak of 11.5 million financial and legal records exposes a</a:t>
            </a:r>
            <a:r>
              <a:rPr lang="en-GB" sz="1800" dirty="0">
                <a:latin typeface="Times New Roman" panose="02020603050405020304" pitchFamily="18" charset="0"/>
                <a:cs typeface="Times New Roman" panose="02020603050405020304" pitchFamily="18" charset="0"/>
              </a:rPr>
              <a:t> system that enables crime, corruption and wrongdoing, hidden by secretive offshore companies</a:t>
            </a:r>
            <a:endParaRPr lang="en-US" sz="1800" dirty="0">
              <a:latin typeface="Times New Roman" panose="02020603050405020304" pitchFamily="18" charset="0"/>
              <a:cs typeface="Times New Roman" panose="02020603050405020304" pitchFamily="18" charset="0"/>
            </a:endParaRPr>
          </a:p>
          <a:p>
            <a:pPr>
              <a:lnSpc>
                <a:spcPct val="110000"/>
              </a:lnSpc>
            </a:pPr>
            <a:r>
              <a:rPr lang="en-US" sz="1800" dirty="0">
                <a:latin typeface="Times New Roman" panose="02020603050405020304" pitchFamily="18" charset="0"/>
                <a:cs typeface="Times New Roman" panose="02020603050405020304" pitchFamily="18" charset="0"/>
              </a:rPr>
              <a:t>Involve 140 politicians from more than 50 countries</a:t>
            </a:r>
          </a:p>
          <a:p>
            <a:pPr>
              <a:lnSpc>
                <a:spcPct val="110000"/>
              </a:lnSpc>
            </a:pPr>
            <a:r>
              <a:rPr lang="en-US" sz="1800" dirty="0">
                <a:latin typeface="Times New Roman" panose="02020603050405020304" pitchFamily="18" charset="0"/>
                <a:cs typeface="Times New Roman" panose="02020603050405020304" pitchFamily="18" charset="0"/>
              </a:rPr>
              <a:t>Head of states, their associates, ministers and elected officials</a:t>
            </a:r>
          </a:p>
          <a:p>
            <a:pPr>
              <a:lnSpc>
                <a:spcPct val="110000"/>
              </a:lnSpc>
            </a:pPr>
            <a:r>
              <a:rPr lang="en-US" sz="1800" dirty="0">
                <a:latin typeface="Times New Roman" panose="02020603050405020304" pitchFamily="18" charset="0"/>
                <a:cs typeface="Times New Roman" panose="02020603050405020304" pitchFamily="18" charset="0"/>
              </a:rPr>
              <a:t>Connected to offshore companies in 21 tax heavens</a:t>
            </a:r>
          </a:p>
          <a:p>
            <a:pPr marL="0" indent="0">
              <a:lnSpc>
                <a:spcPct val="110000"/>
              </a:lnSpc>
              <a:buNone/>
            </a:pPr>
            <a:endParaRPr lang="en-US" sz="1800" dirty="0">
              <a:latin typeface="Times New Roman" panose="02020603050405020304" pitchFamily="18" charset="0"/>
              <a:cs typeface="Times New Roman" panose="02020603050405020304" pitchFamily="18" charset="0"/>
            </a:endParaRPr>
          </a:p>
        </p:txBody>
      </p:sp>
      <p:pic>
        <p:nvPicPr>
          <p:cNvPr id="5" name="Picture 4" descr="A group of people posing for a photo&#10;&#10;Description automatically generated">
            <a:extLst>
              <a:ext uri="{FF2B5EF4-FFF2-40B4-BE49-F238E27FC236}">
                <a16:creationId xmlns:a16="http://schemas.microsoft.com/office/drawing/2014/main" id="{463C97B4-9778-6643-BC59-C867AC8BCE13}"/>
              </a:ext>
            </a:extLst>
          </p:cNvPr>
          <p:cNvPicPr>
            <a:picLocks noChangeAspect="1"/>
          </p:cNvPicPr>
          <p:nvPr/>
        </p:nvPicPr>
        <p:blipFill>
          <a:blip r:embed="rId2"/>
          <a:stretch>
            <a:fillRect/>
          </a:stretch>
        </p:blipFill>
        <p:spPr>
          <a:xfrm>
            <a:off x="-14288" y="-9205"/>
            <a:ext cx="4639372" cy="1966594"/>
          </a:xfrm>
          <a:prstGeom prst="rect">
            <a:avLst/>
          </a:prstGeom>
        </p:spPr>
      </p:pic>
    </p:spTree>
    <p:extLst>
      <p:ext uri="{BB962C8B-B14F-4D97-AF65-F5344CB8AC3E}">
        <p14:creationId xmlns:p14="http://schemas.microsoft.com/office/powerpoint/2010/main" val="3644230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8E1DDAD8-1D10-4640-A034-BE90015E37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8" name="Rectangle 10">
              <a:extLst>
                <a:ext uri="{FF2B5EF4-FFF2-40B4-BE49-F238E27FC236}">
                  <a16:creationId xmlns:a16="http://schemas.microsoft.com/office/drawing/2014/main" id="{52FE7688-721D-4A97-B007-BDE056094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a:extLst>
                <a:ext uri="{FF2B5EF4-FFF2-40B4-BE49-F238E27FC236}">
                  <a16:creationId xmlns:a16="http://schemas.microsoft.com/office/drawing/2014/main" id="{9E73A810-8571-4A9D-A3CB-336933AB4C0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55CBE651-B565-1B46-BD63-C2144934383C}"/>
              </a:ext>
            </a:extLst>
          </p:cNvPr>
          <p:cNvSpPr>
            <a:spLocks noGrp="1"/>
          </p:cNvSpPr>
          <p:nvPr>
            <p:ph type="title"/>
          </p:nvPr>
        </p:nvSpPr>
        <p:spPr>
          <a:xfrm>
            <a:off x="7962519" y="618518"/>
            <a:ext cx="3084891" cy="1478570"/>
          </a:xfrm>
        </p:spPr>
        <p:txBody>
          <a:bodyPr>
            <a:normAutofit/>
          </a:bodyPr>
          <a:lstStyle/>
          <a:p>
            <a:r>
              <a:rPr lang="en-US" sz="2800" dirty="0">
                <a:latin typeface="Times New Roman" panose="02020603050405020304" pitchFamily="18" charset="0"/>
                <a:cs typeface="Times New Roman" panose="02020603050405020304" pitchFamily="18" charset="0"/>
              </a:rPr>
              <a:t>Threats to investigative journalism</a:t>
            </a:r>
          </a:p>
        </p:txBody>
      </p:sp>
      <p:pic>
        <p:nvPicPr>
          <p:cNvPr id="5" name="Picture 4" descr="A close up of a newspaper&#10;&#10;Description automatically generated">
            <a:extLst>
              <a:ext uri="{FF2B5EF4-FFF2-40B4-BE49-F238E27FC236}">
                <a16:creationId xmlns:a16="http://schemas.microsoft.com/office/drawing/2014/main" id="{BFF4B0BE-4021-4847-8FF5-7A1024B372EA}"/>
              </a:ext>
            </a:extLst>
          </p:cNvPr>
          <p:cNvPicPr>
            <a:picLocks noChangeAspect="1"/>
          </p:cNvPicPr>
          <p:nvPr/>
        </p:nvPicPr>
        <p:blipFill rotWithShape="1">
          <a:blip r:embed="rId5"/>
          <a:srcRect l="8040" r="29965"/>
          <a:stretch/>
        </p:blipFill>
        <p:spPr>
          <a:xfrm>
            <a:off x="-5597" y="10"/>
            <a:ext cx="7558541" cy="6857990"/>
          </a:xfrm>
          <a:prstGeom prst="rect">
            <a:avLst/>
          </a:prstGeom>
        </p:spPr>
      </p:pic>
      <p:grpSp>
        <p:nvGrpSpPr>
          <p:cNvPr id="9" name="Group 13">
            <a:extLst>
              <a:ext uri="{FF2B5EF4-FFF2-40B4-BE49-F238E27FC236}">
                <a16:creationId xmlns:a16="http://schemas.microsoft.com/office/drawing/2014/main" id="{FD642FB6-2808-4BC5-AE0B-7302C24B78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5" name="Rectangle 14">
              <a:extLst>
                <a:ext uri="{FF2B5EF4-FFF2-40B4-BE49-F238E27FC236}">
                  <a16:creationId xmlns:a16="http://schemas.microsoft.com/office/drawing/2014/main" id="{0B0B8F04-D9A7-48E5-A29C-51A66B59DF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6" name="Freeform 6">
              <a:extLst>
                <a:ext uri="{FF2B5EF4-FFF2-40B4-BE49-F238E27FC236}">
                  <a16:creationId xmlns:a16="http://schemas.microsoft.com/office/drawing/2014/main" id="{D6D18883-6BFF-42BB-8088-FCCF83F9CF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Freeform 7">
              <a:extLst>
                <a:ext uri="{FF2B5EF4-FFF2-40B4-BE49-F238E27FC236}">
                  <a16:creationId xmlns:a16="http://schemas.microsoft.com/office/drawing/2014/main" id="{1D0FEFB3-A009-4D0F-9107-C0B17786FB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 name="Rectangle 17">
              <a:extLst>
                <a:ext uri="{FF2B5EF4-FFF2-40B4-BE49-F238E27FC236}">
                  <a16:creationId xmlns:a16="http://schemas.microsoft.com/office/drawing/2014/main" id="{78E86C7F-B981-4448-8A1A-856F7124FF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9" name="Freeform 9">
              <a:extLst>
                <a:ext uri="{FF2B5EF4-FFF2-40B4-BE49-F238E27FC236}">
                  <a16:creationId xmlns:a16="http://schemas.microsoft.com/office/drawing/2014/main" id="{4C6CFFD9-BA00-4184-8310-5FC9550954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0">
              <a:extLst>
                <a:ext uri="{FF2B5EF4-FFF2-40B4-BE49-F238E27FC236}">
                  <a16:creationId xmlns:a16="http://schemas.microsoft.com/office/drawing/2014/main" id="{A1892DF3-4848-496C-8664-DFD32EE25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1">
              <a:extLst>
                <a:ext uri="{FF2B5EF4-FFF2-40B4-BE49-F238E27FC236}">
                  <a16:creationId xmlns:a16="http://schemas.microsoft.com/office/drawing/2014/main" id="{D6DB8C30-651E-4D8F-A70C-163FC5842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2">
              <a:extLst>
                <a:ext uri="{FF2B5EF4-FFF2-40B4-BE49-F238E27FC236}">
                  <a16:creationId xmlns:a16="http://schemas.microsoft.com/office/drawing/2014/main" id="{563DFB81-F969-4F44-BA6C-6347956423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3">
              <a:extLst>
                <a:ext uri="{FF2B5EF4-FFF2-40B4-BE49-F238E27FC236}">
                  <a16:creationId xmlns:a16="http://schemas.microsoft.com/office/drawing/2014/main" id="{8E5DE346-AFCA-40DA-B5E2-93A86EA5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4">
              <a:extLst>
                <a:ext uri="{FF2B5EF4-FFF2-40B4-BE49-F238E27FC236}">
                  <a16:creationId xmlns:a16="http://schemas.microsoft.com/office/drawing/2014/main" id="{77A34306-2AE8-43D0-9686-E97B3B53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5">
              <a:extLst>
                <a:ext uri="{FF2B5EF4-FFF2-40B4-BE49-F238E27FC236}">
                  <a16:creationId xmlns:a16="http://schemas.microsoft.com/office/drawing/2014/main" id="{B9CC10F0-FFCD-4CB9-AF4C-22722D20B7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6">
              <a:extLst>
                <a:ext uri="{FF2B5EF4-FFF2-40B4-BE49-F238E27FC236}">
                  <a16:creationId xmlns:a16="http://schemas.microsoft.com/office/drawing/2014/main" id="{2A6B0E38-C962-4491-BFDA-75378B4D67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7">
              <a:extLst>
                <a:ext uri="{FF2B5EF4-FFF2-40B4-BE49-F238E27FC236}">
                  <a16:creationId xmlns:a16="http://schemas.microsoft.com/office/drawing/2014/main" id="{655F640B-8407-487C-8696-F4745147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18">
              <a:extLst>
                <a:ext uri="{FF2B5EF4-FFF2-40B4-BE49-F238E27FC236}">
                  <a16:creationId xmlns:a16="http://schemas.microsoft.com/office/drawing/2014/main" id="{FAB4F099-4FF6-4410-A5B9-2A5355719C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19">
              <a:extLst>
                <a:ext uri="{FF2B5EF4-FFF2-40B4-BE49-F238E27FC236}">
                  <a16:creationId xmlns:a16="http://schemas.microsoft.com/office/drawing/2014/main" id="{6FE80B6E-3DA9-4304-9925-12E578C4E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0">
              <a:extLst>
                <a:ext uri="{FF2B5EF4-FFF2-40B4-BE49-F238E27FC236}">
                  <a16:creationId xmlns:a16="http://schemas.microsoft.com/office/drawing/2014/main" id="{67D1CB75-0CBA-4E13-924C-21F221D7BF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1">
              <a:extLst>
                <a:ext uri="{FF2B5EF4-FFF2-40B4-BE49-F238E27FC236}">
                  <a16:creationId xmlns:a16="http://schemas.microsoft.com/office/drawing/2014/main" id="{F2CC783B-FA45-4777-A76A-982B285C7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2">
              <a:extLst>
                <a:ext uri="{FF2B5EF4-FFF2-40B4-BE49-F238E27FC236}">
                  <a16:creationId xmlns:a16="http://schemas.microsoft.com/office/drawing/2014/main" id="{D68F4DD3-D736-4B78-972E-F5128CFB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3">
              <a:extLst>
                <a:ext uri="{FF2B5EF4-FFF2-40B4-BE49-F238E27FC236}">
                  <a16:creationId xmlns:a16="http://schemas.microsoft.com/office/drawing/2014/main" id="{B14AF103-15B3-4796-A71A-297D37E176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4">
              <a:extLst>
                <a:ext uri="{FF2B5EF4-FFF2-40B4-BE49-F238E27FC236}">
                  <a16:creationId xmlns:a16="http://schemas.microsoft.com/office/drawing/2014/main" id="{B0B240FB-0453-4B6F-9F9B-C2C3305AC5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5">
              <a:extLst>
                <a:ext uri="{FF2B5EF4-FFF2-40B4-BE49-F238E27FC236}">
                  <a16:creationId xmlns:a16="http://schemas.microsoft.com/office/drawing/2014/main" id="{EBBBDCEE-433E-40F3-B49D-375CB162A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6">
              <a:extLst>
                <a:ext uri="{FF2B5EF4-FFF2-40B4-BE49-F238E27FC236}">
                  <a16:creationId xmlns:a16="http://schemas.microsoft.com/office/drawing/2014/main" id="{09B123C6-141E-4A37-B5A7-27E7764FA1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7">
              <a:extLst>
                <a:ext uri="{FF2B5EF4-FFF2-40B4-BE49-F238E27FC236}">
                  <a16:creationId xmlns:a16="http://schemas.microsoft.com/office/drawing/2014/main" id="{1FA1F521-36A1-49FF-84A7-229E8970F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28">
              <a:extLst>
                <a:ext uri="{FF2B5EF4-FFF2-40B4-BE49-F238E27FC236}">
                  <a16:creationId xmlns:a16="http://schemas.microsoft.com/office/drawing/2014/main" id="{DE512F89-D901-4487-A42C-02345EC5FC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29">
              <a:extLst>
                <a:ext uri="{FF2B5EF4-FFF2-40B4-BE49-F238E27FC236}">
                  <a16:creationId xmlns:a16="http://schemas.microsoft.com/office/drawing/2014/main" id="{ED3ED0E5-3226-4B78-B3EA-C591824B8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30">
              <a:extLst>
                <a:ext uri="{FF2B5EF4-FFF2-40B4-BE49-F238E27FC236}">
                  <a16:creationId xmlns:a16="http://schemas.microsoft.com/office/drawing/2014/main" id="{9CBB1F68-B6DE-4ECF-B20F-328F9811E2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1">
              <a:extLst>
                <a:ext uri="{FF2B5EF4-FFF2-40B4-BE49-F238E27FC236}">
                  <a16:creationId xmlns:a16="http://schemas.microsoft.com/office/drawing/2014/main" id="{A566C551-9523-4D97-A8CF-5C91F436C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Freeform 32">
              <a:extLst>
                <a:ext uri="{FF2B5EF4-FFF2-40B4-BE49-F238E27FC236}">
                  <a16:creationId xmlns:a16="http://schemas.microsoft.com/office/drawing/2014/main" id="{9E166BA0-9268-4419-9332-2D30C21239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Rectangle 42">
              <a:extLst>
                <a:ext uri="{FF2B5EF4-FFF2-40B4-BE49-F238E27FC236}">
                  <a16:creationId xmlns:a16="http://schemas.microsoft.com/office/drawing/2014/main" id="{B700C031-AA54-4DC7-B8A2-2569B3FA653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4" name="Freeform 34">
              <a:extLst>
                <a:ext uri="{FF2B5EF4-FFF2-40B4-BE49-F238E27FC236}">
                  <a16:creationId xmlns:a16="http://schemas.microsoft.com/office/drawing/2014/main" id="{03045EC8-ECC8-473F-8786-DE266F05B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5">
              <a:extLst>
                <a:ext uri="{FF2B5EF4-FFF2-40B4-BE49-F238E27FC236}">
                  <a16:creationId xmlns:a16="http://schemas.microsoft.com/office/drawing/2014/main" id="{9337EBA2-5088-4A44-8C0B-A6EE7898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6">
              <a:extLst>
                <a:ext uri="{FF2B5EF4-FFF2-40B4-BE49-F238E27FC236}">
                  <a16:creationId xmlns:a16="http://schemas.microsoft.com/office/drawing/2014/main" id="{3486A705-2593-45C9-A13E-8E2FB7C35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7">
              <a:extLst>
                <a:ext uri="{FF2B5EF4-FFF2-40B4-BE49-F238E27FC236}">
                  <a16:creationId xmlns:a16="http://schemas.microsoft.com/office/drawing/2014/main" id="{F357321C-6DEE-4D02-A997-75E47EE0E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38">
              <a:extLst>
                <a:ext uri="{FF2B5EF4-FFF2-40B4-BE49-F238E27FC236}">
                  <a16:creationId xmlns:a16="http://schemas.microsoft.com/office/drawing/2014/main" id="{D0B8F87F-3530-4BCD-A8E5-C1B83707B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39">
              <a:extLst>
                <a:ext uri="{FF2B5EF4-FFF2-40B4-BE49-F238E27FC236}">
                  <a16:creationId xmlns:a16="http://schemas.microsoft.com/office/drawing/2014/main" id="{5BE86BA3-AB0E-4F70-A552-0D9EB9E98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0">
              <a:extLst>
                <a:ext uri="{FF2B5EF4-FFF2-40B4-BE49-F238E27FC236}">
                  <a16:creationId xmlns:a16="http://schemas.microsoft.com/office/drawing/2014/main" id="{DF5FE773-B9AE-4A3F-8EDC-165CE579BD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1">
              <a:extLst>
                <a:ext uri="{FF2B5EF4-FFF2-40B4-BE49-F238E27FC236}">
                  <a16:creationId xmlns:a16="http://schemas.microsoft.com/office/drawing/2014/main" id="{4A03D7BE-B358-4F8B-85EA-65E0CBF2D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2">
              <a:extLst>
                <a:ext uri="{FF2B5EF4-FFF2-40B4-BE49-F238E27FC236}">
                  <a16:creationId xmlns:a16="http://schemas.microsoft.com/office/drawing/2014/main" id="{A6548877-0957-435B-A419-389A278E57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3">
              <a:extLst>
                <a:ext uri="{FF2B5EF4-FFF2-40B4-BE49-F238E27FC236}">
                  <a16:creationId xmlns:a16="http://schemas.microsoft.com/office/drawing/2014/main" id="{B2D5EA95-9E60-468A-8DA1-40F05C9BD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Freeform 44">
              <a:extLst>
                <a:ext uri="{FF2B5EF4-FFF2-40B4-BE49-F238E27FC236}">
                  <a16:creationId xmlns:a16="http://schemas.microsoft.com/office/drawing/2014/main" id="{C9B409CE-11E5-40D1-8C9B-86614EAE2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5" name="Rectangle 54">
              <a:extLst>
                <a:ext uri="{FF2B5EF4-FFF2-40B4-BE49-F238E27FC236}">
                  <a16:creationId xmlns:a16="http://schemas.microsoft.com/office/drawing/2014/main" id="{9E594AF5-DB50-4227-AC2F-10EE5233C41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6" name="Freeform 46">
              <a:extLst>
                <a:ext uri="{FF2B5EF4-FFF2-40B4-BE49-F238E27FC236}">
                  <a16:creationId xmlns:a16="http://schemas.microsoft.com/office/drawing/2014/main" id="{9335DCAF-74A2-4994-B5BF-1C079A40A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47">
              <a:extLst>
                <a:ext uri="{FF2B5EF4-FFF2-40B4-BE49-F238E27FC236}">
                  <a16:creationId xmlns:a16="http://schemas.microsoft.com/office/drawing/2014/main" id="{1DC8E1A2-0C6B-4BA9-85F4-3645AED5DE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48">
              <a:extLst>
                <a:ext uri="{FF2B5EF4-FFF2-40B4-BE49-F238E27FC236}">
                  <a16:creationId xmlns:a16="http://schemas.microsoft.com/office/drawing/2014/main" id="{28F38DE0-3BEE-441A-8212-E77DA2328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49">
              <a:extLst>
                <a:ext uri="{FF2B5EF4-FFF2-40B4-BE49-F238E27FC236}">
                  <a16:creationId xmlns:a16="http://schemas.microsoft.com/office/drawing/2014/main" id="{AE81208E-D239-496C-A312-506B0241B3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0">
              <a:extLst>
                <a:ext uri="{FF2B5EF4-FFF2-40B4-BE49-F238E27FC236}">
                  <a16:creationId xmlns:a16="http://schemas.microsoft.com/office/drawing/2014/main" id="{242FE966-DDA4-4668-B8D6-C4B0D4C78E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1">
              <a:extLst>
                <a:ext uri="{FF2B5EF4-FFF2-40B4-BE49-F238E27FC236}">
                  <a16:creationId xmlns:a16="http://schemas.microsoft.com/office/drawing/2014/main" id="{FB0A5F60-550F-4025-9DCE-6F42A7C06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2">
              <a:extLst>
                <a:ext uri="{FF2B5EF4-FFF2-40B4-BE49-F238E27FC236}">
                  <a16:creationId xmlns:a16="http://schemas.microsoft.com/office/drawing/2014/main" id="{D7B61D18-4A61-44C9-A809-40639E8C1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3">
              <a:extLst>
                <a:ext uri="{FF2B5EF4-FFF2-40B4-BE49-F238E27FC236}">
                  <a16:creationId xmlns:a16="http://schemas.microsoft.com/office/drawing/2014/main" id="{CB26E7EB-DC12-4BA7-B5DE-09EF2C1D0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4">
              <a:extLst>
                <a:ext uri="{FF2B5EF4-FFF2-40B4-BE49-F238E27FC236}">
                  <a16:creationId xmlns:a16="http://schemas.microsoft.com/office/drawing/2014/main" id="{921237B4-9D85-4611-851F-5DBD71544A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5">
              <a:extLst>
                <a:ext uri="{FF2B5EF4-FFF2-40B4-BE49-F238E27FC236}">
                  <a16:creationId xmlns:a16="http://schemas.microsoft.com/office/drawing/2014/main" id="{C91509DE-9FAA-4E84-BCC1-CDDBEA8AC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6">
              <a:extLst>
                <a:ext uri="{FF2B5EF4-FFF2-40B4-BE49-F238E27FC236}">
                  <a16:creationId xmlns:a16="http://schemas.microsoft.com/office/drawing/2014/main" id="{C7029B06-6A09-4E46-BA86-F3C66DBDD4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57">
              <a:extLst>
                <a:ext uri="{FF2B5EF4-FFF2-40B4-BE49-F238E27FC236}">
                  <a16:creationId xmlns:a16="http://schemas.microsoft.com/office/drawing/2014/main" id="{FF4ACFBF-D1F2-47B1-B0EB-F08C6508B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8" name="Freeform 58">
              <a:extLst>
                <a:ext uri="{FF2B5EF4-FFF2-40B4-BE49-F238E27FC236}">
                  <a16:creationId xmlns:a16="http://schemas.microsoft.com/office/drawing/2014/main" id="{A6FD1991-3A0E-4F63-BAD9-A98C298604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D0A83445-08B1-B647-AF00-5428FDCB319C}"/>
              </a:ext>
            </a:extLst>
          </p:cNvPr>
          <p:cNvSpPr>
            <a:spLocks noGrp="1"/>
          </p:cNvSpPr>
          <p:nvPr>
            <p:ph idx="1"/>
          </p:nvPr>
        </p:nvSpPr>
        <p:spPr>
          <a:xfrm>
            <a:off x="7962519" y="2249487"/>
            <a:ext cx="3084892" cy="3541714"/>
          </a:xfrm>
        </p:spPr>
        <p:txBody>
          <a:bodyPr>
            <a:normAutofit/>
          </a:bodyPr>
          <a:lstStyle/>
          <a:p>
            <a:r>
              <a:rPr lang="en-GB" sz="1800" dirty="0">
                <a:latin typeface="Times New Roman" panose="02020603050405020304" pitchFamily="18" charset="0"/>
                <a:cs typeface="Times New Roman" panose="02020603050405020304" pitchFamily="18" charset="0"/>
              </a:rPr>
              <a:t>The </a:t>
            </a:r>
            <a:r>
              <a:rPr lang="en-GB" sz="1800" b="1" dirty="0">
                <a:latin typeface="Times New Roman" panose="02020603050405020304" pitchFamily="18" charset="0"/>
                <a:cs typeface="Times New Roman" panose="02020603050405020304" pitchFamily="18" charset="0"/>
              </a:rPr>
              <a:t>Daphne Caruana </a:t>
            </a:r>
            <a:r>
              <a:rPr lang="en-GB" sz="1800" b="1" dirty="0" err="1">
                <a:latin typeface="Times New Roman" panose="02020603050405020304" pitchFamily="18" charset="0"/>
                <a:cs typeface="Times New Roman" panose="02020603050405020304" pitchFamily="18" charset="0"/>
              </a:rPr>
              <a:t>Galizia</a:t>
            </a:r>
            <a:r>
              <a:rPr lang="en-GB" sz="1800" dirty="0">
                <a:latin typeface="Times New Roman" panose="02020603050405020304" pitchFamily="18" charset="0"/>
                <a:cs typeface="Times New Roman" panose="02020603050405020304" pitchFamily="18" charset="0"/>
              </a:rPr>
              <a:t> who led the Panama papers investigation into corruption in Malta, was killed in October 2017, in a car bomb on a highway</a:t>
            </a:r>
          </a:p>
          <a:p>
            <a:pPr marL="0" indent="0">
              <a:buNone/>
            </a:pPr>
            <a:br>
              <a:rPr lang="en-GB"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2825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AE74B84A-7D27-894A-BE2E-868C8F2F3E73}"/>
              </a:ext>
            </a:extLst>
          </p:cNvPr>
          <p:cNvSpPr>
            <a:spLocks noGrp="1"/>
          </p:cNvSpPr>
          <p:nvPr>
            <p:ph type="title"/>
          </p:nvPr>
        </p:nvSpPr>
        <p:spPr>
          <a:xfrm>
            <a:off x="1019015" y="1093787"/>
            <a:ext cx="3059969" cy="4697413"/>
          </a:xfrm>
        </p:spPr>
        <p:txBody>
          <a:bodyPr>
            <a:normAutofit/>
          </a:bodyPr>
          <a:lstStyle/>
          <a:p>
            <a:r>
              <a:rPr lang="en-US" sz="2800" dirty="0">
                <a:latin typeface="Times New Roman" panose="02020603050405020304" pitchFamily="18" charset="0"/>
                <a:cs typeface="Times New Roman" panose="02020603050405020304" pitchFamily="18" charset="0"/>
              </a:rPr>
              <a:t>Criteria of media being effective against corruption</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0E8D39-8818-1A4E-AE64-8F935202803C}"/>
              </a:ext>
            </a:extLst>
          </p:cNvPr>
          <p:cNvSpPr>
            <a:spLocks noGrp="1"/>
          </p:cNvSpPr>
          <p:nvPr>
            <p:ph idx="1"/>
          </p:nvPr>
        </p:nvSpPr>
        <p:spPr>
          <a:xfrm>
            <a:off x="5215467" y="1093788"/>
            <a:ext cx="6473296" cy="5492750"/>
          </a:xfrm>
        </p:spPr>
        <p:txBody>
          <a:bodyPr>
            <a:normAutofit/>
          </a:bodyPr>
          <a:lstStyle/>
          <a:p>
            <a:pPr>
              <a:lnSpc>
                <a:spcPct val="110000"/>
              </a:lnSpc>
            </a:pPr>
            <a:r>
              <a:rPr lang="en-GB" sz="1800" dirty="0">
                <a:latin typeface="Times New Roman" panose="02020603050405020304" pitchFamily="18" charset="0"/>
                <a:cs typeface="Times New Roman" panose="02020603050405020304" pitchFamily="18" charset="0"/>
              </a:rPr>
              <a:t>Professional ethics and skills: credibility, transparency, accuracy, and unbiasedness</a:t>
            </a:r>
          </a:p>
          <a:p>
            <a:pPr>
              <a:lnSpc>
                <a:spcPct val="110000"/>
              </a:lnSpc>
            </a:pPr>
            <a:r>
              <a:rPr lang="en-GB" sz="1800" dirty="0">
                <a:latin typeface="Times New Roman" panose="02020603050405020304" pitchFamily="18" charset="0"/>
                <a:cs typeface="Times New Roman" panose="02020603050405020304" pitchFamily="18" charset="0"/>
              </a:rPr>
              <a:t>Media independence: Media independence is determined by the legal framework </a:t>
            </a:r>
            <a:r>
              <a:rPr lang="en-GB" sz="1800" dirty="0" err="1">
                <a:latin typeface="Times New Roman" panose="02020603050405020304" pitchFamily="18" charset="0"/>
                <a:cs typeface="Times New Roman" panose="02020603050405020304" pitchFamily="18" charset="0"/>
              </a:rPr>
              <a:t>i</a:t>
            </a:r>
            <a:r>
              <a:rPr lang="en-GB" sz="1800" dirty="0">
                <a:latin typeface="Times New Roman" panose="02020603050405020304" pitchFamily="18" charset="0"/>
                <a:cs typeface="Times New Roman" panose="02020603050405020304" pitchFamily="18" charset="0"/>
              </a:rPr>
              <a:t>-e freedom of information laws, licensing laws; financial and economic and political pressures; concentration of media ownership; governmental ownership of the media</a:t>
            </a:r>
          </a:p>
          <a:p>
            <a:pPr>
              <a:lnSpc>
                <a:spcPct val="110000"/>
              </a:lnSpc>
            </a:pPr>
            <a:r>
              <a:rPr lang="en-GB" sz="1800" dirty="0">
                <a:latin typeface="Times New Roman" panose="02020603050405020304" pitchFamily="18" charset="0"/>
                <a:cs typeface="Times New Roman" panose="02020603050405020304" pitchFamily="18" charset="0"/>
              </a:rPr>
              <a:t>Accessibility: To fulfil its watchdog function of monitoring and scrutinising those in power, the information made available by the media must be accessible and understandable to the public </a:t>
            </a:r>
          </a:p>
          <a:p>
            <a:pPr>
              <a:lnSpc>
                <a:spcPct val="110000"/>
              </a:lnSpc>
            </a:pPr>
            <a:endParaRPr lang="en-GB" sz="1800" dirty="0">
              <a:latin typeface="Times New Roman" panose="02020603050405020304" pitchFamily="18" charset="0"/>
              <a:cs typeface="Times New Roman" panose="02020603050405020304" pitchFamily="18" charset="0"/>
            </a:endParaRPr>
          </a:p>
          <a:p>
            <a:pPr>
              <a:lnSpc>
                <a:spcPct val="110000"/>
              </a:lnSpc>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0170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068D388E-E44C-0144-AEA1-3010A9E7722C}"/>
              </a:ext>
            </a:extLst>
          </p:cNvPr>
          <p:cNvSpPr>
            <a:spLocks noGrp="1"/>
          </p:cNvSpPr>
          <p:nvPr>
            <p:ph type="title"/>
          </p:nvPr>
        </p:nvSpPr>
        <p:spPr>
          <a:xfrm>
            <a:off x="1019015" y="1093787"/>
            <a:ext cx="3059969" cy="4697413"/>
          </a:xfrm>
        </p:spPr>
        <p:txBody>
          <a:bodyPr>
            <a:normAutofit/>
          </a:bodyPr>
          <a:lstStyle/>
          <a:p>
            <a:r>
              <a:rPr lang="en-US" sz="2800" dirty="0">
                <a:latin typeface="Times New Roman" panose="02020603050405020304" pitchFamily="18" charset="0"/>
                <a:cs typeface="Times New Roman" panose="02020603050405020304" pitchFamily="18" charset="0"/>
              </a:rPr>
              <a:t>Challenges for media</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CC8833-32F0-FD4A-80C5-6D2E35C742A9}"/>
              </a:ext>
            </a:extLst>
          </p:cNvPr>
          <p:cNvSpPr>
            <a:spLocks noGrp="1"/>
          </p:cNvSpPr>
          <p:nvPr>
            <p:ph idx="1"/>
          </p:nvPr>
        </p:nvSpPr>
        <p:spPr>
          <a:xfrm>
            <a:off x="5215466" y="1093788"/>
            <a:ext cx="6862233" cy="5607050"/>
          </a:xfrm>
        </p:spPr>
        <p:txBody>
          <a:bodyPr>
            <a:noAutofit/>
          </a:bodyPr>
          <a:lstStyle/>
          <a:p>
            <a:pPr>
              <a:lnSpc>
                <a:spcPct val="110000"/>
              </a:lnSpc>
            </a:pPr>
            <a:r>
              <a:rPr lang="en-GB" sz="1800" dirty="0">
                <a:latin typeface="Times New Roman" panose="02020603050405020304" pitchFamily="18" charset="0"/>
                <a:cs typeface="Times New Roman" panose="02020603050405020304" pitchFamily="18" charset="0"/>
              </a:rPr>
              <a:t>The media has the potential to be an effective anticorruption tool, but at the same time media itself is at risk of corruption. The media can sometimes be continuously targeted by undue interference from vested interests, abuses of power and corruption.</a:t>
            </a:r>
          </a:p>
          <a:p>
            <a:pPr>
              <a:lnSpc>
                <a:spcPct val="110000"/>
              </a:lnSpc>
            </a:pPr>
            <a:r>
              <a:rPr lang="en-GB" sz="1800" dirty="0">
                <a:latin typeface="Times New Roman" panose="02020603050405020304" pitchFamily="18" charset="0"/>
                <a:cs typeface="Times New Roman" panose="02020603050405020304" pitchFamily="18" charset="0"/>
              </a:rPr>
              <a:t>Being the most important source of information for most people, the media represents an important channel of manipulating public opinion in favour of vested interests. Different media channels can be used to cover up instances of malfeasance, clientelism and embezzlement, among others. </a:t>
            </a:r>
          </a:p>
          <a:p>
            <a:pPr>
              <a:lnSpc>
                <a:spcPct val="110000"/>
              </a:lnSpc>
            </a:pPr>
            <a:r>
              <a:rPr lang="en-GB" sz="1800" dirty="0">
                <a:latin typeface="Times New Roman" panose="02020603050405020304" pitchFamily="18" charset="0"/>
                <a:cs typeface="Times New Roman" panose="02020603050405020304" pitchFamily="18" charset="0"/>
              </a:rPr>
              <a:t>Fertile grounds for corruption may be created through lack of journalistic training and technical skills, low professional and ethical standards, financial pressures on media outlets and individual journalists, which makes them susceptible to bribes, as well as ownership structures aligned with business interest (Mendes 2013; </a:t>
            </a:r>
            <a:r>
              <a:rPr lang="en-GB" sz="1800" dirty="0" err="1">
                <a:latin typeface="Times New Roman" panose="02020603050405020304" pitchFamily="18" charset="0"/>
                <a:cs typeface="Times New Roman" panose="02020603050405020304" pitchFamily="18" charset="0"/>
              </a:rPr>
              <a:t>Schiffrin</a:t>
            </a:r>
            <a:r>
              <a:rPr lang="en-GB" sz="1800" dirty="0">
                <a:latin typeface="Times New Roman" panose="02020603050405020304" pitchFamily="18" charset="0"/>
                <a:cs typeface="Times New Roman" panose="02020603050405020304" pitchFamily="18" charset="0"/>
              </a:rPr>
              <a:t> 2014; </a:t>
            </a:r>
            <a:r>
              <a:rPr lang="en-GB" sz="1800" dirty="0" err="1">
                <a:latin typeface="Times New Roman" panose="02020603050405020304" pitchFamily="18" charset="0"/>
                <a:cs typeface="Times New Roman" panose="02020603050405020304" pitchFamily="18" charset="0"/>
              </a:rPr>
              <a:t>Ibelema</a:t>
            </a:r>
            <a:r>
              <a:rPr lang="en-GB" sz="1800" dirty="0">
                <a:latin typeface="Times New Roman" panose="02020603050405020304" pitchFamily="18" charset="0"/>
                <a:cs typeface="Times New Roman" panose="02020603050405020304" pitchFamily="18" charset="0"/>
              </a:rPr>
              <a:t> 2008). </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2033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9970B3B8-07CF-1246-9A65-FBD83973FC21}"/>
              </a:ext>
            </a:extLst>
          </p:cNvPr>
          <p:cNvSpPr>
            <a:spLocks noGrp="1"/>
          </p:cNvSpPr>
          <p:nvPr>
            <p:ph type="title"/>
          </p:nvPr>
        </p:nvSpPr>
        <p:spPr>
          <a:xfrm>
            <a:off x="1019015" y="1093787"/>
            <a:ext cx="3059969" cy="4697413"/>
          </a:xfrm>
        </p:spPr>
        <p:txBody>
          <a:bodyPr>
            <a:normAutofit/>
          </a:bodyPr>
          <a:lstStyle/>
          <a:p>
            <a:r>
              <a:rPr lang="en-US" sz="2800" dirty="0">
                <a:latin typeface="Times New Roman" panose="02020603050405020304" pitchFamily="18" charset="0"/>
                <a:cs typeface="Times New Roman" panose="02020603050405020304" pitchFamily="18" charset="0"/>
              </a:rPr>
              <a:t>Impact of corruption on public spending</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376894-B285-1644-84CD-F73208D73E1F}"/>
              </a:ext>
            </a:extLst>
          </p:cNvPr>
          <p:cNvSpPr>
            <a:spLocks noGrp="1"/>
          </p:cNvSpPr>
          <p:nvPr>
            <p:ph idx="1"/>
          </p:nvPr>
        </p:nvSpPr>
        <p:spPr>
          <a:xfrm>
            <a:off x="5215467" y="1093788"/>
            <a:ext cx="5831944" cy="4697413"/>
          </a:xfrm>
        </p:spPr>
        <p:txBody>
          <a:bodyPr>
            <a:normAutofit/>
          </a:bodyPr>
          <a:lstStyle/>
          <a:p>
            <a:pPr>
              <a:lnSpc>
                <a:spcPct val="110000"/>
              </a:lnSpc>
            </a:pPr>
            <a:r>
              <a:rPr lang="en-US" sz="1800" dirty="0">
                <a:latin typeface="Times New Roman" panose="02020603050405020304" pitchFamily="18" charset="0"/>
                <a:cs typeface="Times New Roman" panose="02020603050405020304" pitchFamily="18" charset="0"/>
              </a:rPr>
              <a:t>Corruption considerably reduces public spending, and the argument is contentious; one school of thoughts argues that corruption increases public spending as a percentage of GDP while another school of thought believes that corruption has no effects on public spending </a:t>
            </a:r>
          </a:p>
          <a:p>
            <a:pPr>
              <a:lnSpc>
                <a:spcPct val="110000"/>
              </a:lnSpc>
            </a:pPr>
            <a:r>
              <a:rPr lang="en-US" sz="1800" dirty="0">
                <a:latin typeface="Times New Roman" panose="02020603050405020304" pitchFamily="18" charset="0"/>
                <a:cs typeface="Times New Roman" panose="02020603050405020304" pitchFamily="18" charset="0"/>
              </a:rPr>
              <a:t>Public spending in corruption prevalent countries are believed to be less effective, involved corrupt agents nominate projects which give them more financial benefits in forms of bribes and kickbacks</a:t>
            </a:r>
            <a:r>
              <a:rPr lang="en-GB" sz="1800" dirty="0">
                <a:latin typeface="Times New Roman" panose="02020603050405020304" pitchFamily="18" charset="0"/>
                <a:cs typeface="Times New Roman" panose="02020603050405020304" pitchFamily="18" charset="0"/>
              </a:rPr>
              <a:t> </a:t>
            </a:r>
          </a:p>
          <a:p>
            <a:pPr>
              <a:lnSpc>
                <a:spcPct val="110000"/>
              </a:lnSpc>
            </a:pPr>
            <a:r>
              <a:rPr lang="en-US" sz="1800" dirty="0">
                <a:latin typeface="Times New Roman" panose="02020603050405020304" pitchFamily="18" charset="0"/>
                <a:cs typeface="Times New Roman" panose="02020603050405020304" pitchFamily="18" charset="0"/>
              </a:rPr>
              <a:t>Data available on Business International for 68 countries  shows that Investment on human capital is distorted as a result of corruption, specifically education</a:t>
            </a:r>
            <a:r>
              <a:rPr lang="en-GB" sz="1800" dirty="0">
                <a:latin typeface="Times New Roman" panose="02020603050405020304" pitchFamily="18" charset="0"/>
                <a:cs typeface="Times New Roman" panose="02020603050405020304" pitchFamily="18" charset="0"/>
              </a:rPr>
              <a:t> </a:t>
            </a:r>
          </a:p>
          <a:p>
            <a:pPr marL="0" indent="0" algn="r">
              <a:lnSpc>
                <a:spcPct val="110000"/>
              </a:lnSpc>
              <a:buNone/>
            </a:pPr>
            <a:r>
              <a:rPr lang="en-US" sz="1800" dirty="0">
                <a:latin typeface="Times New Roman" panose="02020603050405020304" pitchFamily="18" charset="0"/>
                <a:cs typeface="Times New Roman" panose="02020603050405020304" pitchFamily="18" charset="0"/>
              </a:rPr>
              <a:t>Mauro (1996)</a:t>
            </a:r>
            <a:r>
              <a:rPr lang="en-GB"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Tanzi</a:t>
            </a:r>
            <a:r>
              <a:rPr lang="en-US" sz="1800" dirty="0">
                <a:latin typeface="Times New Roman" panose="02020603050405020304" pitchFamily="18" charset="0"/>
                <a:cs typeface="Times New Roman" panose="02020603050405020304" pitchFamily="18" charset="0"/>
              </a:rPr>
              <a:t> (1998), Shleifer and </a:t>
            </a:r>
            <a:r>
              <a:rPr lang="en-US" sz="1800" dirty="0" err="1">
                <a:latin typeface="Times New Roman" panose="02020603050405020304" pitchFamily="18" charset="0"/>
                <a:cs typeface="Times New Roman" panose="02020603050405020304" pitchFamily="18" charset="0"/>
              </a:rPr>
              <a:t>Vishny</a:t>
            </a:r>
            <a:r>
              <a:rPr lang="en-US" sz="1800" dirty="0">
                <a:latin typeface="Times New Roman" panose="02020603050405020304" pitchFamily="18" charset="0"/>
                <a:cs typeface="Times New Roman" panose="02020603050405020304" pitchFamily="18" charset="0"/>
              </a:rPr>
              <a:t> (1993)</a:t>
            </a:r>
            <a:r>
              <a:rPr lang="en-GB" sz="1800" dirty="0">
                <a:latin typeface="Times New Roman" panose="02020603050405020304" pitchFamily="18" charset="0"/>
                <a:cs typeface="Times New Roman" panose="02020603050405020304" pitchFamily="18" charset="0"/>
              </a:rPr>
              <a:t> </a:t>
            </a:r>
          </a:p>
          <a:p>
            <a:pPr>
              <a:lnSpc>
                <a:spcPct val="110000"/>
              </a:lnSpc>
            </a:pP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8530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7DA37E67-8522-D040-8E46-A26663BF7FE5}"/>
              </a:ext>
            </a:extLst>
          </p:cNvPr>
          <p:cNvSpPr>
            <a:spLocks noGrp="1"/>
          </p:cNvSpPr>
          <p:nvPr>
            <p:ph type="title"/>
          </p:nvPr>
        </p:nvSpPr>
        <p:spPr>
          <a:xfrm>
            <a:off x="1019015" y="1093787"/>
            <a:ext cx="3059969" cy="4697413"/>
          </a:xfrm>
        </p:spPr>
        <p:txBody>
          <a:bodyPr>
            <a:normAutofit/>
          </a:bodyPr>
          <a:lstStyle/>
          <a:p>
            <a:endParaRPr lang="en-US" dirty="0"/>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622986-A451-874D-B246-21BF64C23FAC}"/>
              </a:ext>
            </a:extLst>
          </p:cNvPr>
          <p:cNvSpPr>
            <a:spLocks noGrp="1"/>
          </p:cNvSpPr>
          <p:nvPr>
            <p:ph idx="1"/>
          </p:nvPr>
        </p:nvSpPr>
        <p:spPr>
          <a:xfrm>
            <a:off x="5215467" y="1093788"/>
            <a:ext cx="5831944" cy="4697413"/>
          </a:xfrm>
        </p:spPr>
        <p:txBody>
          <a:bodyPr>
            <a:normAutofit lnSpcReduction="10000"/>
          </a:bodyPr>
          <a:lstStyle/>
          <a:p>
            <a:pPr>
              <a:lnSpc>
                <a:spcPct val="110000"/>
              </a:lnSpc>
            </a:pPr>
            <a:r>
              <a:rPr lang="en-US" sz="1800" dirty="0">
                <a:latin typeface="Times New Roman" panose="02020603050405020304" pitchFamily="18" charset="0"/>
                <a:cs typeface="Times New Roman" panose="02020603050405020304" pitchFamily="18" charset="0"/>
              </a:rPr>
              <a:t>A failing market in emerging economies absolutely needs government intervention, yet the level of corruption in these economies is undoubtedly sky-rocketing, corruption is inevitable during policy implementation, it negatively affects health, education, and social protection</a:t>
            </a:r>
          </a:p>
          <a:p>
            <a:pPr>
              <a:lnSpc>
                <a:spcPct val="110000"/>
              </a:lnSpc>
            </a:pPr>
            <a:r>
              <a:rPr lang="en-US" sz="1800" dirty="0">
                <a:latin typeface="Times New Roman" panose="02020603050405020304" pitchFamily="18" charset="0"/>
                <a:cs typeface="Times New Roman" panose="02020603050405020304" pitchFamily="18" charset="0"/>
              </a:rPr>
              <a:t>Considering governmental policies effectiveness, corruption is one of the key constraints which makes government policies ineffective and pushes all investments away from lucrative projects; also, it promotes and safeguards Mafia </a:t>
            </a:r>
          </a:p>
          <a:p>
            <a:pPr>
              <a:lnSpc>
                <a:spcPct val="110000"/>
              </a:lnSpc>
            </a:pPr>
            <a:r>
              <a:rPr lang="en-US" sz="1800" dirty="0">
                <a:latin typeface="Times New Roman" panose="02020603050405020304" pitchFamily="18" charset="0"/>
                <a:cs typeface="Times New Roman" panose="02020603050405020304" pitchFamily="18" charset="0"/>
              </a:rPr>
              <a:t>Public spending is the main tool for human development; curbing corruption must be the main goal of emerging economies to ensure securing an applaud-able place in HDI ranking</a:t>
            </a:r>
          </a:p>
          <a:p>
            <a:pPr marL="0" indent="0" algn="r">
              <a:lnSpc>
                <a:spcPct val="110000"/>
              </a:lnSpc>
              <a:buNone/>
            </a:pPr>
            <a:r>
              <a:rPr lang="en-US" sz="1800" dirty="0">
                <a:latin typeface="Times New Roman" panose="02020603050405020304" pitchFamily="18" charset="0"/>
                <a:cs typeface="Times New Roman" panose="02020603050405020304" pitchFamily="18" charset="0"/>
              </a:rPr>
              <a:t>Sen (1999, p. 275)</a:t>
            </a:r>
            <a:r>
              <a:rPr lang="en-GB"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Delavallade</a:t>
            </a:r>
            <a:r>
              <a:rPr lang="en-US" sz="1800" dirty="0">
                <a:latin typeface="Times New Roman" panose="02020603050405020304" pitchFamily="18" charset="0"/>
                <a:cs typeface="Times New Roman" panose="02020603050405020304" pitchFamily="18" charset="0"/>
              </a:rPr>
              <a:t> (2006)</a:t>
            </a:r>
            <a:r>
              <a:rPr lang="en-GB" sz="1800" dirty="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8562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3A12A335-98D6-9C44-B4B4-D08E96B4A7B7}"/>
              </a:ext>
            </a:extLst>
          </p:cNvPr>
          <p:cNvSpPr>
            <a:spLocks noGrp="1"/>
          </p:cNvSpPr>
          <p:nvPr>
            <p:ph type="title"/>
          </p:nvPr>
        </p:nvSpPr>
        <p:spPr>
          <a:xfrm>
            <a:off x="1019015" y="1093787"/>
            <a:ext cx="3059969" cy="4697413"/>
          </a:xfrm>
        </p:spPr>
        <p:txBody>
          <a:bodyPr>
            <a:normAutofit/>
          </a:bodyPr>
          <a:lstStyle/>
          <a:p>
            <a:r>
              <a:rPr lang="en-US" sz="2800" dirty="0">
                <a:latin typeface="Times New Roman" panose="02020603050405020304" pitchFamily="18" charset="0"/>
                <a:cs typeface="Times New Roman" panose="02020603050405020304" pitchFamily="18" charset="0"/>
              </a:rPr>
              <a:t>Failure of  foreign aids						</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DFE26F-0AA6-1549-9C2A-3E9E169DFCD2}"/>
              </a:ext>
            </a:extLst>
          </p:cNvPr>
          <p:cNvSpPr>
            <a:spLocks noGrp="1"/>
          </p:cNvSpPr>
          <p:nvPr>
            <p:ph idx="1"/>
          </p:nvPr>
        </p:nvSpPr>
        <p:spPr>
          <a:xfrm>
            <a:off x="5215467" y="1093788"/>
            <a:ext cx="5831944" cy="4697413"/>
          </a:xfrm>
        </p:spPr>
        <p:txBody>
          <a:bodyPr>
            <a:normAutofit/>
          </a:bodyPr>
          <a:lstStyle/>
          <a:p>
            <a:r>
              <a:rPr lang="en-US" sz="1800" dirty="0">
                <a:latin typeface="Times New Roman" panose="02020603050405020304" pitchFamily="18" charset="0"/>
                <a:cs typeface="Times New Roman" panose="02020603050405020304" pitchFamily="18" charset="0"/>
              </a:rPr>
              <a:t>Foreign aid is a significant source of income for national gov’ts of low-income countries and developing countries, tens of billions of dollars are being funneled from IMF and WB</a:t>
            </a:r>
          </a:p>
          <a:p>
            <a:r>
              <a:rPr lang="en-US" sz="1800" dirty="0">
                <a:latin typeface="Times New Roman" panose="02020603050405020304" pitchFamily="18" charset="0"/>
                <a:cs typeface="Times New Roman" panose="02020603050405020304" pitchFamily="18" charset="0"/>
              </a:rPr>
              <a:t>In 2014 dozens of countries in Africa, Asia, and Middle east each received more than 1 billion dollars in bilateral and multilateral aid</a:t>
            </a:r>
          </a:p>
          <a:p>
            <a:r>
              <a:rPr lang="en-US" sz="1800" dirty="0">
                <a:latin typeface="Times New Roman" panose="02020603050405020304" pitchFamily="18" charset="0"/>
                <a:cs typeface="Times New Roman" panose="02020603050405020304" pitchFamily="18" charset="0"/>
              </a:rPr>
              <a:t>Countries like Afghanistan, Vietnam, Syria received more than $4billion in foreign aid</a:t>
            </a:r>
          </a:p>
          <a:p>
            <a:pPr marL="0" indent="0" algn="r">
              <a:buNone/>
            </a:pPr>
            <a:r>
              <a:rPr lang="en-US" sz="1800" dirty="0">
                <a:latin typeface="Times New Roman" panose="02020603050405020304" pitchFamily="18" charset="0"/>
                <a:cs typeface="Times New Roman" panose="02020603050405020304" pitchFamily="18" charset="0"/>
              </a:rPr>
              <a:t>Source: (</a:t>
            </a:r>
            <a:r>
              <a:rPr lang="en-US" sz="1800" dirty="0" err="1">
                <a:latin typeface="Times New Roman" panose="02020603050405020304" pitchFamily="18" charset="0"/>
                <a:cs typeface="Times New Roman" panose="02020603050405020304" pitchFamily="18" charset="0"/>
              </a:rPr>
              <a:t>data.worldbank.org</a:t>
            </a:r>
            <a:r>
              <a:rPr lang="en-US" sz="1800" dirty="0">
                <a:latin typeface="Times New Roman" panose="02020603050405020304" pitchFamily="18" charset="0"/>
                <a:cs typeface="Times New Roman" panose="02020603050405020304" pitchFamily="18" charset="0"/>
              </a:rPr>
              <a:t>/products/</a:t>
            </a:r>
            <a:r>
              <a:rPr lang="en-US" sz="1800" dirty="0" err="1">
                <a:latin typeface="Times New Roman" panose="02020603050405020304" pitchFamily="18" charset="0"/>
                <a:cs typeface="Times New Roman" panose="02020603050405020304" pitchFamily="18" charset="0"/>
              </a:rPr>
              <a:t>wdi</a:t>
            </a:r>
            <a:r>
              <a:rPr lang="en-US" sz="1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30856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3"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4"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5"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0"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4" name="Title 3">
            <a:extLst>
              <a:ext uri="{FF2B5EF4-FFF2-40B4-BE49-F238E27FC236}">
                <a16:creationId xmlns:a16="http://schemas.microsoft.com/office/drawing/2014/main" id="{D599DB97-BD1F-E44A-A60D-C033D60B7543}"/>
              </a:ext>
            </a:extLst>
          </p:cNvPr>
          <p:cNvSpPr>
            <a:spLocks noGrp="1"/>
          </p:cNvSpPr>
          <p:nvPr>
            <p:ph type="title"/>
          </p:nvPr>
        </p:nvSpPr>
        <p:spPr>
          <a:xfrm>
            <a:off x="1019015" y="1093787"/>
            <a:ext cx="3059969" cy="4697413"/>
          </a:xfrm>
        </p:spPr>
        <p:txBody>
          <a:bodyPr>
            <a:normAutofit/>
          </a:bodyPr>
          <a:lstStyle/>
          <a:p>
            <a:r>
              <a:rPr lang="en-US" sz="2800" dirty="0">
                <a:latin typeface="Times New Roman" panose="02020603050405020304" pitchFamily="18" charset="0"/>
                <a:cs typeface="Times New Roman" panose="02020603050405020304" pitchFamily="18" charset="0"/>
              </a:rPr>
              <a:t>Corruption and democracy </a:t>
            </a:r>
          </a:p>
        </p:txBody>
      </p:sp>
      <p:sp useBgFill="1">
        <p:nvSpPr>
          <p:cNvPr id="41"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8D6E8C5C-45AB-FA4C-9669-D2BD74123C38}"/>
              </a:ext>
            </a:extLst>
          </p:cNvPr>
          <p:cNvSpPr>
            <a:spLocks noGrp="1"/>
          </p:cNvSpPr>
          <p:nvPr>
            <p:ph idx="1"/>
          </p:nvPr>
        </p:nvSpPr>
        <p:spPr>
          <a:xfrm>
            <a:off x="5215467" y="1093788"/>
            <a:ext cx="5831944" cy="4697413"/>
          </a:xfrm>
        </p:spPr>
        <p:txBody>
          <a:bodyPr>
            <a:normAutofit/>
          </a:bodyPr>
          <a:lstStyle/>
          <a:p>
            <a:pPr>
              <a:lnSpc>
                <a:spcPct val="110000"/>
              </a:lnSpc>
            </a:pPr>
            <a:r>
              <a:rPr lang="en-GB" sz="1800" i="1" dirty="0">
                <a:latin typeface="Times New Roman" panose="02020603050405020304" pitchFamily="18" charset="0"/>
                <a:cs typeface="Times New Roman" panose="02020603050405020304" pitchFamily="18" charset="0"/>
              </a:rPr>
              <a:t>Merkel (2014 ) Multidimensional definition of democracy: </a:t>
            </a:r>
            <a:r>
              <a:rPr lang="en-GB" sz="1800" dirty="0">
                <a:latin typeface="Times New Roman" panose="02020603050405020304" pitchFamily="18" charset="0"/>
                <a:cs typeface="Times New Roman" panose="02020603050405020304" pitchFamily="18" charset="0"/>
              </a:rPr>
              <a:t>At the core of this concept there are five interdependent components: The competitive electoral process is at the heart of modern democracies</a:t>
            </a:r>
          </a:p>
          <a:p>
            <a:pPr>
              <a:lnSpc>
                <a:spcPct val="110000"/>
              </a:lnSpc>
            </a:pPr>
            <a:r>
              <a:rPr lang="en-GB" sz="1800" dirty="0" err="1">
                <a:latin typeface="Times New Roman" panose="02020603050405020304" pitchFamily="18" charset="0"/>
                <a:cs typeface="Times New Roman" panose="02020603050405020304" pitchFamily="18" charset="0"/>
              </a:rPr>
              <a:t>i</a:t>
            </a:r>
            <a:r>
              <a:rPr lang="en-GB" sz="1800" i="1" dirty="0">
                <a:latin typeface="Times New Roman" panose="02020603050405020304" pitchFamily="18" charset="0"/>
                <a:cs typeface="Times New Roman" panose="02020603050405020304" pitchFamily="18" charset="0"/>
              </a:rPr>
              <a:t>) Democratic election: </a:t>
            </a:r>
            <a:r>
              <a:rPr lang="en-GB" sz="1800" dirty="0">
                <a:latin typeface="Times New Roman" panose="02020603050405020304" pitchFamily="18" charset="0"/>
                <a:cs typeface="Times New Roman" panose="02020603050405020304" pitchFamily="18" charset="0"/>
              </a:rPr>
              <a:t>The democratic election component refers to the electoral game</a:t>
            </a:r>
          </a:p>
          <a:p>
            <a:pPr>
              <a:lnSpc>
                <a:spcPct val="110000"/>
              </a:lnSpc>
            </a:pPr>
            <a:r>
              <a:rPr lang="en-GB" sz="1800" dirty="0">
                <a:latin typeface="Times New Roman" panose="02020603050405020304" pitchFamily="18" charset="0"/>
                <a:cs typeface="Times New Roman" panose="02020603050405020304" pitchFamily="18" charset="0"/>
              </a:rPr>
              <a:t>ii) </a:t>
            </a:r>
            <a:r>
              <a:rPr lang="en-GB" sz="1800" i="1" dirty="0">
                <a:latin typeface="Times New Roman" panose="02020603050405020304" pitchFamily="18" charset="0"/>
                <a:cs typeface="Times New Roman" panose="02020603050405020304" pitchFamily="18" charset="0"/>
              </a:rPr>
              <a:t>Political participation rights: </a:t>
            </a:r>
            <a:r>
              <a:rPr lang="en-GB" sz="1800" dirty="0">
                <a:latin typeface="Times New Roman" panose="02020603050405020304" pitchFamily="18" charset="0"/>
                <a:cs typeface="Times New Roman" panose="02020603050405020304" pitchFamily="18" charset="0"/>
              </a:rPr>
              <a:t>This includes freedom of speech, association and protest</a:t>
            </a:r>
          </a:p>
          <a:p>
            <a:pPr>
              <a:lnSpc>
                <a:spcPct val="110000"/>
              </a:lnSpc>
            </a:pPr>
            <a:r>
              <a:rPr lang="en-GB" sz="1800" dirty="0">
                <a:latin typeface="Times New Roman" panose="02020603050405020304" pitchFamily="18" charset="0"/>
                <a:cs typeface="Times New Roman" panose="02020603050405020304" pitchFamily="18" charset="0"/>
              </a:rPr>
              <a:t>iii</a:t>
            </a:r>
            <a:r>
              <a:rPr lang="en-GB" sz="1800" i="1" dirty="0">
                <a:latin typeface="Times New Roman" panose="02020603050405020304" pitchFamily="18" charset="0"/>
                <a:cs typeface="Times New Roman" panose="02020603050405020304" pitchFamily="18" charset="0"/>
              </a:rPr>
              <a:t>) Civil rights: </a:t>
            </a:r>
            <a:r>
              <a:rPr lang="en-GB" sz="1800" dirty="0">
                <a:latin typeface="Times New Roman" panose="02020603050405020304" pitchFamily="18" charset="0"/>
                <a:cs typeface="Times New Roman" panose="02020603050405020304" pitchFamily="18" charset="0"/>
              </a:rPr>
              <a:t>Include protection from illegitimate state interference into the life of an individual and are therefore linked to the protection of minorities, individual liberty and property </a:t>
            </a:r>
          </a:p>
        </p:txBody>
      </p:sp>
    </p:spTree>
    <p:extLst>
      <p:ext uri="{BB962C8B-B14F-4D97-AF65-F5344CB8AC3E}">
        <p14:creationId xmlns:p14="http://schemas.microsoft.com/office/powerpoint/2010/main" val="2747528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80B8E795-ACFE-184C-808D-ACD03EBAC36C}"/>
              </a:ext>
            </a:extLst>
          </p:cNvPr>
          <p:cNvSpPr>
            <a:spLocks noGrp="1"/>
          </p:cNvSpPr>
          <p:nvPr>
            <p:ph type="title"/>
          </p:nvPr>
        </p:nvSpPr>
        <p:spPr>
          <a:xfrm>
            <a:off x="1019015" y="1093787"/>
            <a:ext cx="3059969" cy="4697413"/>
          </a:xfrm>
        </p:spPr>
        <p:txBody>
          <a:bodyPr>
            <a:normAutofit/>
          </a:bodyPr>
          <a:lstStyle/>
          <a:p>
            <a:endParaRPr lang="en-US" dirty="0"/>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A09891-176A-4D4F-9CE2-9FC721DAAB84}"/>
              </a:ext>
            </a:extLst>
          </p:cNvPr>
          <p:cNvSpPr>
            <a:spLocks noGrp="1"/>
          </p:cNvSpPr>
          <p:nvPr>
            <p:ph idx="1"/>
          </p:nvPr>
        </p:nvSpPr>
        <p:spPr>
          <a:xfrm>
            <a:off x="5215467" y="1093788"/>
            <a:ext cx="5831944" cy="4697413"/>
          </a:xfrm>
        </p:spPr>
        <p:txBody>
          <a:bodyPr>
            <a:normAutofit/>
          </a:bodyPr>
          <a:lstStyle/>
          <a:p>
            <a:r>
              <a:rPr lang="en-US" sz="1800" dirty="0">
                <a:latin typeface="Times New Roman" panose="02020603050405020304" pitchFamily="18" charset="0"/>
                <a:cs typeface="Times New Roman" panose="02020603050405020304" pitchFamily="18" charset="0"/>
              </a:rPr>
              <a:t>The economic and political criteria of a qualifier for foreign aid does not give priority to the capacity of the recipient to spend it free of corruption</a:t>
            </a:r>
          </a:p>
          <a:p>
            <a:r>
              <a:rPr lang="en-US" sz="1800" dirty="0">
                <a:latin typeface="Times New Roman" panose="02020603050405020304" pitchFamily="18" charset="0"/>
                <a:cs typeface="Times New Roman" panose="02020603050405020304" pitchFamily="18" charset="0"/>
              </a:rPr>
              <a:t>Often aid is given to countries where there is visible evidence of poor governance </a:t>
            </a:r>
          </a:p>
        </p:txBody>
      </p:sp>
    </p:spTree>
    <p:extLst>
      <p:ext uri="{BB962C8B-B14F-4D97-AF65-F5344CB8AC3E}">
        <p14:creationId xmlns:p14="http://schemas.microsoft.com/office/powerpoint/2010/main" val="3736879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C730198E-8883-5B4D-A3FA-6217FD79388B}"/>
              </a:ext>
            </a:extLst>
          </p:cNvPr>
          <p:cNvSpPr>
            <a:spLocks noGrp="1"/>
          </p:cNvSpPr>
          <p:nvPr>
            <p:ph type="title"/>
          </p:nvPr>
        </p:nvSpPr>
        <p:spPr>
          <a:xfrm>
            <a:off x="1019015" y="1093787"/>
            <a:ext cx="3059969" cy="4697413"/>
          </a:xfrm>
        </p:spPr>
        <p:txBody>
          <a:bodyPr>
            <a:normAutofit/>
          </a:bodyPr>
          <a:lstStyle/>
          <a:p>
            <a:r>
              <a:rPr lang="en-US" dirty="0">
                <a:latin typeface="Times New Roman" panose="02020603050405020304" pitchFamily="18" charset="0"/>
                <a:cs typeface="Times New Roman" panose="02020603050405020304" pitchFamily="18" charset="0"/>
              </a:rPr>
              <a:t>Case study of Afghanistan</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983E4A-7D09-E446-A652-49147631E09C}"/>
              </a:ext>
            </a:extLst>
          </p:cNvPr>
          <p:cNvSpPr>
            <a:spLocks noGrp="1"/>
          </p:cNvSpPr>
          <p:nvPr>
            <p:ph idx="1"/>
          </p:nvPr>
        </p:nvSpPr>
        <p:spPr>
          <a:xfrm>
            <a:off x="5215467" y="1990726"/>
            <a:ext cx="6306608" cy="4340224"/>
          </a:xfrm>
        </p:spPr>
        <p:txBody>
          <a:bodyPr>
            <a:normAutofit/>
          </a:bodyPr>
          <a:lstStyle/>
          <a:p>
            <a:r>
              <a:rPr lang="en-US" sz="1800" dirty="0">
                <a:latin typeface="Times New Roman" panose="02020603050405020304" pitchFamily="18" charset="0"/>
                <a:cs typeface="Times New Roman" panose="02020603050405020304" pitchFamily="18" charset="0"/>
              </a:rPr>
              <a:t>The story of Ismail khan: a famous warlord and member of then Afghan gov’t</a:t>
            </a:r>
          </a:p>
          <a:p>
            <a:r>
              <a:rPr lang="en-US" sz="1800" dirty="0">
                <a:latin typeface="Times New Roman" panose="02020603050405020304" pitchFamily="18" charset="0"/>
                <a:cs typeface="Times New Roman" panose="02020603050405020304" pitchFamily="18" charset="0"/>
              </a:rPr>
              <a:t>‘’After a long while, a few wooden beams, were delivered, however, they were too big to be used for anything in the district and the villagers put them to the only possible use: firewood’’</a:t>
            </a:r>
          </a:p>
        </p:txBody>
      </p:sp>
    </p:spTree>
    <p:extLst>
      <p:ext uri="{BB962C8B-B14F-4D97-AF65-F5344CB8AC3E}">
        <p14:creationId xmlns:p14="http://schemas.microsoft.com/office/powerpoint/2010/main" val="1636958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40E8E453-7ECF-1E43-A22D-0373E3C5FE45}"/>
              </a:ext>
            </a:extLst>
          </p:cNvPr>
          <p:cNvSpPr>
            <a:spLocks noGrp="1"/>
          </p:cNvSpPr>
          <p:nvPr>
            <p:ph type="title"/>
          </p:nvPr>
        </p:nvSpPr>
        <p:spPr>
          <a:xfrm>
            <a:off x="1019015" y="1093787"/>
            <a:ext cx="3059969" cy="4697413"/>
          </a:xfrm>
        </p:spPr>
        <p:txBody>
          <a:bodyPr>
            <a:normAutofit/>
          </a:bodyPr>
          <a:lstStyle/>
          <a:p>
            <a:r>
              <a:rPr lang="en-US" dirty="0">
                <a:latin typeface="Times New Roman" panose="02020603050405020304" pitchFamily="18" charset="0"/>
                <a:cs typeface="Times New Roman" panose="02020603050405020304" pitchFamily="18" charset="0"/>
              </a:rPr>
              <a:t>References </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655617-8EA5-7C49-A8A3-BFDDBDF00F20}"/>
              </a:ext>
            </a:extLst>
          </p:cNvPr>
          <p:cNvSpPr>
            <a:spLocks noGrp="1"/>
          </p:cNvSpPr>
          <p:nvPr>
            <p:ph idx="1"/>
          </p:nvPr>
        </p:nvSpPr>
        <p:spPr>
          <a:xfrm>
            <a:off x="5215467" y="1093788"/>
            <a:ext cx="5831944" cy="4697413"/>
          </a:xfrm>
        </p:spPr>
        <p:txBody>
          <a:bodyPr>
            <a:normAutofit/>
          </a:bodyPr>
          <a:lstStyle/>
          <a:p>
            <a:pPr>
              <a:lnSpc>
                <a:spcPct val="110000"/>
              </a:lnSpc>
            </a:pPr>
            <a:r>
              <a:rPr lang="en-GB" sz="1100" dirty="0" err="1"/>
              <a:t>Drapalova</a:t>
            </a:r>
            <a:r>
              <a:rPr lang="en-GB" sz="1100" dirty="0"/>
              <a:t>, E. (2019). </a:t>
            </a:r>
            <a:r>
              <a:rPr lang="en-GB" sz="1100" i="1" dirty="0"/>
              <a:t>Corruption and the crisis of democracy: The link between corruption and the weakening of democratic institutions</a:t>
            </a:r>
            <a:r>
              <a:rPr lang="en-GB" sz="1100" dirty="0"/>
              <a:t>. Transparency International.</a:t>
            </a:r>
          </a:p>
          <a:p>
            <a:pPr>
              <a:lnSpc>
                <a:spcPct val="110000"/>
              </a:lnSpc>
            </a:pPr>
            <a:r>
              <a:rPr lang="en-GB" sz="1100" dirty="0"/>
              <a:t>Chong, A., De La O, A. L., </a:t>
            </a:r>
            <a:r>
              <a:rPr lang="en-GB" sz="1100" dirty="0" err="1"/>
              <a:t>Karlan</a:t>
            </a:r>
            <a:r>
              <a:rPr lang="en-GB" sz="1100" dirty="0"/>
              <a:t>, D., &amp; </a:t>
            </a:r>
            <a:r>
              <a:rPr lang="en-GB" sz="1100" dirty="0" err="1"/>
              <a:t>Wantchekon</a:t>
            </a:r>
            <a:r>
              <a:rPr lang="en-GB" sz="1100" dirty="0"/>
              <a:t>, L. (2015). Does corruption information inspire the fight or quash the hope? A field experiment in Mexico on voter turnout, choice, and party identification. </a:t>
            </a:r>
            <a:r>
              <a:rPr lang="en-GB" sz="1100" i="1" dirty="0"/>
              <a:t>The Journal of Politics</a:t>
            </a:r>
            <a:r>
              <a:rPr lang="en-GB" sz="1100" dirty="0"/>
              <a:t>, </a:t>
            </a:r>
            <a:r>
              <a:rPr lang="en-GB" sz="1100" i="1" dirty="0"/>
              <a:t>77</a:t>
            </a:r>
            <a:r>
              <a:rPr lang="en-GB" sz="1100" dirty="0"/>
              <a:t>(1), 55-71.</a:t>
            </a:r>
          </a:p>
          <a:p>
            <a:pPr>
              <a:lnSpc>
                <a:spcPct val="110000"/>
              </a:lnSpc>
            </a:pPr>
            <a:r>
              <a:rPr lang="en-GB" sz="1100" dirty="0"/>
              <a:t>Robinson, J. A., &amp; Acemoglu, D. (2012). </a:t>
            </a:r>
            <a:r>
              <a:rPr lang="en-GB" sz="1100" i="1" dirty="0"/>
              <a:t>Why nations fail: The origins of power, prosperity and poverty</a:t>
            </a:r>
            <a:r>
              <a:rPr lang="en-GB" sz="1100" dirty="0"/>
              <a:t>. London: Profile.</a:t>
            </a:r>
          </a:p>
          <a:p>
            <a:pPr>
              <a:lnSpc>
                <a:spcPct val="110000"/>
              </a:lnSpc>
            </a:pPr>
            <a:r>
              <a:rPr lang="en-GB" sz="1100" dirty="0"/>
              <a:t>Srivastava, M. C. (2016). Role of Media in Preventing and Combating Corruption. </a:t>
            </a:r>
            <a:r>
              <a:rPr lang="en-GB" sz="1100" i="1" dirty="0"/>
              <a:t>Imperial Journal of Interdisciplinary Research</a:t>
            </a:r>
            <a:r>
              <a:rPr lang="en-GB" sz="1100" dirty="0"/>
              <a:t>, </a:t>
            </a:r>
            <a:r>
              <a:rPr lang="en-GB" sz="1100" i="1" dirty="0"/>
              <a:t>2</a:t>
            </a:r>
            <a:r>
              <a:rPr lang="en-GB" sz="1100" dirty="0"/>
              <a:t>(2), 170-180</a:t>
            </a:r>
          </a:p>
          <a:p>
            <a:pPr>
              <a:lnSpc>
                <a:spcPct val="110000"/>
              </a:lnSpc>
            </a:pPr>
            <a:r>
              <a:rPr lang="en-US" sz="1100" dirty="0" err="1"/>
              <a:t>Delavallade</a:t>
            </a:r>
            <a:r>
              <a:rPr lang="en-US" sz="1100" dirty="0"/>
              <a:t>, C. (2006). Corruption and distribution of public spending in developing countries. </a:t>
            </a:r>
            <a:r>
              <a:rPr lang="en-US" sz="1100" i="1" dirty="0"/>
              <a:t>Journal of economics and finance</a:t>
            </a:r>
            <a:r>
              <a:rPr lang="en-US" sz="1100" dirty="0"/>
              <a:t>, </a:t>
            </a:r>
            <a:r>
              <a:rPr lang="en-US" sz="1100" i="1" dirty="0"/>
              <a:t>30</a:t>
            </a:r>
            <a:r>
              <a:rPr lang="en-US" sz="1100" dirty="0"/>
              <a:t>(2), 222-239</a:t>
            </a:r>
          </a:p>
          <a:p>
            <a:pPr>
              <a:lnSpc>
                <a:spcPct val="110000"/>
              </a:lnSpc>
            </a:pPr>
            <a:r>
              <a:rPr lang="en-US" sz="1100" dirty="0"/>
              <a:t>Mauro, M. P. (1996). </a:t>
            </a:r>
            <a:r>
              <a:rPr lang="en-US" sz="1100" i="1" dirty="0"/>
              <a:t>The Effects of </a:t>
            </a:r>
            <a:r>
              <a:rPr lang="en-US" sz="1100" i="1" dirty="0" err="1"/>
              <a:t>Corruptionon</a:t>
            </a:r>
            <a:r>
              <a:rPr lang="en-US" sz="1100" i="1" dirty="0"/>
              <a:t> Growth, Investment, and Government Expenditure</a:t>
            </a:r>
            <a:r>
              <a:rPr lang="en-US" sz="1100" dirty="0"/>
              <a:t> (No. 96-98). International Monetary Fund.</a:t>
            </a:r>
          </a:p>
          <a:p>
            <a:pPr>
              <a:lnSpc>
                <a:spcPct val="110000"/>
              </a:lnSpc>
            </a:pPr>
            <a:r>
              <a:rPr lang="en-US" sz="1100" dirty="0"/>
              <a:t>Shleifer, A., &amp; </a:t>
            </a:r>
            <a:r>
              <a:rPr lang="en-US" sz="1100" dirty="0" err="1"/>
              <a:t>Vishny</a:t>
            </a:r>
            <a:r>
              <a:rPr lang="en-US" sz="1100" dirty="0"/>
              <a:t>, R. W. (1993). Corruption. </a:t>
            </a:r>
            <a:r>
              <a:rPr lang="en-US" sz="1100" i="1" dirty="0"/>
              <a:t>The quarterly journal of economics</a:t>
            </a:r>
            <a:r>
              <a:rPr lang="en-US" sz="1100" dirty="0"/>
              <a:t>, </a:t>
            </a:r>
            <a:r>
              <a:rPr lang="en-US" sz="1100" i="1" dirty="0"/>
              <a:t>108</a:t>
            </a:r>
            <a:r>
              <a:rPr lang="en-US" sz="1100" dirty="0"/>
              <a:t>(3), 599-617.</a:t>
            </a:r>
          </a:p>
          <a:p>
            <a:pPr>
              <a:lnSpc>
                <a:spcPct val="110000"/>
              </a:lnSpc>
            </a:pPr>
            <a:r>
              <a:rPr lang="en-US" sz="1100" dirty="0" err="1"/>
              <a:t>Tanzi</a:t>
            </a:r>
            <a:r>
              <a:rPr lang="en-US" sz="1100" dirty="0"/>
              <a:t>, V. (1998). Corruption around the world: Causes, consequences, scope, and cures. </a:t>
            </a:r>
            <a:r>
              <a:rPr lang="en-US" sz="1100" i="1" dirty="0"/>
              <a:t>Staff Papers</a:t>
            </a:r>
            <a:r>
              <a:rPr lang="en-US" sz="1100" dirty="0"/>
              <a:t>, </a:t>
            </a:r>
            <a:r>
              <a:rPr lang="en-US" sz="1100" i="1" dirty="0"/>
              <a:t>45</a:t>
            </a:r>
            <a:r>
              <a:rPr lang="en-US" sz="1100" dirty="0"/>
              <a:t>(4), 559-594.</a:t>
            </a:r>
          </a:p>
          <a:p>
            <a:pPr>
              <a:lnSpc>
                <a:spcPct val="110000"/>
              </a:lnSpc>
            </a:pPr>
            <a:r>
              <a:rPr lang="en-US" sz="1100" dirty="0"/>
              <a:t>Sen, A. (2001). </a:t>
            </a:r>
            <a:r>
              <a:rPr lang="en-US" sz="1100" i="1" dirty="0"/>
              <a:t>Development as freedom</a:t>
            </a:r>
            <a:r>
              <a:rPr lang="en-US" sz="1100" dirty="0"/>
              <a:t>. Oxford Paperbacks.</a:t>
            </a:r>
            <a:endParaRPr lang="en-GB" sz="1100" dirty="0"/>
          </a:p>
          <a:p>
            <a:pPr>
              <a:lnSpc>
                <a:spcPct val="110000"/>
              </a:lnSpc>
            </a:pPr>
            <a:endParaRPr lang="en-GB" sz="1100" dirty="0"/>
          </a:p>
          <a:p>
            <a:pPr>
              <a:lnSpc>
                <a:spcPct val="110000"/>
              </a:lnSpc>
            </a:pPr>
            <a:endParaRPr lang="en-GB" sz="1100" dirty="0"/>
          </a:p>
          <a:p>
            <a:pPr>
              <a:lnSpc>
                <a:spcPct val="110000"/>
              </a:lnSpc>
            </a:pPr>
            <a:endParaRPr lang="en-GB" sz="1100" dirty="0"/>
          </a:p>
          <a:p>
            <a:pPr>
              <a:lnSpc>
                <a:spcPct val="110000"/>
              </a:lnSpc>
            </a:pPr>
            <a:endParaRPr lang="en-GB" sz="1100" dirty="0"/>
          </a:p>
          <a:p>
            <a:pPr>
              <a:lnSpc>
                <a:spcPct val="110000"/>
              </a:lnSpc>
            </a:pPr>
            <a:endParaRPr lang="en-GB" sz="1100" dirty="0"/>
          </a:p>
          <a:p>
            <a:pPr>
              <a:lnSpc>
                <a:spcPct val="110000"/>
              </a:lnSpc>
            </a:pPr>
            <a:endParaRPr lang="en-US" sz="1100" dirty="0"/>
          </a:p>
        </p:txBody>
      </p:sp>
    </p:spTree>
    <p:extLst>
      <p:ext uri="{BB962C8B-B14F-4D97-AF65-F5344CB8AC3E}">
        <p14:creationId xmlns:p14="http://schemas.microsoft.com/office/powerpoint/2010/main" val="657717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1866779D-CD11-594B-9352-DCBF114B0544}"/>
              </a:ext>
            </a:extLst>
          </p:cNvPr>
          <p:cNvSpPr>
            <a:spLocks noGrp="1"/>
          </p:cNvSpPr>
          <p:nvPr>
            <p:ph type="title"/>
          </p:nvPr>
        </p:nvSpPr>
        <p:spPr>
          <a:xfrm>
            <a:off x="1019015" y="1093787"/>
            <a:ext cx="3059969" cy="4697413"/>
          </a:xfrm>
        </p:spPr>
        <p:txBody>
          <a:bodyPr>
            <a:normAutofit/>
          </a:bodyPr>
          <a:lstStyle/>
          <a:p>
            <a:endParaRPr lang="en-US"/>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D10E14-F712-8C44-865E-5EC1694D5B1D}"/>
              </a:ext>
            </a:extLst>
          </p:cNvPr>
          <p:cNvSpPr>
            <a:spLocks noGrp="1"/>
          </p:cNvSpPr>
          <p:nvPr>
            <p:ph idx="1"/>
          </p:nvPr>
        </p:nvSpPr>
        <p:spPr>
          <a:xfrm>
            <a:off x="4874162" y="1196622"/>
            <a:ext cx="7008275" cy="5289903"/>
          </a:xfrm>
        </p:spPr>
        <p:txBody>
          <a:bodyPr>
            <a:normAutofit/>
          </a:bodyPr>
          <a:lstStyle/>
          <a:p>
            <a:pPr>
              <a:lnSpc>
                <a:spcPct val="110000"/>
              </a:lnSpc>
            </a:pPr>
            <a:r>
              <a:rPr lang="en-GB" sz="1800" dirty="0">
                <a:latin typeface="Times New Roman" panose="02020603050405020304" pitchFamily="18" charset="0"/>
                <a:cs typeface="Times New Roman" panose="02020603050405020304" pitchFamily="18" charset="0"/>
              </a:rPr>
              <a:t>iv) </a:t>
            </a:r>
            <a:r>
              <a:rPr lang="en-GB" sz="1800" i="1" dirty="0">
                <a:latin typeface="Times New Roman" panose="02020603050405020304" pitchFamily="18" charset="0"/>
                <a:cs typeface="Times New Roman" panose="02020603050405020304" pitchFamily="18" charset="0"/>
              </a:rPr>
              <a:t>Horizontal accountability: </a:t>
            </a:r>
            <a:r>
              <a:rPr lang="en-GB" sz="1800" dirty="0">
                <a:latin typeface="Times New Roman" panose="02020603050405020304" pitchFamily="18" charset="0"/>
                <a:cs typeface="Times New Roman" panose="02020603050405020304" pitchFamily="18" charset="0"/>
              </a:rPr>
              <a:t>Ensures the mutual interdependence and autonomy of the legislative, executive and judicial power as well as the functioning of oversight institutions such as audit and ombudsmen (checks and balances). </a:t>
            </a:r>
          </a:p>
          <a:p>
            <a:pPr>
              <a:lnSpc>
                <a:spcPct val="110000"/>
              </a:lnSpc>
            </a:pPr>
            <a:r>
              <a:rPr lang="en-GB" sz="1800" dirty="0">
                <a:latin typeface="Times New Roman" panose="02020603050405020304" pitchFamily="18" charset="0"/>
                <a:cs typeface="Times New Roman" panose="02020603050405020304" pitchFamily="18" charset="0"/>
              </a:rPr>
              <a:t>v) </a:t>
            </a:r>
            <a:r>
              <a:rPr lang="en-GB" sz="1800" i="1" dirty="0">
                <a:latin typeface="Times New Roman" panose="02020603050405020304" pitchFamily="18" charset="0"/>
                <a:cs typeface="Times New Roman" panose="02020603050405020304" pitchFamily="18" charset="0"/>
              </a:rPr>
              <a:t>Effective power to govern: </a:t>
            </a:r>
            <a:r>
              <a:rPr lang="en-GB" sz="1800" dirty="0">
                <a:latin typeface="Times New Roman" panose="02020603050405020304" pitchFamily="18" charset="0"/>
                <a:cs typeface="Times New Roman" panose="02020603050405020304" pitchFamily="18" charset="0"/>
              </a:rPr>
              <a:t>Finally, the effective power to govern ensures that only "those elected are entitled to make binding political decisions without the interference of other actors or interest groups, for example, military</a:t>
            </a:r>
          </a:p>
          <a:p>
            <a:pPr>
              <a:lnSpc>
                <a:spcPct val="110000"/>
              </a:lnSpc>
            </a:pPr>
            <a:r>
              <a:rPr lang="en-GB" sz="1800" dirty="0">
                <a:latin typeface="Times New Roman" panose="02020603050405020304" pitchFamily="18" charset="0"/>
                <a:cs typeface="Times New Roman" panose="02020603050405020304" pitchFamily="18" charset="0"/>
              </a:rPr>
              <a:t>For instance, according to Rothstein (2017) independent tribunals and administration act as effective controls of politicians and ensure the correct and impartial implementation of public policies and redistribution of public resources</a:t>
            </a:r>
            <a:endParaRPr lang="en-US" sz="1800" u="sng" dirty="0">
              <a:latin typeface="Times New Roman" panose="02020603050405020304" pitchFamily="18" charset="0"/>
              <a:cs typeface="Times New Roman" panose="02020603050405020304" pitchFamily="18" charset="0"/>
            </a:endParaRPr>
          </a:p>
          <a:p>
            <a:pPr>
              <a:lnSpc>
                <a:spcPct val="110000"/>
              </a:lnSpc>
            </a:pPr>
            <a:endParaRPr lang="en-US" sz="2200" dirty="0"/>
          </a:p>
          <a:p>
            <a:pPr marL="0" indent="0">
              <a:lnSpc>
                <a:spcPct val="110000"/>
              </a:lnSpc>
              <a:buNone/>
            </a:pPr>
            <a:endParaRPr lang="en-US" sz="2200" dirty="0"/>
          </a:p>
        </p:txBody>
      </p:sp>
    </p:spTree>
    <p:extLst>
      <p:ext uri="{BB962C8B-B14F-4D97-AF65-F5344CB8AC3E}">
        <p14:creationId xmlns:p14="http://schemas.microsoft.com/office/powerpoint/2010/main" val="3601001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1ED2B2BF-9416-7742-B9E2-C6A919BB48F1}"/>
              </a:ext>
            </a:extLst>
          </p:cNvPr>
          <p:cNvSpPr>
            <a:spLocks noGrp="1"/>
          </p:cNvSpPr>
          <p:nvPr>
            <p:ph type="title"/>
          </p:nvPr>
        </p:nvSpPr>
        <p:spPr>
          <a:xfrm>
            <a:off x="1019015" y="1093787"/>
            <a:ext cx="3059969" cy="4697413"/>
          </a:xfrm>
        </p:spPr>
        <p:txBody>
          <a:bodyPr>
            <a:normAutofit/>
          </a:bodyPr>
          <a:lstStyle/>
          <a:p>
            <a:r>
              <a:rPr lang="en-GB" sz="2800" dirty="0">
                <a:latin typeface="Times New Roman" panose="02020603050405020304" pitchFamily="18" charset="0"/>
                <a:cs typeface="Times New Roman" panose="02020603050405020304" pitchFamily="18" charset="0"/>
              </a:rPr>
              <a:t>Can democracy contribute to tackling corruption?</a:t>
            </a:r>
            <a:endParaRPr lang="en-US" sz="2800" dirty="0">
              <a:latin typeface="Times New Roman" panose="02020603050405020304" pitchFamily="18" charset="0"/>
              <a:cs typeface="Times New Roman" panose="02020603050405020304" pitchFamily="18" charset="0"/>
            </a:endParaRP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285C3F-5ED3-E04E-AAFA-1C48418CAF8A}"/>
              </a:ext>
            </a:extLst>
          </p:cNvPr>
          <p:cNvSpPr>
            <a:spLocks noGrp="1"/>
          </p:cNvSpPr>
          <p:nvPr>
            <p:ph idx="1"/>
          </p:nvPr>
        </p:nvSpPr>
        <p:spPr>
          <a:xfrm>
            <a:off x="5215467" y="1093788"/>
            <a:ext cx="5957518" cy="5507037"/>
          </a:xfrm>
        </p:spPr>
        <p:txBody>
          <a:bodyPr>
            <a:noAutofit/>
          </a:bodyPr>
          <a:lstStyle/>
          <a:p>
            <a:r>
              <a:rPr lang="en-US" sz="1800" dirty="0">
                <a:latin typeface="Times New Roman" panose="02020603050405020304" pitchFamily="18" charset="0"/>
                <a:cs typeface="Times New Roman" panose="02020603050405020304" pitchFamily="18" charset="0"/>
              </a:rPr>
              <a:t>Democracy is perceived to be the least corrupt form of government</a:t>
            </a:r>
          </a:p>
          <a:p>
            <a:r>
              <a:rPr lang="en-US" sz="1800" dirty="0">
                <a:latin typeface="Times New Roman" panose="02020603050405020304" pitchFamily="18" charset="0"/>
                <a:cs typeface="Times New Roman" panose="02020603050405020304" pitchFamily="18" charset="0"/>
              </a:rPr>
              <a:t>Most scholars find democratic countries successful at curbing corruption</a:t>
            </a:r>
          </a:p>
          <a:p>
            <a:r>
              <a:rPr lang="en-GB" sz="1800" dirty="0">
                <a:latin typeface="Times New Roman" panose="02020603050405020304" pitchFamily="18" charset="0"/>
                <a:cs typeface="Times New Roman" panose="02020603050405020304" pitchFamily="18" charset="0"/>
              </a:rPr>
              <a:t>Frequent and competitive elections work as a mechanism for the selection of better candidates</a:t>
            </a:r>
            <a:endParaRPr lang="en-US" sz="1800" dirty="0">
              <a:latin typeface="Times New Roman" panose="02020603050405020304" pitchFamily="18" charset="0"/>
              <a:cs typeface="Times New Roman" panose="02020603050405020304" pitchFamily="18" charset="0"/>
            </a:endParaRPr>
          </a:p>
          <a:p>
            <a:r>
              <a:rPr lang="en-GB" sz="1800" dirty="0">
                <a:latin typeface="Times New Roman" panose="02020603050405020304" pitchFamily="18" charset="0"/>
                <a:cs typeface="Times New Roman" panose="02020603050405020304" pitchFamily="18" charset="0"/>
              </a:rPr>
              <a:t>The principal democratic mechanism that can contribute to curbing corruption is the democratic electoral process, yet there are limitations of democracy</a:t>
            </a:r>
          </a:p>
          <a:p>
            <a:r>
              <a:rPr lang="en-GB" sz="1800" dirty="0">
                <a:latin typeface="Times New Roman" panose="02020603050405020304" pitchFamily="18" charset="0"/>
                <a:cs typeface="Times New Roman" panose="02020603050405020304" pitchFamily="18" charset="0"/>
              </a:rPr>
              <a:t>There are other factors (historical legacy, level of education) that matter too, to load too many expectations on democracy and to imagine that by attaining democracy, society will resolve political, social and economic problems, is tempting</a:t>
            </a:r>
          </a:p>
          <a:p>
            <a:r>
              <a:rPr lang="en-GB" sz="1800" dirty="0">
                <a:latin typeface="Times New Roman" panose="02020603050405020304" pitchFamily="18" charset="0"/>
                <a:cs typeface="Times New Roman" panose="02020603050405020304" pitchFamily="18" charset="0"/>
              </a:rPr>
              <a:t>Can electoral competition work as a sanctioning mechanism to vote out corrupt politician? </a:t>
            </a:r>
          </a:p>
          <a:p>
            <a:endParaRPr lang="en-US"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1841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7C9382E8-A1B8-C846-878D-098146F54454}"/>
              </a:ext>
            </a:extLst>
          </p:cNvPr>
          <p:cNvSpPr>
            <a:spLocks noGrp="1"/>
          </p:cNvSpPr>
          <p:nvPr>
            <p:ph type="title"/>
          </p:nvPr>
        </p:nvSpPr>
        <p:spPr>
          <a:xfrm>
            <a:off x="1019015" y="1093787"/>
            <a:ext cx="3059969" cy="4697413"/>
          </a:xfrm>
        </p:spPr>
        <p:txBody>
          <a:bodyPr>
            <a:normAutofit/>
          </a:bodyPr>
          <a:lstStyle/>
          <a:p>
            <a:endParaRPr lang="en-US"/>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9E08A3-E03C-2941-A06E-5FAB1F2AB75B}"/>
              </a:ext>
            </a:extLst>
          </p:cNvPr>
          <p:cNvSpPr>
            <a:spLocks noGrp="1"/>
          </p:cNvSpPr>
          <p:nvPr>
            <p:ph idx="1"/>
          </p:nvPr>
        </p:nvSpPr>
        <p:spPr>
          <a:xfrm>
            <a:off x="5215467" y="1093788"/>
            <a:ext cx="5831944" cy="4697413"/>
          </a:xfrm>
        </p:spPr>
        <p:txBody>
          <a:bodyPr>
            <a:normAutofit/>
          </a:bodyPr>
          <a:lstStyle/>
          <a:p>
            <a:r>
              <a:rPr lang="en-US" sz="1800" dirty="0">
                <a:latin typeface="Times New Roman" panose="02020603050405020304" pitchFamily="18" charset="0"/>
                <a:cs typeface="Times New Roman" panose="02020603050405020304" pitchFamily="18" charset="0"/>
              </a:rPr>
              <a:t>The corruption scandals Brazil, Italy, and Spain, India, Pakistan and elsewhere </a:t>
            </a:r>
            <a:r>
              <a:rPr lang="en-GB" sz="1800" dirty="0">
                <a:latin typeface="Times New Roman" panose="02020603050405020304" pitchFamily="18" charset="0"/>
                <a:cs typeface="Times New Roman" panose="02020603050405020304" pitchFamily="18" charset="0"/>
              </a:rPr>
              <a:t>show that democracies still suffer from corruption</a:t>
            </a:r>
          </a:p>
          <a:p>
            <a:r>
              <a:rPr lang="en-GB" sz="1800" dirty="0">
                <a:latin typeface="Times New Roman" panose="02020603050405020304" pitchFamily="18" charset="0"/>
                <a:cs typeface="Times New Roman" panose="02020603050405020304" pitchFamily="18" charset="0"/>
              </a:rPr>
              <a:t>As democracy is a multidimensional concept, not all aspects of democracy are equally consolidated in country</a:t>
            </a:r>
          </a:p>
          <a:p>
            <a:r>
              <a:rPr lang="en-GB" sz="1800" dirty="0">
                <a:latin typeface="Times New Roman" panose="02020603050405020304" pitchFamily="18" charset="0"/>
                <a:cs typeface="Times New Roman" panose="02020603050405020304" pitchFamily="18" charset="0"/>
              </a:rPr>
              <a:t>There exists a possibility of crisis/deficiency of different democratic components</a:t>
            </a:r>
          </a:p>
          <a:p>
            <a:pPr marL="0" indent="0" algn="r">
              <a:buNone/>
            </a:pPr>
            <a:r>
              <a:rPr lang="en-GB" sz="1800" dirty="0">
                <a:latin typeface="Times New Roman" panose="02020603050405020304" pitchFamily="18" charset="0"/>
                <a:cs typeface="Times New Roman" panose="02020603050405020304" pitchFamily="18" charset="0"/>
              </a:rPr>
              <a:t>(Merkel, 2014)</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1314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C135013B-83E1-F84F-8AAF-3A8615C6B2CE}"/>
              </a:ext>
            </a:extLst>
          </p:cNvPr>
          <p:cNvSpPr>
            <a:spLocks noGrp="1"/>
          </p:cNvSpPr>
          <p:nvPr>
            <p:ph type="title"/>
          </p:nvPr>
        </p:nvSpPr>
        <p:spPr>
          <a:xfrm>
            <a:off x="1019015" y="1093787"/>
            <a:ext cx="3059969" cy="4697413"/>
          </a:xfrm>
        </p:spPr>
        <p:txBody>
          <a:bodyPr>
            <a:normAutofit/>
          </a:bodyPr>
          <a:lstStyle/>
          <a:p>
            <a:r>
              <a:rPr lang="en-US" sz="2800" dirty="0">
                <a:latin typeface="Times New Roman" panose="02020603050405020304" pitchFamily="18" charset="0"/>
                <a:cs typeface="Times New Roman" panose="02020603050405020304" pitchFamily="18" charset="0"/>
              </a:rPr>
              <a:t>Impact of corruption on voting behavior</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413DC3-B399-814E-9599-82D7ACCDA9CC}"/>
              </a:ext>
            </a:extLst>
          </p:cNvPr>
          <p:cNvSpPr>
            <a:spLocks noGrp="1"/>
          </p:cNvSpPr>
          <p:nvPr>
            <p:ph idx="1"/>
          </p:nvPr>
        </p:nvSpPr>
        <p:spPr>
          <a:xfrm>
            <a:off x="5215467" y="1093788"/>
            <a:ext cx="5831944" cy="4697413"/>
          </a:xfrm>
        </p:spPr>
        <p:txBody>
          <a:bodyPr>
            <a:normAutofit/>
          </a:bodyPr>
          <a:lstStyle/>
          <a:p>
            <a:r>
              <a:rPr lang="en-GB" sz="1800" dirty="0">
                <a:latin typeface="Times New Roman" panose="02020603050405020304" pitchFamily="18" charset="0"/>
                <a:cs typeface="Times New Roman" panose="02020603050405020304" pitchFamily="18" charset="0"/>
              </a:rPr>
              <a:t>Most models of retrospective voting postulate that informing voters on the quality </a:t>
            </a:r>
            <a:r>
              <a:rPr lang="en-GB" sz="1800">
                <a:latin typeface="Times New Roman" panose="02020603050405020304" pitchFamily="18" charset="0"/>
                <a:cs typeface="Times New Roman" panose="02020603050405020304" pitchFamily="18" charset="0"/>
              </a:rPr>
              <a:t>of politicians’ </a:t>
            </a:r>
            <a:r>
              <a:rPr lang="en-GB" sz="1800" dirty="0">
                <a:latin typeface="Times New Roman" panose="02020603050405020304" pitchFamily="18" charset="0"/>
                <a:cs typeface="Times New Roman" panose="02020603050405020304" pitchFamily="18" charset="0"/>
              </a:rPr>
              <a:t>performance enhances the likelihood that well-performing incumbents retain their position and that poorly performing incumbents are ousted (</a:t>
            </a:r>
            <a:r>
              <a:rPr lang="en-GB" sz="1800" dirty="0" err="1">
                <a:latin typeface="Times New Roman" panose="02020603050405020304" pitchFamily="18" charset="0"/>
                <a:cs typeface="Times New Roman" panose="02020603050405020304" pitchFamily="18" charset="0"/>
              </a:rPr>
              <a:t>Manin</a:t>
            </a:r>
            <a:r>
              <a:rPr lang="en-GB" sz="1800" dirty="0">
                <a:latin typeface="Times New Roman" panose="02020603050405020304" pitchFamily="18" charset="0"/>
                <a:cs typeface="Times New Roman" panose="02020603050405020304" pitchFamily="18" charset="0"/>
              </a:rPr>
              <a:t>, </a:t>
            </a:r>
            <a:r>
              <a:rPr lang="en-GB" sz="1800" dirty="0" err="1">
                <a:latin typeface="Times New Roman" panose="02020603050405020304" pitchFamily="18" charset="0"/>
                <a:cs typeface="Times New Roman" panose="02020603050405020304" pitchFamily="18" charset="0"/>
              </a:rPr>
              <a:t>Przeworski</a:t>
            </a:r>
            <a:r>
              <a:rPr lang="en-GB" sz="1800" dirty="0">
                <a:latin typeface="Times New Roman" panose="02020603050405020304" pitchFamily="18" charset="0"/>
                <a:cs typeface="Times New Roman" panose="02020603050405020304" pitchFamily="18" charset="0"/>
              </a:rPr>
              <a:t>, and Stokes 1999). </a:t>
            </a:r>
          </a:p>
          <a:p>
            <a:r>
              <a:rPr lang="en-GB" sz="1800" dirty="0">
                <a:latin typeface="Times New Roman" panose="02020603050405020304" pitchFamily="18" charset="0"/>
                <a:cs typeface="Times New Roman" panose="02020603050405020304" pitchFamily="18" charset="0"/>
              </a:rPr>
              <a:t>Information on incumbent corruption, purportedly a measure of quality, should help challengers, by either shifting votes to the challenger or engaging individuals who would otherwise abstain</a:t>
            </a: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7308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94EA3DB2-3285-9546-8DF0-B40C9A44A1C7}"/>
              </a:ext>
            </a:extLst>
          </p:cNvPr>
          <p:cNvSpPr>
            <a:spLocks noGrp="1"/>
          </p:cNvSpPr>
          <p:nvPr>
            <p:ph type="title"/>
          </p:nvPr>
        </p:nvSpPr>
        <p:spPr>
          <a:xfrm>
            <a:off x="1019015" y="1093787"/>
            <a:ext cx="3059969" cy="4697413"/>
          </a:xfrm>
        </p:spPr>
        <p:txBody>
          <a:bodyPr>
            <a:normAutofit/>
          </a:bodyPr>
          <a:lstStyle/>
          <a:p>
            <a:endParaRPr lang="en-US"/>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99FAD1-5172-A647-8715-27A32FFDC49E}"/>
              </a:ext>
            </a:extLst>
          </p:cNvPr>
          <p:cNvSpPr>
            <a:spLocks noGrp="1"/>
          </p:cNvSpPr>
          <p:nvPr>
            <p:ph idx="1"/>
          </p:nvPr>
        </p:nvSpPr>
        <p:spPr>
          <a:xfrm>
            <a:off x="5215467" y="1093788"/>
            <a:ext cx="5831944" cy="4697413"/>
          </a:xfrm>
        </p:spPr>
        <p:txBody>
          <a:bodyPr>
            <a:noAutofit/>
          </a:bodyPr>
          <a:lstStyle/>
          <a:p>
            <a:pPr>
              <a:lnSpc>
                <a:spcPct val="110000"/>
              </a:lnSpc>
            </a:pPr>
            <a:r>
              <a:rPr lang="en-GB" sz="1800" dirty="0">
                <a:latin typeface="Times New Roman" panose="02020603050405020304" pitchFamily="18" charset="0"/>
                <a:cs typeface="Times New Roman" panose="02020603050405020304" pitchFamily="18" charset="0"/>
              </a:rPr>
              <a:t>However, information about corruption could lead to less voting, for example previous work of (Bowler and Karp 2004; Clausen, </a:t>
            </a:r>
            <a:r>
              <a:rPr lang="en-GB" sz="1800" dirty="0" err="1">
                <a:latin typeface="Times New Roman" panose="02020603050405020304" pitchFamily="18" charset="0"/>
                <a:cs typeface="Times New Roman" panose="02020603050405020304" pitchFamily="18" charset="0"/>
              </a:rPr>
              <a:t>Kraay</a:t>
            </a:r>
            <a:r>
              <a:rPr lang="en-GB" sz="1800" dirty="0">
                <a:latin typeface="Times New Roman" panose="02020603050405020304" pitchFamily="18" charset="0"/>
                <a:cs typeface="Times New Roman" panose="02020603050405020304" pitchFamily="18" charset="0"/>
              </a:rPr>
              <a:t>, and </a:t>
            </a:r>
            <a:r>
              <a:rPr lang="en-GB" sz="1800" dirty="0" err="1">
                <a:latin typeface="Times New Roman" panose="02020603050405020304" pitchFamily="18" charset="0"/>
                <a:cs typeface="Times New Roman" panose="02020603050405020304" pitchFamily="18" charset="0"/>
              </a:rPr>
              <a:t>Nyiri</a:t>
            </a:r>
            <a:r>
              <a:rPr lang="en-GB" sz="1800" dirty="0">
                <a:latin typeface="Times New Roman" panose="02020603050405020304" pitchFamily="18" charset="0"/>
                <a:cs typeface="Times New Roman" panose="02020603050405020304" pitchFamily="18" charset="0"/>
              </a:rPr>
              <a:t> 2011; </a:t>
            </a:r>
            <a:r>
              <a:rPr lang="en-GB" sz="1800" dirty="0" err="1">
                <a:latin typeface="Times New Roman" panose="02020603050405020304" pitchFamily="18" charset="0"/>
                <a:cs typeface="Times New Roman" panose="02020603050405020304" pitchFamily="18" charset="0"/>
              </a:rPr>
              <a:t>della</a:t>
            </a:r>
            <a:r>
              <a:rPr lang="en-GB" sz="1800" dirty="0">
                <a:latin typeface="Times New Roman" panose="02020603050405020304" pitchFamily="18" charset="0"/>
                <a:cs typeface="Times New Roman" panose="02020603050405020304" pitchFamily="18" charset="0"/>
              </a:rPr>
              <a:t> Porta 2000) suggests that perceptions and experiences of corruption undermine voters’ confidence in public institutions, erode the legitimacy of the political system, and reduce trust in politicians and civil servants </a:t>
            </a:r>
          </a:p>
          <a:p>
            <a:pPr>
              <a:lnSpc>
                <a:spcPct val="110000"/>
              </a:lnSpc>
            </a:pPr>
            <a:r>
              <a:rPr lang="en-GB" sz="1800" dirty="0">
                <a:latin typeface="Times New Roman" panose="02020603050405020304" pitchFamily="18" charset="0"/>
                <a:cs typeface="Times New Roman" panose="02020603050405020304" pitchFamily="18" charset="0"/>
              </a:rPr>
              <a:t>Also, lower voters’ confidence in their government’s ability, exposing high levels of corruption leads to larger behavioural effects than exposing low levels of corruption</a:t>
            </a:r>
          </a:p>
          <a:p>
            <a:pPr>
              <a:lnSpc>
                <a:spcPct val="110000"/>
              </a:lnSpc>
            </a:pPr>
            <a:r>
              <a:rPr lang="en-GB" sz="1800" dirty="0">
                <a:latin typeface="Times New Roman" panose="02020603050405020304" pitchFamily="18" charset="0"/>
                <a:cs typeface="Times New Roman" panose="02020603050405020304" pitchFamily="18" charset="0"/>
              </a:rPr>
              <a:t>Similarly, if the exposure of corruption leads voters to believe that voting will not benefit them; either because they lose trust in governments or those governments’ ability to respond to constituents’ needs; then they are likely to abstain</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8348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2A44EC47-8CD0-264A-8270-252585E7D26E}"/>
              </a:ext>
            </a:extLst>
          </p:cNvPr>
          <p:cNvSpPr>
            <a:spLocks noGrp="1"/>
          </p:cNvSpPr>
          <p:nvPr>
            <p:ph type="title"/>
          </p:nvPr>
        </p:nvSpPr>
        <p:spPr>
          <a:xfrm>
            <a:off x="1019015" y="1093787"/>
            <a:ext cx="3059969" cy="4697413"/>
          </a:xfrm>
        </p:spPr>
        <p:txBody>
          <a:bodyPr>
            <a:normAutofit/>
          </a:bodyPr>
          <a:lstStyle/>
          <a:p>
            <a:br>
              <a:rPr lang="en-GB" sz="3600" dirty="0">
                <a:latin typeface="Times New Roman" panose="02020603050405020304" pitchFamily="18" charset="0"/>
                <a:cs typeface="Times New Roman" panose="02020603050405020304" pitchFamily="18" charset="0"/>
              </a:rPr>
            </a:br>
            <a:endParaRPr lang="en-US" dirty="0"/>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B1D2305-526B-2E4C-8F5D-EB432EA0231A}"/>
              </a:ext>
            </a:extLst>
          </p:cNvPr>
          <p:cNvSpPr>
            <a:spLocks noGrp="1"/>
          </p:cNvSpPr>
          <p:nvPr>
            <p:ph idx="1"/>
          </p:nvPr>
        </p:nvSpPr>
        <p:spPr>
          <a:xfrm>
            <a:off x="5215467" y="1093788"/>
            <a:ext cx="5831944" cy="4697413"/>
          </a:xfrm>
        </p:spPr>
        <p:txBody>
          <a:bodyPr>
            <a:normAutofit/>
          </a:bodyPr>
          <a:lstStyle/>
          <a:p>
            <a:r>
              <a:rPr lang="en-GB" sz="1800" dirty="0">
                <a:latin typeface="Times New Roman" panose="02020603050405020304" pitchFamily="18" charset="0"/>
                <a:cs typeface="Times New Roman" panose="02020603050405020304" pitchFamily="18" charset="0"/>
              </a:rPr>
              <a:t>How corruption information changes voter engagement, choice, and party identification?</a:t>
            </a:r>
          </a:p>
          <a:p>
            <a:r>
              <a:rPr lang="en-GB" sz="1800" dirty="0">
                <a:latin typeface="Times New Roman" panose="02020603050405020304" pitchFamily="18" charset="0"/>
                <a:cs typeface="Times New Roman" panose="02020603050405020304" pitchFamily="18" charset="0"/>
              </a:rPr>
              <a:t>It depends on key factors, such as voters’ prior knowledge and awareness, their choice set, and their ability to influence government actions</a:t>
            </a:r>
          </a:p>
          <a:p>
            <a:pPr marL="0" indent="0" algn="r">
              <a:buNone/>
            </a:pPr>
            <a:r>
              <a:rPr lang="en-GB" sz="1800" dirty="0">
                <a:latin typeface="Times New Roman" panose="02020603050405020304" pitchFamily="18" charset="0"/>
                <a:cs typeface="Times New Roman" panose="02020603050405020304" pitchFamily="18" charset="0"/>
              </a:rPr>
              <a:t>(Chong, A. et al, 2015)</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64566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FC9644-673A-459F-B3C5-9310A4E50E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ADB9295-9645-4BF2-ADFD-75800B7FAD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bg2">
              <a:lumMod val="60000"/>
              <a:lumOff val="40000"/>
              <a:alpha val="60000"/>
            </a:schemeClr>
          </a:solidFill>
        </p:grpSpPr>
        <p:sp>
          <p:nvSpPr>
            <p:cNvPr id="11" name="Rectangle 5">
              <a:extLst>
                <a:ext uri="{FF2B5EF4-FFF2-40B4-BE49-F238E27FC236}">
                  <a16:creationId xmlns:a16="http://schemas.microsoft.com/office/drawing/2014/main" id="{95B061E9-E435-4E1B-B160-96584A1166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3CD7972E-7D38-40EE-A80B-E2A848811E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524A3B55-746F-419F-8CFF-5F3A4BE143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9C63219B-AD72-4494-935E-F5C70DB549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15B41FD2-05E2-44E7-8760-09E65D1C60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FE6D63D0-3347-4EE2-8F65-F1C32168FA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538A46A3-DB16-45D5-B636-03EFE39FE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0B8A2B0E-823F-4BE8-9359-45143BB124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44516B3C-A8BE-46FC-B643-3DFEB7F283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59FD699C-3920-4E57-BE27-165A3F036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0FB0C02E-3F53-4889-8ADF-80DBC43F69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8A0C89C-946F-4BCD-8A27-BB73E37FE52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70C83EAF-4E92-4849-A240-B257871D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320FD164-4D7A-469C-B3F4-B926BFACF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F6E14D9A-4E63-48FF-95C5-9E8DDFF86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F3DCD24F-3CA8-4404-B22C-E4C928995F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8AD2E827-32A3-4BE4-9CC6-8315629177A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47FB2CCC-1230-494F-B2D1-F05E5B8ED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A5F44514-9274-47E3-9243-CA9356C166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D06192CD-AD86-4DCA-8B53-4ACCA46583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99E9203A-21E4-46D8-981A-4B28CA320A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32FCE9B6-FB52-4045-8DCC-E5959B9A4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E4A7025C-CDE8-429A-BBB9-E7380C9623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A4EA0256-5DF5-437A-98A7-B79F3E6BB8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90C9433D-9E1C-493B-BEBD-C3081FFA32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352B39BB-F298-4285-A709-1FBA0CB72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31CAF2A0-CBA0-4E86-AA87-8750EC1AFB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le 1">
            <a:extLst>
              <a:ext uri="{FF2B5EF4-FFF2-40B4-BE49-F238E27FC236}">
                <a16:creationId xmlns:a16="http://schemas.microsoft.com/office/drawing/2014/main" id="{8226CBB7-8176-1942-8778-D2F0928565C5}"/>
              </a:ext>
            </a:extLst>
          </p:cNvPr>
          <p:cNvSpPr>
            <a:spLocks noGrp="1"/>
          </p:cNvSpPr>
          <p:nvPr>
            <p:ph type="title"/>
          </p:nvPr>
        </p:nvSpPr>
        <p:spPr>
          <a:xfrm>
            <a:off x="1019015" y="1093787"/>
            <a:ext cx="3059969" cy="4697413"/>
          </a:xfrm>
        </p:spPr>
        <p:txBody>
          <a:bodyPr>
            <a:normAutofit/>
          </a:bodyPr>
          <a:lstStyle/>
          <a:p>
            <a:r>
              <a:rPr lang="en-US" sz="2800" dirty="0">
                <a:latin typeface="Times New Roman" panose="02020603050405020304" pitchFamily="18" charset="0"/>
                <a:cs typeface="Times New Roman" panose="02020603050405020304" pitchFamily="18" charset="0"/>
              </a:rPr>
              <a:t>Media and it’s Role in curbing corruption </a:t>
            </a:r>
          </a:p>
        </p:txBody>
      </p:sp>
      <p:sp useBgFill="1">
        <p:nvSpPr>
          <p:cNvPr id="39" name="Round Diagonal Corner Rectangle 7">
            <a:extLst>
              <a:ext uri="{FF2B5EF4-FFF2-40B4-BE49-F238E27FC236}">
                <a16:creationId xmlns:a16="http://schemas.microsoft.com/office/drawing/2014/main" id="{7D1C411D-0818-4640-8657-2AF78250C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084" y="0"/>
            <a:ext cx="7566916" cy="6848476"/>
          </a:xfrm>
          <a:prstGeom prst="round2DiagRect">
            <a:avLst>
              <a:gd name="adj1" fmla="val 0"/>
              <a:gd name="adj2" fmla="val 0"/>
            </a:avLst>
          </a:prstGeom>
          <a:ln w="19050" cap="sq">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BAB996-99B7-8A46-8777-87A2A0B8865C}"/>
              </a:ext>
            </a:extLst>
          </p:cNvPr>
          <p:cNvSpPr>
            <a:spLocks noGrp="1"/>
          </p:cNvSpPr>
          <p:nvPr>
            <p:ph idx="1"/>
          </p:nvPr>
        </p:nvSpPr>
        <p:spPr>
          <a:xfrm>
            <a:off x="5215467" y="1093788"/>
            <a:ext cx="5831944" cy="4697413"/>
          </a:xfrm>
        </p:spPr>
        <p:txBody>
          <a:bodyPr>
            <a:noAutofit/>
          </a:bodyPr>
          <a:lstStyle/>
          <a:p>
            <a:pPr>
              <a:lnSpc>
                <a:spcPct val="110000"/>
              </a:lnSpc>
            </a:pPr>
            <a:r>
              <a:rPr lang="en-GB" sz="1800" dirty="0">
                <a:latin typeface="Times New Roman" panose="02020603050405020304" pitchFamily="18" charset="0"/>
                <a:cs typeface="Times New Roman" panose="02020603050405020304" pitchFamily="18" charset="0"/>
              </a:rPr>
              <a:t>Definition: Media can be broadly defined as the communication outlets used to deliver information to large audiences</a:t>
            </a:r>
          </a:p>
          <a:p>
            <a:pPr>
              <a:lnSpc>
                <a:spcPct val="110000"/>
              </a:lnSpc>
            </a:pPr>
            <a:r>
              <a:rPr lang="en-GB" sz="1800" b="1" dirty="0">
                <a:latin typeface="Times New Roman" panose="02020603050405020304" pitchFamily="18" charset="0"/>
                <a:cs typeface="Times New Roman" panose="02020603050405020304" pitchFamily="18" charset="0"/>
              </a:rPr>
              <a:t>Status of media in democracy</a:t>
            </a:r>
            <a:r>
              <a:rPr lang="en-GB" sz="1800" dirty="0">
                <a:latin typeface="Times New Roman" panose="02020603050405020304" pitchFamily="18" charset="0"/>
                <a:cs typeface="Times New Roman" panose="02020603050405020304" pitchFamily="18" charset="0"/>
              </a:rPr>
              <a:t>: Media is considered as the fourth estate of democracy</a:t>
            </a:r>
          </a:p>
          <a:p>
            <a:pPr>
              <a:lnSpc>
                <a:spcPct val="110000"/>
              </a:lnSpc>
            </a:pPr>
            <a:r>
              <a:rPr lang="en-GB" sz="1800" dirty="0">
                <a:latin typeface="Times New Roman" panose="02020603050405020304" pitchFamily="18" charset="0"/>
                <a:cs typeface="Times New Roman" panose="02020603050405020304" pitchFamily="18" charset="0"/>
              </a:rPr>
              <a:t>Various International human rights instruments including UDHR, the ICCPR and the CRC, guarantee the freedom of the media </a:t>
            </a:r>
          </a:p>
          <a:p>
            <a:pPr>
              <a:lnSpc>
                <a:spcPct val="110000"/>
              </a:lnSpc>
            </a:pPr>
            <a:r>
              <a:rPr lang="en-GB" sz="1800" dirty="0">
                <a:latin typeface="Times New Roman" panose="02020603050405020304" pitchFamily="18" charset="0"/>
                <a:cs typeface="Times New Roman" panose="02020603050405020304" pitchFamily="18" charset="0"/>
              </a:rPr>
              <a:t>For a vibrant democracy it is important that its citizens are well informed; access to information facilitates active participation</a:t>
            </a:r>
          </a:p>
          <a:p>
            <a:pPr>
              <a:lnSpc>
                <a:spcPct val="110000"/>
              </a:lnSpc>
            </a:pPr>
            <a:r>
              <a:rPr lang="en-GB" sz="1800" dirty="0">
                <a:latin typeface="Times New Roman" panose="02020603050405020304" pitchFamily="18" charset="0"/>
                <a:cs typeface="Times New Roman" panose="02020603050405020304" pitchFamily="18" charset="0"/>
              </a:rPr>
              <a:t>However, citizen holds the right to information, to access information held by or under the control of public authorities, can thus be an effective tool for ushering in good governance</a:t>
            </a:r>
          </a:p>
          <a:p>
            <a:pPr marL="0" indent="0">
              <a:lnSpc>
                <a:spcPct val="110000"/>
              </a:lnSpc>
              <a:buNone/>
            </a:pPr>
            <a:endParaRPr lang="en-GB"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67485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Override1.xml><?xml version="1.0" encoding="utf-8"?>
<a:themeOverride xmlns:a="http://schemas.openxmlformats.org/drawingml/2006/main">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themeOverride>
</file>

<file path=docProps/app.xml><?xml version="1.0" encoding="utf-8"?>
<Properties xmlns="http://schemas.openxmlformats.org/officeDocument/2006/extended-properties" xmlns:vt="http://schemas.openxmlformats.org/officeDocument/2006/docPropsVTypes">
  <TotalTime>252</TotalTime>
  <Words>2055</Words>
  <Application>Microsoft Office PowerPoint</Application>
  <PresentationFormat>Widescreen</PresentationFormat>
  <Paragraphs>103</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Times New Roman</vt:lpstr>
      <vt:lpstr>Tw Cen MT</vt:lpstr>
      <vt:lpstr>Circuit</vt:lpstr>
      <vt:lpstr>Topics</vt:lpstr>
      <vt:lpstr>Corruption and democracy </vt:lpstr>
      <vt:lpstr>PowerPoint Presentation</vt:lpstr>
      <vt:lpstr>Can democracy contribute to tackling corruption?</vt:lpstr>
      <vt:lpstr>PowerPoint Presentation</vt:lpstr>
      <vt:lpstr>Impact of corruption on voting behavior</vt:lpstr>
      <vt:lpstr>PowerPoint Presentation</vt:lpstr>
      <vt:lpstr> </vt:lpstr>
      <vt:lpstr>Media and it’s Role in curbing corruption </vt:lpstr>
      <vt:lpstr>The three anti-corruption functions of media</vt:lpstr>
      <vt:lpstr>Investigative journalism</vt:lpstr>
      <vt:lpstr>Effects of investigative journalism</vt:lpstr>
      <vt:lpstr>Panama case </vt:lpstr>
      <vt:lpstr>Threats to investigative journalism</vt:lpstr>
      <vt:lpstr>Criteria of media being effective against corruption</vt:lpstr>
      <vt:lpstr>Challenges for media</vt:lpstr>
      <vt:lpstr>Impact of corruption on public spending</vt:lpstr>
      <vt:lpstr>PowerPoint Presentation</vt:lpstr>
      <vt:lpstr>Failure of  foreign aids      </vt:lpstr>
      <vt:lpstr>PowerPoint Presentation</vt:lpstr>
      <vt:lpstr>Case study of Afghanistan</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Topics</dc:title>
  <dc:creator>Haris Hassan</dc:creator>
  <cp:lastModifiedBy>Haris Hassan</cp:lastModifiedBy>
  <cp:revision>20</cp:revision>
  <dcterms:created xsi:type="dcterms:W3CDTF">2020-11-05T15:16:25Z</dcterms:created>
  <dcterms:modified xsi:type="dcterms:W3CDTF">2021-11-24T17:17:12Z</dcterms:modified>
</cp:coreProperties>
</file>