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256" r:id="rId2"/>
    <p:sldId id="271" r:id="rId3"/>
    <p:sldId id="276" r:id="rId4"/>
    <p:sldId id="275" r:id="rId5"/>
    <p:sldId id="268" r:id="rId6"/>
    <p:sldId id="274" r:id="rId7"/>
    <p:sldId id="267" r:id="rId8"/>
    <p:sldId id="257" r:id="rId9"/>
    <p:sldId id="272" r:id="rId10"/>
    <p:sldId id="273" r:id="rId11"/>
    <p:sldId id="277" r:id="rId12"/>
    <p:sldId id="278" r:id="rId13"/>
    <p:sldId id="258" r:id="rId14"/>
    <p:sldId id="264" r:id="rId15"/>
    <p:sldId id="265" r:id="rId16"/>
    <p:sldId id="266" r:id="rId17"/>
    <p:sldId id="259" r:id="rId18"/>
    <p:sldId id="261" r:id="rId19"/>
    <p:sldId id="263" r:id="rId20"/>
    <p:sldId id="262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24" autoAdjust="0"/>
  </p:normalViewPr>
  <p:slideViewPr>
    <p:cSldViewPr>
      <p:cViewPr varScale="1">
        <p:scale>
          <a:sx n="62" d="100"/>
          <a:sy n="62" d="100"/>
        </p:scale>
        <p:origin x="68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5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73C4C0-EAA4-4200-8CC3-1DCB680BA62F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E3EC673-1A2A-4397-8A3C-7D23B492B415}">
      <dgm:prSet/>
      <dgm:spPr/>
      <dgm:t>
        <a:bodyPr/>
        <a:lstStyle/>
        <a:p>
          <a:r>
            <a:rPr lang="cs-CZ" dirty="0"/>
            <a:t>1. díla vývojově podnětná (reprezentant směru)</a:t>
          </a:r>
          <a:endParaRPr lang="en-US" dirty="0"/>
        </a:p>
      </dgm:t>
    </dgm:pt>
    <dgm:pt modelId="{152CFDA9-762C-4F36-A476-315C345937F7}" type="parTrans" cxnId="{4BB6CAEA-0F08-4452-BABB-5C8A0D40B99B}">
      <dgm:prSet/>
      <dgm:spPr/>
      <dgm:t>
        <a:bodyPr/>
        <a:lstStyle/>
        <a:p>
          <a:endParaRPr lang="en-US"/>
        </a:p>
      </dgm:t>
    </dgm:pt>
    <dgm:pt modelId="{1E30141D-28EA-4496-A7B1-7E862F392FB1}" type="sibTrans" cxnId="{4BB6CAEA-0F08-4452-BABB-5C8A0D40B99B}">
      <dgm:prSet/>
      <dgm:spPr/>
      <dgm:t>
        <a:bodyPr/>
        <a:lstStyle/>
        <a:p>
          <a:endParaRPr lang="en-US"/>
        </a:p>
      </dgm:t>
    </dgm:pt>
    <dgm:pt modelId="{5CD098C6-C991-4FF2-A4B9-84ED38E2ACF9}">
      <dgm:prSet/>
      <dgm:spPr/>
      <dgm:t>
        <a:bodyPr/>
        <a:lstStyle/>
        <a:p>
          <a:r>
            <a:rPr lang="cs-CZ"/>
            <a:t>2. reprezentující „ducha doby“</a:t>
          </a:r>
          <a:endParaRPr lang="en-US"/>
        </a:p>
      </dgm:t>
    </dgm:pt>
    <dgm:pt modelId="{46FF4E3C-3A71-4E6F-9F6E-5E82AB99A8BA}" type="parTrans" cxnId="{8F0F494F-0C62-49E5-A25D-FE034981D1BA}">
      <dgm:prSet/>
      <dgm:spPr/>
      <dgm:t>
        <a:bodyPr/>
        <a:lstStyle/>
        <a:p>
          <a:endParaRPr lang="en-US"/>
        </a:p>
      </dgm:t>
    </dgm:pt>
    <dgm:pt modelId="{7234F699-9DC4-462D-A1C7-8260C3EE2A40}" type="sibTrans" cxnId="{8F0F494F-0C62-49E5-A25D-FE034981D1BA}">
      <dgm:prSet/>
      <dgm:spPr/>
      <dgm:t>
        <a:bodyPr/>
        <a:lstStyle/>
        <a:p>
          <a:endParaRPr lang="en-US"/>
        </a:p>
      </dgm:t>
    </dgm:pt>
    <dgm:pt modelId="{B2576344-9F42-4752-98E1-61E0F966EBD9}">
      <dgm:prSet/>
      <dgm:spPr/>
      <dgm:t>
        <a:bodyPr/>
        <a:lstStyle/>
        <a:p>
          <a:r>
            <a:rPr lang="cs-CZ"/>
            <a:t>3. s estetickou hodnotou vzdorující času </a:t>
          </a:r>
          <a:endParaRPr lang="en-US"/>
        </a:p>
      </dgm:t>
    </dgm:pt>
    <dgm:pt modelId="{1F52681F-F0C0-486D-9538-336B7B3E59C5}" type="parTrans" cxnId="{D985729D-0475-4CB5-B8CF-3914D3676C99}">
      <dgm:prSet/>
      <dgm:spPr/>
      <dgm:t>
        <a:bodyPr/>
        <a:lstStyle/>
        <a:p>
          <a:endParaRPr lang="en-US"/>
        </a:p>
      </dgm:t>
    </dgm:pt>
    <dgm:pt modelId="{6E2F9DB0-ECD3-4A72-B451-DF8386F75622}" type="sibTrans" cxnId="{D985729D-0475-4CB5-B8CF-3914D3676C99}">
      <dgm:prSet/>
      <dgm:spPr/>
      <dgm:t>
        <a:bodyPr/>
        <a:lstStyle/>
        <a:p>
          <a:endParaRPr lang="en-US"/>
        </a:p>
      </dgm:t>
    </dgm:pt>
    <dgm:pt modelId="{42E43E74-F8BE-4C26-9EAA-B0A48D1FCC21}" type="pres">
      <dgm:prSet presAssocID="{3A73C4C0-EAA4-4200-8CC3-1DCB680BA62F}" presName="diagram" presStyleCnt="0">
        <dgm:presLayoutVars>
          <dgm:dir/>
          <dgm:resizeHandles val="exact"/>
        </dgm:presLayoutVars>
      </dgm:prSet>
      <dgm:spPr/>
    </dgm:pt>
    <dgm:pt modelId="{5B71F506-33C4-4AA1-A465-349D2EA65F82}" type="pres">
      <dgm:prSet presAssocID="{BE3EC673-1A2A-4397-8A3C-7D23B492B415}" presName="node" presStyleLbl="node1" presStyleIdx="0" presStyleCnt="3">
        <dgm:presLayoutVars>
          <dgm:bulletEnabled val="1"/>
        </dgm:presLayoutVars>
      </dgm:prSet>
      <dgm:spPr/>
    </dgm:pt>
    <dgm:pt modelId="{95869929-92CA-4C70-B288-345173A742E9}" type="pres">
      <dgm:prSet presAssocID="{1E30141D-28EA-4496-A7B1-7E862F392FB1}" presName="sibTrans" presStyleCnt="0"/>
      <dgm:spPr/>
    </dgm:pt>
    <dgm:pt modelId="{F21622D2-243C-453D-8020-EC1CC1360C42}" type="pres">
      <dgm:prSet presAssocID="{5CD098C6-C991-4FF2-A4B9-84ED38E2ACF9}" presName="node" presStyleLbl="node1" presStyleIdx="1" presStyleCnt="3">
        <dgm:presLayoutVars>
          <dgm:bulletEnabled val="1"/>
        </dgm:presLayoutVars>
      </dgm:prSet>
      <dgm:spPr/>
    </dgm:pt>
    <dgm:pt modelId="{4395D7B5-338F-461D-B3D4-E19C380EB590}" type="pres">
      <dgm:prSet presAssocID="{7234F699-9DC4-462D-A1C7-8260C3EE2A40}" presName="sibTrans" presStyleCnt="0"/>
      <dgm:spPr/>
    </dgm:pt>
    <dgm:pt modelId="{0016FB12-3053-4949-8558-A58EAC3F4538}" type="pres">
      <dgm:prSet presAssocID="{B2576344-9F42-4752-98E1-61E0F966EBD9}" presName="node" presStyleLbl="node1" presStyleIdx="2" presStyleCnt="3">
        <dgm:presLayoutVars>
          <dgm:bulletEnabled val="1"/>
        </dgm:presLayoutVars>
      </dgm:prSet>
      <dgm:spPr/>
    </dgm:pt>
  </dgm:ptLst>
  <dgm:cxnLst>
    <dgm:cxn modelId="{CCAF1936-E97F-4AC9-AF53-BE13C207DFC3}" type="presOf" srcId="{B2576344-9F42-4752-98E1-61E0F966EBD9}" destId="{0016FB12-3053-4949-8558-A58EAC3F4538}" srcOrd="0" destOrd="0" presId="urn:microsoft.com/office/officeart/2005/8/layout/default"/>
    <dgm:cxn modelId="{8F0F494F-0C62-49E5-A25D-FE034981D1BA}" srcId="{3A73C4C0-EAA4-4200-8CC3-1DCB680BA62F}" destId="{5CD098C6-C991-4FF2-A4B9-84ED38E2ACF9}" srcOrd="1" destOrd="0" parTransId="{46FF4E3C-3A71-4E6F-9F6E-5E82AB99A8BA}" sibTransId="{7234F699-9DC4-462D-A1C7-8260C3EE2A40}"/>
    <dgm:cxn modelId="{085CD09A-60A9-4EEC-9BB8-C45E4200D1BE}" type="presOf" srcId="{5CD098C6-C991-4FF2-A4B9-84ED38E2ACF9}" destId="{F21622D2-243C-453D-8020-EC1CC1360C42}" srcOrd="0" destOrd="0" presId="urn:microsoft.com/office/officeart/2005/8/layout/default"/>
    <dgm:cxn modelId="{D985729D-0475-4CB5-B8CF-3914D3676C99}" srcId="{3A73C4C0-EAA4-4200-8CC3-1DCB680BA62F}" destId="{B2576344-9F42-4752-98E1-61E0F966EBD9}" srcOrd="2" destOrd="0" parTransId="{1F52681F-F0C0-486D-9538-336B7B3E59C5}" sibTransId="{6E2F9DB0-ECD3-4A72-B451-DF8386F75622}"/>
    <dgm:cxn modelId="{09645FAF-CB37-43D4-B238-DB15D4881B69}" type="presOf" srcId="{BE3EC673-1A2A-4397-8A3C-7D23B492B415}" destId="{5B71F506-33C4-4AA1-A465-349D2EA65F82}" srcOrd="0" destOrd="0" presId="urn:microsoft.com/office/officeart/2005/8/layout/default"/>
    <dgm:cxn modelId="{5145C8DC-52C8-4C94-B124-9C1CD0FD0002}" type="presOf" srcId="{3A73C4C0-EAA4-4200-8CC3-1DCB680BA62F}" destId="{42E43E74-F8BE-4C26-9EAA-B0A48D1FCC21}" srcOrd="0" destOrd="0" presId="urn:microsoft.com/office/officeart/2005/8/layout/default"/>
    <dgm:cxn modelId="{4BB6CAEA-0F08-4452-BABB-5C8A0D40B99B}" srcId="{3A73C4C0-EAA4-4200-8CC3-1DCB680BA62F}" destId="{BE3EC673-1A2A-4397-8A3C-7D23B492B415}" srcOrd="0" destOrd="0" parTransId="{152CFDA9-762C-4F36-A476-315C345937F7}" sibTransId="{1E30141D-28EA-4496-A7B1-7E862F392FB1}"/>
    <dgm:cxn modelId="{0762B9E2-87A1-493C-A684-D30D3223A528}" type="presParOf" srcId="{42E43E74-F8BE-4C26-9EAA-B0A48D1FCC21}" destId="{5B71F506-33C4-4AA1-A465-349D2EA65F82}" srcOrd="0" destOrd="0" presId="urn:microsoft.com/office/officeart/2005/8/layout/default"/>
    <dgm:cxn modelId="{88D9D7AF-CF3A-46B9-B85B-46DA50125522}" type="presParOf" srcId="{42E43E74-F8BE-4C26-9EAA-B0A48D1FCC21}" destId="{95869929-92CA-4C70-B288-345173A742E9}" srcOrd="1" destOrd="0" presId="urn:microsoft.com/office/officeart/2005/8/layout/default"/>
    <dgm:cxn modelId="{C0D81442-4FAB-472D-B24F-D7EE5B0EAC67}" type="presParOf" srcId="{42E43E74-F8BE-4C26-9EAA-B0A48D1FCC21}" destId="{F21622D2-243C-453D-8020-EC1CC1360C42}" srcOrd="2" destOrd="0" presId="urn:microsoft.com/office/officeart/2005/8/layout/default"/>
    <dgm:cxn modelId="{43765F8B-839F-48DF-8B96-5D5ABAE7E916}" type="presParOf" srcId="{42E43E74-F8BE-4C26-9EAA-B0A48D1FCC21}" destId="{4395D7B5-338F-461D-B3D4-E19C380EB590}" srcOrd="3" destOrd="0" presId="urn:microsoft.com/office/officeart/2005/8/layout/default"/>
    <dgm:cxn modelId="{6DED74E4-67C7-4A71-BDDA-2137CF55545F}" type="presParOf" srcId="{42E43E74-F8BE-4C26-9EAA-B0A48D1FCC21}" destId="{0016FB12-3053-4949-8558-A58EAC3F453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25AECA-CDC0-4D17-B149-04B06714D10C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75BD64F-5665-473F-A191-61B523E3C668}">
      <dgm:prSet/>
      <dgm:spPr/>
      <dgm:t>
        <a:bodyPr/>
        <a:lstStyle/>
        <a:p>
          <a:r>
            <a:rPr lang="cs-CZ"/>
            <a:t>● minimálně dvěma literárními díly musí být v seznamu zastoupena próza, poezie, drama;</a:t>
          </a:r>
          <a:endParaRPr lang="en-US"/>
        </a:p>
      </dgm:t>
    </dgm:pt>
    <dgm:pt modelId="{60296069-5552-40E7-AFC6-57B03991C607}" type="parTrans" cxnId="{4D7CA290-C018-4F94-B336-04171D2A9913}">
      <dgm:prSet/>
      <dgm:spPr/>
      <dgm:t>
        <a:bodyPr/>
        <a:lstStyle/>
        <a:p>
          <a:endParaRPr lang="en-US"/>
        </a:p>
      </dgm:t>
    </dgm:pt>
    <dgm:pt modelId="{D639EF3A-2860-4584-861A-965ECAC80C07}" type="sibTrans" cxnId="{4D7CA290-C018-4F94-B336-04171D2A9913}">
      <dgm:prSet/>
      <dgm:spPr/>
      <dgm:t>
        <a:bodyPr/>
        <a:lstStyle/>
        <a:p>
          <a:endParaRPr lang="en-US"/>
        </a:p>
      </dgm:t>
    </dgm:pt>
    <dgm:pt modelId="{02628CAA-A26D-41CB-A284-D29915715651}">
      <dgm:prSet/>
      <dgm:spPr/>
      <dgm:t>
        <a:bodyPr/>
        <a:lstStyle/>
        <a:p>
          <a:r>
            <a:rPr lang="cs-CZ"/>
            <a:t>● seznam může obsahovat maximálně dvě díla od jednoho autora.</a:t>
          </a:r>
          <a:endParaRPr lang="en-US"/>
        </a:p>
      </dgm:t>
    </dgm:pt>
    <dgm:pt modelId="{899FF976-93B6-49F4-AC55-91FF51756268}" type="parTrans" cxnId="{1D3EAD2F-A020-4BD7-93F5-8ECAAE24A233}">
      <dgm:prSet/>
      <dgm:spPr/>
      <dgm:t>
        <a:bodyPr/>
        <a:lstStyle/>
        <a:p>
          <a:endParaRPr lang="en-US"/>
        </a:p>
      </dgm:t>
    </dgm:pt>
    <dgm:pt modelId="{6C0EC4B9-193A-482F-967C-FB36EB4F24A2}" type="sibTrans" cxnId="{1D3EAD2F-A020-4BD7-93F5-8ECAAE24A233}">
      <dgm:prSet/>
      <dgm:spPr/>
      <dgm:t>
        <a:bodyPr/>
        <a:lstStyle/>
        <a:p>
          <a:endParaRPr lang="en-US"/>
        </a:p>
      </dgm:t>
    </dgm:pt>
    <dgm:pt modelId="{24E08E5A-6F0E-41FB-97D0-18B21A2E6F4B}" type="pres">
      <dgm:prSet presAssocID="{2025AECA-CDC0-4D17-B149-04B06714D10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CC12EF5-AE15-4736-A222-18AAEA116F32}" type="pres">
      <dgm:prSet presAssocID="{A75BD64F-5665-473F-A191-61B523E3C668}" presName="hierRoot1" presStyleCnt="0"/>
      <dgm:spPr/>
    </dgm:pt>
    <dgm:pt modelId="{A3169230-4E9F-4ABE-9C05-78D2D38EBD71}" type="pres">
      <dgm:prSet presAssocID="{A75BD64F-5665-473F-A191-61B523E3C668}" presName="composite" presStyleCnt="0"/>
      <dgm:spPr/>
    </dgm:pt>
    <dgm:pt modelId="{E672273F-A488-47F3-BFF9-5A97B4698892}" type="pres">
      <dgm:prSet presAssocID="{A75BD64F-5665-473F-A191-61B523E3C668}" presName="background" presStyleLbl="node0" presStyleIdx="0" presStyleCnt="2"/>
      <dgm:spPr/>
    </dgm:pt>
    <dgm:pt modelId="{2F55792C-EEAF-49FF-BEDF-2573535D0777}" type="pres">
      <dgm:prSet presAssocID="{A75BD64F-5665-473F-A191-61B523E3C668}" presName="text" presStyleLbl="fgAcc0" presStyleIdx="0" presStyleCnt="2">
        <dgm:presLayoutVars>
          <dgm:chPref val="3"/>
        </dgm:presLayoutVars>
      </dgm:prSet>
      <dgm:spPr/>
    </dgm:pt>
    <dgm:pt modelId="{A32B6039-2649-4B02-AFFC-538AC539C91A}" type="pres">
      <dgm:prSet presAssocID="{A75BD64F-5665-473F-A191-61B523E3C668}" presName="hierChild2" presStyleCnt="0"/>
      <dgm:spPr/>
    </dgm:pt>
    <dgm:pt modelId="{DA02492A-7527-43F1-AA84-15B3D58D0CCF}" type="pres">
      <dgm:prSet presAssocID="{02628CAA-A26D-41CB-A284-D29915715651}" presName="hierRoot1" presStyleCnt="0"/>
      <dgm:spPr/>
    </dgm:pt>
    <dgm:pt modelId="{B3FF371B-13BC-479C-974A-5C26CE56D27F}" type="pres">
      <dgm:prSet presAssocID="{02628CAA-A26D-41CB-A284-D29915715651}" presName="composite" presStyleCnt="0"/>
      <dgm:spPr/>
    </dgm:pt>
    <dgm:pt modelId="{902B9C7A-19AD-4BBF-A15F-C9F09983CBCB}" type="pres">
      <dgm:prSet presAssocID="{02628CAA-A26D-41CB-A284-D29915715651}" presName="background" presStyleLbl="node0" presStyleIdx="1" presStyleCnt="2"/>
      <dgm:spPr/>
    </dgm:pt>
    <dgm:pt modelId="{3067D5D6-1968-494F-9C35-8A5FEAEACB1E}" type="pres">
      <dgm:prSet presAssocID="{02628CAA-A26D-41CB-A284-D29915715651}" presName="text" presStyleLbl="fgAcc0" presStyleIdx="1" presStyleCnt="2">
        <dgm:presLayoutVars>
          <dgm:chPref val="3"/>
        </dgm:presLayoutVars>
      </dgm:prSet>
      <dgm:spPr/>
    </dgm:pt>
    <dgm:pt modelId="{3B2CEDBB-B150-4FB3-ABEF-72E679DB84D8}" type="pres">
      <dgm:prSet presAssocID="{02628CAA-A26D-41CB-A284-D29915715651}" presName="hierChild2" presStyleCnt="0"/>
      <dgm:spPr/>
    </dgm:pt>
  </dgm:ptLst>
  <dgm:cxnLst>
    <dgm:cxn modelId="{1D3EAD2F-A020-4BD7-93F5-8ECAAE24A233}" srcId="{2025AECA-CDC0-4D17-B149-04B06714D10C}" destId="{02628CAA-A26D-41CB-A284-D29915715651}" srcOrd="1" destOrd="0" parTransId="{899FF976-93B6-49F4-AC55-91FF51756268}" sibTransId="{6C0EC4B9-193A-482F-967C-FB36EB4F24A2}"/>
    <dgm:cxn modelId="{DC107A60-D3DB-4C7B-9A74-CA4D137B5639}" type="presOf" srcId="{A75BD64F-5665-473F-A191-61B523E3C668}" destId="{2F55792C-EEAF-49FF-BEDF-2573535D0777}" srcOrd="0" destOrd="0" presId="urn:microsoft.com/office/officeart/2005/8/layout/hierarchy1"/>
    <dgm:cxn modelId="{6A614C83-022B-4EC0-B4CD-1445EF7AEF0D}" type="presOf" srcId="{2025AECA-CDC0-4D17-B149-04B06714D10C}" destId="{24E08E5A-6F0E-41FB-97D0-18B21A2E6F4B}" srcOrd="0" destOrd="0" presId="urn:microsoft.com/office/officeart/2005/8/layout/hierarchy1"/>
    <dgm:cxn modelId="{4D7CA290-C018-4F94-B336-04171D2A9913}" srcId="{2025AECA-CDC0-4D17-B149-04B06714D10C}" destId="{A75BD64F-5665-473F-A191-61B523E3C668}" srcOrd="0" destOrd="0" parTransId="{60296069-5552-40E7-AFC6-57B03991C607}" sibTransId="{D639EF3A-2860-4584-861A-965ECAC80C07}"/>
    <dgm:cxn modelId="{4562B9D3-F442-4441-992C-C94BEA0C567F}" type="presOf" srcId="{02628CAA-A26D-41CB-A284-D29915715651}" destId="{3067D5D6-1968-494F-9C35-8A5FEAEACB1E}" srcOrd="0" destOrd="0" presId="urn:microsoft.com/office/officeart/2005/8/layout/hierarchy1"/>
    <dgm:cxn modelId="{C7ED9310-A93F-4842-900B-07AD24579879}" type="presParOf" srcId="{24E08E5A-6F0E-41FB-97D0-18B21A2E6F4B}" destId="{ACC12EF5-AE15-4736-A222-18AAEA116F32}" srcOrd="0" destOrd="0" presId="urn:microsoft.com/office/officeart/2005/8/layout/hierarchy1"/>
    <dgm:cxn modelId="{6985CC92-CB14-4897-8284-6466CEC84259}" type="presParOf" srcId="{ACC12EF5-AE15-4736-A222-18AAEA116F32}" destId="{A3169230-4E9F-4ABE-9C05-78D2D38EBD71}" srcOrd="0" destOrd="0" presId="urn:microsoft.com/office/officeart/2005/8/layout/hierarchy1"/>
    <dgm:cxn modelId="{4E2F5CE1-C26C-405D-8951-CC93FE87DCF0}" type="presParOf" srcId="{A3169230-4E9F-4ABE-9C05-78D2D38EBD71}" destId="{E672273F-A488-47F3-BFF9-5A97B4698892}" srcOrd="0" destOrd="0" presId="urn:microsoft.com/office/officeart/2005/8/layout/hierarchy1"/>
    <dgm:cxn modelId="{BB9BD2E4-70A1-467E-8816-E0108C08EAC9}" type="presParOf" srcId="{A3169230-4E9F-4ABE-9C05-78D2D38EBD71}" destId="{2F55792C-EEAF-49FF-BEDF-2573535D0777}" srcOrd="1" destOrd="0" presId="urn:microsoft.com/office/officeart/2005/8/layout/hierarchy1"/>
    <dgm:cxn modelId="{35C41F38-AA87-47D6-AD75-DA15E88ED8AC}" type="presParOf" srcId="{ACC12EF5-AE15-4736-A222-18AAEA116F32}" destId="{A32B6039-2649-4B02-AFFC-538AC539C91A}" srcOrd="1" destOrd="0" presId="urn:microsoft.com/office/officeart/2005/8/layout/hierarchy1"/>
    <dgm:cxn modelId="{7059CE31-8C4F-4092-B8BC-44ECED6F6DD0}" type="presParOf" srcId="{24E08E5A-6F0E-41FB-97D0-18B21A2E6F4B}" destId="{DA02492A-7527-43F1-AA84-15B3D58D0CCF}" srcOrd="1" destOrd="0" presId="urn:microsoft.com/office/officeart/2005/8/layout/hierarchy1"/>
    <dgm:cxn modelId="{04C19E2C-2B42-4D72-BAA5-713833E3FC20}" type="presParOf" srcId="{DA02492A-7527-43F1-AA84-15B3D58D0CCF}" destId="{B3FF371B-13BC-479C-974A-5C26CE56D27F}" srcOrd="0" destOrd="0" presId="urn:microsoft.com/office/officeart/2005/8/layout/hierarchy1"/>
    <dgm:cxn modelId="{07DB6E79-C9F6-4CBE-8161-978583B5C9A1}" type="presParOf" srcId="{B3FF371B-13BC-479C-974A-5C26CE56D27F}" destId="{902B9C7A-19AD-4BBF-A15F-C9F09983CBCB}" srcOrd="0" destOrd="0" presId="urn:microsoft.com/office/officeart/2005/8/layout/hierarchy1"/>
    <dgm:cxn modelId="{C6F5E8E5-12E6-4FA8-8D27-C93EE0C81BC1}" type="presParOf" srcId="{B3FF371B-13BC-479C-974A-5C26CE56D27F}" destId="{3067D5D6-1968-494F-9C35-8A5FEAEACB1E}" srcOrd="1" destOrd="0" presId="urn:microsoft.com/office/officeart/2005/8/layout/hierarchy1"/>
    <dgm:cxn modelId="{0B0730C5-B3FF-40D6-B0FF-40CACABE835F}" type="presParOf" srcId="{DA02492A-7527-43F1-AA84-15B3D58D0CCF}" destId="{3B2CEDBB-B150-4FB3-ABEF-72E679DB84D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D2394E-262B-4356-81D7-41D9832261FF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FA0893B-94AA-4D38-BE63-939DEF2FF2AE}">
      <dgm:prSet/>
      <dgm:spPr/>
      <dgm:t>
        <a:bodyPr/>
        <a:lstStyle/>
        <a:p>
          <a:r>
            <a:rPr lang="cs-CZ" b="1"/>
            <a:t>Reflexe čtenářského deníku</a:t>
          </a:r>
          <a:r>
            <a:rPr lang="cs-CZ"/>
            <a:t>: Promítněte si, jakým způsobem jste v průběhu své školní docházky dostávali zadání úkolů k vedení čtenářského deníku. Je pro vás jako pro učitele vedení čtenářského deníku funkční nástroj k výuce literatury? Proč ano, proč nikoli? Jaký formát byste zvolili pro čtenářský deník pro své žáky?</a:t>
          </a:r>
          <a:endParaRPr lang="en-US"/>
        </a:p>
      </dgm:t>
    </dgm:pt>
    <dgm:pt modelId="{5B14C72E-9440-4690-856E-CAAC86037101}" type="parTrans" cxnId="{C6ED0C02-67CA-4A6D-8331-8A1B6131C093}">
      <dgm:prSet/>
      <dgm:spPr/>
      <dgm:t>
        <a:bodyPr/>
        <a:lstStyle/>
        <a:p>
          <a:endParaRPr lang="en-US"/>
        </a:p>
      </dgm:t>
    </dgm:pt>
    <dgm:pt modelId="{3BFFB60A-023A-4892-8FEC-039DD6AB7929}" type="sibTrans" cxnId="{C6ED0C02-67CA-4A6D-8331-8A1B6131C093}">
      <dgm:prSet/>
      <dgm:spPr/>
      <dgm:t>
        <a:bodyPr/>
        <a:lstStyle/>
        <a:p>
          <a:endParaRPr lang="en-US"/>
        </a:p>
      </dgm:t>
    </dgm:pt>
    <dgm:pt modelId="{1E8ED4A0-8E36-4E61-8B2C-56AB8B72121A}">
      <dgm:prSet/>
      <dgm:spPr/>
      <dgm:t>
        <a:bodyPr/>
        <a:lstStyle/>
        <a:p>
          <a:r>
            <a:rPr lang="cs-CZ"/>
            <a:t>Promýšlení svého učitelského kánonu: Konfrontujte vybraný školní maturitní seznam (z vybrané střední školy) se svými představami o kánonu k výuce literatury pro střední školu. Kde se s vaší představou setkává, kde se s ní naopak rozchází? Kde vidíte centra a periferie takového kánonu? </a:t>
          </a:r>
          <a:endParaRPr lang="en-US"/>
        </a:p>
      </dgm:t>
    </dgm:pt>
    <dgm:pt modelId="{8C81E76A-D2D7-4D86-AD4F-E5C86BA5042F}" type="parTrans" cxnId="{289CCD04-8BEF-4362-BC28-CD0E19693F4D}">
      <dgm:prSet/>
      <dgm:spPr/>
      <dgm:t>
        <a:bodyPr/>
        <a:lstStyle/>
        <a:p>
          <a:endParaRPr lang="en-US"/>
        </a:p>
      </dgm:t>
    </dgm:pt>
    <dgm:pt modelId="{8D09B2FA-8D52-49AA-A57D-215309EC846E}" type="sibTrans" cxnId="{289CCD04-8BEF-4362-BC28-CD0E19693F4D}">
      <dgm:prSet/>
      <dgm:spPr/>
      <dgm:t>
        <a:bodyPr/>
        <a:lstStyle/>
        <a:p>
          <a:endParaRPr lang="en-US"/>
        </a:p>
      </dgm:t>
    </dgm:pt>
    <dgm:pt modelId="{0EC19778-CA7B-4D71-A5ED-1859C5660068}" type="pres">
      <dgm:prSet presAssocID="{D2D2394E-262B-4356-81D7-41D9832261F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D11C9DF-1B5C-4888-8937-D2C5DD5B5E0A}" type="pres">
      <dgm:prSet presAssocID="{CFA0893B-94AA-4D38-BE63-939DEF2FF2AE}" presName="hierRoot1" presStyleCnt="0"/>
      <dgm:spPr/>
    </dgm:pt>
    <dgm:pt modelId="{EBFB800D-0BF0-45D7-933E-B41CEBD858CD}" type="pres">
      <dgm:prSet presAssocID="{CFA0893B-94AA-4D38-BE63-939DEF2FF2AE}" presName="composite" presStyleCnt="0"/>
      <dgm:spPr/>
    </dgm:pt>
    <dgm:pt modelId="{54C48A50-E3CC-4BC0-8D7E-49ED0016A476}" type="pres">
      <dgm:prSet presAssocID="{CFA0893B-94AA-4D38-BE63-939DEF2FF2AE}" presName="background" presStyleLbl="node0" presStyleIdx="0" presStyleCnt="2"/>
      <dgm:spPr/>
    </dgm:pt>
    <dgm:pt modelId="{B9B94BCF-9B7E-4C53-946C-3FAF90264F91}" type="pres">
      <dgm:prSet presAssocID="{CFA0893B-94AA-4D38-BE63-939DEF2FF2AE}" presName="text" presStyleLbl="fgAcc0" presStyleIdx="0" presStyleCnt="2">
        <dgm:presLayoutVars>
          <dgm:chPref val="3"/>
        </dgm:presLayoutVars>
      </dgm:prSet>
      <dgm:spPr/>
    </dgm:pt>
    <dgm:pt modelId="{69EA85E5-4354-4F6A-9EE6-F3B18E6F3B2C}" type="pres">
      <dgm:prSet presAssocID="{CFA0893B-94AA-4D38-BE63-939DEF2FF2AE}" presName="hierChild2" presStyleCnt="0"/>
      <dgm:spPr/>
    </dgm:pt>
    <dgm:pt modelId="{CBB5B17E-43E9-4574-8E36-811C56C2674F}" type="pres">
      <dgm:prSet presAssocID="{1E8ED4A0-8E36-4E61-8B2C-56AB8B72121A}" presName="hierRoot1" presStyleCnt="0"/>
      <dgm:spPr/>
    </dgm:pt>
    <dgm:pt modelId="{6E367266-82CC-449A-BBBE-FAD7291A1F16}" type="pres">
      <dgm:prSet presAssocID="{1E8ED4A0-8E36-4E61-8B2C-56AB8B72121A}" presName="composite" presStyleCnt="0"/>
      <dgm:spPr/>
    </dgm:pt>
    <dgm:pt modelId="{30478211-7A0E-47E1-9568-8E94C440FD17}" type="pres">
      <dgm:prSet presAssocID="{1E8ED4A0-8E36-4E61-8B2C-56AB8B72121A}" presName="background" presStyleLbl="node0" presStyleIdx="1" presStyleCnt="2"/>
      <dgm:spPr/>
    </dgm:pt>
    <dgm:pt modelId="{BE2E4AEC-1E0B-47CC-BC67-92D23FEA37AC}" type="pres">
      <dgm:prSet presAssocID="{1E8ED4A0-8E36-4E61-8B2C-56AB8B72121A}" presName="text" presStyleLbl="fgAcc0" presStyleIdx="1" presStyleCnt="2">
        <dgm:presLayoutVars>
          <dgm:chPref val="3"/>
        </dgm:presLayoutVars>
      </dgm:prSet>
      <dgm:spPr/>
    </dgm:pt>
    <dgm:pt modelId="{F763E8DA-D4D9-42F8-B546-0159F1E4DF3D}" type="pres">
      <dgm:prSet presAssocID="{1E8ED4A0-8E36-4E61-8B2C-56AB8B72121A}" presName="hierChild2" presStyleCnt="0"/>
      <dgm:spPr/>
    </dgm:pt>
  </dgm:ptLst>
  <dgm:cxnLst>
    <dgm:cxn modelId="{C6ED0C02-67CA-4A6D-8331-8A1B6131C093}" srcId="{D2D2394E-262B-4356-81D7-41D9832261FF}" destId="{CFA0893B-94AA-4D38-BE63-939DEF2FF2AE}" srcOrd="0" destOrd="0" parTransId="{5B14C72E-9440-4690-856E-CAAC86037101}" sibTransId="{3BFFB60A-023A-4892-8FEC-039DD6AB7929}"/>
    <dgm:cxn modelId="{289CCD04-8BEF-4362-BC28-CD0E19693F4D}" srcId="{D2D2394E-262B-4356-81D7-41D9832261FF}" destId="{1E8ED4A0-8E36-4E61-8B2C-56AB8B72121A}" srcOrd="1" destOrd="0" parTransId="{8C81E76A-D2D7-4D86-AD4F-E5C86BA5042F}" sibTransId="{8D09B2FA-8D52-49AA-A57D-215309EC846E}"/>
    <dgm:cxn modelId="{9BFDD329-6ABA-4699-86CF-258B0E5634C5}" type="presOf" srcId="{CFA0893B-94AA-4D38-BE63-939DEF2FF2AE}" destId="{B9B94BCF-9B7E-4C53-946C-3FAF90264F91}" srcOrd="0" destOrd="0" presId="urn:microsoft.com/office/officeart/2005/8/layout/hierarchy1"/>
    <dgm:cxn modelId="{52297EA8-FA1E-4677-88CC-579B24EC14A4}" type="presOf" srcId="{1E8ED4A0-8E36-4E61-8B2C-56AB8B72121A}" destId="{BE2E4AEC-1E0B-47CC-BC67-92D23FEA37AC}" srcOrd="0" destOrd="0" presId="urn:microsoft.com/office/officeart/2005/8/layout/hierarchy1"/>
    <dgm:cxn modelId="{DA3E51C1-D9E9-4D04-8793-9592C7421E60}" type="presOf" srcId="{D2D2394E-262B-4356-81D7-41D9832261FF}" destId="{0EC19778-CA7B-4D71-A5ED-1859C5660068}" srcOrd="0" destOrd="0" presId="urn:microsoft.com/office/officeart/2005/8/layout/hierarchy1"/>
    <dgm:cxn modelId="{FE7CE0DF-490D-4344-8A8F-14DD0103B4D1}" type="presParOf" srcId="{0EC19778-CA7B-4D71-A5ED-1859C5660068}" destId="{9D11C9DF-1B5C-4888-8937-D2C5DD5B5E0A}" srcOrd="0" destOrd="0" presId="urn:microsoft.com/office/officeart/2005/8/layout/hierarchy1"/>
    <dgm:cxn modelId="{C904F1E1-FDD0-4B90-8E1D-91968D109EBE}" type="presParOf" srcId="{9D11C9DF-1B5C-4888-8937-D2C5DD5B5E0A}" destId="{EBFB800D-0BF0-45D7-933E-B41CEBD858CD}" srcOrd="0" destOrd="0" presId="urn:microsoft.com/office/officeart/2005/8/layout/hierarchy1"/>
    <dgm:cxn modelId="{5ECB61E1-E3C3-4CE3-B44D-2A7981386178}" type="presParOf" srcId="{EBFB800D-0BF0-45D7-933E-B41CEBD858CD}" destId="{54C48A50-E3CC-4BC0-8D7E-49ED0016A476}" srcOrd="0" destOrd="0" presId="urn:microsoft.com/office/officeart/2005/8/layout/hierarchy1"/>
    <dgm:cxn modelId="{FC73DA5F-B900-4B0C-BDC3-8271A8960913}" type="presParOf" srcId="{EBFB800D-0BF0-45D7-933E-B41CEBD858CD}" destId="{B9B94BCF-9B7E-4C53-946C-3FAF90264F91}" srcOrd="1" destOrd="0" presId="urn:microsoft.com/office/officeart/2005/8/layout/hierarchy1"/>
    <dgm:cxn modelId="{FF6FFB02-8E36-436C-9C40-8F8CB33BC774}" type="presParOf" srcId="{9D11C9DF-1B5C-4888-8937-D2C5DD5B5E0A}" destId="{69EA85E5-4354-4F6A-9EE6-F3B18E6F3B2C}" srcOrd="1" destOrd="0" presId="urn:microsoft.com/office/officeart/2005/8/layout/hierarchy1"/>
    <dgm:cxn modelId="{126D6EF0-0DE3-4244-8B24-9ADABB81DDD9}" type="presParOf" srcId="{0EC19778-CA7B-4D71-A5ED-1859C5660068}" destId="{CBB5B17E-43E9-4574-8E36-811C56C2674F}" srcOrd="1" destOrd="0" presId="urn:microsoft.com/office/officeart/2005/8/layout/hierarchy1"/>
    <dgm:cxn modelId="{CAB255D3-1DCF-4D9B-AF02-A89FE4DA6DA0}" type="presParOf" srcId="{CBB5B17E-43E9-4574-8E36-811C56C2674F}" destId="{6E367266-82CC-449A-BBBE-FAD7291A1F16}" srcOrd="0" destOrd="0" presId="urn:microsoft.com/office/officeart/2005/8/layout/hierarchy1"/>
    <dgm:cxn modelId="{C62AEC9B-9B5B-4FA7-9724-0C560DEC1286}" type="presParOf" srcId="{6E367266-82CC-449A-BBBE-FAD7291A1F16}" destId="{30478211-7A0E-47E1-9568-8E94C440FD17}" srcOrd="0" destOrd="0" presId="urn:microsoft.com/office/officeart/2005/8/layout/hierarchy1"/>
    <dgm:cxn modelId="{51BAC680-9B24-477D-A99C-E1FB64916D6E}" type="presParOf" srcId="{6E367266-82CC-449A-BBBE-FAD7291A1F16}" destId="{BE2E4AEC-1E0B-47CC-BC67-92D23FEA37AC}" srcOrd="1" destOrd="0" presId="urn:microsoft.com/office/officeart/2005/8/layout/hierarchy1"/>
    <dgm:cxn modelId="{8412DE26-A89B-4094-90E0-0CB6C6D1043C}" type="presParOf" srcId="{CBB5B17E-43E9-4574-8E36-811C56C2674F}" destId="{F763E8DA-D4D9-42F8-B546-0159F1E4DF3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71F506-33C4-4AA1-A465-349D2EA65F82}">
      <dsp:nvSpPr>
        <dsp:cNvPr id="0" name=""/>
        <dsp:cNvSpPr/>
      </dsp:nvSpPr>
      <dsp:spPr>
        <a:xfrm>
          <a:off x="1246011" y="253"/>
          <a:ext cx="2632136" cy="157928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1. díla vývojově podnětná (reprezentant směru)</a:t>
          </a:r>
          <a:endParaRPr lang="en-US" sz="2400" kern="1200" dirty="0"/>
        </a:p>
      </dsp:txBody>
      <dsp:txXfrm>
        <a:off x="1246011" y="253"/>
        <a:ext cx="2632136" cy="1579281"/>
      </dsp:txXfrm>
    </dsp:sp>
    <dsp:sp modelId="{F21622D2-243C-453D-8020-EC1CC1360C42}">
      <dsp:nvSpPr>
        <dsp:cNvPr id="0" name=""/>
        <dsp:cNvSpPr/>
      </dsp:nvSpPr>
      <dsp:spPr>
        <a:xfrm>
          <a:off x="1246011" y="1842748"/>
          <a:ext cx="2632136" cy="157928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2. reprezentující „ducha doby“</a:t>
          </a:r>
          <a:endParaRPr lang="en-US" sz="2400" kern="1200"/>
        </a:p>
      </dsp:txBody>
      <dsp:txXfrm>
        <a:off x="1246011" y="1842748"/>
        <a:ext cx="2632136" cy="1579281"/>
      </dsp:txXfrm>
    </dsp:sp>
    <dsp:sp modelId="{0016FB12-3053-4949-8558-A58EAC3F4538}">
      <dsp:nvSpPr>
        <dsp:cNvPr id="0" name=""/>
        <dsp:cNvSpPr/>
      </dsp:nvSpPr>
      <dsp:spPr>
        <a:xfrm>
          <a:off x="1246011" y="3685244"/>
          <a:ext cx="2632136" cy="157928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3. s estetickou hodnotou vzdorující času </a:t>
          </a:r>
          <a:endParaRPr lang="en-US" sz="2400" kern="1200"/>
        </a:p>
      </dsp:txBody>
      <dsp:txXfrm>
        <a:off x="1246011" y="3685244"/>
        <a:ext cx="2632136" cy="15792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72273F-A488-47F3-BFF9-5A97B4698892}">
      <dsp:nvSpPr>
        <dsp:cNvPr id="0" name=""/>
        <dsp:cNvSpPr/>
      </dsp:nvSpPr>
      <dsp:spPr>
        <a:xfrm>
          <a:off x="939" y="259484"/>
          <a:ext cx="3298911" cy="20948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55792C-EEAF-49FF-BEDF-2573535D0777}">
      <dsp:nvSpPr>
        <dsp:cNvPr id="0" name=""/>
        <dsp:cNvSpPr/>
      </dsp:nvSpPr>
      <dsp:spPr>
        <a:xfrm>
          <a:off x="367485" y="607702"/>
          <a:ext cx="3298911" cy="20948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● minimálně dvěma literárními díly musí být v seznamu zastoupena próza, poezie, drama;</a:t>
          </a:r>
          <a:endParaRPr lang="en-US" sz="2400" kern="1200"/>
        </a:p>
      </dsp:txBody>
      <dsp:txXfrm>
        <a:off x="428840" y="669057"/>
        <a:ext cx="3176201" cy="1972098"/>
      </dsp:txXfrm>
    </dsp:sp>
    <dsp:sp modelId="{902B9C7A-19AD-4BBF-A15F-C9F09983CBCB}">
      <dsp:nvSpPr>
        <dsp:cNvPr id="0" name=""/>
        <dsp:cNvSpPr/>
      </dsp:nvSpPr>
      <dsp:spPr>
        <a:xfrm>
          <a:off x="4032942" y="259484"/>
          <a:ext cx="3298911" cy="20948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67D5D6-1968-494F-9C35-8A5FEAEACB1E}">
      <dsp:nvSpPr>
        <dsp:cNvPr id="0" name=""/>
        <dsp:cNvSpPr/>
      </dsp:nvSpPr>
      <dsp:spPr>
        <a:xfrm>
          <a:off x="4399488" y="607702"/>
          <a:ext cx="3298911" cy="20948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● seznam může obsahovat maximálně dvě díla od jednoho autora.</a:t>
          </a:r>
          <a:endParaRPr lang="en-US" sz="2400" kern="1200"/>
        </a:p>
      </dsp:txBody>
      <dsp:txXfrm>
        <a:off x="4460843" y="669057"/>
        <a:ext cx="3176201" cy="19720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C48A50-E3CC-4BC0-8D7E-49ED0016A476}">
      <dsp:nvSpPr>
        <dsp:cNvPr id="0" name=""/>
        <dsp:cNvSpPr/>
      </dsp:nvSpPr>
      <dsp:spPr>
        <a:xfrm>
          <a:off x="939" y="259484"/>
          <a:ext cx="3298911" cy="20948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B94BCF-9B7E-4C53-946C-3FAF90264F91}">
      <dsp:nvSpPr>
        <dsp:cNvPr id="0" name=""/>
        <dsp:cNvSpPr/>
      </dsp:nvSpPr>
      <dsp:spPr>
        <a:xfrm>
          <a:off x="367485" y="607702"/>
          <a:ext cx="3298911" cy="20948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/>
            <a:t>Reflexe čtenářského deníku</a:t>
          </a:r>
          <a:r>
            <a:rPr lang="cs-CZ" sz="1300" kern="1200"/>
            <a:t>: Promítněte si, jakým způsobem jste v průběhu své školní docházky dostávali zadání úkolů k vedení čtenářského deníku. Je pro vás jako pro učitele vedení čtenářského deníku funkční nástroj k výuce literatury? Proč ano, proč nikoli? Jaký formát byste zvolili pro čtenářský deník pro své žáky?</a:t>
          </a:r>
          <a:endParaRPr lang="en-US" sz="1300" kern="1200"/>
        </a:p>
      </dsp:txBody>
      <dsp:txXfrm>
        <a:off x="428840" y="669057"/>
        <a:ext cx="3176201" cy="1972098"/>
      </dsp:txXfrm>
    </dsp:sp>
    <dsp:sp modelId="{30478211-7A0E-47E1-9568-8E94C440FD17}">
      <dsp:nvSpPr>
        <dsp:cNvPr id="0" name=""/>
        <dsp:cNvSpPr/>
      </dsp:nvSpPr>
      <dsp:spPr>
        <a:xfrm>
          <a:off x="4032942" y="259484"/>
          <a:ext cx="3298911" cy="20948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2E4AEC-1E0B-47CC-BC67-92D23FEA37AC}">
      <dsp:nvSpPr>
        <dsp:cNvPr id="0" name=""/>
        <dsp:cNvSpPr/>
      </dsp:nvSpPr>
      <dsp:spPr>
        <a:xfrm>
          <a:off x="4399488" y="607702"/>
          <a:ext cx="3298911" cy="20948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Promýšlení svého učitelského kánonu: Konfrontujte vybraný školní maturitní seznam (z vybrané střední školy) se svými představami o kánonu k výuce literatury pro střední školu. Kde se s vaší představou setkává, kde se s ní naopak rozchází? Kde vidíte centra a periferie takového kánonu? </a:t>
          </a:r>
          <a:endParaRPr lang="en-US" sz="1300" kern="1200"/>
        </a:p>
      </dsp:txBody>
      <dsp:txXfrm>
        <a:off x="4460843" y="669057"/>
        <a:ext cx="3176201" cy="1972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B5E30-3879-479A-8379-305A3BA6D5E4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D83CC-75F0-447A-8B2F-1A913E7AD9F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Viewegh – Legátová – Tučková / důvody k tomu, proč je tam mezera v 90. letech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ED83CC-75F0-447A-8B2F-1A913E7AD9F2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833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Jaké otázky aplikovat na seznamy? Zastoupení</a:t>
            </a:r>
            <a:r>
              <a:rPr lang="cs-CZ" baseline="0" dirty="0"/>
              <a:t> různých období, jak je evokována představa o kanoničnosti,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D83CC-75F0-447A-8B2F-1A913E7AD9F2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29ED-C608-422B-BDDB-F8CE9BF622A2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5841B63-7AF8-4579-BE9F-425925BC7F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753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29ED-C608-422B-BDDB-F8CE9BF622A2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5841B63-7AF8-4579-BE9F-425925BC7F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70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29ED-C608-422B-BDDB-F8CE9BF622A2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5841B63-7AF8-4579-BE9F-425925BC7F6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4254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29ED-C608-422B-BDDB-F8CE9BF622A2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5841B63-7AF8-4579-BE9F-425925BC7F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03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29ED-C608-422B-BDDB-F8CE9BF622A2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5841B63-7AF8-4579-BE9F-425925BC7F6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3996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29ED-C608-422B-BDDB-F8CE9BF622A2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5841B63-7AF8-4579-BE9F-425925BC7F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757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29ED-C608-422B-BDDB-F8CE9BF622A2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41B63-7AF8-4579-BE9F-425925BC7F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452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29ED-C608-422B-BDDB-F8CE9BF622A2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41B63-7AF8-4579-BE9F-425925BC7F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17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29ED-C608-422B-BDDB-F8CE9BF622A2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41B63-7AF8-4579-BE9F-425925BC7F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096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29ED-C608-422B-BDDB-F8CE9BF622A2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5841B63-7AF8-4579-BE9F-425925BC7F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29ED-C608-422B-BDDB-F8CE9BF622A2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5841B63-7AF8-4579-BE9F-425925BC7F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98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29ED-C608-422B-BDDB-F8CE9BF622A2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5841B63-7AF8-4579-BE9F-425925BC7F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54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29ED-C608-422B-BDDB-F8CE9BF622A2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41B63-7AF8-4579-BE9F-425925BC7F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76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29ED-C608-422B-BDDB-F8CE9BF622A2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41B63-7AF8-4579-BE9F-425925BC7F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6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29ED-C608-422B-BDDB-F8CE9BF622A2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41B63-7AF8-4579-BE9F-425925BC7F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19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29ED-C608-422B-BDDB-F8CE9BF622A2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5841B63-7AF8-4579-BE9F-425925BC7F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927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E29ED-C608-422B-BDDB-F8CE9BF622A2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5841B63-7AF8-4579-BE9F-425925BC7F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78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FF9CEF5-A50D-4B8B-9852-D76F70378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9144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bstraktní rozostřená veřejná knihovna s policemi knih">
            <a:extLst>
              <a:ext uri="{FF2B5EF4-FFF2-40B4-BE49-F238E27FC236}">
                <a16:creationId xmlns:a16="http://schemas.microsoft.com/office/drawing/2014/main" id="{74CBC3A3-21EC-43E7-8DB6-CB571C1673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</a:blip>
          <a:srcRect l="1" r="10998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41909" y="2514600"/>
            <a:ext cx="6686550" cy="22627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5000"/>
              <a:t>Kánon ve vzdělávacím kontextu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41909" y="4777379"/>
            <a:ext cx="6686550" cy="1126283"/>
          </a:xfrm>
        </p:spPr>
        <p:txBody>
          <a:bodyPr>
            <a:normAutofit/>
          </a:bodyPr>
          <a:lstStyle/>
          <a:p>
            <a:r>
              <a:rPr lang="cs-CZ" sz="2400" b="1" dirty="0"/>
              <a:t>Otázky výběru 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65753F1-EEE2-45ED-88A1-ECB4A495D0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786"/>
            <a:ext cx="1767505" cy="6854040"/>
            <a:chOff x="6627813" y="194833"/>
            <a:chExt cx="1952625" cy="5678918"/>
          </a:xfrm>
        </p:grpSpPr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id="{3E3E7343-7B0A-4265-B9DA-56CE355513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28">
              <a:extLst>
                <a:ext uri="{FF2B5EF4-FFF2-40B4-BE49-F238E27FC236}">
                  <a16:creationId xmlns:a16="http://schemas.microsoft.com/office/drawing/2014/main" id="{608D2FF5-E7CA-448D-8B61-42FAA7A0C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id="{DC186DC7-6F76-40B7-8268-20660160E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id="{4C8DDEC4-2C9A-4271-BBB3-577233F2E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1">
              <a:extLst>
                <a:ext uri="{FF2B5EF4-FFF2-40B4-BE49-F238E27FC236}">
                  <a16:creationId xmlns:a16="http://schemas.microsoft.com/office/drawing/2014/main" id="{D8DB0C2B-A79C-421F-88AB-DC7B12527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2">
              <a:extLst>
                <a:ext uri="{FF2B5EF4-FFF2-40B4-BE49-F238E27FC236}">
                  <a16:creationId xmlns:a16="http://schemas.microsoft.com/office/drawing/2014/main" id="{B3BC96E3-7FEF-4BFD-8E2C-028CB37724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1" name="Freeform 33">
              <a:extLst>
                <a:ext uri="{FF2B5EF4-FFF2-40B4-BE49-F238E27FC236}">
                  <a16:creationId xmlns:a16="http://schemas.microsoft.com/office/drawing/2014/main" id="{E7ED35DB-BAAE-4771-A0A0-65647ACC5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2" name="Freeform 34">
              <a:extLst>
                <a:ext uri="{FF2B5EF4-FFF2-40B4-BE49-F238E27FC236}">
                  <a16:creationId xmlns:a16="http://schemas.microsoft.com/office/drawing/2014/main" id="{4407B080-4ED5-43EB-8CCE-B43B336EF6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3" name="Freeform 35">
              <a:extLst>
                <a:ext uri="{FF2B5EF4-FFF2-40B4-BE49-F238E27FC236}">
                  <a16:creationId xmlns:a16="http://schemas.microsoft.com/office/drawing/2014/main" id="{8C10C675-F599-45D3-8177-D7F7DEC16C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4" name="Freeform 36">
              <a:extLst>
                <a:ext uri="{FF2B5EF4-FFF2-40B4-BE49-F238E27FC236}">
                  <a16:creationId xmlns:a16="http://schemas.microsoft.com/office/drawing/2014/main" id="{E2566A74-B9B1-469F-A373-3B3C60175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5" name="Freeform 37">
              <a:extLst>
                <a:ext uri="{FF2B5EF4-FFF2-40B4-BE49-F238E27FC236}">
                  <a16:creationId xmlns:a16="http://schemas.microsoft.com/office/drawing/2014/main" id="{D108E5CB-8D77-4568-B6FF-2C30321345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6" name="Freeform 38">
              <a:extLst>
                <a:ext uri="{FF2B5EF4-FFF2-40B4-BE49-F238E27FC236}">
                  <a16:creationId xmlns:a16="http://schemas.microsoft.com/office/drawing/2014/main" id="{7D8349D8-2AE2-4C78-84ED-22125F147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30684D86-C9D1-40C3-A9B6-EC935C731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Freeform 33">
            <a:extLst>
              <a:ext uri="{FF2B5EF4-FFF2-40B4-BE49-F238E27FC236}">
                <a16:creationId xmlns:a16="http://schemas.microsoft.com/office/drawing/2014/main" id="{1EDF7896-F56A-49DA-90F3-F5CE8B98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Reflexe školních seznamů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jednotlivé seznamy konkrétních škol se překrývají</a:t>
            </a:r>
          </a:p>
          <a:p>
            <a:endParaRPr lang="cs-CZ" dirty="0"/>
          </a:p>
          <a:p>
            <a:r>
              <a:rPr lang="cs-CZ" dirty="0"/>
              <a:t>na jejich základě se dá asi stanovit určitá představa školského prostoru o kánonu</a:t>
            </a:r>
          </a:p>
        </p:txBody>
      </p:sp>
    </p:spTree>
    <p:extLst>
      <p:ext uri="{BB962C8B-B14F-4D97-AF65-F5344CB8AC3E}">
        <p14:creationId xmlns:p14="http://schemas.microsoft.com/office/powerpoint/2010/main" val="1085000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B258D2B-6AC3-4B3A-A87C-FD7E65178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715" y="-1"/>
            <a:ext cx="915543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bstraktní rozostřená veřejná knihovna s policemi knih">
            <a:extLst>
              <a:ext uri="{FF2B5EF4-FFF2-40B4-BE49-F238E27FC236}">
                <a16:creationId xmlns:a16="http://schemas.microsoft.com/office/drawing/2014/main" id="{DF4AC4EC-F98E-40AD-8C4A-510C1741A9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184" r="33523" b="-1"/>
          <a:stretch/>
        </p:blipFill>
        <p:spPr>
          <a:xfrm>
            <a:off x="20" y="10"/>
            <a:ext cx="5680810" cy="6857990"/>
          </a:xfrm>
          <a:prstGeom prst="rect">
            <a:avLst/>
          </a:prstGeom>
        </p:spPr>
      </p:pic>
      <p:sp>
        <p:nvSpPr>
          <p:cNvPr id="11" name="Freeform 5">
            <a:extLst>
              <a:ext uri="{FF2B5EF4-FFF2-40B4-BE49-F238E27FC236}">
                <a16:creationId xmlns:a16="http://schemas.microsoft.com/office/drawing/2014/main" id="{8D55DD8B-9BF9-4B91-A22D-2D3F2AEFF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59027"/>
            <a:ext cx="6782018" cy="1035152"/>
          </a:xfrm>
          <a:custGeom>
            <a:avLst/>
            <a:gdLst>
              <a:gd name="T0" fmla="*/ 1900 w 1902"/>
              <a:gd name="T1" fmla="*/ 77 h 163"/>
              <a:gd name="T2" fmla="*/ 1826 w 1902"/>
              <a:gd name="T3" fmla="*/ 3 h 163"/>
              <a:gd name="T4" fmla="*/ 1825 w 1902"/>
              <a:gd name="T5" fmla="*/ 2 h 163"/>
              <a:gd name="T6" fmla="*/ 1819 w 1902"/>
              <a:gd name="T7" fmla="*/ 0 h 163"/>
              <a:gd name="T8" fmla="*/ 1363 w 1902"/>
              <a:gd name="T9" fmla="*/ 0 h 163"/>
              <a:gd name="T10" fmla="*/ 1348 w 1902"/>
              <a:gd name="T11" fmla="*/ 0 h 163"/>
              <a:gd name="T12" fmla="*/ 1225 w 1902"/>
              <a:gd name="T13" fmla="*/ 0 h 163"/>
              <a:gd name="T14" fmla="*/ 1033 w 1902"/>
              <a:gd name="T15" fmla="*/ 0 h 163"/>
              <a:gd name="T16" fmla="*/ 892 w 1902"/>
              <a:gd name="T17" fmla="*/ 0 h 163"/>
              <a:gd name="T18" fmla="*/ 786 w 1902"/>
              <a:gd name="T19" fmla="*/ 0 h 163"/>
              <a:gd name="T20" fmla="*/ 577 w 1902"/>
              <a:gd name="T21" fmla="*/ 0 h 163"/>
              <a:gd name="T22" fmla="*/ 562 w 1902"/>
              <a:gd name="T23" fmla="*/ 0 h 163"/>
              <a:gd name="T24" fmla="*/ 439 w 1902"/>
              <a:gd name="T25" fmla="*/ 0 h 163"/>
              <a:gd name="T26" fmla="*/ 106 w 1902"/>
              <a:gd name="T27" fmla="*/ 0 h 163"/>
              <a:gd name="T28" fmla="*/ 0 w 1902"/>
              <a:gd name="T29" fmla="*/ 0 h 163"/>
              <a:gd name="T30" fmla="*/ 0 w 1902"/>
              <a:gd name="T31" fmla="*/ 163 h 163"/>
              <a:gd name="T32" fmla="*/ 106 w 1902"/>
              <a:gd name="T33" fmla="*/ 163 h 163"/>
              <a:gd name="T34" fmla="*/ 439 w 1902"/>
              <a:gd name="T35" fmla="*/ 163 h 163"/>
              <a:gd name="T36" fmla="*/ 562 w 1902"/>
              <a:gd name="T37" fmla="*/ 163 h 163"/>
              <a:gd name="T38" fmla="*/ 577 w 1902"/>
              <a:gd name="T39" fmla="*/ 163 h 163"/>
              <a:gd name="T40" fmla="*/ 786 w 1902"/>
              <a:gd name="T41" fmla="*/ 163 h 163"/>
              <a:gd name="T42" fmla="*/ 892 w 1902"/>
              <a:gd name="T43" fmla="*/ 163 h 163"/>
              <a:gd name="T44" fmla="*/ 1033 w 1902"/>
              <a:gd name="T45" fmla="*/ 163 h 163"/>
              <a:gd name="T46" fmla="*/ 1225 w 1902"/>
              <a:gd name="T47" fmla="*/ 163 h 163"/>
              <a:gd name="T48" fmla="*/ 1348 w 1902"/>
              <a:gd name="T49" fmla="*/ 163 h 163"/>
              <a:gd name="T50" fmla="*/ 1363 w 1902"/>
              <a:gd name="T51" fmla="*/ 163 h 163"/>
              <a:gd name="T52" fmla="*/ 1819 w 1902"/>
              <a:gd name="T53" fmla="*/ 163 h 163"/>
              <a:gd name="T54" fmla="*/ 1825 w 1902"/>
              <a:gd name="T55" fmla="*/ 161 h 163"/>
              <a:gd name="T56" fmla="*/ 1826 w 1902"/>
              <a:gd name="T57" fmla="*/ 160 h 163"/>
              <a:gd name="T58" fmla="*/ 1900 w 1902"/>
              <a:gd name="T59" fmla="*/ 86 h 163"/>
              <a:gd name="T60" fmla="*/ 1900 w 1902"/>
              <a:gd name="T61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244EF00-40A8-4239-ADBD-4EC7F16EE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787400"/>
            <a:ext cx="5359399" cy="77893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400">
                <a:solidFill>
                  <a:srgbClr val="FEFFFF"/>
                </a:solidFill>
              </a:rPr>
              <a:t>Odkazy na literaturu k problematice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191C91-2BB5-4C72-B16F-42C7378D6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5577" y="2017668"/>
            <a:ext cx="2812654" cy="385781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Vojtíšek, Ondřej: Analýza seznamů děl k maturitě  / web ÚČLK / studium / Učitelství / didaktika </a:t>
            </a:r>
          </a:p>
          <a:p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Horáková, Kristýna – diplomová práce, obhájeno na ÚČLK září 2021</a:t>
            </a:r>
          </a:p>
        </p:txBody>
      </p:sp>
    </p:spTree>
    <p:extLst>
      <p:ext uri="{BB962C8B-B14F-4D97-AF65-F5344CB8AC3E}">
        <p14:creationId xmlns:p14="http://schemas.microsoft.com/office/powerpoint/2010/main" val="1068599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F90BCB1-9C2B-4ED2-8AFB-213FBC8D0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514" y="942108"/>
            <a:ext cx="2442412" cy="496911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cs-CZ" sz="23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2300" dirty="0">
                <a:solidFill>
                  <a:schemeClr val="tx2">
                    <a:lumMod val="75000"/>
                  </a:schemeClr>
                </a:solidFill>
              </a:rPr>
              <a:t>Vybrané problematické oblasti: příklady</a:t>
            </a:r>
            <a:br>
              <a:rPr lang="cs-CZ" sz="23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cs-CZ" sz="23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cs-CZ" sz="2300" dirty="0">
                <a:solidFill>
                  <a:schemeClr val="tx2">
                    <a:lumMod val="75000"/>
                  </a:schemeClr>
                </a:solidFill>
              </a:rPr>
            </a:br>
            <a:endParaRPr lang="cs-CZ" sz="2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4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45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507495" y="0"/>
            <a:ext cx="4632727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8BF6C8-FC80-4F66-8BE6-35E266785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6796" y="942108"/>
            <a:ext cx="4841662" cy="496911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tx2">
                    <a:lumMod val="75000"/>
                  </a:schemeClr>
                </a:solidFill>
              </a:rPr>
              <a:t>obraz současné literatury (emocionální laické čtenářství x kánon)</a:t>
            </a:r>
          </a:p>
          <a:p>
            <a:pPr marL="0" indent="0">
              <a:buNone/>
            </a:pPr>
            <a:endParaRPr lang="cs-CZ" sz="24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2">
                    <a:lumMod val="75000"/>
                  </a:schemeClr>
                </a:solidFill>
              </a:rPr>
              <a:t>„bílé místo“ – literatura 90. let 20. století </a:t>
            </a:r>
          </a:p>
          <a:p>
            <a:pPr marL="0" indent="0">
              <a:buNone/>
            </a:pPr>
            <a:endParaRPr lang="cs-CZ" sz="24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99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652762"/>
          </a:xfrm>
        </p:spPr>
        <p:txBody>
          <a:bodyPr>
            <a:normAutofit fontScale="90000"/>
          </a:bodyPr>
          <a:lstStyle/>
          <a:p>
            <a:r>
              <a:rPr lang="cs-CZ" dirty="0"/>
              <a:t>Katalog požadavků:</a:t>
            </a:r>
            <a:br>
              <a:rPr lang="cs-CZ" dirty="0"/>
            </a:br>
            <a:r>
              <a:rPr lang="cs-CZ" dirty="0"/>
              <a:t>Kritéria pro výběr maturitních zadání k ústní zkoušce</a:t>
            </a:r>
            <a:br>
              <a:rPr lang="cs-CZ" dirty="0"/>
            </a:b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42415" y="2564904"/>
            <a:ext cx="6591985" cy="338437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Žák vybírá 20 literárních děl</a:t>
            </a:r>
          </a:p>
          <a:p>
            <a:r>
              <a:rPr lang="cs-CZ" dirty="0"/>
              <a:t>Světová a česká literatura do konce 18. století</a:t>
            </a:r>
          </a:p>
          <a:p>
            <a:pPr>
              <a:buNone/>
            </a:pPr>
            <a:r>
              <a:rPr lang="cs-CZ" b="1" dirty="0"/>
              <a:t>min. 2 literární díla</a:t>
            </a:r>
          </a:p>
          <a:p>
            <a:r>
              <a:rPr lang="cs-CZ" dirty="0"/>
              <a:t>Světová a česká literatura 19. století </a:t>
            </a:r>
          </a:p>
          <a:p>
            <a:pPr>
              <a:buNone/>
            </a:pPr>
            <a:r>
              <a:rPr lang="cs-CZ" b="1" dirty="0"/>
              <a:t>min. 3 literární díla</a:t>
            </a:r>
          </a:p>
          <a:p>
            <a:r>
              <a:rPr lang="cs-CZ" dirty="0"/>
              <a:t>Světová literatura 20. a 21. století </a:t>
            </a:r>
          </a:p>
          <a:p>
            <a:pPr>
              <a:buNone/>
            </a:pPr>
            <a:r>
              <a:rPr lang="cs-CZ" b="1" dirty="0"/>
              <a:t>min. 4 literární díla</a:t>
            </a:r>
          </a:p>
          <a:p>
            <a:r>
              <a:rPr lang="cs-CZ" dirty="0"/>
              <a:t>Česká literatura 20. a 21. století </a:t>
            </a:r>
          </a:p>
          <a:p>
            <a:pPr>
              <a:buNone/>
            </a:pPr>
            <a:r>
              <a:rPr lang="cs-CZ" b="1" dirty="0"/>
              <a:t>min. 5 literárních děl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Pravidla pro školní seznam literárních děl :</a:t>
            </a:r>
            <a:br>
              <a:rPr lang="cs-CZ" dirty="0"/>
            </a:b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seznam literárních děl, z něhož žák vybírá, sestavuje škola.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● minimální celkový počet nabízených literárních děl je 60, horní hranice není stanovena;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● za literární dílo je považováno komplexní dílo, nikoli jeho část (např. Karel Jaromír Erben:</a:t>
            </a:r>
          </a:p>
          <a:p>
            <a:pPr>
              <a:buNone/>
            </a:pPr>
            <a:r>
              <a:rPr lang="cs-CZ" dirty="0"/>
              <a:t>Kytice, nikoli Karel Jaromír Erben: Polednice);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● u literárního díla ze světové literatury je specifikováno vydání.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BF7E8610-2DF7-4AF0-B876-0F3B7882A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1C8C023-62A6-4DA0-8DF4-3F4EA9409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066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382543" y="624110"/>
            <a:ext cx="7037556" cy="12808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>
                <a:solidFill>
                  <a:schemeClr val="bg1"/>
                </a:solidFill>
              </a:rPr>
              <a:t>Pro žákův seznam literárních děl platí základní pravidla:</a:t>
            </a:r>
            <a:br>
              <a:rPr lang="cs-CZ" sz="2800">
                <a:solidFill>
                  <a:schemeClr val="bg1"/>
                </a:solidFill>
              </a:rPr>
            </a:br>
            <a:endParaRPr lang="cs-CZ" sz="2800">
              <a:solidFill>
                <a:schemeClr val="bg1"/>
              </a:solidFill>
            </a:endParaRPr>
          </a:p>
        </p:txBody>
      </p:sp>
      <p:sp>
        <p:nvSpPr>
          <p:cNvPr id="39" name="Freeform 11">
            <a:extLst>
              <a:ext uri="{FF2B5EF4-FFF2-40B4-BE49-F238E27FC236}">
                <a16:creationId xmlns:a16="http://schemas.microsoft.com/office/drawing/2014/main" id="{26B9FE07-322E-43FB-8707-C9826BD90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3141" y="714375"/>
            <a:ext cx="119139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31" name="Zástupný symbol pro obsah 1">
            <a:extLst>
              <a:ext uri="{FF2B5EF4-FFF2-40B4-BE49-F238E27FC236}">
                <a16:creationId xmlns:a16="http://schemas.microsoft.com/office/drawing/2014/main" id="{70349684-01DD-4565-A8C4-CA58E33915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020802"/>
              </p:ext>
            </p:extLst>
          </p:nvPr>
        </p:nvGraphicFramePr>
        <p:xfrm>
          <a:off x="720759" y="2930805"/>
          <a:ext cx="7699339" cy="296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547664" y="404664"/>
            <a:ext cx="6840760" cy="1296144"/>
          </a:xfrm>
        </p:spPr>
        <p:txBody>
          <a:bodyPr>
            <a:normAutofit/>
          </a:bodyPr>
          <a:lstStyle/>
          <a:p>
            <a:r>
              <a:rPr lang="cs-CZ" dirty="0"/>
              <a:t>Příklady konkrétní realizace seznamů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zastoupení různých období lit. historie</a:t>
            </a:r>
          </a:p>
          <a:p>
            <a:endParaRPr lang="cs-CZ" dirty="0"/>
          </a:p>
          <a:p>
            <a:r>
              <a:rPr lang="cs-CZ" dirty="0"/>
              <a:t>evokace představy o kanoničnosti?</a:t>
            </a:r>
          </a:p>
          <a:p>
            <a:endParaRPr lang="cs-CZ" dirty="0"/>
          </a:p>
          <a:p>
            <a:r>
              <a:rPr lang="cs-CZ" dirty="0"/>
              <a:t>zastoupení populární literatury?</a:t>
            </a:r>
          </a:p>
          <a:p>
            <a:endParaRPr lang="cs-CZ" dirty="0"/>
          </a:p>
          <a:p>
            <a:r>
              <a:rPr lang="cs-CZ" dirty="0"/>
              <a:t>žánrové rozložení</a:t>
            </a:r>
          </a:p>
          <a:p>
            <a:endParaRPr lang="cs-CZ" dirty="0"/>
          </a:p>
          <a:p>
            <a:r>
              <a:rPr lang="cs-CZ" dirty="0"/>
              <a:t>jádro a periferie kánonu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Proměny povinné četby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jádra a periferie kánonu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jádro?</a:t>
            </a:r>
          </a:p>
          <a:p>
            <a:endParaRPr lang="cs-CZ" dirty="0"/>
          </a:p>
          <a:p>
            <a:pPr>
              <a:buNone/>
            </a:pPr>
            <a:r>
              <a:rPr lang="cs-CZ" b="1" dirty="0"/>
              <a:t>periferie </a:t>
            </a:r>
            <a:r>
              <a:rPr lang="cs-CZ" dirty="0"/>
              <a:t>např. díla politicky angažovaná, díla populární literatury podléhající dobovému vkusu </a:t>
            </a:r>
          </a:p>
          <a:p>
            <a:pPr>
              <a:buNone/>
            </a:pPr>
            <a:r>
              <a:rPr lang="cs-CZ" dirty="0"/>
              <a:t>- Boris </a:t>
            </a:r>
            <a:r>
              <a:rPr lang="cs-CZ" dirty="0" err="1"/>
              <a:t>Polevoj</a:t>
            </a:r>
            <a:r>
              <a:rPr lang="cs-CZ" dirty="0"/>
              <a:t>: Příběh opravdového člověka, </a:t>
            </a:r>
          </a:p>
          <a:p>
            <a:pPr>
              <a:buNone/>
            </a:pPr>
            <a:r>
              <a:rPr lang="cs-CZ" dirty="0"/>
              <a:t>-  </a:t>
            </a:r>
            <a:r>
              <a:rPr lang="cs-CZ" dirty="0" err="1"/>
              <a:t>Harry</a:t>
            </a:r>
            <a:r>
              <a:rPr lang="cs-CZ" dirty="0"/>
              <a:t> </a:t>
            </a:r>
            <a:r>
              <a:rPr lang="cs-CZ" dirty="0" err="1"/>
              <a:t>Potter</a:t>
            </a:r>
            <a:r>
              <a:rPr lang="cs-CZ" dirty="0"/>
              <a:t>, Ságy Stmívání…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Situace na ZŠ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„dílny čtení“ (Miloš Šlapal, Kopřivnice)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Kritické listy (Kritické myšlení)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více literatury pro děti a mládež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převažuje motivace přivést děti ke čtení, čtenářství </a:t>
            </a:r>
          </a:p>
          <a:p>
            <a:endParaRPr lang="cs-CZ" dirty="0"/>
          </a:p>
          <a:p>
            <a:r>
              <a:rPr lang="cs-CZ" dirty="0"/>
              <a:t>vedení „čtenářských“ (popř. „kulturních“) deníků a proměny čtenářských deníků 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F7E8610-2DF7-4AF0-B876-0F3B7882A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C8C023-62A6-4DA0-8DF4-3F4EA9409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066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382543" y="624110"/>
            <a:ext cx="7037556" cy="1280890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Úkoly v souvislostech</a:t>
            </a: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26B9FE07-322E-43FB-8707-C9826BD90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3141" y="714375"/>
            <a:ext cx="119139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Zástupný symbol pro obsah 1">
            <a:extLst>
              <a:ext uri="{FF2B5EF4-FFF2-40B4-BE49-F238E27FC236}">
                <a16:creationId xmlns:a16="http://schemas.microsoft.com/office/drawing/2014/main" id="{B28BFA65-D2C3-46A5-99BC-4D5F7A6D74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6294129"/>
              </p:ext>
            </p:extLst>
          </p:nvPr>
        </p:nvGraphicFramePr>
        <p:xfrm>
          <a:off x="720759" y="2930805"/>
          <a:ext cx="7699339" cy="296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84514" y="942108"/>
            <a:ext cx="2442412" cy="4969113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Představy o kánonu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507495" y="0"/>
            <a:ext cx="4632727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63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4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5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6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7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8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9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0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1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2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3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4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786796" y="942108"/>
            <a:ext cx="4841662" cy="4969114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individuální? (lze mluvit o kánonu?)</a:t>
            </a:r>
          </a:p>
          <a:p>
            <a:pPr marL="0" indent="0">
              <a:buNone/>
            </a:pPr>
            <a:endParaRPr lang="cs-CZ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národní, sdílení určité národní paměti skrze kánon (např. Pavel Janoušek)</a:t>
            </a:r>
          </a:p>
          <a:p>
            <a:endParaRPr lang="cs-CZ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>
                <a:solidFill>
                  <a:schemeClr val="tx2">
                    <a:lumMod val="75000"/>
                  </a:schemeClr>
                </a:solidFill>
              </a:rPr>
              <a:t>Zdroj: Wiendl, J. (ed.): </a:t>
            </a:r>
            <a:r>
              <a:rPr lang="cs-CZ" b="1">
                <a:solidFill>
                  <a:schemeClr val="tx2">
                    <a:lumMod val="75000"/>
                  </a:schemeClr>
                </a:solidFill>
              </a:rPr>
              <a:t>Literatura a kánon</a:t>
            </a:r>
            <a:r>
              <a:rPr lang="cs-CZ">
                <a:solidFill>
                  <a:schemeClr val="tx2">
                    <a:lumMod val="75000"/>
                  </a:schemeClr>
                </a:solidFill>
              </a:rPr>
              <a:t>. Praha, Filozofická fakulta 2007. </a:t>
            </a:r>
          </a:p>
        </p:txBody>
      </p:sp>
    </p:spTree>
    <p:extLst>
      <p:ext uri="{BB962C8B-B14F-4D97-AF65-F5344CB8AC3E}">
        <p14:creationId xmlns:p14="http://schemas.microsoft.com/office/powerpoint/2010/main" val="12987566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/>
          <a:lstStyle/>
          <a:p>
            <a:pPr algn="r"/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Děkuji Vám za pozornost.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244F9EC-BEFC-4489-8ECE-103D960E9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000">
                <a:solidFill>
                  <a:schemeClr val="bg1"/>
                </a:solidFill>
              </a:rPr>
              <a:t>Možná kritéria kanoničnosti  </a:t>
            </a:r>
            <a:br>
              <a:rPr lang="cs-CZ" sz="2000">
                <a:solidFill>
                  <a:schemeClr val="bg1"/>
                </a:solidFill>
              </a:rPr>
            </a:br>
            <a:br>
              <a:rPr lang="cs-CZ" sz="2000">
                <a:solidFill>
                  <a:schemeClr val="bg1"/>
                </a:solidFill>
              </a:rPr>
            </a:br>
            <a:r>
              <a:rPr lang="cs-CZ" sz="2000">
                <a:solidFill>
                  <a:schemeClr val="bg1"/>
                </a:solidFill>
              </a:rPr>
              <a:t>(P. A. Bílek)</a:t>
            </a:r>
            <a:br>
              <a:rPr lang="cs-CZ" sz="2000">
                <a:solidFill>
                  <a:schemeClr val="bg1"/>
                </a:solidFill>
              </a:rPr>
            </a:br>
            <a:endParaRPr lang="cs-CZ" sz="2000">
              <a:solidFill>
                <a:schemeClr val="bg1"/>
              </a:solidFill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CE5A47C4-C976-49F0-A6DC-5E596E4E33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597193"/>
              </p:ext>
            </p:extLst>
          </p:nvPr>
        </p:nvGraphicFramePr>
        <p:xfrm>
          <a:off x="3534858" y="641551"/>
          <a:ext cx="5124159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9005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84514" y="942108"/>
            <a:ext cx="2442412" cy="4969113"/>
          </a:xfrm>
        </p:spPr>
        <p:txBody>
          <a:bodyPr anchor="ctr">
            <a:normAutofit/>
          </a:bodyPr>
          <a:lstStyle/>
          <a:p>
            <a:r>
              <a:rPr lang="cs-CZ" sz="2500">
                <a:solidFill>
                  <a:schemeClr val="tx2">
                    <a:lumMod val="75000"/>
                  </a:schemeClr>
                </a:solidFill>
              </a:rPr>
              <a:t>Spontánnost x institucionalita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507495" y="0"/>
            <a:ext cx="4632727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786796" y="942108"/>
            <a:ext cx="4841662" cy="4969114"/>
          </a:xfrm>
        </p:spPr>
        <p:txBody>
          <a:bodyPr anchor="ctr">
            <a:normAutofit/>
          </a:bodyPr>
          <a:lstStyle/>
          <a:p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Papoušek, V. (2006). Spontánnost, manipulace, literární kánon a dobový horizont. </a:t>
            </a:r>
            <a:r>
              <a:rPr lang="cs-CZ" i="1" dirty="0">
                <a:solidFill>
                  <a:schemeClr val="tx2">
                    <a:lumMod val="75000"/>
                  </a:schemeClr>
                </a:solidFill>
              </a:rPr>
              <a:t>Česká Literatura,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i="1" dirty="0">
                <a:solidFill>
                  <a:schemeClr val="tx2">
                    <a:lumMod val="75000"/>
                  </a:schemeClr>
                </a:solidFill>
              </a:rPr>
              <a:t>54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(2/3), 103-112. </a:t>
            </a:r>
          </a:p>
          <a:p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608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16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5416" y="1059872"/>
            <a:ext cx="2259162" cy="4851349"/>
          </a:xfrm>
        </p:spPr>
        <p:txBody>
          <a:bodyPr>
            <a:normAutofit/>
          </a:bodyPr>
          <a:lstStyle/>
          <a:p>
            <a:r>
              <a:rPr lang="cs-CZ"/>
              <a:t>Názor učitele</a:t>
            </a:r>
          </a:p>
        </p:txBody>
      </p:sp>
      <p:sp>
        <p:nvSpPr>
          <p:cNvPr id="52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1149203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60276" y="1059872"/>
            <a:ext cx="4668183" cy="48513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500"/>
              <a:t>„Je nutné kánon literárněhistorických poznatků sestavovat? Vždyť např. výukový kánon spisovatelů a děl objektivně existuje, aniž by byl sepsán. Žádný seriózní středoškolský češtinář nevynechá – zůstaňme u české literatury – pojmy národní obrození či samizdatová literatura, jména nebo tituly jako Kosmas, Hrabal, Seifert, resp. Kytice nebo Osudy dobrého vojáka Švejka, a určitě nevyžaduje, aby mu jej kdokoliv pro výuku předepisoval.“</a:t>
            </a:r>
          </a:p>
          <a:p>
            <a:pPr lvl="5">
              <a:lnSpc>
                <a:spcPct val="90000"/>
              </a:lnSpc>
              <a:buNone/>
            </a:pPr>
            <a:r>
              <a:rPr lang="cs-CZ" sz="1500"/>
              <a:t>							(Josef Soukal)</a:t>
            </a:r>
          </a:p>
          <a:p>
            <a:pPr>
              <a:lnSpc>
                <a:spcPct val="90000"/>
              </a:lnSpc>
              <a:buNone/>
            </a:pPr>
            <a:endParaRPr lang="cs-CZ" sz="1500"/>
          </a:p>
          <a:p>
            <a:pPr>
              <a:lnSpc>
                <a:spcPct val="90000"/>
              </a:lnSpc>
              <a:buNone/>
            </a:pPr>
            <a:endParaRPr lang="cs-CZ" sz="1500"/>
          </a:p>
          <a:p>
            <a:pPr>
              <a:lnSpc>
                <a:spcPct val="90000"/>
              </a:lnSpc>
              <a:buNone/>
            </a:pPr>
            <a:r>
              <a:rPr lang="cs-CZ" sz="1500"/>
              <a:t>http://www.ascestinaru.cz/josef-soukal-maturitni-kanon-spisovatelu-a-literarni-historie-na-stredni-skole/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7">
            <a:extLst>
              <a:ext uri="{FF2B5EF4-FFF2-40B4-BE49-F238E27FC236}">
                <a16:creationId xmlns:a16="http://schemas.microsoft.com/office/drawing/2014/main" id="{66AFD431-09B7-42CA-BF39-9FE5DBE53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9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9">
            <a:extLst>
              <a:ext uri="{FF2B5EF4-FFF2-40B4-BE49-F238E27FC236}">
                <a16:creationId xmlns:a16="http://schemas.microsoft.com/office/drawing/2014/main" id="{9711C96E-3D2D-48C8-AAB9-C1CB02D1D5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507495" y="0"/>
            <a:ext cx="4632727" cy="6853245"/>
            <a:chOff x="2487613" y="285750"/>
            <a:chExt cx="2428876" cy="5654676"/>
          </a:xfrm>
          <a:solidFill>
            <a:schemeClr val="tx2">
              <a:lumMod val="90000"/>
            </a:schemeClr>
          </a:solidFill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0D18AF42-7CD5-4754-91D4-1BE53B5D1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A28C8F1A-9407-4D67-8250-D8923BC6D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5CE0A2B0-F7F1-442C-A287-CD6F729E2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9E69CFA3-AE12-4EAF-A3A1-564BEEFEF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ECB64037-2AE8-4CA9-AD8E-7ACC8618F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8D319B10-EE8E-453F-A137-D7EEFA2089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3283F486-509C-4A42-8EED-794A991D2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EBBFBB12-E756-4386-9C17-CA57438389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7ADD0E7E-F4A6-4B3F-8A2F-BCBFAFBA23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C19FCFB7-5E71-4197-8EC7-2ACB6DB028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EAA533FE-4903-48DD-A921-421A9C44AF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54CC5D8E-0D6C-4021-B84E-5D6182C0E1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879817" y="1159566"/>
            <a:ext cx="2747204" cy="4568264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bg1">
                    <a:lumMod val="95000"/>
                    <a:lumOff val="5000"/>
                  </a:schemeClr>
                </a:solidFill>
              </a:rPr>
              <a:t>Představy o kánonu</a:t>
            </a:r>
          </a:p>
        </p:txBody>
      </p:sp>
      <p:sp>
        <p:nvSpPr>
          <p:cNvPr id="35" name="Freeform 6">
            <a:extLst>
              <a:ext uri="{FF2B5EF4-FFF2-40B4-BE49-F238E27FC236}">
                <a16:creationId xmlns:a16="http://schemas.microsoft.com/office/drawing/2014/main" id="{E7D63BAB-D0DB-4F66-92F9-4D2E0A2E5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643468"/>
            <a:ext cx="5670183" cy="5571066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77838" y="1287463"/>
            <a:ext cx="4957762" cy="4283075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>
                <a:solidFill>
                  <a:srgbClr val="FFFFFF"/>
                </a:solidFill>
              </a:rPr>
              <a:t>	kánon určitých čtenářských skupin </a:t>
            </a:r>
          </a:p>
          <a:p>
            <a:pPr marL="109728" indent="0">
              <a:buNone/>
            </a:pPr>
            <a:r>
              <a:rPr lang="cs-CZ">
                <a:solidFill>
                  <a:srgbClr val="FFFFFF"/>
                </a:solidFill>
              </a:rPr>
              <a:t>(vyloučení ze skupiny nebo naopak přijetí do ní, „fanouškovské skupiny“)</a:t>
            </a:r>
          </a:p>
          <a:p>
            <a:pPr marL="109728" indent="0">
              <a:buNone/>
            </a:pPr>
            <a:endParaRPr lang="cs-CZ">
              <a:solidFill>
                <a:srgbClr val="FFFFFF"/>
              </a:solidFill>
            </a:endParaRPr>
          </a:p>
          <a:p>
            <a:pPr marL="395478" indent="-285750">
              <a:buFont typeface="Arial" panose="020B0604020202020204" pitchFamily="34" charset="0"/>
              <a:buChar char="•"/>
            </a:pPr>
            <a:r>
              <a:rPr lang="cs-CZ">
                <a:solidFill>
                  <a:srgbClr val="FFFFFF"/>
                </a:solidFill>
              </a:rPr>
              <a:t>kánon sdílených interpretací</a:t>
            </a:r>
          </a:p>
          <a:p>
            <a:pPr marL="109728" indent="0">
              <a:buNone/>
            </a:pPr>
            <a:endParaRPr lang="cs-CZ">
              <a:solidFill>
                <a:srgbClr val="FFFFFF"/>
              </a:solidFill>
            </a:endParaRPr>
          </a:p>
          <a:p>
            <a:pPr marL="395478" indent="-285750">
              <a:buFont typeface="Arial" panose="020B0604020202020204" pitchFamily="34" charset="0"/>
              <a:buChar char="•"/>
            </a:pPr>
            <a:r>
              <a:rPr lang="cs-CZ">
                <a:solidFill>
                  <a:srgbClr val="FFFFFF"/>
                </a:solidFill>
              </a:rPr>
              <a:t>kánon autorů - lze mluvit o kánonu?</a:t>
            </a:r>
          </a:p>
          <a:p>
            <a:pPr marL="109728" indent="0">
              <a:buNone/>
            </a:pPr>
            <a:endParaRPr lang="cs-CZ">
              <a:solidFill>
                <a:srgbClr val="FFFFFF"/>
              </a:solidFill>
            </a:endParaRPr>
          </a:p>
          <a:p>
            <a:pPr marL="395478" indent="-285750">
              <a:buFont typeface="Arial" panose="020B0604020202020204" pitchFamily="34" charset="0"/>
              <a:buChar char="•"/>
            </a:pPr>
            <a:r>
              <a:rPr lang="cs-CZ">
                <a:solidFill>
                  <a:srgbClr val="FFFFFF"/>
                </a:solidFill>
              </a:rPr>
              <a:t>kánon děl </a:t>
            </a:r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9283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r>
              <a:rPr lang="cs-CZ" sz="2800">
                <a:solidFill>
                  <a:schemeClr val="bg1"/>
                </a:solidFill>
              </a:rPr>
              <a:t>Jak a z čeho se vybírá ve ŠKOLE 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529933" y="589722"/>
            <a:ext cx="5098525" cy="5321500"/>
          </a:xfrm>
        </p:spPr>
        <p:txBody>
          <a:bodyPr anchor="ctr">
            <a:normAutofit/>
          </a:bodyPr>
          <a:lstStyle/>
          <a:p>
            <a:r>
              <a:rPr lang="cs-CZ" dirty="0"/>
              <a:t>literární historie</a:t>
            </a:r>
          </a:p>
          <a:p>
            <a:endParaRPr lang="cs-CZ" dirty="0"/>
          </a:p>
          <a:p>
            <a:r>
              <a:rPr lang="cs-CZ" dirty="0"/>
              <a:t>autor („spisovatel“)?</a:t>
            </a:r>
          </a:p>
          <a:p>
            <a:endParaRPr lang="cs-CZ" dirty="0"/>
          </a:p>
          <a:p>
            <a:r>
              <a:rPr lang="cs-CZ" dirty="0"/>
              <a:t>konkrétní text? (+ ještě jeden stupeň výběru – výňatek z celku díla)</a:t>
            </a:r>
          </a:p>
          <a:p>
            <a:endParaRPr lang="cs-CZ" dirty="0"/>
          </a:p>
          <a:p>
            <a:r>
              <a:rPr lang="cs-CZ" dirty="0"/>
              <a:t>reprezentativní?</a:t>
            </a:r>
          </a:p>
          <a:p>
            <a:endParaRPr lang="cs-CZ" dirty="0"/>
          </a:p>
          <a:p>
            <a:r>
              <a:rPr lang="cs-CZ" dirty="0"/>
              <a:t>čtenářsky atraktivní?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Situace na ZŠ a SŠ?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kánon</a:t>
            </a:r>
          </a:p>
          <a:p>
            <a:endParaRPr lang="cs-CZ" dirty="0"/>
          </a:p>
          <a:p>
            <a:r>
              <a:rPr lang="cs-CZ" dirty="0"/>
              <a:t>povinná četba</a:t>
            </a:r>
          </a:p>
          <a:p>
            <a:endParaRPr lang="cs-CZ" dirty="0"/>
          </a:p>
          <a:p>
            <a:r>
              <a:rPr lang="cs-CZ" dirty="0"/>
              <a:t>doporučená četba</a:t>
            </a:r>
          </a:p>
          <a:p>
            <a:endParaRPr lang="cs-CZ" dirty="0"/>
          </a:p>
          <a:p>
            <a:r>
              <a:rPr lang="cs-CZ" dirty="0"/>
              <a:t>„mimočítanková“ četba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5416" y="1059872"/>
            <a:ext cx="2259162" cy="4851349"/>
          </a:xfrm>
        </p:spPr>
        <p:txBody>
          <a:bodyPr>
            <a:normAutofit/>
          </a:bodyPr>
          <a:lstStyle/>
          <a:p>
            <a:r>
              <a:rPr lang="cs-CZ" dirty="0"/>
              <a:t>Kánon v kontextu střední školy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1149203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60276" y="1059872"/>
            <a:ext cx="4668183" cy="4851350"/>
          </a:xfrm>
        </p:spPr>
        <p:txBody>
          <a:bodyPr>
            <a:normAutofit/>
          </a:bodyPr>
          <a:lstStyle/>
          <a:p>
            <a:r>
              <a:rPr lang="cs-CZ" dirty="0"/>
              <a:t>geneze kánonu k maturitní zkoušce </a:t>
            </a:r>
          </a:p>
          <a:p>
            <a:r>
              <a:rPr lang="cs-CZ" dirty="0"/>
              <a:t>(Katalog z roku 2000 – konkrétní návrh konkrétních titulů)</a:t>
            </a:r>
          </a:p>
          <a:p>
            <a:endParaRPr lang="cs-CZ" dirty="0"/>
          </a:p>
          <a:p>
            <a:r>
              <a:rPr lang="cs-CZ" dirty="0"/>
              <a:t>diskuse (nepřijetí pedagogickou i širší veřejností)</a:t>
            </a:r>
          </a:p>
          <a:p>
            <a:endParaRPr lang="cs-CZ" dirty="0"/>
          </a:p>
          <a:p>
            <a:r>
              <a:rPr lang="cs-CZ" dirty="0"/>
              <a:t>zobecnění požadavků: formulace obecných kritérií pro sestavování školních seznamů, „kánonů“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603816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459</TotalTime>
  <Words>869</Words>
  <Application>Microsoft Office PowerPoint</Application>
  <PresentationFormat>Předvádění na obrazovce (4:3)</PresentationFormat>
  <Paragraphs>130</Paragraphs>
  <Slides>20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 Gothic</vt:lpstr>
      <vt:lpstr>Wingdings 3</vt:lpstr>
      <vt:lpstr>Stébla</vt:lpstr>
      <vt:lpstr>Kánon ve vzdělávacím kontextu</vt:lpstr>
      <vt:lpstr>Představy o kánonu</vt:lpstr>
      <vt:lpstr>Možná kritéria kanoničnosti    (P. A. Bílek) </vt:lpstr>
      <vt:lpstr>Spontánnost x institucionalita</vt:lpstr>
      <vt:lpstr>Názor učitele</vt:lpstr>
      <vt:lpstr>Představy o kánonu</vt:lpstr>
      <vt:lpstr>Jak a z čeho se vybírá ve ŠKOLE </vt:lpstr>
      <vt:lpstr>Situace na ZŠ a SŠ?</vt:lpstr>
      <vt:lpstr>Kánon v kontextu střední školy</vt:lpstr>
      <vt:lpstr>Reflexe školních seznamů</vt:lpstr>
      <vt:lpstr>Odkazy na literaturu k problematice</vt:lpstr>
      <vt:lpstr> Vybrané problematické oblasti: příklady   </vt:lpstr>
      <vt:lpstr>Katalog požadavků: Kritéria pro výběr maturitních zadání k ústní zkoušce </vt:lpstr>
      <vt:lpstr>Pravidla pro školní seznam literárních děl : </vt:lpstr>
      <vt:lpstr>Pro žákův seznam literárních děl platí základní pravidla: </vt:lpstr>
      <vt:lpstr>Příklady konkrétní realizace seznamů</vt:lpstr>
      <vt:lpstr>Proměny povinné četby</vt:lpstr>
      <vt:lpstr>Situace na ZŠ</vt:lpstr>
      <vt:lpstr>Úkoly v souvislostech</vt:lpstr>
      <vt:lpstr>     Děkuji Vám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Kánon ve školním kontextu</dc:title>
  <dc:creator>Andrea</dc:creator>
  <cp:lastModifiedBy>Králíková, Andrea</cp:lastModifiedBy>
  <cp:revision>30</cp:revision>
  <dcterms:created xsi:type="dcterms:W3CDTF">2017-03-19T19:18:48Z</dcterms:created>
  <dcterms:modified xsi:type="dcterms:W3CDTF">2021-10-25T10:03:31Z</dcterms:modified>
</cp:coreProperties>
</file>