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89" r:id="rId6"/>
    <p:sldId id="292" r:id="rId7"/>
    <p:sldId id="293" r:id="rId8"/>
    <p:sldId id="288" r:id="rId9"/>
    <p:sldId id="280" r:id="rId10"/>
    <p:sldId id="284" r:id="rId11"/>
    <p:sldId id="291" r:id="rId12"/>
    <p:sldId id="281" r:id="rId13"/>
    <p:sldId id="283" r:id="rId14"/>
    <p:sldId id="290" r:id="rId15"/>
    <p:sldId id="294" r:id="rId16"/>
    <p:sldId id="275" r:id="rId17"/>
    <p:sldId id="279" r:id="rId18"/>
    <p:sldId id="278" r:id="rId19"/>
    <p:sldId id="286" r:id="rId20"/>
    <p:sldId id="287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86450"/>
  </p:normalViewPr>
  <p:slideViewPr>
    <p:cSldViewPr>
      <p:cViewPr>
        <p:scale>
          <a:sx n="118" d="100"/>
          <a:sy n="118" d="100"/>
        </p:scale>
        <p:origin x="2040" y="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5" d="100"/>
        <a:sy n="19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7D25D-B46D-4C22-9B8E-422A1E1B9ABE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43F02-3194-4509-A677-4A56DF8C41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932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EC064-FDD9-4B56-91E7-D0F30316182E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6DF16-4DF8-4191-8616-9F65E82C0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717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6DF16-4DF8-4191-8616-9F65E82C07F7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612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82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182A444-C970-4A7B-9D87-00E0434B75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Dana Hradcová, FHS UK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pulib.sk/web/kniznica/elpub/dokument/Balogova11/subor/Bosa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230425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Etika péče. Autonomie. </a:t>
            </a:r>
            <a:r>
              <a:rPr lang="cs-CZ" sz="3600" dirty="0"/>
              <a:t>Práva.</a:t>
            </a:r>
            <a:br>
              <a:rPr lang="cs-CZ" sz="3600" dirty="0"/>
            </a:br>
            <a:r>
              <a:rPr lang="cs-CZ" sz="3600" dirty="0"/>
              <a:t>Ne/závislost lidí označených za postižené v </a:t>
            </a:r>
            <a:r>
              <a:rPr lang="cs-CZ" sz="3600" dirty="0" smtClean="0"/>
              <a:t>dlouhodobé péči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Uznání člověka, o něhož je pečováno, že o něj pečující pečuje.</a:t>
            </a:r>
          </a:p>
          <a:p>
            <a:r>
              <a:rPr lang="cs-CZ" dirty="0" smtClean="0"/>
              <a:t>Člověk, o něhož je pečováno, hledá známky toho, že se s ním nejedná lhostejně.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Péče vyžaduje reciprocitu</a:t>
            </a:r>
            <a:endParaRPr lang="cs-CZ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14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3528" y="1412776"/>
            <a:ext cx="7753672" cy="4810546"/>
          </a:xfrm>
        </p:spPr>
        <p:txBody>
          <a:bodyPr/>
          <a:lstStyle/>
          <a:p>
            <a:r>
              <a:rPr lang="cs-CZ" sz="2000" b="1" i="1" dirty="0" smtClean="0"/>
              <a:t>Představte si následující situaci. </a:t>
            </a:r>
            <a:br>
              <a:rPr lang="cs-CZ" sz="2000" b="1" i="1" dirty="0" smtClean="0"/>
            </a:br>
            <a:r>
              <a:rPr lang="cs-CZ" sz="2000" i="1" dirty="0"/>
              <a:t/>
            </a:r>
            <a:br>
              <a:rPr lang="cs-CZ" sz="2000" i="1" dirty="0"/>
            </a:br>
            <a:r>
              <a:rPr lang="cs-CZ" sz="2000" b="0" i="1" dirty="0" smtClean="0"/>
              <a:t>Pracujete na </a:t>
            </a:r>
            <a:r>
              <a:rPr lang="cs-CZ" sz="2000" b="0" i="1" dirty="0" err="1" smtClean="0"/>
              <a:t>výzkumu</a:t>
            </a:r>
            <a:r>
              <a:rPr lang="cs-CZ" sz="2000" b="0" i="1" dirty="0" smtClean="0"/>
              <a:t>, </a:t>
            </a:r>
            <a:r>
              <a:rPr lang="cs-CZ" sz="2000" b="0" i="1" dirty="0" err="1" smtClean="0"/>
              <a:t>ktery</a:t>
            </a:r>
            <a:r>
              <a:rPr lang="cs-CZ" sz="2000" b="0" i="1" dirty="0" smtClean="0"/>
              <a:t>́ se </a:t>
            </a:r>
            <a:r>
              <a:rPr lang="cs-CZ" sz="2000" b="0" i="1" dirty="0" err="1" smtClean="0"/>
              <a:t>zabývá</a:t>
            </a:r>
            <a:r>
              <a:rPr lang="cs-CZ" sz="2000" b="0" i="1" dirty="0" smtClean="0"/>
              <a:t> </a:t>
            </a:r>
            <a:r>
              <a:rPr lang="cs-CZ" sz="2000" b="0" i="1" dirty="0" err="1" smtClean="0"/>
              <a:t>ženskymi</a:t>
            </a:r>
            <a:r>
              <a:rPr lang="cs-CZ" sz="2000" b="0" i="1" dirty="0" smtClean="0"/>
              <a:t> zkušenostmi s onemocněním srdce. Vedete rozhovor se Soňou, téměř padesátiletou ženou, u které byla diagnostikována srdeční choroba. Soňa žije na odlehlém venkovském statku. Je vdaná a má dospívající dceru, která žije v domácnosti spolu se Soňou a jejím manželem. Rozhovor se zdárně vyvíjí. Pijete se Soňou čaj v kuchyni a vyptáváte se na to, co pro její život srdeční choroba znamená. Soňa se odmlčí a zavře oči. Po chvíli mlčení zjistíte, že má oči plné slz. Řekne vám, že už nemůže, že se hroutí - nikoli kvůli své nemoci, ale protože právě zjistila, že její manžel od dětství sexuálně zneužívá její dceru.</a:t>
            </a:r>
            <a:br>
              <a:rPr lang="cs-CZ" sz="2000" b="0" i="1" dirty="0" smtClean="0"/>
            </a:br>
            <a:r>
              <a:rPr lang="cs-CZ" sz="2000" b="0" dirty="0" smtClean="0"/>
              <a:t/>
            </a:r>
            <a:br>
              <a:rPr lang="cs-CZ" sz="2000" b="0" dirty="0" smtClean="0"/>
            </a:br>
            <a:r>
              <a:rPr lang="cs-CZ" sz="2000" b="0" dirty="0" smtClean="0"/>
              <a:t>						</a:t>
            </a:r>
            <a:r>
              <a:rPr lang="cs-CZ" sz="1600" b="0" dirty="0" smtClean="0"/>
              <a:t>(</a:t>
            </a:r>
            <a:r>
              <a:rPr lang="cs-CZ" sz="1600" b="0" dirty="0" err="1" smtClean="0"/>
              <a:t>Guillemin</a:t>
            </a:r>
            <a:r>
              <a:rPr lang="cs-CZ" sz="1600" b="0" dirty="0" smtClean="0"/>
              <a:t> a </a:t>
            </a:r>
            <a:r>
              <a:rPr lang="cs-CZ" sz="1600" b="0" dirty="0" err="1" smtClean="0"/>
              <a:t>Gillam</a:t>
            </a:r>
            <a:r>
              <a:rPr lang="cs-CZ" sz="1600" b="0" dirty="0" smtClean="0"/>
              <a:t> 2004)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661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Empirická etika</a:t>
            </a:r>
            <a:endParaRPr lang="cs-CZ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err="1" smtClean="0"/>
              <a:t>Jeannette</a:t>
            </a:r>
            <a:r>
              <a:rPr lang="cs-CZ" sz="2000" dirty="0" smtClean="0"/>
              <a:t> </a:t>
            </a:r>
            <a:r>
              <a:rPr lang="cs-CZ" sz="2000" dirty="0" err="1" smtClean="0"/>
              <a:t>Pols</a:t>
            </a:r>
            <a:r>
              <a:rPr lang="cs-CZ" sz="2000" dirty="0"/>
              <a:t>, která se intenzivně zabývá </a:t>
            </a:r>
            <a:r>
              <a:rPr lang="cs-CZ" sz="2000" dirty="0" smtClean="0"/>
              <a:t>praxí zdravotních a </a:t>
            </a:r>
            <a:r>
              <a:rPr lang="cs-CZ" sz="2000" dirty="0"/>
              <a:t>sociálních služeb, argumentuje, že zatímco etika péče předem definuje, co péče je a co je dobré udělat, z pohledu empirické etiky se teprve v praxi – ve vztazích zahrnujících konkrétní emoce, tělesnost a </a:t>
            </a:r>
            <a:r>
              <a:rPr lang="cs-CZ" sz="2000" dirty="0" err="1"/>
              <a:t>materialitu</a:t>
            </a:r>
            <a:r>
              <a:rPr lang="cs-CZ" sz="2000" dirty="0"/>
              <a:t> – obojí vždy znovu </a:t>
            </a:r>
            <a:r>
              <a:rPr lang="cs-CZ" sz="2000" dirty="0" smtClean="0"/>
              <a:t>utváří.</a:t>
            </a:r>
          </a:p>
          <a:p>
            <a:r>
              <a:rPr lang="cs-CZ" sz="2000" dirty="0" smtClean="0"/>
              <a:t>Teprve </a:t>
            </a:r>
            <a:r>
              <a:rPr lang="cs-CZ" sz="2000" dirty="0"/>
              <a:t>při společné činnosti (v soužití) se utvářejí normy a vědění, a to bez ohledu na to, zda jednotliví aktéři působí vědomě či nevědomě [</a:t>
            </a:r>
            <a:r>
              <a:rPr lang="cs-CZ" sz="2000" dirty="0" err="1"/>
              <a:t>Pols</a:t>
            </a:r>
            <a:r>
              <a:rPr lang="cs-CZ" sz="2000" dirty="0"/>
              <a:t> 2013]. </a:t>
            </a:r>
            <a:endParaRPr lang="en-US" sz="2000" dirty="0"/>
          </a:p>
          <a:p>
            <a:r>
              <a:rPr lang="cs-CZ" sz="2000" dirty="0"/>
              <a:t>Pro </a:t>
            </a:r>
            <a:r>
              <a:rPr lang="cs-CZ" sz="2000" dirty="0" err="1"/>
              <a:t>Pols</a:t>
            </a:r>
            <a:r>
              <a:rPr lang="cs-CZ" sz="2000" dirty="0"/>
              <a:t> je tak empirická etika radikalizací vztahovosti [2014], s níž přišla etika péče. </a:t>
            </a:r>
            <a:endParaRPr lang="cs-CZ" sz="2000" dirty="0" smtClean="0"/>
          </a:p>
          <a:p>
            <a:r>
              <a:rPr lang="cs-CZ" sz="2000" dirty="0"/>
              <a:t>Etici zabývající se péčí tvrdí, že „dobrá péče“ není ideálem, který by bylo možno obhajovat v obecných termínech jako princip (způsobem, jakým byl v tradici etiky obhajován ideál spravedlnosti). Péče je něčím, co lidé momentálně a neustále v každodenní praxi utvářejí, objevují a </a:t>
            </a:r>
            <a:r>
              <a:rPr lang="cs-CZ" sz="2000" dirty="0" smtClean="0"/>
              <a:t>přizpůsobují</a:t>
            </a:r>
            <a:r>
              <a:rPr lang="cs-CZ" sz="2000" dirty="0"/>
              <a:t> </a:t>
            </a:r>
            <a:r>
              <a:rPr lang="cs-CZ" sz="2000" dirty="0" smtClean="0"/>
              <a:t>(Mol</a:t>
            </a:r>
            <a:r>
              <a:rPr lang="cs-CZ" sz="2000" dirty="0"/>
              <a:t>, 2008: 4)</a:t>
            </a:r>
            <a:endParaRPr lang="en-US" sz="2000" dirty="0"/>
          </a:p>
          <a:p>
            <a:endParaRPr lang="cs-CZ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986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smtClean="0"/>
              <a:t>Logika …</a:t>
            </a:r>
            <a:endParaRPr lang="cs-CZ" sz="320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0" spc="-100">
                <a:latin typeface="+mj-lt"/>
                <a:ea typeface="+mj-ea"/>
                <a:cs typeface="+mj-cs"/>
              </a:rPr>
              <a:t>… dlouhodobé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nízká míra soběstačnosti</a:t>
            </a:r>
          </a:p>
          <a:p>
            <a:r>
              <a:rPr lang="cs-CZ"/>
              <a:t>vysoká míra závislosti</a:t>
            </a:r>
          </a:p>
          <a:p>
            <a:r>
              <a:rPr lang="cs-CZ" smtClean="0"/>
              <a:t>prostor </a:t>
            </a:r>
            <a:r>
              <a:rPr lang="cs-CZ"/>
              <a:t>možností a příležitost jednat a nejednat </a:t>
            </a:r>
            <a:r>
              <a:rPr lang="cs-CZ" smtClean="0"/>
              <a:t>podle </a:t>
            </a:r>
            <a:r>
              <a:rPr lang="cs-CZ"/>
              <a:t>vlastního zhodnocení a </a:t>
            </a:r>
            <a:r>
              <a:rPr lang="cs-CZ" smtClean="0"/>
              <a:t>rozhodnutí je méně nebo ne- srozumitelný</a:t>
            </a:r>
          </a:p>
          <a:p>
            <a:r>
              <a:rPr lang="cs-CZ"/>
              <a:t>v</a:t>
            </a:r>
            <a:r>
              <a:rPr lang="cs-CZ" smtClean="0"/>
              <a:t>ýsledek je nejistý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b="0" spc="-100">
                <a:latin typeface="+mj-lt"/>
                <a:ea typeface="+mj-ea"/>
                <a:cs typeface="+mj-cs"/>
              </a:rPr>
              <a:t>… autonomie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soběstačnost </a:t>
            </a:r>
            <a:r>
              <a:rPr lang="cs-CZ"/>
              <a:t>jako projev nezávislosti</a:t>
            </a:r>
          </a:p>
          <a:p>
            <a:r>
              <a:rPr lang="cs-CZ" smtClean="0"/>
              <a:t>rozhodování </a:t>
            </a:r>
            <a:r>
              <a:rPr lang="cs-CZ"/>
              <a:t>jako racionální proces</a:t>
            </a:r>
          </a:p>
          <a:p>
            <a:r>
              <a:rPr lang="cs-CZ" smtClean="0"/>
              <a:t>osobní </a:t>
            </a:r>
            <a:r>
              <a:rPr lang="cs-CZ"/>
              <a:t>preference, </a:t>
            </a:r>
            <a:r>
              <a:rPr lang="cs-CZ" smtClean="0"/>
              <a:t>volba jako směr konání a jednání</a:t>
            </a:r>
          </a:p>
          <a:p>
            <a:r>
              <a:rPr lang="cs-CZ" smtClean="0"/>
              <a:t>samostatnost jako ideál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1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smtClean="0"/>
              <a:t>Autonomie v dlouhodobé péči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err="1" smtClean="0"/>
              <a:t>Př</a:t>
            </a:r>
            <a:r>
              <a:rPr lang="cs-CZ" sz="2000" smtClean="0"/>
              <a:t>: K </a:t>
            </a:r>
            <a:r>
              <a:rPr lang="cs-CZ" sz="2000"/>
              <a:t>životu s demencí patří ztráta paměti, změny nálady, problémy s myšlením, orientací v čase a prostoru, </a:t>
            </a:r>
            <a:r>
              <a:rPr lang="cs-CZ" sz="2000" smtClean="0"/>
              <a:t>řeči, </a:t>
            </a:r>
            <a:r>
              <a:rPr lang="cs-CZ" sz="2000"/>
              <a:t>schopností soustředit se, něčemu se učit, postižena je také schopnost komunikovat, plánovat, organizovat a rozhodovat  (Holmerová et al 2007</a:t>
            </a:r>
            <a:r>
              <a:rPr lang="cs-CZ" sz="2000" smtClean="0"/>
              <a:t>)</a:t>
            </a:r>
          </a:p>
          <a:p>
            <a:pPr marL="0" indent="0">
              <a:buNone/>
            </a:pPr>
            <a:endParaRPr lang="cs-CZ" sz="2000"/>
          </a:p>
          <a:p>
            <a:r>
              <a:rPr lang="cs-CZ" sz="2000" smtClean="0"/>
              <a:t>Míra </a:t>
            </a:r>
            <a:r>
              <a:rPr lang="cs-CZ" sz="2000"/>
              <a:t>autonomie se v konkrétních situacích </a:t>
            </a:r>
            <a:r>
              <a:rPr lang="cs-CZ" sz="2000" smtClean="0"/>
              <a:t>do </a:t>
            </a:r>
            <a:r>
              <a:rPr lang="cs-CZ" sz="2000"/>
              <a:t>určité míry vždy znovu vyjednává opírajíc se o existující </a:t>
            </a:r>
            <a:r>
              <a:rPr lang="cs-CZ" sz="2000" smtClean="0"/>
              <a:t>postupy, </a:t>
            </a:r>
            <a:r>
              <a:rPr lang="cs-CZ" sz="2000"/>
              <a:t>které pomáhají udržet určité pozice, prosazovat vůli, ale výsledek není nikdy jistý. </a:t>
            </a:r>
            <a:endParaRPr lang="cs-CZ" sz="2000" smtClean="0"/>
          </a:p>
          <a:p>
            <a:endParaRPr lang="cs-CZ" sz="2000" smtClean="0"/>
          </a:p>
          <a:p>
            <a:r>
              <a:rPr lang="cs-CZ" sz="2000" smtClean="0"/>
              <a:t>Rozhodování </a:t>
            </a:r>
            <a:r>
              <a:rPr lang="cs-CZ" sz="2000"/>
              <a:t>a činnosti, které člověk vykonává, jsou součástí rozsáhlé sítě vztahů, zcela konkrétních interakcí v určitém prostředí a čase (Agich 2013, Latour 1986,Law 1991, Mol 2008). Jsou produktem této sítě.</a:t>
            </a:r>
          </a:p>
          <a:p>
            <a:endParaRPr lang="cs-CZ" sz="2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38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smtClean="0"/>
              <a:t>Ochrana práv a posuzování kvality péče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Standardy kvality </a:t>
            </a:r>
            <a:r>
              <a:rPr lang="cs-CZ" smtClean="0"/>
              <a:t>péče MPSV </a:t>
            </a:r>
            <a:r>
              <a:rPr lang="cs-CZ"/>
              <a:t>zdůrazňují racionální svobodnou volbu, neboť požadují porozumění obsahu a důsledkům poskytované služby, schopnost uvažování v  logickém rámci (analýza situace-popis potřeb-definice cíle-akční plán-prostředky-monitoring a hodnocení). </a:t>
            </a:r>
            <a:endParaRPr lang="cs-CZ" smtClean="0"/>
          </a:p>
          <a:p>
            <a:r>
              <a:rPr lang="cs-CZ"/>
              <a:t> </a:t>
            </a:r>
            <a:r>
              <a:rPr lang="cs-CZ" smtClean="0"/>
              <a:t>„[…]vytvářet   </a:t>
            </a:r>
            <a:r>
              <a:rPr lang="cs-CZ"/>
              <a:t>příležitosti k tomu, aby uživatelé služeb mohli uplatňovat vlastní vůli, jednat na základě vlastních rozhodnutí, aby mohli být sami sebou“. </a:t>
            </a:r>
          </a:p>
          <a:p>
            <a:r>
              <a:rPr lang="cs-CZ" smtClean="0"/>
              <a:t>„[…] pro sebe </a:t>
            </a:r>
            <a:r>
              <a:rPr lang="cs-CZ"/>
              <a:t>významný, malý, konkrétní cíl, který se týká chování, musí se týkat něčeho, co chtějí, nikoli nechtějí (výskyt), musí pojmenovat začátek a musí být realistický; dosažení cíle musí stát úsilí </a:t>
            </a:r>
            <a:endParaRPr lang="cs-CZ" smtClean="0"/>
          </a:p>
          <a:p>
            <a:r>
              <a:rPr lang="cs-CZ" smtClean="0"/>
              <a:t>Nejčastější omyl: </a:t>
            </a:r>
            <a:r>
              <a:rPr lang="cs-CZ"/>
              <a:t>„Cíle navrhuje pracovník, čímž bere klientovi iniciativu a možnost formulovat vlastní představy vlastními slovy. Nejsou respektována kritéria dobře formulovaných cílů</a:t>
            </a:r>
            <a:r>
              <a:rPr lang="cs-CZ" smtClean="0"/>
              <a:t>.“ </a:t>
            </a:r>
            <a:endParaRPr lang="cs-CZ" sz="1900" smtClean="0"/>
          </a:p>
          <a:p>
            <a:pPr marL="114300" indent="0" algn="r">
              <a:buNone/>
            </a:pPr>
            <a:r>
              <a:rPr lang="cs-CZ" sz="1900" smtClean="0"/>
              <a:t>(</a:t>
            </a:r>
            <a:r>
              <a:rPr lang="cs-CZ" sz="1900"/>
              <a:t>Zavádění Standardů kvality sociálních služeb do praxe, Průvodce poskytovatele 2002:21-50).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23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Otázky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/>
              <a:t>Oblast střetu zájmů, kdy si pracovníci v dobré víře, že to s uživatelem myslí dobře, berou na sebe zodpovědnost větší, než jim přísluší (například dieta, kouření apod. – kde jsou hranice…).</a:t>
            </a:r>
          </a:p>
          <a:p>
            <a:pPr lvl="0"/>
            <a:r>
              <a:rPr lang="cs-CZ"/>
              <a:t>Klient a jeho volba mít léky u sebe (DZR) </a:t>
            </a:r>
          </a:p>
          <a:p>
            <a:pPr lvl="0"/>
            <a:r>
              <a:rPr lang="cs-CZ"/>
              <a:t>Ochrana práv uživatelů na vícelůžkových pokojích (intimita,…) </a:t>
            </a:r>
          </a:p>
          <a:p>
            <a:pPr lvl="0"/>
            <a:r>
              <a:rPr lang="cs-CZ"/>
              <a:t>Jak nejlépe formulovat situace střetu zájmů a postupy jejich řešení.</a:t>
            </a:r>
          </a:p>
          <a:p>
            <a:pPr lvl="0"/>
            <a:r>
              <a:rPr lang="cs-CZ"/>
              <a:t>Možná vhodná úprava oddělení (budovy, parku) k zajištění uzavřeného prostoru pro osoby s </a:t>
            </a:r>
            <a:r>
              <a:rPr lang="cs-CZ" smtClean="0"/>
              <a:t>demencí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2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Otázky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Řešení situací, kdy osoba s demencí omezuje na právech jiné osoby (klientky) na oddělení</a:t>
            </a:r>
          </a:p>
          <a:p>
            <a:pPr lvl="0"/>
            <a:r>
              <a:rPr lang="cs-CZ"/>
              <a:t>Řešení situací, kdy se osoba s demencí neustále (denně) domnívá, že jí byly zcizeny osobní věci</a:t>
            </a:r>
          </a:p>
          <a:p>
            <a:pPr lvl="0"/>
            <a:r>
              <a:rPr lang="cs-CZ"/>
              <a:t>Klient je svéprávný, ale syn (rodina) má podepsanou plnou moc – musí od této chvíle vždy a vše podepisovat zmocněnec? Podpis klienta od této chvíle "neplatí"? O čem všem může rodina rozhodovat?</a:t>
            </a:r>
          </a:p>
          <a:p>
            <a:pPr lvl="0"/>
            <a:r>
              <a:rPr lang="cs-CZ"/>
              <a:t>Střet mezi rodinou a klientem – klient má jiné požadavky než rodina a do toho pečovatelé </a:t>
            </a:r>
          </a:p>
          <a:p>
            <a:pPr lvl="0"/>
            <a:r>
              <a:rPr lang="cs-CZ"/>
              <a:t>	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6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smtClean="0"/>
              <a:t>Zdroje</a:t>
            </a:r>
            <a:endParaRPr lang="cs-CZ" sz="2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Agich</a:t>
            </a:r>
            <a:r>
              <a:rPr lang="cs-CZ" dirty="0" smtClean="0"/>
              <a:t>, G.J.: </a:t>
            </a:r>
            <a:r>
              <a:rPr lang="cs-CZ" i="1" dirty="0" smtClean="0"/>
              <a:t>Dependence and Autonomy in </a:t>
            </a:r>
            <a:r>
              <a:rPr lang="cs-CZ" i="1" dirty="0" err="1" smtClean="0"/>
              <a:t>Old</a:t>
            </a:r>
            <a:r>
              <a:rPr lang="cs-CZ" i="1" dirty="0" smtClean="0"/>
              <a:t> Age: </a:t>
            </a:r>
            <a:r>
              <a:rPr lang="cs-CZ" i="1" dirty="0" err="1" smtClean="0"/>
              <a:t>An</a:t>
            </a:r>
            <a:r>
              <a:rPr lang="cs-CZ" i="1" dirty="0" smtClean="0"/>
              <a:t> </a:t>
            </a:r>
            <a:r>
              <a:rPr lang="cs-CZ" i="1" dirty="0" err="1" smtClean="0"/>
              <a:t>Ethical</a:t>
            </a:r>
            <a:r>
              <a:rPr lang="cs-CZ" i="1" dirty="0" smtClean="0"/>
              <a:t> Framework </a:t>
            </a:r>
            <a:r>
              <a:rPr lang="cs-CZ" i="1" dirty="0" err="1" smtClean="0"/>
              <a:t>for</a:t>
            </a:r>
            <a:r>
              <a:rPr lang="cs-CZ" i="1" dirty="0" smtClean="0"/>
              <a:t> Long Term Care, </a:t>
            </a:r>
            <a:r>
              <a:rPr lang="cs-CZ" dirty="0" smtClean="0"/>
              <a:t>Cambridge University </a:t>
            </a:r>
            <a:r>
              <a:rPr lang="cs-CZ" dirty="0" err="1" smtClean="0"/>
              <a:t>Press</a:t>
            </a:r>
            <a:r>
              <a:rPr lang="cs-CZ" dirty="0" smtClean="0"/>
              <a:t>, Cambridge, 2003</a:t>
            </a:r>
          </a:p>
          <a:p>
            <a:r>
              <a:rPr lang="cs-CZ" dirty="0" smtClean="0"/>
              <a:t>Bosá, M. Etika starostlivosti a starostlivá </a:t>
            </a:r>
            <a:r>
              <a:rPr lang="cs-CZ" dirty="0" err="1" smtClean="0"/>
              <a:t>spoločnosť</a:t>
            </a:r>
            <a:r>
              <a:rPr lang="cs-CZ" dirty="0" smtClean="0"/>
              <a:t>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výzva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sociálnu </a:t>
            </a:r>
            <a:r>
              <a:rPr lang="cs-CZ" dirty="0" err="1" smtClean="0"/>
              <a:t>prácu</a:t>
            </a:r>
            <a:r>
              <a:rPr lang="cs-CZ" dirty="0" smtClean="0"/>
              <a:t>. </a:t>
            </a:r>
            <a:r>
              <a:rPr lang="cs-CZ" smtClean="0"/>
              <a:t>Prešov 2017. </a:t>
            </a:r>
            <a:r>
              <a:rPr lang="cs-CZ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www.pulib.sk/web/kniznica/elpub/dokument/Balogova11/subor/Bosa.pdf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/>
              <a:t>J.:</a:t>
            </a:r>
            <a:r>
              <a:rPr lang="cs-CZ" b="1" dirty="0"/>
              <a:t> </a:t>
            </a:r>
            <a:r>
              <a:rPr lang="cs-CZ" i="1" dirty="0"/>
              <a:t>A Sociology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Monsters</a:t>
            </a:r>
            <a:r>
              <a:rPr lang="cs-CZ" i="1" dirty="0"/>
              <a:t>: </a:t>
            </a:r>
            <a:r>
              <a:rPr lang="cs-CZ" i="1" dirty="0" err="1"/>
              <a:t>Essays</a:t>
            </a:r>
            <a:r>
              <a:rPr lang="cs-CZ" i="1" dirty="0"/>
              <a:t> on </a:t>
            </a:r>
            <a:r>
              <a:rPr lang="cs-CZ" i="1" dirty="0" err="1"/>
              <a:t>Power</a:t>
            </a:r>
            <a:r>
              <a:rPr lang="cs-CZ" i="1" dirty="0"/>
              <a:t>, Technology and </a:t>
            </a:r>
            <a:r>
              <a:rPr lang="cs-CZ" i="1" dirty="0" err="1"/>
              <a:t>Domination</a:t>
            </a:r>
            <a:r>
              <a:rPr lang="cs-CZ" dirty="0"/>
              <a:t>, SOCIOLOGICAL REVIEW MONOGRAPH 38, </a:t>
            </a:r>
            <a:r>
              <a:rPr lang="cs-CZ" dirty="0" err="1"/>
              <a:t>Routledge</a:t>
            </a:r>
            <a:r>
              <a:rPr lang="cs-CZ" dirty="0"/>
              <a:t>, London</a:t>
            </a:r>
            <a:r>
              <a:rPr lang="cs-CZ" i="1" dirty="0"/>
              <a:t>, 1991</a:t>
            </a:r>
            <a:endParaRPr lang="cs-CZ" dirty="0"/>
          </a:p>
          <a:p>
            <a:r>
              <a:rPr lang="cs-CZ" dirty="0" err="1" smtClean="0"/>
              <a:t>Latour</a:t>
            </a:r>
            <a:r>
              <a:rPr lang="cs-CZ" dirty="0" smtClean="0"/>
              <a:t>, </a:t>
            </a:r>
            <a:r>
              <a:rPr lang="cs-CZ" dirty="0"/>
              <a:t>B. (1986):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In: J. </a:t>
            </a:r>
            <a:r>
              <a:rPr lang="cs-CZ" dirty="0" err="1"/>
              <a:t>Law</a:t>
            </a:r>
            <a:r>
              <a:rPr lang="cs-CZ" dirty="0"/>
              <a:t>, </a:t>
            </a:r>
            <a:r>
              <a:rPr lang="cs-CZ" dirty="0" err="1"/>
              <a:t>ed</a:t>
            </a:r>
            <a:r>
              <a:rPr lang="cs-CZ" dirty="0"/>
              <a:t>.: </a:t>
            </a:r>
            <a:r>
              <a:rPr lang="cs-CZ" i="1" dirty="0" err="1"/>
              <a:t>Power</a:t>
            </a:r>
            <a:r>
              <a:rPr lang="cs-CZ" i="1" dirty="0"/>
              <a:t>, </a:t>
            </a:r>
            <a:r>
              <a:rPr lang="cs-CZ" i="1" dirty="0" err="1"/>
              <a:t>action</a:t>
            </a:r>
            <a:r>
              <a:rPr lang="cs-CZ" i="1" dirty="0"/>
              <a:t> and </a:t>
            </a:r>
            <a:r>
              <a:rPr lang="cs-CZ" i="1" dirty="0" err="1"/>
              <a:t>belief</a:t>
            </a:r>
            <a:r>
              <a:rPr lang="cs-CZ" i="1" dirty="0"/>
              <a:t>: A </a:t>
            </a:r>
            <a:r>
              <a:rPr lang="cs-CZ" i="1" dirty="0" err="1"/>
              <a:t>new</a:t>
            </a:r>
            <a:r>
              <a:rPr lang="cs-CZ" i="1" dirty="0"/>
              <a:t> sociology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knowledge</a:t>
            </a:r>
            <a:r>
              <a:rPr lang="cs-CZ" i="1" dirty="0"/>
              <a:t>?</a:t>
            </a:r>
            <a:r>
              <a:rPr lang="cs-CZ" dirty="0"/>
              <a:t> London: </a:t>
            </a:r>
            <a:r>
              <a:rPr lang="cs-CZ" dirty="0" err="1"/>
              <a:t>Routledge</a:t>
            </a:r>
            <a:r>
              <a:rPr lang="cs-CZ" dirty="0"/>
              <a:t> and </a:t>
            </a:r>
            <a:r>
              <a:rPr lang="cs-CZ" dirty="0" err="1"/>
              <a:t>Kegan</a:t>
            </a:r>
            <a:r>
              <a:rPr lang="cs-CZ" dirty="0"/>
              <a:t> </a:t>
            </a:r>
            <a:r>
              <a:rPr lang="cs-CZ" dirty="0" smtClean="0"/>
              <a:t>Paul</a:t>
            </a:r>
          </a:p>
          <a:p>
            <a:r>
              <a:rPr lang="cs-CZ" dirty="0" smtClean="0"/>
              <a:t>Mol A.: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Logic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Care: </a:t>
            </a:r>
            <a:r>
              <a:rPr lang="cs-CZ" i="1" dirty="0" err="1"/>
              <a:t>Health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Problem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Patient</a:t>
            </a:r>
            <a:r>
              <a:rPr lang="cs-CZ" i="1" dirty="0"/>
              <a:t> </a:t>
            </a:r>
            <a:r>
              <a:rPr lang="cs-CZ" i="1" dirty="0" err="1"/>
              <a:t>Choice</a:t>
            </a:r>
            <a:r>
              <a:rPr lang="cs-CZ" dirty="0"/>
              <a:t>, Oxford, </a:t>
            </a:r>
            <a:r>
              <a:rPr lang="cs-CZ" dirty="0" err="1"/>
              <a:t>Routledge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</a:t>
            </a:r>
            <a:r>
              <a:rPr lang="cs-CZ" dirty="0" smtClean="0"/>
              <a:t>2008</a:t>
            </a:r>
          </a:p>
          <a:p>
            <a: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1200" dirty="0" smtClean="0">
                <a:solidFill>
                  <a:schemeClr val="tx1"/>
                </a:solidFill>
                <a:effectLst/>
              </a:rPr>
              <a:t>Gilligan, C. 1993. </a:t>
            </a:r>
            <a:r>
              <a:rPr lang="en-US" i="1" kern="1200" dirty="0" smtClean="0">
                <a:solidFill>
                  <a:schemeClr val="tx1"/>
                </a:solidFill>
                <a:effectLst/>
              </a:rPr>
              <a:t>In a Different Voice: Psychological Theory and Women’s Development</a:t>
            </a:r>
            <a:r>
              <a:rPr lang="en-US" kern="1200" dirty="0" smtClean="0">
                <a:solidFill>
                  <a:schemeClr val="tx1"/>
                </a:solidFill>
                <a:effectLst/>
              </a:rPr>
              <a:t>. Cambridge, London: Harvard University Press.</a:t>
            </a:r>
            <a:endParaRPr lang="cs-CZ" kern="1200" dirty="0" smtClean="0">
              <a:solidFill>
                <a:schemeClr val="tx1"/>
              </a:solidFill>
              <a:effectLst/>
            </a:endParaRPr>
          </a:p>
          <a:p>
            <a:r>
              <a:rPr lang="cs-CZ" kern="1200" dirty="0" err="1" smtClean="0">
                <a:solidFill>
                  <a:schemeClr val="tx1"/>
                </a:solidFill>
                <a:effectLst/>
              </a:rPr>
              <a:t>Guillemin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, M. / </a:t>
            </a:r>
            <a:r>
              <a:rPr lang="cs-CZ" kern="1200" dirty="0" err="1" smtClean="0">
                <a:solidFill>
                  <a:schemeClr val="tx1"/>
                </a:solidFill>
                <a:effectLst/>
              </a:rPr>
              <a:t>Gillam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, L. (2004): Etika, reflexivita a "eticky důležité okamžiky" ve </a:t>
            </a:r>
            <a:r>
              <a:rPr lang="cs-CZ" kern="1200" dirty="0" err="1" smtClean="0">
                <a:solidFill>
                  <a:schemeClr val="tx1"/>
                </a:solidFill>
                <a:effectLst/>
              </a:rPr>
              <a:t>výzkumu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. Biograf (35): 47 odst. Dostupné na adrese http://</a:t>
            </a:r>
            <a:r>
              <a:rPr lang="cs-CZ" kern="1200" dirty="0" err="1" smtClean="0">
                <a:solidFill>
                  <a:schemeClr val="tx1"/>
                </a:solidFill>
                <a:effectLst/>
              </a:rPr>
              <a:t>www.biograf.org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/</a:t>
            </a:r>
            <a:r>
              <a:rPr lang="cs-CZ" kern="1200" dirty="0" err="1" smtClean="0">
                <a:solidFill>
                  <a:schemeClr val="tx1"/>
                </a:solidFill>
                <a:effectLst/>
              </a:rPr>
              <a:t>clanek.php?clanek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=3502</a:t>
            </a:r>
            <a:endParaRPr lang="cs-CZ" dirty="0" smtClean="0"/>
          </a:p>
          <a:p>
            <a:r>
              <a:rPr lang="cs-CZ" dirty="0" err="1" smtClean="0"/>
              <a:t>Held</a:t>
            </a:r>
            <a:r>
              <a:rPr lang="cs-CZ" dirty="0" smtClean="0"/>
              <a:t>, V. </a:t>
            </a:r>
            <a:r>
              <a:rPr lang="cs-CZ" i="1" dirty="0" smtClean="0"/>
              <a:t>Etika </a:t>
            </a:r>
            <a:r>
              <a:rPr lang="cs-CZ" i="1" dirty="0"/>
              <a:t>péče. Osobní, politická a </a:t>
            </a:r>
            <a:r>
              <a:rPr lang="cs-CZ" i="1" dirty="0" smtClean="0"/>
              <a:t>globální. </a:t>
            </a:r>
            <a:r>
              <a:rPr lang="cs-CZ" dirty="0" err="1" smtClean="0"/>
              <a:t>Filosofia</a:t>
            </a:r>
            <a:r>
              <a:rPr lang="cs-CZ" dirty="0"/>
              <a:t>,</a:t>
            </a:r>
            <a:r>
              <a:rPr lang="cs-CZ" dirty="0" smtClean="0"/>
              <a:t> Praha, 2015</a:t>
            </a:r>
          </a:p>
          <a:p>
            <a:r>
              <a:rPr lang="cs-CZ" dirty="0" smtClean="0"/>
              <a:t>Holmerová I., Jarolímová E., Suchá </a:t>
            </a:r>
            <a:r>
              <a:rPr lang="cs-CZ" dirty="0"/>
              <a:t>J. </a:t>
            </a:r>
            <a:r>
              <a:rPr lang="cs-CZ" i="1" dirty="0"/>
              <a:t>Péče o pacienty s kognitivní </a:t>
            </a:r>
            <a:r>
              <a:rPr lang="cs-CZ" i="1" dirty="0" smtClean="0"/>
              <a:t>poruchou</a:t>
            </a:r>
            <a:r>
              <a:rPr lang="cs-CZ" dirty="0"/>
              <a:t>,</a:t>
            </a:r>
            <a:r>
              <a:rPr lang="cs-CZ" dirty="0" smtClean="0"/>
              <a:t> Gerontologické centrum, Praha, 2007</a:t>
            </a:r>
          </a:p>
          <a:p>
            <a: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b="0" i="0" u="none" strike="noStrike" kern="1200" dirty="0" smtClean="0">
                <a:solidFill>
                  <a:schemeClr val="tx1"/>
                </a:solidFill>
                <a:effectLst/>
              </a:rPr>
              <a:t>Hradcová, D., &amp; Synek, M. (2020). Obdělávat svou zahradu: Spekulativní etika </a:t>
            </a:r>
            <a:r>
              <a:rPr lang="cs-CZ" b="0" i="0" u="none" strike="noStrike" kern="1200" dirty="0" err="1" smtClean="0">
                <a:solidFill>
                  <a:schemeClr val="tx1"/>
                </a:solidFill>
                <a:effectLst/>
              </a:rPr>
              <a:t>Maríi</a:t>
            </a:r>
            <a:r>
              <a:rPr lang="cs-CZ" b="0" i="0" u="none" strike="noStrike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b="0" i="0" u="none" strike="noStrike" kern="1200" dirty="0" err="1" smtClean="0">
                <a:solidFill>
                  <a:schemeClr val="tx1"/>
                </a:solidFill>
                <a:effectLst/>
              </a:rPr>
              <a:t>Puig</a:t>
            </a:r>
            <a:r>
              <a:rPr lang="cs-CZ" b="0" i="0" u="none" strike="noStrike" kern="1200" dirty="0" smtClean="0">
                <a:solidFill>
                  <a:schemeClr val="tx1"/>
                </a:solidFill>
                <a:effectLst/>
              </a:rPr>
              <a:t> de la </a:t>
            </a:r>
            <a:r>
              <a:rPr lang="cs-CZ" b="0" i="0" u="none" strike="noStrike" kern="1200" dirty="0" err="1" smtClean="0">
                <a:solidFill>
                  <a:schemeClr val="tx1"/>
                </a:solidFill>
                <a:effectLst/>
              </a:rPr>
              <a:t>Bellacasa</a:t>
            </a:r>
            <a:r>
              <a:rPr lang="cs-CZ" b="0" i="0" u="none" strike="noStrike" kern="1200" dirty="0" smtClean="0">
                <a:solidFill>
                  <a:schemeClr val="tx1"/>
                </a:solidFill>
                <a:effectLst/>
              </a:rPr>
              <a:t>. </a:t>
            </a:r>
            <a:r>
              <a:rPr lang="cs-CZ" b="0" i="1" u="none" strike="noStrike" kern="1200" dirty="0" smtClean="0">
                <a:solidFill>
                  <a:schemeClr val="tx1"/>
                </a:solidFill>
                <a:effectLst/>
              </a:rPr>
              <a:t>Sociologický časopis / Czech </a:t>
            </a:r>
            <a:r>
              <a:rPr lang="cs-CZ" b="0" i="1" u="none" strike="noStrike" kern="1200" dirty="0" err="1" smtClean="0">
                <a:solidFill>
                  <a:schemeClr val="tx1"/>
                </a:solidFill>
                <a:effectLst/>
              </a:rPr>
              <a:t>Sociological</a:t>
            </a:r>
            <a:r>
              <a:rPr lang="cs-CZ" b="0" i="1" u="none" strike="noStrike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b="0" i="1" u="none" strike="noStrike" kern="1200" dirty="0" err="1" smtClean="0">
                <a:solidFill>
                  <a:schemeClr val="tx1"/>
                </a:solidFill>
                <a:effectLst/>
              </a:rPr>
              <a:t>Review</a:t>
            </a:r>
            <a:r>
              <a:rPr lang="cs-CZ" b="0" i="0" u="none" strike="noStrike" kern="1200" dirty="0" smtClean="0">
                <a:solidFill>
                  <a:schemeClr val="tx1"/>
                </a:solidFill>
                <a:effectLst/>
              </a:rPr>
              <a:t>, </a:t>
            </a:r>
            <a:r>
              <a:rPr lang="cs-CZ" b="0" i="1" u="none" strike="noStrike" kern="1200" dirty="0" smtClean="0">
                <a:solidFill>
                  <a:schemeClr val="tx1"/>
                </a:solidFill>
                <a:effectLst/>
              </a:rPr>
              <a:t>56</a:t>
            </a:r>
            <a:r>
              <a:rPr lang="cs-CZ" b="0" i="0" u="none" strike="noStrike" kern="1200" dirty="0" smtClean="0">
                <a:solidFill>
                  <a:schemeClr val="tx1"/>
                </a:solidFill>
                <a:effectLst/>
              </a:rPr>
              <a:t>(2), 259-275. </a:t>
            </a:r>
            <a:r>
              <a:rPr lang="cs-CZ" b="0" i="0" u="none" strike="noStrike" kern="1200" dirty="0" err="1" smtClean="0">
                <a:solidFill>
                  <a:schemeClr val="tx1"/>
                </a:solidFill>
                <a:effectLst/>
              </a:rPr>
              <a:t>doi</a:t>
            </a:r>
            <a:r>
              <a:rPr lang="cs-CZ" b="0" i="0" u="none" strike="noStrike" kern="1200" dirty="0" smtClean="0">
                <a:solidFill>
                  <a:schemeClr val="tx1"/>
                </a:solidFill>
                <a:effectLst/>
              </a:rPr>
              <a:t>: 10.13060/csr.2020.009</a:t>
            </a:r>
            <a:endParaRPr lang="cs-CZ" kern="1200" dirty="0" smtClean="0">
              <a:solidFill>
                <a:schemeClr val="tx1"/>
              </a:solidFill>
              <a:effectLst/>
            </a:endParaRPr>
          </a:p>
          <a:p>
            <a:pPr marL="3429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kern="1200" dirty="0" err="1" smtClean="0">
                <a:solidFill>
                  <a:schemeClr val="tx1"/>
                </a:solidFill>
                <a:effectLst/>
              </a:rPr>
              <a:t>Jesenková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, A.</a:t>
            </a:r>
            <a:r>
              <a:rPr lang="cs-CZ" kern="1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Etika Starostlivosti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. Košice: FF UPJŠ,</a:t>
            </a:r>
            <a:r>
              <a:rPr lang="cs-CZ" kern="1200" baseline="0" dirty="0" smtClean="0">
                <a:solidFill>
                  <a:schemeClr val="tx1"/>
                </a:solidFill>
                <a:effectLst/>
              </a:rPr>
              <a:t> 2016</a:t>
            </a:r>
            <a:endParaRPr lang="cs-CZ" kern="1200" dirty="0" smtClean="0">
              <a:solidFill>
                <a:schemeClr val="tx1"/>
              </a:solidFill>
              <a:effectLst/>
            </a:endParaRPr>
          </a:p>
          <a:p>
            <a:r>
              <a:rPr lang="cs-CZ" dirty="0" smtClean="0"/>
              <a:t>Noddings</a:t>
            </a:r>
            <a:r>
              <a:rPr lang="cs-CZ" dirty="0"/>
              <a:t>, N</a:t>
            </a:r>
            <a:r>
              <a:rPr lang="cs-CZ" dirty="0" smtClean="0"/>
              <a:t>.</a:t>
            </a:r>
            <a:r>
              <a:rPr lang="cs-CZ" dirty="0"/>
              <a:t> </a:t>
            </a:r>
            <a:r>
              <a:rPr lang="cs-CZ" i="1" dirty="0" err="1"/>
              <a:t>Caring</a:t>
            </a:r>
            <a:r>
              <a:rPr lang="cs-CZ" i="1" dirty="0"/>
              <a:t>: A </a:t>
            </a:r>
            <a:r>
              <a:rPr lang="cs-CZ" i="1" dirty="0" err="1"/>
              <a:t>Relational</a:t>
            </a:r>
            <a:r>
              <a:rPr lang="cs-CZ" i="1" dirty="0"/>
              <a:t> </a:t>
            </a:r>
            <a:r>
              <a:rPr lang="cs-CZ" i="1" dirty="0" err="1"/>
              <a:t>Approach</a:t>
            </a:r>
            <a:r>
              <a:rPr lang="cs-CZ" i="1" dirty="0"/>
              <a:t> to </a:t>
            </a:r>
            <a:r>
              <a:rPr lang="cs-CZ" i="1" dirty="0" err="1"/>
              <a:t>Ethics</a:t>
            </a:r>
            <a:r>
              <a:rPr lang="cs-CZ" i="1" dirty="0"/>
              <a:t> and </a:t>
            </a:r>
            <a:r>
              <a:rPr lang="cs-CZ" i="1" dirty="0" err="1"/>
              <a:t>Moral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dirty="0"/>
              <a:t>. University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California</a:t>
            </a:r>
            <a:r>
              <a:rPr lang="cs-CZ" dirty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2013</a:t>
            </a:r>
          </a:p>
          <a:p>
            <a:r>
              <a:rPr lang="cs-CZ" dirty="0" smtClean="0"/>
              <a:t>Mol,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 A. 2008.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The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Logic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of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Care: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Health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and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the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Problem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of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Patient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i="1" kern="1200" dirty="0" err="1" smtClean="0">
                <a:solidFill>
                  <a:schemeClr val="tx1"/>
                </a:solidFill>
                <a:effectLst/>
              </a:rPr>
              <a:t>Choice</a:t>
            </a:r>
            <a:r>
              <a:rPr lang="cs-CZ" i="1" kern="1200" dirty="0" smtClean="0">
                <a:solidFill>
                  <a:schemeClr val="tx1"/>
                </a:solidFill>
                <a:effectLst/>
              </a:rPr>
              <a:t>. 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Oxford : </a:t>
            </a:r>
            <a:r>
              <a:rPr lang="cs-CZ" kern="1200" dirty="0" err="1" smtClean="0">
                <a:solidFill>
                  <a:schemeClr val="tx1"/>
                </a:solidFill>
                <a:effectLst/>
              </a:rPr>
              <a:t>Routledge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kern="1200" dirty="0" err="1" smtClean="0">
                <a:solidFill>
                  <a:schemeClr val="tx1"/>
                </a:solidFill>
                <a:effectLst/>
              </a:rPr>
              <a:t>Press</a:t>
            </a:r>
            <a:r>
              <a:rPr lang="cs-CZ" kern="1200" dirty="0" smtClean="0">
                <a:solidFill>
                  <a:schemeClr val="tx1"/>
                </a:solidFill>
                <a:effectLst/>
              </a:rPr>
              <a:t>, 2008.</a:t>
            </a:r>
            <a:endParaRPr lang="en-US" kern="1200" dirty="0" smtClean="0">
              <a:solidFill>
                <a:schemeClr val="tx1"/>
              </a:solidFill>
              <a:effectLst/>
            </a:endParaRPr>
          </a:p>
          <a:p>
            <a:r>
              <a:rPr lang="en-US" dirty="0" smtClean="0"/>
              <a:t>Pols</a:t>
            </a:r>
            <a:r>
              <a:rPr lang="en-US" dirty="0"/>
              <a:t>, J. 2013. “The </a:t>
            </a:r>
            <a:r>
              <a:rPr lang="en-US" dirty="0" err="1"/>
              <a:t>Chronification</a:t>
            </a:r>
            <a:r>
              <a:rPr lang="en-US" dirty="0"/>
              <a:t> of Illness. An Empirical Ethics in Care.” Inaugural Lecture Delivered on the Appointment of the Special Chair of Social Theory, Humanism &amp; Materialities at the University of Amsterdam.</a:t>
            </a:r>
          </a:p>
          <a:p>
            <a:r>
              <a:rPr lang="en-US" dirty="0"/>
              <a:t>Pols J. 2014. “Radical Relationality: Epistemology in Care and Care Ethics for Research.” Pp. 175–194 in G. </a:t>
            </a:r>
            <a:r>
              <a:rPr lang="en-US" dirty="0" err="1"/>
              <a:t>Olthuist</a:t>
            </a:r>
            <a:r>
              <a:rPr lang="en-US" dirty="0"/>
              <a:t>, H. </a:t>
            </a:r>
            <a:r>
              <a:rPr lang="en-US" dirty="0" err="1"/>
              <a:t>Kohlen</a:t>
            </a:r>
            <a:r>
              <a:rPr lang="en-US" dirty="0"/>
              <a:t>, J. </a:t>
            </a:r>
            <a:r>
              <a:rPr lang="en-US" dirty="0" err="1"/>
              <a:t>Heier</a:t>
            </a:r>
            <a:r>
              <a:rPr lang="en-US" dirty="0"/>
              <a:t> (eds.). </a:t>
            </a:r>
            <a:r>
              <a:rPr lang="en-US" i="1" dirty="0"/>
              <a:t>Moral Boundaries Redrawn: The Significance of Joan </a:t>
            </a:r>
            <a:r>
              <a:rPr lang="en-US" i="1" dirty="0" err="1"/>
              <a:t>Tronto’s</a:t>
            </a:r>
            <a:r>
              <a:rPr lang="en-US" i="1" dirty="0"/>
              <a:t> Argument for Political Theory, Professional Ethics, and Care as Practice</a:t>
            </a:r>
            <a:r>
              <a:rPr lang="en-US" dirty="0"/>
              <a:t>. Leuven: </a:t>
            </a:r>
            <a:r>
              <a:rPr lang="en-US" dirty="0" err="1"/>
              <a:t>Peeters</a:t>
            </a:r>
            <a:r>
              <a:rPr lang="en-US" dirty="0"/>
              <a:t>.</a:t>
            </a:r>
          </a:p>
          <a:p>
            <a:r>
              <a:rPr lang="en-US" dirty="0" smtClean="0"/>
              <a:t>Tronto </a:t>
            </a:r>
            <a:r>
              <a:rPr lang="en-US" dirty="0"/>
              <a:t>JC. Moral Boundaries, A Political Argument for an Ethic of Care. Routledge, New York, 2009 </a:t>
            </a:r>
            <a:endParaRPr lang="cs-CZ" dirty="0" smtClean="0"/>
          </a:p>
          <a:p>
            <a:endParaRPr lang="cs-CZ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9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Péče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</a:t>
            </a:r>
            <a:r>
              <a:rPr lang="cs-CZ" dirty="0"/>
              <a:t>je všudypřítomná a </a:t>
            </a:r>
            <a:r>
              <a:rPr lang="cs-CZ" dirty="0" smtClean="0"/>
              <a:t>nevyhnutelná</a:t>
            </a:r>
            <a:r>
              <a:rPr lang="cs-CZ" dirty="0"/>
              <a:t> </a:t>
            </a:r>
            <a:r>
              <a:rPr lang="cs-CZ" dirty="0" smtClean="0"/>
              <a:t>(?)</a:t>
            </a:r>
            <a:endParaRPr lang="cs-CZ" dirty="0"/>
          </a:p>
          <a:p>
            <a:r>
              <a:rPr lang="cs-CZ" dirty="0"/>
              <a:t>Samozřejmá, automatická a přirozená </a:t>
            </a:r>
            <a:r>
              <a:rPr lang="cs-CZ" dirty="0" smtClean="0"/>
              <a:t>záležitost (?)</a:t>
            </a:r>
          </a:p>
          <a:p>
            <a:r>
              <a:rPr lang="cs-CZ" dirty="0" smtClean="0"/>
              <a:t>Pomáhající, zachraňující, nebezpečná, zraňující a zmocňující se (?)</a:t>
            </a:r>
            <a:endParaRPr lang="cs-CZ" dirty="0"/>
          </a:p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09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Etika péče jako morální teorie</a:t>
            </a:r>
            <a:endParaRPr lang="cs-CZ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„Etika péče může stavět na skutečně univerzální zkušenosti péče. O každého z nás, </a:t>
            </a:r>
            <a:r>
              <a:rPr lang="cs-CZ" sz="2400" dirty="0" smtClean="0"/>
              <a:t>když </a:t>
            </a:r>
            <a:r>
              <a:rPr lang="cs-CZ" sz="2400" dirty="0"/>
              <a:t>jsme byli dětmi, se někdo staral, pečoval. Jinak bychom nebyli naživu. Etika péče nám umožňuje pochopit hodnotu, která je v péči obsažena, a porozumět tomu, jak z ní vyplývá zásada odmítat násilí a útlak.“</a:t>
            </a:r>
            <a:br>
              <a:rPr lang="cs-CZ" sz="2400" dirty="0"/>
            </a:br>
            <a:r>
              <a:rPr lang="cs-CZ" sz="2400" dirty="0"/>
              <a:t>						(</a:t>
            </a:r>
            <a:r>
              <a:rPr lang="cs-CZ" sz="2400" dirty="0" err="1"/>
              <a:t>Held</a:t>
            </a:r>
            <a:r>
              <a:rPr lang="cs-CZ" sz="2400" dirty="0"/>
              <a:t> 2015)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68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Etika péče jiným hlasem - vztahovost</a:t>
            </a:r>
            <a:endParaRPr lang="cs-CZ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700" dirty="0" smtClean="0"/>
              <a:t>Etika </a:t>
            </a:r>
            <a:r>
              <a:rPr lang="cs-CZ" sz="1700" dirty="0"/>
              <a:t>péče promlouvá feministickým „jiným hlasem” a v místě svého vzniku, ve Spojených státech amerických, byla formulována coby výzva tradičním liberálním hodnotám nezávislosti, oddělenosti a autonomie, s nimiž se počítá jako s </a:t>
            </a:r>
            <a:r>
              <a:rPr lang="cs-CZ" sz="1700" i="1" dirty="0"/>
              <a:t>fakty </a:t>
            </a:r>
            <a:r>
              <a:rPr lang="cs-CZ" sz="1700" dirty="0"/>
              <a:t>[</a:t>
            </a:r>
            <a:r>
              <a:rPr lang="cs-CZ" sz="1700" dirty="0" err="1"/>
              <a:t>Gilligan</a:t>
            </a:r>
            <a:r>
              <a:rPr lang="cs-CZ" sz="1700" dirty="0"/>
              <a:t> 1993: </a:t>
            </a:r>
            <a:r>
              <a:rPr lang="cs-CZ" sz="1700" dirty="0" err="1"/>
              <a:t>xiv</a:t>
            </a:r>
            <a:r>
              <a:rPr lang="cs-CZ" sz="1700" dirty="0"/>
              <a:t>]. </a:t>
            </a:r>
            <a:endParaRPr lang="cs-CZ" sz="1700" dirty="0" smtClean="0"/>
          </a:p>
          <a:p>
            <a:r>
              <a:rPr lang="cs-CZ" sz="1700" dirty="0" smtClean="0"/>
              <a:t>Jádrem </a:t>
            </a:r>
            <a:r>
              <a:rPr lang="cs-CZ" sz="1700" dirty="0"/>
              <a:t>etické perspektivy vycházející z péče jakožto hodnoty a praxe je naopak zjištění, že člověk je bytostí vztahovou. Ontologie etiky péče je ontologií relační: osobní autonomie je utvářena ve vztazích, lidé jsou v mnoha ohledech na sobě vzájemně závislí a pečující vztah je základní podmínkou přežití [Tronto 1993: 117].</a:t>
            </a:r>
            <a:endParaRPr lang="en-US" sz="1700" dirty="0"/>
          </a:p>
          <a:p>
            <a:r>
              <a:rPr lang="cs-CZ" sz="1700" dirty="0"/>
              <a:t>Významné dílo Carol </a:t>
            </a:r>
            <a:r>
              <a:rPr lang="cs-CZ" sz="1700" dirty="0" err="1"/>
              <a:t>Gilligan</a:t>
            </a:r>
            <a:r>
              <a:rPr lang="cs-CZ" sz="1700" dirty="0"/>
              <a:t> </a:t>
            </a:r>
            <a:r>
              <a:rPr lang="en-GB" sz="1700" i="1" dirty="0"/>
              <a:t>In a Different Voice</a:t>
            </a:r>
            <a:r>
              <a:rPr lang="cs-CZ" sz="1700" dirty="0"/>
              <a:t> vyšlo v českém překladu v nakladatelství Portál v roce 2001. Sama </a:t>
            </a:r>
            <a:r>
              <a:rPr lang="cs-CZ" sz="1700" dirty="0" err="1"/>
              <a:t>Gilligan</a:t>
            </a:r>
            <a:r>
              <a:rPr lang="cs-CZ" sz="1700" dirty="0"/>
              <a:t> nepovažuje spojení etiky péče s přívlastkem feministická za šťastné. Domnívá se, že je třeba vynakládat úsilí, aby péče zůstávala záležitostí obecně lidskou</a:t>
            </a:r>
            <a:r>
              <a:rPr lang="cs-CZ" sz="1700" dirty="0" smtClean="0"/>
              <a:t>.</a:t>
            </a:r>
          </a:p>
          <a:p>
            <a:endParaRPr lang="cs-CZ" sz="1700" dirty="0"/>
          </a:p>
          <a:p>
            <a:pPr marL="114300" indent="0">
              <a:buNone/>
            </a:pPr>
            <a:r>
              <a:rPr lang="cs-CZ" sz="1600" dirty="0" smtClean="0"/>
              <a:t>					(Hradcová a Synek 2020)</a:t>
            </a:r>
            <a:endParaRPr lang="en-US" sz="1600" dirty="0"/>
          </a:p>
          <a:p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47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péče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je zároveň praxí i hodnotou</a:t>
            </a:r>
          </a:p>
          <a:p>
            <a:r>
              <a:rPr lang="cs-CZ" dirty="0" smtClean="0"/>
              <a:t>Týká se roviny osobní i politické</a:t>
            </a:r>
          </a:p>
          <a:p>
            <a:r>
              <a:rPr lang="cs-CZ" dirty="0"/>
              <a:t>J</a:t>
            </a:r>
            <a:r>
              <a:rPr lang="cs-CZ" dirty="0" smtClean="0"/>
              <a:t>de o reakci na potřeby druhých</a:t>
            </a:r>
          </a:p>
          <a:p>
            <a:r>
              <a:rPr lang="cs-CZ" dirty="0"/>
              <a:t>B</a:t>
            </a:r>
            <a:r>
              <a:rPr lang="cs-CZ" dirty="0" smtClean="0"/>
              <a:t>udování a udržování důvěry a ohleduplnosti</a:t>
            </a:r>
          </a:p>
          <a:p>
            <a:pPr marL="114300" indent="0">
              <a:buNone/>
            </a:pPr>
            <a:r>
              <a:rPr lang="cs-CZ" dirty="0" smtClean="0"/>
              <a:t>		(</a:t>
            </a:r>
            <a:r>
              <a:rPr lang="cs-CZ" dirty="0" err="1" smtClean="0"/>
              <a:t>Jesenková</a:t>
            </a:r>
            <a:r>
              <a:rPr lang="cs-CZ" dirty="0" smtClean="0"/>
              <a:t> 2016, Bosá 2017)</a:t>
            </a:r>
          </a:p>
          <a:p>
            <a:endParaRPr lang="cs-CZ" dirty="0" smtClean="0"/>
          </a:p>
          <a:p>
            <a:r>
              <a:rPr lang="cs-CZ" dirty="0" smtClean="0"/>
              <a:t>Zjednávání:</a:t>
            </a:r>
          </a:p>
          <a:p>
            <a:pPr lvl="1"/>
            <a:r>
              <a:rPr lang="cs-CZ" dirty="0" smtClean="0"/>
              <a:t>Pravidla, kodexy, normy</a:t>
            </a:r>
          </a:p>
          <a:p>
            <a:pPr lvl="1"/>
            <a:r>
              <a:rPr lang="cs-CZ" dirty="0" smtClean="0"/>
              <a:t>Etika v praxi</a:t>
            </a:r>
          </a:p>
          <a:p>
            <a:pPr lvl="1"/>
            <a:r>
              <a:rPr lang="cs-CZ" dirty="0" err="1" smtClean="0"/>
              <a:t>Mikroetika</a:t>
            </a:r>
            <a:r>
              <a:rPr lang="cs-CZ" dirty="0" smtClean="0"/>
              <a:t> </a:t>
            </a:r>
          </a:p>
          <a:p>
            <a:pPr lvl="1"/>
            <a:endParaRPr lang="cs-CZ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 té nejobecnější úrovni navrhujeme, aby péče byla chápána jako aktivita druhu (</a:t>
            </a:r>
            <a:r>
              <a:rPr lang="cs-CZ" i="1" dirty="0"/>
              <a:t>species </a:t>
            </a:r>
            <a:r>
              <a:rPr lang="cs-CZ" i="1" dirty="0" err="1"/>
              <a:t>activity</a:t>
            </a:r>
            <a:r>
              <a:rPr lang="cs-CZ" dirty="0"/>
              <a:t>), která zahrnuje vše, co děláme pro to, abychom udržovali, zachovávali a spravovali náš „svět“, abychom v něm mohli žít, jak nejlépe to je možné. „Svět“ zahrnuje naše těla, naše já a naše prostředí, vše, co se snažíme spojit do ucelené sítě zachovávající život.</a:t>
            </a:r>
            <a:r>
              <a:rPr lang="en-US" dirty="0"/>
              <a:t> </a:t>
            </a:r>
            <a:r>
              <a:rPr lang="cs-CZ" dirty="0"/>
              <a:t>(Tronto, 2009: 103)</a:t>
            </a:r>
            <a:endParaRPr lang="en-US" dirty="0"/>
          </a:p>
          <a:p>
            <a:r>
              <a:rPr lang="cs-CZ" dirty="0" smtClean="0"/>
              <a:t>„To, co děláme, nezávisí na pravidlech, nebo přinejmenším nikoli pouze na pravidlech – nezávisí to na předběžném rozhodnutí, co je správné nebo spravedlivé – ale na souhře okolností a na tom, jak je vnímá ten, kdo pečuje, a ten, o koho je pečováno“ (Noddings 2013: 13).</a:t>
            </a:r>
          </a:p>
          <a:p>
            <a:r>
              <a:rPr lang="cs-CZ" dirty="0" smtClean="0"/>
              <a:t>„Pečuji-li o živé bytosti, musím se zabývat jejich povahou, jejich způsobem života, potřebami a touhami. Takže, i když toho nelze nikdy dosáhnout v úplnosti, musím se snažit pochopit svět někoho jiného“ (Noddings 2013: 14).</a:t>
            </a:r>
          </a:p>
          <a:p>
            <a:endParaRPr lang="cs-C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P</a:t>
            </a:r>
            <a:r>
              <a:rPr lang="cs-CZ" sz="3200" dirty="0" smtClean="0"/>
              <a:t>ravidla, sítě, podmínky…</a:t>
            </a:r>
            <a:endParaRPr lang="cs-CZ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02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cs-CZ" i="1" dirty="0" smtClean="0"/>
          </a:p>
          <a:p>
            <a:r>
              <a:rPr lang="cs-CZ" dirty="0" smtClean="0"/>
              <a:t>Přemýšlení o druhém s cílem lépe mu porozumět.</a:t>
            </a:r>
          </a:p>
          <a:p>
            <a:r>
              <a:rPr lang="cs-CZ" dirty="0" smtClean="0"/>
              <a:t>Musíme pochopit situaci druhého, abychom se mohli rozhodnout, zda a jak máme jednat.</a:t>
            </a:r>
          </a:p>
          <a:p>
            <a:r>
              <a:rPr lang="cs-CZ" dirty="0" smtClean="0"/>
              <a:t>Nemusí znamenat silnou fixaci – jen nezbytnou míru pozornosti k pochopení jeho situace.</a:t>
            </a:r>
          </a:p>
          <a:p>
            <a:r>
              <a:rPr lang="cs-CZ" dirty="0" smtClean="0"/>
              <a:t>Bez záměny sebe-zájmu za zájem o druhého není skutečné péče.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Ponoření </a:t>
            </a:r>
            <a:r>
              <a:rPr lang="cs-CZ" sz="3200" dirty="0"/>
              <a:t>se do </a:t>
            </a:r>
            <a:r>
              <a:rPr lang="cs-CZ" sz="3200" dirty="0" smtClean="0"/>
              <a:t>druhého</a:t>
            </a:r>
            <a:endParaRPr lang="cs-CZ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7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274638"/>
            <a:ext cx="7681664" cy="6034682"/>
          </a:xfrm>
        </p:spPr>
        <p:txBody>
          <a:bodyPr/>
          <a:lstStyle/>
          <a:p>
            <a:r>
              <a:rPr lang="cs-CZ" sz="2000" b="1" dirty="0" smtClean="0"/>
              <a:t>Péče o sebe – svět druhého vnímáme </a:t>
            </a:r>
            <a:r>
              <a:rPr lang="cs-CZ" sz="2000" b="1" dirty="0"/>
              <a:t>jako možnost sami pro sebe.</a:t>
            </a:r>
            <a:br>
              <a:rPr lang="cs-CZ" sz="2000" b="1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Pečující osoba se ze všech sil snaží věnovat pozornost, přenést svůj zájem směrem k tomu druhému – postihnout jeho realitu/svět (</a:t>
            </a:r>
            <a:r>
              <a:rPr lang="cs-CZ" sz="2000" dirty="0" err="1" smtClean="0"/>
              <a:t>displacement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interest</a:t>
            </a:r>
            <a:r>
              <a:rPr lang="cs-CZ" sz="2000" dirty="0" smtClean="0"/>
              <a:t>). 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Vedena vlastní etikou a péčí o sebe nám pohroužení se (</a:t>
            </a:r>
            <a:r>
              <a:rPr lang="cs-CZ" sz="2000" dirty="0" err="1" smtClean="0"/>
              <a:t>engrossment</a:t>
            </a:r>
            <a:r>
              <a:rPr lang="cs-CZ" sz="2000" dirty="0" smtClean="0"/>
              <a:t>) do druhého a přenesení motivace směrem k němu umožňuje realitu druhého člověka chápat jako možnost (</a:t>
            </a:r>
            <a:r>
              <a:rPr lang="cs-CZ" sz="2000" dirty="0" err="1" smtClean="0"/>
              <a:t>possibility</a:t>
            </a:r>
            <a:r>
              <a:rPr lang="cs-CZ" sz="2000" dirty="0" smtClean="0"/>
              <a:t>) pro sebe. 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Ve chvíli, kdy se nám to podaří musíme jednat „musíme něco udělat!“ Naše jednání, činnosti spojené s péčí jsou závislé na situaci, podmínkách (jsou různé intenzity), nicméně ono pohroužení se do druhého je vždy přítomné. </a:t>
            </a:r>
            <a:br>
              <a:rPr lang="cs-CZ" sz="2000" dirty="0" smtClean="0"/>
            </a:br>
            <a:r>
              <a:rPr lang="cs-CZ" sz="2000" dirty="0" smtClean="0"/>
              <a:t>						</a:t>
            </a:r>
            <a:br>
              <a:rPr lang="cs-CZ" sz="2000" dirty="0" smtClean="0"/>
            </a:br>
            <a:r>
              <a:rPr lang="cs-CZ" sz="2000" dirty="0"/>
              <a:t>	</a:t>
            </a:r>
            <a:r>
              <a:rPr lang="cs-CZ" sz="2000" dirty="0" smtClean="0"/>
              <a:t>					(Noddings 2013)</a:t>
            </a:r>
            <a:r>
              <a:rPr lang="en-US" b="1" cap="all" dirty="0"/>
              <a:t/>
            </a:r>
            <a:br>
              <a:rPr lang="en-US" b="1" cap="all" dirty="0"/>
            </a:b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30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pečuji, protože „chci“, </a:t>
            </a:r>
            <a:r>
              <a:rPr lang="cs-CZ" i="1" dirty="0" smtClean="0"/>
              <a:t>nebo</a:t>
            </a:r>
            <a:r>
              <a:rPr lang="cs-CZ" dirty="0" smtClean="0"/>
              <a:t> pečuji, protože „musím“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b="1" dirty="0" smtClean="0"/>
              <a:t>etická péče</a:t>
            </a:r>
            <a:r>
              <a:rPr lang="cs-CZ" dirty="0" smtClean="0"/>
              <a:t> – jednám tak, jak jednám, protože věřím, že pečující vztah je ideálním vztahem k druhým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dirty="0" smtClean="0"/>
              <a:t>etická péče vychází z péče přirozené</a:t>
            </a:r>
          </a:p>
          <a:p>
            <a:pPr marL="114300" indent="0">
              <a:buNone/>
            </a:pPr>
            <a:endParaRPr lang="cs-CZ" dirty="0" smtClean="0"/>
          </a:p>
          <a:p>
            <a:r>
              <a:rPr lang="cs-CZ" dirty="0" smtClean="0"/>
              <a:t>etický ideál – tvoříme si jej, když sledujeme druhé, jak pečují, a když je o nás pečováno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P</a:t>
            </a:r>
            <a:r>
              <a:rPr lang="cs-CZ" sz="3200" dirty="0" smtClean="0"/>
              <a:t>řirozená a etická péče</a:t>
            </a:r>
            <a:endParaRPr lang="cs-CZ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Dana Hradcová, FHS UK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A444-C970-4A7B-9D87-00E0434B75F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046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8683017cd525f5b329e3a5a2577e5f82">
  <xsd:schema xmlns:xsd="http://www.w3.org/2001/XMLSchema" xmlns:p="http://schemas.microsoft.com/office/2006/metadata/properties" xmlns:ns2="7aea5b64-986d-4ed0-9f25-146f1d978e98" targetNamespace="http://schemas.microsoft.com/office/2006/metadata/properties" ma:root="true" ma:fieldsID="1e1b0d04d6687e6e5e9592a395b737b3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aea5b64-986d-4ed0-9f25-146f1d978e98" elementFormDefault="qualified">
    <xsd:import namespace="http://schemas.microsoft.com/office/2006/documentManagement/type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atum_x0020_vzniku xmlns="7aea5b64-986d-4ed0-9f25-146f1d978e98" xsi:nil="true"/>
  </documentManagement>
</p:properties>
</file>

<file path=customXml/itemProps1.xml><?xml version="1.0" encoding="utf-8"?>
<ds:datastoreItem xmlns:ds="http://schemas.openxmlformats.org/officeDocument/2006/customXml" ds:itemID="{C2B3A71F-2814-4F57-8ED1-4B59C9FF2A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9C5914D-6C08-41D4-9E48-080EB223F4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5F1AF3-F38E-4FCB-A992-70979D1A67F9}">
  <ds:schemaRefs>
    <ds:schemaRef ds:uri="7aea5b64-986d-4ed0-9f25-146f1d978e98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5228</TotalTime>
  <Words>815</Words>
  <Application>Microsoft Macintosh PowerPoint</Application>
  <PresentationFormat>On-screen Show (4:3)</PresentationFormat>
  <Paragraphs>144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</vt:lpstr>
      <vt:lpstr>Sousedství</vt:lpstr>
      <vt:lpstr>Etika péče. Autonomie. Práva. Ne/závislost lidí označených za postižené v dlouhodobé péči </vt:lpstr>
      <vt:lpstr>Péče</vt:lpstr>
      <vt:lpstr>Etika péče jako morální teorie</vt:lpstr>
      <vt:lpstr>Etika péče jiným hlasem - vztahovost</vt:lpstr>
      <vt:lpstr>Etika péče</vt:lpstr>
      <vt:lpstr>Pravidla, sítě, podmínky…</vt:lpstr>
      <vt:lpstr>Ponoření se do druhého</vt:lpstr>
      <vt:lpstr>Péče o sebe – svět druhého vnímáme jako možnost sami pro sebe.  Pečující osoba se ze všech sil snaží věnovat pozornost, přenést svůj zájem směrem k tomu druhému – postihnout jeho realitu/svět (displacement of interest).   Vedena vlastní etikou a péčí o sebe nám pohroužení se (engrossment) do druhého a přenesení motivace směrem k němu umožňuje realitu druhého člověka chápat jako možnost (possibility) pro sebe.   Ve chvíli, kdy se nám to podaří musíme jednat „musíme něco udělat!“ Naše jednání, činnosti spojené s péčí jsou závislé na situaci, podmínkách (jsou různé intenzity), nicméně ono pohroužení se do druhého je vždy přítomné.               (Noddings 2013) </vt:lpstr>
      <vt:lpstr>Přirozená a etická péče</vt:lpstr>
      <vt:lpstr> Péče vyžaduje reciprocitu</vt:lpstr>
      <vt:lpstr>Představte si následující situaci.   Pracujete na výzkumu, který se zabývá ženskymi zkušenostmi s onemocněním srdce. Vedete rozhovor se Soňou, téměř padesátiletou ženou, u které byla diagnostikována srdeční choroba. Soňa žije na odlehlém venkovském statku. Je vdaná a má dospívající dceru, která žije v domácnosti spolu se Soňou a jejím manželem. Rozhovor se zdárně vyvíjí. Pijete se Soňou čaj v kuchyni a vyptáváte se na to, co pro její život srdeční choroba znamená. Soňa se odmlčí a zavře oči. Po chvíli mlčení zjistíte, že má oči plné slz. Řekne vám, že už nemůže, že se hroutí - nikoli kvůli své nemoci, ale protože právě zjistila, že její manžel od dětství sexuálně zneužívá její dceru.        (Guillemin a Gillam 2004)  </vt:lpstr>
      <vt:lpstr>Empirická etika</vt:lpstr>
      <vt:lpstr>Logika …</vt:lpstr>
      <vt:lpstr>Autonomie v dlouhodobé péči</vt:lpstr>
      <vt:lpstr>Ochrana práv a posuzování kvality péče</vt:lpstr>
      <vt:lpstr>Otázky</vt:lpstr>
      <vt:lpstr>Otázky</vt:lpstr>
      <vt:lpstr>Zdroje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Dana</dc:creator>
  <cp:lastModifiedBy>Dana Hradcová</cp:lastModifiedBy>
  <cp:revision>69</cp:revision>
  <cp:lastPrinted>2019-09-29T12:13:26Z</cp:lastPrinted>
  <dcterms:created xsi:type="dcterms:W3CDTF">2014-02-16T09:10:29Z</dcterms:created>
  <dcterms:modified xsi:type="dcterms:W3CDTF">2021-12-13T08:32:35Z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