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68B3586A-7363-4949-A8BE-3EEE3E09D4DF}" type="datetimeFigureOut">
              <a:rPr lang="cs-CZ" smtClean="0"/>
              <a:t>08.12.2021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163725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B3586A-7363-4949-A8BE-3EEE3E09D4DF}" type="datetimeFigureOut">
              <a:rPr lang="cs-CZ" smtClean="0"/>
              <a:t>08.12.2021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382220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B3586A-7363-4949-A8BE-3EEE3E09D4DF}" type="datetimeFigureOut">
              <a:rPr lang="cs-CZ" smtClean="0"/>
              <a:t>08.12.2021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2730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B3586A-7363-4949-A8BE-3EEE3E09D4DF}" type="datetimeFigureOut">
              <a:rPr lang="cs-CZ" smtClean="0"/>
              <a:t>08.12.2021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406789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68B3586A-7363-4949-A8BE-3EEE3E09D4DF}" type="datetimeFigureOut">
              <a:rPr lang="cs-CZ" smtClean="0"/>
              <a:t>08.12.2021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21674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8B3586A-7363-4949-A8BE-3EEE3E09D4DF}" type="datetimeFigureOut">
              <a:rPr lang="cs-CZ" smtClean="0"/>
              <a:t>08.12.2021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221310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8B3586A-7363-4949-A8BE-3EEE3E09D4DF}" type="datetimeFigureOut">
              <a:rPr lang="cs-CZ" smtClean="0"/>
              <a:t>08.12.2021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6634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8B3586A-7363-4949-A8BE-3EEE3E09D4DF}" type="datetimeFigureOut">
              <a:rPr lang="cs-CZ" smtClean="0"/>
              <a:t>08.12.2021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66989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8B3586A-7363-4949-A8BE-3EEE3E09D4DF}" type="datetimeFigureOut">
              <a:rPr lang="cs-CZ" smtClean="0"/>
              <a:t>08.12.2021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387542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68B3586A-7363-4949-A8BE-3EEE3E09D4DF}" type="datetimeFigureOut">
              <a:rPr lang="cs-CZ" smtClean="0"/>
              <a:t>08.12.2021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28209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68B3586A-7363-4949-A8BE-3EEE3E09D4DF}" type="datetimeFigureOut">
              <a:rPr lang="cs-CZ" smtClean="0"/>
              <a:t>08.12.2021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E6A42B7-EE4F-4C7D-B459-F0E886FE8A03}" type="slidenum">
              <a:rPr lang="cs-CZ" smtClean="0"/>
              <a:t>‹#›</a:t>
            </a:fld>
            <a:endParaRPr lang="cs-CZ"/>
          </a:p>
        </p:txBody>
      </p:sp>
    </p:spTree>
    <p:extLst>
      <p:ext uri="{BB962C8B-B14F-4D97-AF65-F5344CB8AC3E}">
        <p14:creationId xmlns:p14="http://schemas.microsoft.com/office/powerpoint/2010/main" val="305303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3586A-7363-4949-A8BE-3EEE3E09D4DF}" type="datetimeFigureOut">
              <a:rPr lang="cs-CZ" smtClean="0"/>
              <a:t>08.12.2021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A42B7-EE4F-4C7D-B459-F0E886FE8A03}" type="slidenum">
              <a:rPr lang="cs-CZ" smtClean="0"/>
              <a:t>‹#›</a:t>
            </a:fld>
            <a:endParaRPr lang="cs-CZ"/>
          </a:p>
        </p:txBody>
      </p:sp>
    </p:spTree>
    <p:extLst>
      <p:ext uri="{BB962C8B-B14F-4D97-AF65-F5344CB8AC3E}">
        <p14:creationId xmlns:p14="http://schemas.microsoft.com/office/powerpoint/2010/main" val="304944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alseart.com/rockwell-kents-drawings-for-moby-dick-or-the-whale/kent_moby_dick56/#mai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lseart.com/rockwell-kents-drawings-for-moby-dick-or-the-whale/kent_moby_dick50/#mai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06401" y="1"/>
            <a:ext cx="11416144" cy="997526"/>
          </a:xfrm>
        </p:spPr>
        <p:txBody>
          <a:bodyPr>
            <a:normAutofit/>
          </a:bodyPr>
          <a:lstStyle/>
          <a:p>
            <a:pPr algn="ctr"/>
            <a:r>
              <a:rPr lang="en-GB" sz="3600" dirty="0" smtClean="0">
                <a:latin typeface="Arial Black" panose="020B0A04020102020204" pitchFamily="34" charset="0"/>
              </a:rPr>
              <a:t>Late Romanticism: Hawthorne and Melville</a:t>
            </a:r>
            <a:br>
              <a:rPr lang="en-GB" sz="3600" dirty="0" smtClean="0">
                <a:latin typeface="Arial Black" panose="020B0A04020102020204" pitchFamily="34" charset="0"/>
              </a:rPr>
            </a:br>
            <a:r>
              <a:rPr lang="en-GB" sz="2800" dirty="0" smtClean="0">
                <a:latin typeface="Arial Black" panose="020B0A04020102020204" pitchFamily="34" charset="0"/>
              </a:rPr>
              <a:t>Introduction: Features of American Late Romanticism</a:t>
            </a:r>
            <a:endParaRPr lang="en-GB" sz="2800" dirty="0">
              <a:latin typeface="Arial Black" panose="020B0A04020102020204" pitchFamily="34" charset="0"/>
            </a:endParaRPr>
          </a:p>
        </p:txBody>
      </p:sp>
      <p:sp>
        <p:nvSpPr>
          <p:cNvPr id="5" name="Zástupný symbol pro obsah 4"/>
          <p:cNvSpPr>
            <a:spLocks noGrp="1"/>
          </p:cNvSpPr>
          <p:nvPr>
            <p:ph sz="half" idx="1"/>
          </p:nvPr>
        </p:nvSpPr>
        <p:spPr>
          <a:xfrm>
            <a:off x="199419" y="997527"/>
            <a:ext cx="10007387" cy="5860473"/>
          </a:xfrm>
        </p:spPr>
        <p:txBody>
          <a:bodyPr>
            <a:normAutofit fontScale="92500" lnSpcReduction="10000"/>
          </a:bodyPr>
          <a:lstStyle/>
          <a:p>
            <a:pPr marL="0" indent="0">
              <a:lnSpc>
                <a:spcPct val="120000"/>
              </a:lnSpc>
              <a:spcBef>
                <a:spcPts val="0"/>
              </a:spcBef>
              <a:buNone/>
            </a:pPr>
            <a:r>
              <a:rPr lang="cs-CZ" sz="2400" b="1" dirty="0" smtClean="0"/>
              <a:t>T</a:t>
            </a:r>
            <a:r>
              <a:rPr lang="en-US" sz="2400" b="1" dirty="0" smtClean="0"/>
              <a:t>he </a:t>
            </a:r>
            <a:r>
              <a:rPr lang="en-US" sz="2400" b="1" dirty="0"/>
              <a:t>revaluation of earlier </a:t>
            </a:r>
            <a:r>
              <a:rPr lang="en-US" sz="2400" b="1" dirty="0" smtClean="0"/>
              <a:t>features</a:t>
            </a:r>
            <a:r>
              <a:rPr lang="cs-CZ" sz="2400" b="1" dirty="0" smtClean="0"/>
              <a:t> </a:t>
            </a:r>
            <a:r>
              <a:rPr lang="en-US" sz="2400" b="1" dirty="0" smtClean="0"/>
              <a:t>and </a:t>
            </a:r>
            <a:r>
              <a:rPr lang="en-US" sz="2400" b="1" dirty="0"/>
              <a:t>forms of American and European Romanticism</a:t>
            </a:r>
            <a:r>
              <a:rPr lang="en-US" sz="2400" dirty="0"/>
              <a:t>. </a:t>
            </a:r>
            <a:endParaRPr lang="cs-CZ" sz="2400" dirty="0" smtClean="0"/>
          </a:p>
          <a:p>
            <a:pPr marL="0" indent="0">
              <a:lnSpc>
                <a:spcPct val="120000"/>
              </a:lnSpc>
              <a:spcBef>
                <a:spcPts val="0"/>
              </a:spcBef>
              <a:buNone/>
            </a:pPr>
            <a:r>
              <a:rPr lang="en-US" sz="2400" dirty="0" smtClean="0"/>
              <a:t>In </a:t>
            </a:r>
            <a:r>
              <a:rPr lang="en-US" sz="2400" b="1" dirty="0"/>
              <a:t>America</a:t>
            </a:r>
            <a:r>
              <a:rPr lang="en-US" sz="2400" dirty="0"/>
              <a:t>, these </a:t>
            </a:r>
            <a:r>
              <a:rPr lang="en-US" sz="2400" dirty="0" smtClean="0"/>
              <a:t>are</a:t>
            </a:r>
            <a:r>
              <a:rPr lang="cs-CZ" sz="2400" dirty="0" smtClean="0"/>
              <a:t>:</a:t>
            </a:r>
            <a:r>
              <a:rPr lang="en-US" sz="2400" dirty="0" smtClean="0"/>
              <a:t> </a:t>
            </a:r>
            <a:endParaRPr lang="cs-CZ" sz="2400" dirty="0" smtClean="0"/>
          </a:p>
          <a:p>
            <a:pPr>
              <a:lnSpc>
                <a:spcPct val="120000"/>
              </a:lnSpc>
              <a:spcBef>
                <a:spcPts val="0"/>
              </a:spcBef>
            </a:pPr>
            <a:r>
              <a:rPr lang="en-US" sz="2400" b="1" dirty="0" smtClean="0"/>
              <a:t>the historical</a:t>
            </a:r>
            <a:r>
              <a:rPr lang="cs-CZ" sz="2400" b="1" dirty="0" smtClean="0"/>
              <a:t> </a:t>
            </a:r>
            <a:r>
              <a:rPr lang="en-US" sz="2400" b="1" dirty="0" smtClean="0"/>
              <a:t>romance</a:t>
            </a:r>
            <a:r>
              <a:rPr lang="en-US" sz="2400" dirty="0" smtClean="0"/>
              <a:t> </a:t>
            </a:r>
            <a:r>
              <a:rPr lang="cs-CZ" sz="2400" dirty="0"/>
              <a:t>(</a:t>
            </a:r>
            <a:r>
              <a:rPr lang="en-US" sz="2400" dirty="0" smtClean="0"/>
              <a:t>James </a:t>
            </a:r>
            <a:r>
              <a:rPr lang="en-US" sz="2400" dirty="0" err="1"/>
              <a:t>Fenimore</a:t>
            </a:r>
            <a:r>
              <a:rPr lang="en-US" sz="2400" dirty="0"/>
              <a:t> Cooper’s Leatherstocking </a:t>
            </a:r>
            <a:r>
              <a:rPr lang="en-US" sz="2400" dirty="0" smtClean="0"/>
              <a:t>Tales</a:t>
            </a:r>
            <a:r>
              <a:rPr lang="cs-CZ" sz="2400" dirty="0" smtClean="0"/>
              <a:t>), </a:t>
            </a:r>
            <a:r>
              <a:rPr lang="cs-CZ" sz="2400" dirty="0" err="1" smtClean="0"/>
              <a:t>which</a:t>
            </a:r>
            <a:r>
              <a:rPr lang="en-US" sz="2400" dirty="0" smtClean="0"/>
              <a:t> </a:t>
            </a:r>
            <a:r>
              <a:rPr lang="en-US" sz="2400" dirty="0"/>
              <a:t>established a </a:t>
            </a:r>
            <a:r>
              <a:rPr lang="en-US" sz="2400" dirty="0" smtClean="0"/>
              <a:t>national</a:t>
            </a:r>
            <a:r>
              <a:rPr lang="cs-CZ" sz="2400" dirty="0"/>
              <a:t> </a:t>
            </a:r>
            <a:r>
              <a:rPr lang="en-US" sz="2400" dirty="0" smtClean="0"/>
              <a:t>myth </a:t>
            </a:r>
            <a:r>
              <a:rPr lang="en-US" sz="2400" dirty="0"/>
              <a:t>of the Frontier, </a:t>
            </a:r>
            <a:endParaRPr lang="cs-CZ" sz="2400" dirty="0" smtClean="0"/>
          </a:p>
          <a:p>
            <a:pPr>
              <a:lnSpc>
                <a:spcPct val="120000"/>
              </a:lnSpc>
              <a:spcBef>
                <a:spcPts val="0"/>
              </a:spcBef>
            </a:pPr>
            <a:r>
              <a:rPr lang="en-US" sz="2400" b="1" dirty="0" smtClean="0"/>
              <a:t>the </a:t>
            </a:r>
            <a:r>
              <a:rPr lang="en-US" sz="2400" b="1" dirty="0"/>
              <a:t>Gothic fiction</a:t>
            </a:r>
            <a:r>
              <a:rPr lang="en-US" sz="2400" dirty="0"/>
              <a:t> of Charles </a:t>
            </a:r>
            <a:r>
              <a:rPr lang="en-US" sz="2400" dirty="0" err="1"/>
              <a:t>Brockden</a:t>
            </a:r>
            <a:r>
              <a:rPr lang="en-US" sz="2400" dirty="0"/>
              <a:t> Brown and Edgar Allan Poe, </a:t>
            </a:r>
            <a:endParaRPr lang="cs-CZ" sz="2400" dirty="0" smtClean="0"/>
          </a:p>
          <a:p>
            <a:pPr>
              <a:lnSpc>
                <a:spcPct val="120000"/>
              </a:lnSpc>
              <a:spcBef>
                <a:spcPts val="0"/>
              </a:spcBef>
            </a:pPr>
            <a:r>
              <a:rPr lang="en-US" sz="2400" b="1" dirty="0" smtClean="0"/>
              <a:t>the </a:t>
            </a:r>
            <a:r>
              <a:rPr lang="en-US" sz="2400" b="1" dirty="0"/>
              <a:t>optimistic aspects of Transcendentalism</a:t>
            </a:r>
            <a:r>
              <a:rPr lang="en-US" sz="2400" dirty="0"/>
              <a:t>, especially </a:t>
            </a:r>
            <a:endParaRPr lang="cs-CZ" sz="2400" dirty="0" smtClean="0"/>
          </a:p>
          <a:p>
            <a:pPr>
              <a:lnSpc>
                <a:spcPct val="120000"/>
              </a:lnSpc>
              <a:spcBef>
                <a:spcPts val="0"/>
              </a:spcBef>
              <a:buFontTx/>
              <a:buChar char="-"/>
            </a:pPr>
            <a:r>
              <a:rPr lang="en-US" sz="2400" dirty="0" smtClean="0"/>
              <a:t>the </a:t>
            </a:r>
            <a:r>
              <a:rPr lang="en-US" sz="2400" dirty="0"/>
              <a:t>faith in the perfectibility </a:t>
            </a:r>
            <a:r>
              <a:rPr lang="en-US" sz="2400" dirty="0" smtClean="0"/>
              <a:t>of</a:t>
            </a:r>
            <a:r>
              <a:rPr lang="cs-CZ" sz="2400" dirty="0" smtClean="0"/>
              <a:t> </a:t>
            </a:r>
            <a:r>
              <a:rPr lang="en-US" sz="2400" dirty="0" smtClean="0"/>
              <a:t>humankind </a:t>
            </a:r>
            <a:endParaRPr lang="cs-CZ" sz="2400" dirty="0"/>
          </a:p>
          <a:p>
            <a:pPr>
              <a:lnSpc>
                <a:spcPct val="120000"/>
              </a:lnSpc>
              <a:spcBef>
                <a:spcPts val="0"/>
              </a:spcBef>
              <a:buFontTx/>
              <a:buChar char="-"/>
            </a:pPr>
            <a:r>
              <a:rPr lang="en-US" sz="2400" dirty="0" smtClean="0"/>
              <a:t>the </a:t>
            </a:r>
            <a:r>
              <a:rPr lang="en-US" sz="2400" dirty="0"/>
              <a:t>understanding of nature as a mediator between humankind and </a:t>
            </a:r>
            <a:r>
              <a:rPr lang="en-US" sz="2400" dirty="0" smtClean="0"/>
              <a:t>the</a:t>
            </a:r>
            <a:r>
              <a:rPr lang="cs-CZ" sz="2400" dirty="0" smtClean="0"/>
              <a:t> </a:t>
            </a:r>
            <a:r>
              <a:rPr lang="en-US" sz="2400" dirty="0" smtClean="0"/>
              <a:t>spiritual </a:t>
            </a:r>
            <a:r>
              <a:rPr lang="en-US" sz="2400" dirty="0"/>
              <a:t>essence of being (the Over-Soul). </a:t>
            </a:r>
            <a:endParaRPr lang="cs-CZ" sz="2400" dirty="0" smtClean="0"/>
          </a:p>
          <a:p>
            <a:pPr marL="0" indent="0">
              <a:lnSpc>
                <a:spcPct val="120000"/>
              </a:lnSpc>
              <a:spcBef>
                <a:spcPts val="0"/>
              </a:spcBef>
              <a:buNone/>
            </a:pPr>
            <a:r>
              <a:rPr lang="cs-CZ" sz="2400" dirty="0" smtClean="0"/>
              <a:t>In </a:t>
            </a:r>
            <a:r>
              <a:rPr lang="en-US" sz="2400" b="1" dirty="0" smtClean="0"/>
              <a:t>European</a:t>
            </a:r>
            <a:r>
              <a:rPr lang="cs-CZ" sz="2400" b="1" dirty="0" smtClean="0"/>
              <a:t> </a:t>
            </a:r>
            <a:r>
              <a:rPr lang="en-US" sz="2400" b="1" dirty="0" smtClean="0"/>
              <a:t>Romanticism</a:t>
            </a:r>
            <a:r>
              <a:rPr lang="cs-CZ" sz="2400" b="1" dirty="0" smtClean="0"/>
              <a:t>:</a:t>
            </a:r>
            <a:r>
              <a:rPr lang="en-US" sz="2400" dirty="0" smtClean="0"/>
              <a:t> </a:t>
            </a:r>
            <a:endParaRPr lang="cs-CZ" sz="2400" dirty="0" smtClean="0"/>
          </a:p>
          <a:p>
            <a:pPr>
              <a:lnSpc>
                <a:spcPct val="120000"/>
              </a:lnSpc>
              <a:spcBef>
                <a:spcPts val="0"/>
              </a:spcBef>
            </a:pPr>
            <a:r>
              <a:rPr lang="en-US" sz="2400" b="1" dirty="0"/>
              <a:t>“</a:t>
            </a:r>
            <a:r>
              <a:rPr lang="en-US" sz="2400" b="1" dirty="0" smtClean="0"/>
              <a:t>truth </a:t>
            </a:r>
            <a:r>
              <a:rPr lang="en-US" sz="2400" b="1" dirty="0"/>
              <a:t>to </a:t>
            </a:r>
            <a:r>
              <a:rPr lang="en-US" sz="2400" b="1" dirty="0" smtClean="0"/>
              <a:t>nature” </a:t>
            </a:r>
            <a:r>
              <a:rPr lang="en-US" sz="2400" b="1" dirty="0"/>
              <a:t>and </a:t>
            </a:r>
            <a:r>
              <a:rPr lang="en-US" sz="2400" b="1" dirty="0" smtClean="0"/>
              <a:t>sincerity</a:t>
            </a:r>
            <a:r>
              <a:rPr lang="cs-CZ" sz="2400" dirty="0" smtClean="0"/>
              <a:t> (William </a:t>
            </a:r>
            <a:r>
              <a:rPr lang="cs-CZ" sz="2400" dirty="0" err="1" smtClean="0"/>
              <a:t>Wordsworth</a:t>
            </a:r>
            <a:r>
              <a:rPr lang="cs-CZ" sz="2400" dirty="0" smtClean="0"/>
              <a:t>), </a:t>
            </a:r>
          </a:p>
          <a:p>
            <a:pPr>
              <a:lnSpc>
                <a:spcPct val="120000"/>
              </a:lnSpc>
              <a:spcBef>
                <a:spcPts val="0"/>
              </a:spcBef>
            </a:pPr>
            <a:r>
              <a:rPr lang="cs-CZ" sz="2400" dirty="0" err="1"/>
              <a:t>n</a:t>
            </a:r>
            <a:r>
              <a:rPr lang="cs-CZ" sz="2400" dirty="0" err="1" smtClean="0"/>
              <a:t>otion</a:t>
            </a:r>
            <a:r>
              <a:rPr lang="cs-CZ" sz="2400" dirty="0" smtClean="0"/>
              <a:t> </a:t>
            </a:r>
            <a:r>
              <a:rPr lang="cs-CZ" sz="2400" dirty="0" err="1" smtClean="0"/>
              <a:t>of</a:t>
            </a:r>
            <a:r>
              <a:rPr lang="cs-CZ" sz="2400" b="1" dirty="0" smtClean="0"/>
              <a:t> </a:t>
            </a:r>
            <a:r>
              <a:rPr lang="en-US" sz="2400" dirty="0" smtClean="0"/>
              <a:t>“</a:t>
            </a:r>
            <a:r>
              <a:rPr lang="en-US" sz="2400" b="1" dirty="0" smtClean="0"/>
              <a:t>noble savage</a:t>
            </a:r>
            <a:r>
              <a:rPr lang="en-US" sz="2400" dirty="0"/>
              <a:t>”</a:t>
            </a:r>
            <a:r>
              <a:rPr lang="en-US" sz="2400" dirty="0" smtClean="0"/>
              <a:t> </a:t>
            </a:r>
            <a:r>
              <a:rPr lang="cs-CZ" sz="2400" dirty="0" smtClean="0"/>
              <a:t>(Jean-Jacques Rousseau)</a:t>
            </a:r>
            <a:endParaRPr lang="cs-CZ" sz="2400" dirty="0"/>
          </a:p>
          <a:p>
            <a:pPr>
              <a:lnSpc>
                <a:spcPct val="120000"/>
              </a:lnSpc>
              <a:spcBef>
                <a:spcPts val="0"/>
              </a:spcBef>
            </a:pPr>
            <a:r>
              <a:rPr lang="en-US" sz="2400" b="1" dirty="0" smtClean="0"/>
              <a:t>the </a:t>
            </a:r>
            <a:r>
              <a:rPr lang="en-US" sz="2400" b="1" dirty="0"/>
              <a:t>elevation of folklore and primitive </a:t>
            </a:r>
            <a:r>
              <a:rPr lang="en-US" sz="2400" b="1" dirty="0" smtClean="0"/>
              <a:t>cultures</a:t>
            </a:r>
            <a:r>
              <a:rPr lang="cs-CZ" sz="2400" b="1" dirty="0" smtClean="0"/>
              <a:t> </a:t>
            </a:r>
            <a:r>
              <a:rPr lang="cs-CZ" sz="2400" dirty="0" smtClean="0"/>
              <a:t>(James </a:t>
            </a:r>
            <a:r>
              <a:rPr lang="cs-CZ" sz="2400" dirty="0" err="1" smtClean="0"/>
              <a:t>Macpherson</a:t>
            </a:r>
            <a:r>
              <a:rPr lang="cs-CZ" sz="2400" dirty="0" smtClean="0"/>
              <a:t>, William </a:t>
            </a:r>
            <a:r>
              <a:rPr lang="cs-CZ" sz="2400" dirty="0" err="1" smtClean="0"/>
              <a:t>Wordsworth</a:t>
            </a:r>
            <a:r>
              <a:rPr lang="cs-CZ" sz="2400" dirty="0" smtClean="0"/>
              <a:t>, Lord Byron)</a:t>
            </a:r>
          </a:p>
          <a:p>
            <a:pPr marL="0" indent="0">
              <a:lnSpc>
                <a:spcPct val="120000"/>
              </a:lnSpc>
              <a:spcBef>
                <a:spcPts val="0"/>
              </a:spcBef>
              <a:buNone/>
            </a:pPr>
            <a:endParaRPr lang="cs-CZ" sz="2200" dirty="0"/>
          </a:p>
        </p:txBody>
      </p:sp>
      <p:sp>
        <p:nvSpPr>
          <p:cNvPr id="6" name="Zástupný symbol pro obsah 5"/>
          <p:cNvSpPr>
            <a:spLocks noGrp="1"/>
          </p:cNvSpPr>
          <p:nvPr>
            <p:ph sz="half" idx="2"/>
          </p:nvPr>
        </p:nvSpPr>
        <p:spPr>
          <a:xfrm>
            <a:off x="10206806" y="1163782"/>
            <a:ext cx="1985194" cy="5125745"/>
          </a:xfrm>
        </p:spPr>
        <p:txBody>
          <a:bodyPr>
            <a:normAutofit fontScale="92500" lnSpcReduction="10000"/>
          </a:bodyPr>
          <a:lstStyle/>
          <a:p>
            <a:endParaRPr lang="cs-CZ" dirty="0"/>
          </a:p>
        </p:txBody>
      </p:sp>
      <p:pic>
        <p:nvPicPr>
          <p:cNvPr id="1026" name="Picture 2" descr="https://upload.wikimedia.org/wikipedia/commons/c/c4/Nathaniel_Hawthorne_by_Brady%2C_1860-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01" t="7072" r="8280" b="14380"/>
          <a:stretch/>
        </p:blipFill>
        <p:spPr bwMode="auto">
          <a:xfrm>
            <a:off x="10206806" y="997527"/>
            <a:ext cx="1985194" cy="2664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descr="https://upload.wikimedia.org/wikipedia/commons/1/1d/Herman_Melville_1860.jpg"/>
          <p:cNvPicPr>
            <a:picLocks noChangeAspect="1"/>
          </p:cNvPicPr>
          <p:nvPr/>
        </p:nvPicPr>
        <p:blipFill rotWithShape="1">
          <a:blip r:embed="rId3">
            <a:extLst>
              <a:ext uri="{28A0092B-C50C-407E-A947-70E740481C1C}">
                <a14:useLocalDpi xmlns:a14="http://schemas.microsoft.com/office/drawing/2010/main" val="0"/>
              </a:ext>
            </a:extLst>
          </a:blip>
          <a:srcRect l="11438" r="23747" b="42992"/>
          <a:stretch/>
        </p:blipFill>
        <p:spPr bwMode="auto">
          <a:xfrm>
            <a:off x="10190224" y="3661527"/>
            <a:ext cx="2018358" cy="2628000"/>
          </a:xfrm>
          <a:prstGeom prst="rect">
            <a:avLst/>
          </a:prstGeom>
          <a:noFill/>
          <a:ln>
            <a:noFill/>
          </a:ln>
          <a:extLst>
            <a:ext uri="{53640926-AAD7-44D8-BBD7-CCE9431645EC}">
              <a14:shadowObscured xmlns:a14="http://schemas.microsoft.com/office/drawing/2010/main"/>
            </a:ext>
          </a:extLst>
        </p:spPr>
      </p:pic>
      <p:sp>
        <p:nvSpPr>
          <p:cNvPr id="2" name="TextovéPole 1"/>
          <p:cNvSpPr txBox="1"/>
          <p:nvPr/>
        </p:nvSpPr>
        <p:spPr>
          <a:xfrm>
            <a:off x="4988045" y="6389097"/>
            <a:ext cx="7209602" cy="369332"/>
          </a:xfrm>
          <a:prstGeom prst="rect">
            <a:avLst/>
          </a:prstGeom>
          <a:noFill/>
        </p:spPr>
        <p:txBody>
          <a:bodyPr wrap="none" rtlCol="0">
            <a:spAutoFit/>
          </a:bodyPr>
          <a:lstStyle/>
          <a:p>
            <a:r>
              <a:rPr lang="cs-CZ" dirty="0" err="1" smtClean="0"/>
              <a:t>Above</a:t>
            </a:r>
            <a:r>
              <a:rPr lang="cs-CZ" dirty="0" smtClean="0"/>
              <a:t>: </a:t>
            </a:r>
            <a:r>
              <a:rPr lang="cs-CZ" dirty="0" err="1" smtClean="0"/>
              <a:t>Nathaniel</a:t>
            </a:r>
            <a:r>
              <a:rPr lang="cs-CZ" dirty="0" smtClean="0"/>
              <a:t> </a:t>
            </a:r>
            <a:r>
              <a:rPr lang="cs-CZ" dirty="0" err="1" smtClean="0"/>
              <a:t>Hawthorne</a:t>
            </a:r>
            <a:r>
              <a:rPr lang="cs-CZ" dirty="0" smtClean="0"/>
              <a:t> (1804-64); </a:t>
            </a:r>
            <a:r>
              <a:rPr lang="cs-CZ" dirty="0" err="1" smtClean="0"/>
              <a:t>Below</a:t>
            </a:r>
            <a:r>
              <a:rPr lang="cs-CZ" dirty="0" smtClean="0"/>
              <a:t>: Herman </a:t>
            </a:r>
            <a:r>
              <a:rPr lang="cs-CZ" dirty="0" err="1" smtClean="0"/>
              <a:t>Melville</a:t>
            </a:r>
            <a:r>
              <a:rPr lang="cs-CZ" dirty="0" smtClean="0"/>
              <a:t> (1819-91)</a:t>
            </a:r>
            <a:endParaRPr lang="cs-CZ" dirty="0"/>
          </a:p>
        </p:txBody>
      </p:sp>
    </p:spTree>
    <p:extLst>
      <p:ext uri="{BB962C8B-B14F-4D97-AF65-F5344CB8AC3E}">
        <p14:creationId xmlns:p14="http://schemas.microsoft.com/office/powerpoint/2010/main" val="4883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03200" y="1"/>
            <a:ext cx="11896436" cy="701963"/>
          </a:xfrm>
        </p:spPr>
        <p:txBody>
          <a:bodyPr>
            <a:normAutofit/>
          </a:bodyPr>
          <a:lstStyle/>
          <a:p>
            <a:r>
              <a:rPr lang="cs-CZ" sz="3200" dirty="0" err="1">
                <a:latin typeface="Arial Black" panose="020B0A04020102020204" pitchFamily="34" charset="0"/>
              </a:rPr>
              <a:t>Introduction</a:t>
            </a:r>
            <a:r>
              <a:rPr lang="cs-CZ" sz="3200" dirty="0">
                <a:latin typeface="Arial Black" panose="020B0A04020102020204" pitchFamily="34" charset="0"/>
              </a:rPr>
              <a:t>: </a:t>
            </a:r>
            <a:r>
              <a:rPr lang="cs-CZ" sz="3200" dirty="0" err="1" smtClean="0">
                <a:latin typeface="Arial Black" panose="020B0A04020102020204" pitchFamily="34" charset="0"/>
              </a:rPr>
              <a:t>The</a:t>
            </a:r>
            <a:r>
              <a:rPr lang="cs-CZ" sz="3200" dirty="0" smtClean="0">
                <a:latin typeface="Arial Black" panose="020B0A04020102020204" pitchFamily="34" charset="0"/>
              </a:rPr>
              <a:t> Art </a:t>
            </a:r>
            <a:r>
              <a:rPr lang="cs-CZ" sz="3200" dirty="0" err="1">
                <a:latin typeface="Arial Black" panose="020B0A04020102020204" pitchFamily="34" charset="0"/>
              </a:rPr>
              <a:t>of</a:t>
            </a:r>
            <a:r>
              <a:rPr lang="cs-CZ" sz="3200" dirty="0">
                <a:latin typeface="Arial Black" panose="020B0A04020102020204" pitchFamily="34" charset="0"/>
              </a:rPr>
              <a:t> </a:t>
            </a:r>
            <a:r>
              <a:rPr lang="cs-CZ" sz="3200" dirty="0" err="1">
                <a:latin typeface="Arial Black" panose="020B0A04020102020204" pitchFamily="34" charset="0"/>
              </a:rPr>
              <a:t>American</a:t>
            </a:r>
            <a:r>
              <a:rPr lang="cs-CZ" sz="3200" dirty="0">
                <a:latin typeface="Arial Black" panose="020B0A04020102020204" pitchFamily="34" charset="0"/>
              </a:rPr>
              <a:t> Late </a:t>
            </a:r>
            <a:r>
              <a:rPr lang="cs-CZ" sz="3200" dirty="0" err="1">
                <a:latin typeface="Arial Black" panose="020B0A04020102020204" pitchFamily="34" charset="0"/>
              </a:rPr>
              <a:t>Romanticism</a:t>
            </a:r>
            <a:endParaRPr lang="cs-CZ" sz="3200" dirty="0"/>
          </a:p>
        </p:txBody>
      </p:sp>
      <p:sp>
        <p:nvSpPr>
          <p:cNvPr id="5" name="Zástupný symbol pro obsah 4"/>
          <p:cNvSpPr>
            <a:spLocks noGrp="1"/>
          </p:cNvSpPr>
          <p:nvPr>
            <p:ph sz="half" idx="1"/>
          </p:nvPr>
        </p:nvSpPr>
        <p:spPr>
          <a:xfrm>
            <a:off x="203199" y="701965"/>
            <a:ext cx="9365674" cy="6156036"/>
          </a:xfrm>
        </p:spPr>
        <p:txBody>
          <a:bodyPr>
            <a:normAutofit/>
          </a:bodyPr>
          <a:lstStyle/>
          <a:p>
            <a:pPr marL="0" indent="0">
              <a:lnSpc>
                <a:spcPct val="100000"/>
              </a:lnSpc>
              <a:spcBef>
                <a:spcPts val="0"/>
              </a:spcBef>
              <a:buNone/>
            </a:pPr>
            <a:r>
              <a:rPr lang="en-GB" sz="2000" b="1" dirty="0" smtClean="0">
                <a:solidFill>
                  <a:srgbClr val="7030A0"/>
                </a:solidFill>
              </a:rPr>
              <a:t>The artistic means by which these re-evaluations are effected</a:t>
            </a:r>
            <a:r>
              <a:rPr lang="en-GB" sz="2000" dirty="0" smtClean="0">
                <a:solidFill>
                  <a:srgbClr val="7030A0"/>
                </a:solidFill>
              </a:rPr>
              <a:t>:</a:t>
            </a:r>
          </a:p>
          <a:p>
            <a:pPr>
              <a:lnSpc>
                <a:spcPct val="100000"/>
              </a:lnSpc>
              <a:spcBef>
                <a:spcPts val="0"/>
              </a:spcBef>
            </a:pPr>
            <a:r>
              <a:rPr lang="en-GB" sz="1900" b="1" dirty="0" smtClean="0"/>
              <a:t>Irony, </a:t>
            </a:r>
            <a:r>
              <a:rPr lang="en-GB" sz="1900" dirty="0" smtClean="0"/>
              <a:t>distancing the imagery and ideals of earlier romantics, and playing with them.</a:t>
            </a:r>
          </a:p>
          <a:p>
            <a:pPr>
              <a:lnSpc>
                <a:spcPct val="100000"/>
              </a:lnSpc>
              <a:spcBef>
                <a:spcPts val="0"/>
              </a:spcBef>
            </a:pPr>
            <a:r>
              <a:rPr lang="en-GB" sz="1900" b="1" dirty="0" smtClean="0"/>
              <a:t>Interest in moral and historical aspects</a:t>
            </a:r>
            <a:r>
              <a:rPr lang="en-GB" sz="1900" dirty="0" smtClean="0"/>
              <a:t> </a:t>
            </a:r>
            <a:r>
              <a:rPr lang="en-GB" sz="1900" b="1" dirty="0" smtClean="0"/>
              <a:t>of American tales</a:t>
            </a:r>
            <a:r>
              <a:rPr lang="en-GB" sz="1900" dirty="0" smtClean="0"/>
              <a:t> which was not typical of some authors of the Gothic genre (Edgar Allan Poe).</a:t>
            </a:r>
          </a:p>
          <a:p>
            <a:pPr marL="230400" indent="0">
              <a:lnSpc>
                <a:spcPct val="110000"/>
              </a:lnSpc>
              <a:spcBef>
                <a:spcPts val="0"/>
              </a:spcBef>
              <a:buNone/>
            </a:pPr>
            <a:r>
              <a:rPr lang="en-GB" sz="1600" b="1" dirty="0" smtClean="0"/>
              <a:t>Nathaniel Hawthorne </a:t>
            </a:r>
            <a:r>
              <a:rPr lang="en-GB" sz="1600" dirty="0" smtClean="0"/>
              <a:t>(1804-1864) wrote a frontier tale “Roger </a:t>
            </a:r>
            <a:r>
              <a:rPr lang="en-GB" sz="1600" dirty="0" err="1" smtClean="0"/>
              <a:t>Malvin’s</a:t>
            </a:r>
            <a:r>
              <a:rPr lang="en-GB" sz="1600" dirty="0" smtClean="0"/>
              <a:t> Burial” treating </a:t>
            </a:r>
            <a:r>
              <a:rPr lang="en-GB" sz="1600" b="1" dirty="0" smtClean="0"/>
              <a:t>ironically the myth of an intrepid frontiersman</a:t>
            </a:r>
            <a:r>
              <a:rPr lang="en-GB" sz="1600" dirty="0" smtClean="0"/>
              <a:t>, a fighter against “bloodthirsty” Indians. Simultaneously, he wove in </a:t>
            </a:r>
            <a:r>
              <a:rPr lang="en-GB" sz="1600" b="1" dirty="0" smtClean="0"/>
              <a:t>a moral theme of human responsibility for the life of another</a:t>
            </a:r>
            <a:r>
              <a:rPr lang="en-GB" sz="1600" dirty="0" smtClean="0"/>
              <a:t>.</a:t>
            </a:r>
            <a:r>
              <a:rPr lang="en-GB" sz="1800" dirty="0" smtClean="0"/>
              <a:t> </a:t>
            </a:r>
          </a:p>
          <a:p>
            <a:pPr>
              <a:lnSpc>
                <a:spcPct val="100000"/>
              </a:lnSpc>
              <a:spcBef>
                <a:spcPts val="0"/>
              </a:spcBef>
            </a:pPr>
            <a:r>
              <a:rPr lang="en-GB" sz="1900" b="1" dirty="0" smtClean="0"/>
              <a:t>The interplay of allegorical, symbolic and “realistic” features</a:t>
            </a:r>
          </a:p>
          <a:p>
            <a:pPr>
              <a:lnSpc>
                <a:spcPct val="100000"/>
              </a:lnSpc>
              <a:spcBef>
                <a:spcPts val="0"/>
              </a:spcBef>
            </a:pPr>
            <a:r>
              <a:rPr lang="en-GB" sz="1900" b="1" dirty="0" smtClean="0"/>
              <a:t>The interpenetration</a:t>
            </a:r>
            <a:r>
              <a:rPr lang="en-GB" sz="1900" dirty="0" smtClean="0"/>
              <a:t> of the traits </a:t>
            </a:r>
            <a:r>
              <a:rPr lang="en-GB" sz="1900" b="1" dirty="0" smtClean="0"/>
              <a:t>of the romance, novel and essay</a:t>
            </a:r>
            <a:r>
              <a:rPr lang="en-GB" sz="1900" dirty="0" smtClean="0"/>
              <a:t> </a:t>
            </a:r>
          </a:p>
          <a:p>
            <a:pPr marL="230400" indent="0">
              <a:lnSpc>
                <a:spcPct val="110000"/>
              </a:lnSpc>
              <a:spcBef>
                <a:spcPts val="0"/>
              </a:spcBef>
              <a:buNone/>
            </a:pPr>
            <a:r>
              <a:rPr lang="en-GB" sz="1600" b="1" dirty="0" smtClean="0"/>
              <a:t>Hawthorne </a:t>
            </a:r>
            <a:r>
              <a:rPr lang="en-GB" sz="1600" dirty="0" smtClean="0"/>
              <a:t>often used allegory as a typical form of the Puritan literature that interested him. Unlike the Puritans, he transformed allegories into symbols of an uncertain and enigmatic human existence. </a:t>
            </a:r>
            <a:r>
              <a:rPr lang="en-GB" sz="1600" b="1" dirty="0" smtClean="0"/>
              <a:t>Allegory, and its recognitions and misrecognitions of reality</a:t>
            </a:r>
            <a:r>
              <a:rPr lang="en-GB" sz="1600" dirty="0" smtClean="0"/>
              <a:t> was one of Hawthorne’s main themes. </a:t>
            </a:r>
          </a:p>
          <a:p>
            <a:pPr marL="230400" indent="0">
              <a:lnSpc>
                <a:spcPct val="110000"/>
              </a:lnSpc>
              <a:spcBef>
                <a:spcPts val="0"/>
              </a:spcBef>
              <a:buNone/>
            </a:pPr>
            <a:r>
              <a:rPr lang="en-GB" sz="1600" dirty="0" smtClean="0"/>
              <a:t>In contrast to Hawthorne’s allegories, </a:t>
            </a:r>
            <a:r>
              <a:rPr lang="en-GB" sz="1600" b="1" dirty="0" smtClean="0"/>
              <a:t>Herman Melville </a:t>
            </a:r>
            <a:r>
              <a:rPr lang="en-GB" sz="1600" dirty="0" smtClean="0"/>
              <a:t>(1819-1891) developed </a:t>
            </a:r>
            <a:r>
              <a:rPr lang="en-GB" sz="1600" b="1" dirty="0" smtClean="0"/>
              <a:t>romantic symbolism</a:t>
            </a:r>
            <a:r>
              <a:rPr lang="en-GB" sz="1600" dirty="0" smtClean="0"/>
              <a:t> in order </a:t>
            </a:r>
            <a:r>
              <a:rPr lang="en-GB" sz="1600" b="1" dirty="0" smtClean="0"/>
              <a:t>to problematize the American dream and the nineteenth century myth of progress</a:t>
            </a:r>
            <a:r>
              <a:rPr lang="en-GB" sz="1600" dirty="0" smtClean="0"/>
              <a:t>.</a:t>
            </a:r>
          </a:p>
          <a:p>
            <a:pPr marL="230400" indent="-230400">
              <a:lnSpc>
                <a:spcPct val="100000"/>
              </a:lnSpc>
              <a:spcBef>
                <a:spcPts val="0"/>
              </a:spcBef>
            </a:pPr>
            <a:r>
              <a:rPr lang="en-GB" sz="1900" b="1" dirty="0" smtClean="0"/>
              <a:t>Metafictional nature of some works,</a:t>
            </a:r>
            <a:r>
              <a:rPr lang="en-GB" sz="1900" dirty="0" smtClean="0"/>
              <a:t> which include the accounts of the</a:t>
            </a:r>
            <a:r>
              <a:rPr lang="en-GB" sz="1900" b="1" dirty="0" smtClean="0"/>
              <a:t> problematic aspects of their representation of reality</a:t>
            </a:r>
          </a:p>
          <a:p>
            <a:pPr marL="0" indent="0">
              <a:lnSpc>
                <a:spcPct val="100000"/>
              </a:lnSpc>
              <a:spcBef>
                <a:spcPts val="0"/>
              </a:spcBef>
              <a:buNone/>
            </a:pPr>
            <a:r>
              <a:rPr lang="en-GB" sz="1600" b="1" dirty="0" smtClean="0"/>
              <a:t>Hawthorne: </a:t>
            </a:r>
            <a:r>
              <a:rPr lang="en-GB" sz="1600" dirty="0" smtClean="0"/>
              <a:t>short story </a:t>
            </a:r>
            <a:r>
              <a:rPr lang="en-GB" sz="1600" b="1" dirty="0" smtClean="0"/>
              <a:t>“Main Street</a:t>
            </a:r>
            <a:r>
              <a:rPr lang="en-GB" sz="1600" b="1" dirty="0"/>
              <a:t>”</a:t>
            </a:r>
            <a:r>
              <a:rPr lang="en-GB" sz="1600" dirty="0"/>
              <a:t> (1849) </a:t>
            </a:r>
            <a:r>
              <a:rPr lang="en-GB" sz="1600" b="1" dirty="0"/>
              <a:t>ironically describing his </a:t>
            </a:r>
            <a:r>
              <a:rPr lang="en-GB" sz="1600" b="1" dirty="0" smtClean="0"/>
              <a:t>historical fiction</a:t>
            </a:r>
            <a:r>
              <a:rPr lang="en-GB" sz="1600" dirty="0" smtClean="0"/>
              <a:t> as a mechanical puppet theatre propelled by a crank and loudly criticized by some spectators</a:t>
            </a:r>
            <a:r>
              <a:rPr lang="cs-CZ" sz="1600" dirty="0" smtClean="0"/>
              <a:t>.</a:t>
            </a:r>
            <a:r>
              <a:rPr lang="en-GB" sz="1600" dirty="0" smtClean="0"/>
              <a:t> </a:t>
            </a:r>
          </a:p>
          <a:p>
            <a:pPr marL="0" indent="0">
              <a:lnSpc>
                <a:spcPct val="100000"/>
              </a:lnSpc>
              <a:spcBef>
                <a:spcPts val="0"/>
              </a:spcBef>
              <a:buNone/>
            </a:pPr>
            <a:r>
              <a:rPr lang="en-GB" sz="1600" b="1" dirty="0" smtClean="0"/>
              <a:t>Melville: </a:t>
            </a:r>
            <a:r>
              <a:rPr lang="en-GB" sz="1600" dirty="0" smtClean="0"/>
              <a:t>short story </a:t>
            </a:r>
            <a:r>
              <a:rPr lang="en-GB" sz="1600" b="1" dirty="0" smtClean="0"/>
              <a:t>“Bartleby the Scrivener”</a:t>
            </a:r>
            <a:r>
              <a:rPr lang="en-GB" sz="1600" dirty="0" smtClean="0"/>
              <a:t> (1853) using </a:t>
            </a:r>
            <a:r>
              <a:rPr lang="en-GB" sz="1600" b="1" dirty="0" smtClean="0"/>
              <a:t>the symbol of </a:t>
            </a:r>
            <a:r>
              <a:rPr lang="cs-CZ" sz="1600" b="1" dirty="0" err="1" smtClean="0"/>
              <a:t>the</a:t>
            </a:r>
            <a:r>
              <a:rPr lang="cs-CZ" sz="1600" b="1" dirty="0" smtClean="0"/>
              <a:t> </a:t>
            </a:r>
            <a:r>
              <a:rPr lang="en-GB" sz="1600" b="1" dirty="0" smtClean="0"/>
              <a:t>Dead Letter Office for the fiction which cannot find its readership</a:t>
            </a:r>
            <a:r>
              <a:rPr lang="en-GB" sz="1600" dirty="0" smtClean="0"/>
              <a:t>; chapter </a:t>
            </a:r>
            <a:r>
              <a:rPr lang="en-GB" sz="1600" b="1" dirty="0" smtClean="0"/>
              <a:t>“The Affidavit” in </a:t>
            </a:r>
            <a:r>
              <a:rPr lang="en-GB" sz="1600" b="1" i="1" dirty="0" smtClean="0"/>
              <a:t>Moby-Dick</a:t>
            </a:r>
            <a:r>
              <a:rPr lang="en-GB" sz="1600" b="1" dirty="0" smtClean="0"/>
              <a:t> (1851)</a:t>
            </a:r>
            <a:r>
              <a:rPr lang="en-GB" sz="1600" dirty="0" smtClean="0"/>
              <a:t> where the author swears that he will speak the truth but immediately admits that this </a:t>
            </a:r>
            <a:r>
              <a:rPr lang="en-GB" sz="1600" b="1" dirty="0" smtClean="0"/>
              <a:t>“truth” is based on the myths mariners narrate about whales</a:t>
            </a:r>
            <a:r>
              <a:rPr lang="en-GB" sz="1600" dirty="0" smtClean="0"/>
              <a:t>.</a:t>
            </a:r>
            <a:endParaRPr lang="en-GB" sz="1600" dirty="0"/>
          </a:p>
        </p:txBody>
      </p:sp>
      <p:pic>
        <p:nvPicPr>
          <p:cNvPr id="25" name="Zástupný symbol pro obsah 24" descr="https://cdnb.artstation.com/p/assets/images/images/015/093/263/large/roberto-ricci-bartlebyforjohn.jpg?1547035019"/>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483072" y="1087916"/>
            <a:ext cx="2702365" cy="4176000"/>
          </a:xfrm>
          <a:prstGeom prst="rect">
            <a:avLst/>
          </a:prstGeom>
          <a:noFill/>
          <a:ln>
            <a:noFill/>
          </a:ln>
        </p:spPr>
      </p:pic>
      <p:sp>
        <p:nvSpPr>
          <p:cNvPr id="7" name="TextovéPole 6"/>
          <p:cNvSpPr txBox="1"/>
          <p:nvPr/>
        </p:nvSpPr>
        <p:spPr>
          <a:xfrm>
            <a:off x="9568874" y="5772727"/>
            <a:ext cx="2419926" cy="646331"/>
          </a:xfrm>
          <a:prstGeom prst="rect">
            <a:avLst/>
          </a:prstGeom>
          <a:noFill/>
        </p:spPr>
        <p:txBody>
          <a:bodyPr wrap="square" rtlCol="0">
            <a:spAutoFit/>
          </a:bodyPr>
          <a:lstStyle/>
          <a:p>
            <a:pPr algn="ctr"/>
            <a:r>
              <a:rPr lang="cs-CZ" dirty="0" smtClean="0"/>
              <a:t>Roberto </a:t>
            </a:r>
            <a:r>
              <a:rPr lang="cs-CZ" dirty="0" err="1" smtClean="0"/>
              <a:t>Ricci</a:t>
            </a:r>
            <a:r>
              <a:rPr lang="cs-CZ" dirty="0" smtClean="0"/>
              <a:t>: </a:t>
            </a:r>
          </a:p>
          <a:p>
            <a:pPr algn="ctr"/>
            <a:r>
              <a:rPr lang="cs-CZ" i="1" dirty="0" err="1" smtClean="0"/>
              <a:t>Bartleby</a:t>
            </a:r>
            <a:r>
              <a:rPr lang="cs-CZ" i="1" dirty="0" smtClean="0"/>
              <a:t>,</a:t>
            </a:r>
            <a:r>
              <a:rPr lang="cs-CZ" i="1" dirty="0"/>
              <a:t> </a:t>
            </a:r>
            <a:r>
              <a:rPr lang="cs-CZ" i="1" dirty="0" err="1" smtClean="0"/>
              <a:t>the</a:t>
            </a:r>
            <a:r>
              <a:rPr lang="cs-CZ" i="1" dirty="0" smtClean="0"/>
              <a:t> </a:t>
            </a:r>
            <a:r>
              <a:rPr lang="cs-CZ" i="1" dirty="0" err="1" smtClean="0"/>
              <a:t>Scrivener</a:t>
            </a:r>
            <a:endParaRPr lang="cs-CZ" i="1" dirty="0"/>
          </a:p>
        </p:txBody>
      </p:sp>
    </p:spTree>
    <p:extLst>
      <p:ext uri="{BB962C8B-B14F-4D97-AF65-F5344CB8AC3E}">
        <p14:creationId xmlns:p14="http://schemas.microsoft.com/office/powerpoint/2010/main" val="576634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601" y="0"/>
            <a:ext cx="11951854" cy="1034474"/>
          </a:xfrm>
        </p:spPr>
        <p:txBody>
          <a:bodyPr>
            <a:normAutofit fontScale="90000"/>
          </a:bodyPr>
          <a:lstStyle/>
          <a:p>
            <a:pPr algn="ctr"/>
            <a:r>
              <a:rPr lang="cs-CZ" sz="3600" dirty="0" err="1" smtClean="0">
                <a:latin typeface="Arial Black" panose="020B0A04020102020204" pitchFamily="34" charset="0"/>
              </a:rPr>
              <a:t>Introduction</a:t>
            </a:r>
            <a:r>
              <a:rPr lang="cs-CZ" sz="3600" dirty="0" smtClean="0">
                <a:latin typeface="Arial Black" panose="020B0A04020102020204" pitchFamily="34" charset="0"/>
              </a:rPr>
              <a:t>: </a:t>
            </a:r>
            <a:r>
              <a:rPr lang="cs-CZ" sz="3600" dirty="0" err="1" smtClean="0">
                <a:latin typeface="Arial Black" panose="020B0A04020102020204" pitchFamily="34" charset="0"/>
              </a:rPr>
              <a:t>Historical</a:t>
            </a:r>
            <a:r>
              <a:rPr lang="cs-CZ" sz="3600" dirty="0" smtClean="0">
                <a:latin typeface="Arial Black" panose="020B0A04020102020204" pitchFamily="34" charset="0"/>
              </a:rPr>
              <a:t> </a:t>
            </a:r>
            <a:r>
              <a:rPr lang="cs-CZ" sz="3600" dirty="0" err="1" smtClean="0">
                <a:latin typeface="Arial Black" panose="020B0A04020102020204" pitchFamily="34" charset="0"/>
              </a:rPr>
              <a:t>Significance</a:t>
            </a:r>
            <a:r>
              <a:rPr lang="cs-CZ" sz="3600" dirty="0" smtClean="0">
                <a:latin typeface="Arial Black" panose="020B0A04020102020204" pitchFamily="34" charset="0"/>
              </a:rPr>
              <a:t> </a:t>
            </a:r>
            <a:r>
              <a:rPr lang="cs-CZ" sz="3600" dirty="0" err="1" smtClean="0">
                <a:latin typeface="Arial Black" panose="020B0A04020102020204" pitchFamily="34" charset="0"/>
              </a:rPr>
              <a:t>of</a:t>
            </a:r>
            <a:r>
              <a:rPr lang="cs-CZ" sz="3600" dirty="0" smtClean="0">
                <a:latin typeface="Arial Black" panose="020B0A04020102020204" pitchFamily="34" charset="0"/>
              </a:rPr>
              <a:t> </a:t>
            </a:r>
            <a:br>
              <a:rPr lang="cs-CZ" sz="3600" dirty="0" smtClean="0">
                <a:latin typeface="Arial Black" panose="020B0A04020102020204" pitchFamily="34" charset="0"/>
              </a:rPr>
            </a:br>
            <a:r>
              <a:rPr lang="cs-CZ" sz="3600" dirty="0" err="1" smtClean="0">
                <a:latin typeface="Arial Black" panose="020B0A04020102020204" pitchFamily="34" charset="0"/>
              </a:rPr>
              <a:t>Hawthorne</a:t>
            </a:r>
            <a:r>
              <a:rPr lang="cs-CZ" sz="3600" dirty="0" smtClean="0">
                <a:latin typeface="Arial Black" panose="020B0A04020102020204" pitchFamily="34" charset="0"/>
              </a:rPr>
              <a:t> and </a:t>
            </a:r>
            <a:r>
              <a:rPr lang="cs-CZ" sz="3600" dirty="0" err="1" smtClean="0">
                <a:latin typeface="Arial Black" panose="020B0A04020102020204" pitchFamily="34" charset="0"/>
              </a:rPr>
              <a:t>Melville</a:t>
            </a:r>
            <a:r>
              <a:rPr lang="cs-CZ" sz="3600" dirty="0" smtClean="0">
                <a:latin typeface="Arial Black" panose="020B0A04020102020204" pitchFamily="34" charset="0"/>
              </a:rPr>
              <a:t> and </a:t>
            </a:r>
            <a:r>
              <a:rPr lang="cs-CZ" sz="3600" dirty="0" err="1" smtClean="0">
                <a:latin typeface="Arial Black" panose="020B0A04020102020204" pitchFamily="34" charset="0"/>
              </a:rPr>
              <a:t>Their</a:t>
            </a:r>
            <a:r>
              <a:rPr lang="cs-CZ" sz="3600" dirty="0" smtClean="0">
                <a:latin typeface="Arial Black" panose="020B0A04020102020204" pitchFamily="34" charset="0"/>
              </a:rPr>
              <a:t> Major </a:t>
            </a:r>
            <a:r>
              <a:rPr lang="cs-CZ" sz="3600" dirty="0" err="1" smtClean="0">
                <a:latin typeface="Arial Black" panose="020B0A04020102020204" pitchFamily="34" charset="0"/>
              </a:rPr>
              <a:t>Differences</a:t>
            </a:r>
            <a:endParaRPr lang="cs-CZ" sz="3600" dirty="0"/>
          </a:p>
        </p:txBody>
      </p:sp>
      <p:sp>
        <p:nvSpPr>
          <p:cNvPr id="3" name="Zástupný symbol pro obsah 2"/>
          <p:cNvSpPr>
            <a:spLocks noGrp="1"/>
          </p:cNvSpPr>
          <p:nvPr>
            <p:ph sz="half" idx="1"/>
          </p:nvPr>
        </p:nvSpPr>
        <p:spPr>
          <a:xfrm>
            <a:off x="1" y="1122219"/>
            <a:ext cx="9088582" cy="5735781"/>
          </a:xfrm>
        </p:spPr>
        <p:txBody>
          <a:bodyPr>
            <a:normAutofit fontScale="92500" lnSpcReduction="10000"/>
          </a:bodyPr>
          <a:lstStyle/>
          <a:p>
            <a:pPr marL="0" indent="0">
              <a:lnSpc>
                <a:spcPct val="110000"/>
              </a:lnSpc>
              <a:spcBef>
                <a:spcPts val="0"/>
              </a:spcBef>
              <a:buNone/>
            </a:pPr>
            <a:r>
              <a:rPr lang="cs-CZ" sz="2200" b="1" dirty="0" err="1" smtClean="0">
                <a:solidFill>
                  <a:srgbClr val="7030A0"/>
                </a:solidFill>
              </a:rPr>
              <a:t>Historical</a:t>
            </a:r>
            <a:r>
              <a:rPr lang="cs-CZ" sz="2200" b="1" dirty="0" smtClean="0">
                <a:solidFill>
                  <a:srgbClr val="7030A0"/>
                </a:solidFill>
              </a:rPr>
              <a:t> </a:t>
            </a:r>
            <a:r>
              <a:rPr lang="cs-CZ" sz="2200" b="1" dirty="0" err="1" smtClean="0">
                <a:solidFill>
                  <a:srgbClr val="7030A0"/>
                </a:solidFill>
              </a:rPr>
              <a:t>Significance</a:t>
            </a:r>
            <a:endParaRPr lang="cs-CZ" sz="2200" b="1" dirty="0" smtClean="0">
              <a:solidFill>
                <a:srgbClr val="7030A0"/>
              </a:solidFill>
            </a:endParaRPr>
          </a:p>
          <a:p>
            <a:pPr>
              <a:lnSpc>
                <a:spcPct val="110000"/>
              </a:lnSpc>
              <a:spcBef>
                <a:spcPts val="0"/>
              </a:spcBef>
            </a:pPr>
            <a:r>
              <a:rPr lang="cs-CZ" sz="1800" dirty="0" err="1" smtClean="0"/>
              <a:t>Some</a:t>
            </a:r>
            <a:r>
              <a:rPr lang="cs-CZ" sz="1800" dirty="0" smtClean="0"/>
              <a:t> </a:t>
            </a:r>
            <a:r>
              <a:rPr lang="en-US" sz="1800" dirty="0" smtClean="0"/>
              <a:t>works </a:t>
            </a:r>
            <a:r>
              <a:rPr lang="en-US" sz="1800" dirty="0"/>
              <a:t>by Hawthorne and </a:t>
            </a:r>
            <a:r>
              <a:rPr lang="en-US" sz="1800" dirty="0" smtClean="0"/>
              <a:t>Melville</a:t>
            </a:r>
            <a:r>
              <a:rPr lang="cs-CZ" sz="1800" dirty="0" smtClean="0"/>
              <a:t>, </a:t>
            </a:r>
            <a:r>
              <a:rPr lang="en-US" sz="1800" dirty="0" smtClean="0"/>
              <a:t>especially</a:t>
            </a:r>
            <a:r>
              <a:rPr lang="cs-CZ" sz="1800" dirty="0" smtClean="0"/>
              <a:t> </a:t>
            </a:r>
            <a:r>
              <a:rPr lang="en-US" sz="1800" b="1" i="1" dirty="0" smtClean="0"/>
              <a:t>The </a:t>
            </a:r>
            <a:r>
              <a:rPr lang="en-US" sz="1800" b="1" i="1" dirty="0"/>
              <a:t>Scarlet </a:t>
            </a:r>
            <a:r>
              <a:rPr lang="en-US" sz="1800" b="1" i="1" dirty="0" smtClean="0"/>
              <a:t>Letter</a:t>
            </a:r>
            <a:r>
              <a:rPr lang="cs-CZ" sz="1800" b="1" i="1" dirty="0" smtClean="0"/>
              <a:t> </a:t>
            </a:r>
            <a:r>
              <a:rPr lang="cs-CZ" sz="1800" dirty="0" smtClean="0"/>
              <a:t>(1850)</a:t>
            </a:r>
            <a:r>
              <a:rPr lang="en-US" sz="1800" i="1" dirty="0" smtClean="0"/>
              <a:t> </a:t>
            </a:r>
            <a:r>
              <a:rPr lang="en-US" sz="1800" dirty="0"/>
              <a:t>and </a:t>
            </a:r>
            <a:r>
              <a:rPr lang="en-US" sz="1800" b="1" i="1" dirty="0" smtClean="0"/>
              <a:t>Moby-Dick</a:t>
            </a:r>
            <a:r>
              <a:rPr lang="cs-CZ" sz="1800" b="1" i="1" dirty="0" smtClean="0"/>
              <a:t> </a:t>
            </a:r>
            <a:r>
              <a:rPr lang="cs-CZ" sz="1800" dirty="0" smtClean="0"/>
              <a:t>(1851</a:t>
            </a:r>
            <a:r>
              <a:rPr lang="en-US" sz="1800" dirty="0" smtClean="0"/>
              <a:t>) </a:t>
            </a:r>
            <a:r>
              <a:rPr lang="en-US" sz="1800" b="1" dirty="0"/>
              <a:t>close the </a:t>
            </a:r>
            <a:r>
              <a:rPr lang="cs-CZ" sz="1800" b="1" dirty="0" smtClean="0"/>
              <a:t>period</a:t>
            </a:r>
            <a:r>
              <a:rPr lang="cs-CZ" sz="1800" dirty="0" smtClean="0"/>
              <a:t> </a:t>
            </a:r>
            <a:r>
              <a:rPr lang="cs-CZ" sz="1800" dirty="0" err="1" smtClean="0"/>
              <a:t>of</a:t>
            </a:r>
            <a:r>
              <a:rPr lang="cs-CZ" sz="1800" dirty="0" smtClean="0"/>
              <a:t> </a:t>
            </a:r>
            <a:r>
              <a:rPr lang="cs-CZ" sz="1800" dirty="0" err="1" smtClean="0"/>
              <a:t>American</a:t>
            </a:r>
            <a:r>
              <a:rPr lang="cs-CZ" sz="1800" dirty="0" smtClean="0"/>
              <a:t> </a:t>
            </a:r>
            <a:r>
              <a:rPr lang="cs-CZ" sz="1800" dirty="0" err="1" smtClean="0"/>
              <a:t>literary</a:t>
            </a:r>
            <a:r>
              <a:rPr lang="cs-CZ" sz="1800" dirty="0" smtClean="0"/>
              <a:t> </a:t>
            </a:r>
            <a:r>
              <a:rPr lang="cs-CZ" sz="1800" dirty="0" err="1" smtClean="0"/>
              <a:t>history</a:t>
            </a:r>
            <a:r>
              <a:rPr lang="cs-CZ" sz="1800" dirty="0" smtClean="0"/>
              <a:t> </a:t>
            </a:r>
            <a:r>
              <a:rPr lang="en-US" sz="1800" b="1" dirty="0" smtClean="0"/>
              <a:t>from </a:t>
            </a:r>
            <a:r>
              <a:rPr lang="en-US" sz="1800" b="1" dirty="0"/>
              <a:t>the Revolution to the Civil War</a:t>
            </a:r>
            <a:r>
              <a:rPr lang="en-US" sz="1800" dirty="0"/>
              <a:t>. </a:t>
            </a:r>
            <a:endParaRPr lang="cs-CZ" sz="1800" dirty="0" smtClean="0"/>
          </a:p>
          <a:p>
            <a:pPr>
              <a:lnSpc>
                <a:spcPct val="110000"/>
              </a:lnSpc>
              <a:spcBef>
                <a:spcPts val="0"/>
              </a:spcBef>
            </a:pPr>
            <a:r>
              <a:rPr lang="cs-CZ" sz="1800" dirty="0"/>
              <a:t>T</a:t>
            </a:r>
            <a:r>
              <a:rPr lang="en-US" sz="1800" dirty="0" smtClean="0"/>
              <a:t>hey </a:t>
            </a:r>
            <a:r>
              <a:rPr lang="en-US" sz="1800" dirty="0"/>
              <a:t>also </a:t>
            </a:r>
            <a:r>
              <a:rPr lang="en-US" sz="1800" b="1" dirty="0"/>
              <a:t>foreshadow later </a:t>
            </a:r>
            <a:r>
              <a:rPr lang="en-US" sz="1800" b="1" dirty="0" smtClean="0"/>
              <a:t>developments</a:t>
            </a:r>
            <a:r>
              <a:rPr lang="cs-CZ" sz="1800" b="1" dirty="0" smtClean="0"/>
              <a:t>:</a:t>
            </a:r>
            <a:endParaRPr lang="en-US" sz="1800" b="1" dirty="0"/>
          </a:p>
          <a:p>
            <a:pPr marL="573300" indent="-342900">
              <a:lnSpc>
                <a:spcPct val="110000"/>
              </a:lnSpc>
              <a:spcBef>
                <a:spcPts val="0"/>
              </a:spcBef>
              <a:buFontTx/>
              <a:buChar char="-"/>
            </a:pPr>
            <a:r>
              <a:rPr lang="en-US" sz="1800" dirty="0" smtClean="0"/>
              <a:t>Hawthorne’s </a:t>
            </a:r>
            <a:r>
              <a:rPr lang="en-US" sz="1800" dirty="0"/>
              <a:t>last completed novel </a:t>
            </a:r>
            <a:r>
              <a:rPr lang="en-US" sz="1800" b="1" i="1" dirty="0"/>
              <a:t>The Marble Faun</a:t>
            </a:r>
            <a:r>
              <a:rPr lang="en-US" sz="1800" i="1" dirty="0"/>
              <a:t> </a:t>
            </a:r>
            <a:r>
              <a:rPr lang="en-US" sz="1800" dirty="0"/>
              <a:t>(1860</a:t>
            </a:r>
            <a:r>
              <a:rPr lang="en-US" sz="1800" dirty="0" smtClean="0"/>
              <a:t>)</a:t>
            </a:r>
            <a:r>
              <a:rPr lang="cs-CZ" sz="1800" dirty="0" smtClean="0"/>
              <a:t> - </a:t>
            </a:r>
            <a:r>
              <a:rPr lang="en-US" sz="1800" dirty="0" smtClean="0"/>
              <a:t> </a:t>
            </a:r>
            <a:r>
              <a:rPr lang="en-US" sz="1800" b="1" dirty="0"/>
              <a:t>the theme </a:t>
            </a:r>
            <a:r>
              <a:rPr lang="en-US" sz="1800" b="1" dirty="0" smtClean="0"/>
              <a:t>of</a:t>
            </a:r>
            <a:r>
              <a:rPr lang="cs-CZ" sz="1800" b="1" dirty="0" smtClean="0"/>
              <a:t> </a:t>
            </a:r>
            <a:r>
              <a:rPr lang="en-US" sz="1800" b="1" dirty="0" smtClean="0"/>
              <a:t>Americans </a:t>
            </a:r>
            <a:r>
              <a:rPr lang="en-US" sz="1800" b="1" dirty="0"/>
              <a:t>in Europe</a:t>
            </a:r>
            <a:r>
              <a:rPr lang="en-US" sz="1800" dirty="0"/>
              <a:t> developed from the 1870s in the psychological novels of </a:t>
            </a:r>
            <a:r>
              <a:rPr lang="en-US" sz="1800" b="1" dirty="0"/>
              <a:t>Henry </a:t>
            </a:r>
            <a:r>
              <a:rPr lang="en-US" sz="1800" b="1" dirty="0" smtClean="0"/>
              <a:t>James</a:t>
            </a:r>
            <a:r>
              <a:rPr lang="en-US" sz="1800" dirty="0" smtClean="0"/>
              <a:t>.</a:t>
            </a:r>
            <a:endParaRPr lang="cs-CZ" sz="1800" dirty="0" smtClean="0"/>
          </a:p>
          <a:p>
            <a:pPr marL="573300" indent="-342900">
              <a:lnSpc>
                <a:spcPct val="110000"/>
              </a:lnSpc>
              <a:spcBef>
                <a:spcPts val="0"/>
              </a:spcBef>
              <a:buFontTx/>
              <a:buChar char="-"/>
            </a:pPr>
            <a:r>
              <a:rPr lang="cs-CZ" sz="1800" b="1" dirty="0" smtClean="0"/>
              <a:t>M</a:t>
            </a:r>
            <a:r>
              <a:rPr lang="en-US" sz="1800" b="1" dirty="0" err="1" smtClean="0"/>
              <a:t>elville’s</a:t>
            </a:r>
            <a:r>
              <a:rPr lang="en-US" sz="1800" b="1" dirty="0" smtClean="0"/>
              <a:t> allegory and symbolism in </a:t>
            </a:r>
            <a:r>
              <a:rPr lang="en-US" sz="1800" b="1" i="1" dirty="0" smtClean="0"/>
              <a:t>Moby-Dick</a:t>
            </a:r>
            <a:r>
              <a:rPr lang="en-US" sz="1800" i="1" dirty="0" smtClean="0"/>
              <a:t> </a:t>
            </a:r>
            <a:r>
              <a:rPr lang="en-US" sz="1800" dirty="0" smtClean="0"/>
              <a:t>reveal</a:t>
            </a:r>
            <a:r>
              <a:rPr lang="cs-CZ" sz="1800" dirty="0" smtClean="0"/>
              <a:t> - </a:t>
            </a:r>
            <a:r>
              <a:rPr lang="en-US" sz="1800" dirty="0" smtClean="0"/>
              <a:t>in the course of the</a:t>
            </a:r>
            <a:r>
              <a:rPr lang="cs-CZ" sz="1800" dirty="0" smtClean="0"/>
              <a:t> </a:t>
            </a:r>
            <a:r>
              <a:rPr lang="en-US" sz="1800" dirty="0" smtClean="0"/>
              <a:t>transformation of the Puritan myth</a:t>
            </a:r>
            <a:r>
              <a:rPr lang="cs-CZ" sz="1800" dirty="0" smtClean="0"/>
              <a:t> and </a:t>
            </a:r>
            <a:r>
              <a:rPr lang="cs-CZ" sz="1800" dirty="0" err="1" smtClean="0"/>
              <a:t>typological</a:t>
            </a:r>
            <a:r>
              <a:rPr lang="cs-CZ" sz="1800" dirty="0" smtClean="0"/>
              <a:t> </a:t>
            </a:r>
            <a:r>
              <a:rPr lang="cs-CZ" sz="1800" dirty="0" err="1" smtClean="0"/>
              <a:t>view</a:t>
            </a:r>
            <a:r>
              <a:rPr lang="cs-CZ" sz="1800" dirty="0" smtClean="0"/>
              <a:t> </a:t>
            </a:r>
            <a:r>
              <a:rPr lang="cs-CZ" sz="1800" dirty="0" err="1" smtClean="0"/>
              <a:t>of</a:t>
            </a:r>
            <a:r>
              <a:rPr lang="cs-CZ" sz="1800" dirty="0" smtClean="0"/>
              <a:t> </a:t>
            </a:r>
            <a:r>
              <a:rPr lang="cs-CZ" sz="1800" dirty="0" err="1" smtClean="0"/>
              <a:t>history</a:t>
            </a:r>
            <a:r>
              <a:rPr lang="cs-CZ" sz="1800" dirty="0" smtClean="0"/>
              <a:t> </a:t>
            </a:r>
            <a:r>
              <a:rPr lang="en-US" sz="1800" dirty="0" smtClean="0"/>
              <a:t>-</a:t>
            </a:r>
            <a:r>
              <a:rPr lang="cs-CZ" sz="1800" dirty="0" smtClean="0"/>
              <a:t> </a:t>
            </a:r>
            <a:r>
              <a:rPr lang="en-US" sz="1800" b="1" dirty="0" smtClean="0"/>
              <a:t>possibilities for new and much</a:t>
            </a:r>
            <a:r>
              <a:rPr lang="cs-CZ" sz="1800" b="1" dirty="0" smtClean="0"/>
              <a:t> </a:t>
            </a:r>
            <a:r>
              <a:rPr lang="en-US" sz="1800" b="1" dirty="0" smtClean="0"/>
              <a:t>more disquieting projections of American identity</a:t>
            </a:r>
            <a:r>
              <a:rPr lang="cs-CZ" sz="1800" dirty="0"/>
              <a:t> </a:t>
            </a:r>
            <a:r>
              <a:rPr lang="cs-CZ" sz="1800" dirty="0" smtClean="0"/>
              <a:t>(</a:t>
            </a:r>
            <a:r>
              <a:rPr lang="cs-CZ" sz="1800" dirty="0" err="1" smtClean="0"/>
              <a:t>e.g</a:t>
            </a:r>
            <a:r>
              <a:rPr lang="cs-CZ" sz="1800" dirty="0" smtClean="0"/>
              <a:t>., </a:t>
            </a:r>
            <a:r>
              <a:rPr lang="en-US" sz="1800" dirty="0" smtClean="0"/>
              <a:t>in the late work of Mark Twain</a:t>
            </a:r>
            <a:r>
              <a:rPr lang="cs-CZ" sz="1800" dirty="0" smtClean="0"/>
              <a:t>).</a:t>
            </a:r>
            <a:endParaRPr lang="cs-CZ" sz="1800" dirty="0"/>
          </a:p>
          <a:p>
            <a:pPr marL="0" indent="0">
              <a:lnSpc>
                <a:spcPct val="110000"/>
              </a:lnSpc>
              <a:spcBef>
                <a:spcPts val="0"/>
              </a:spcBef>
              <a:buNone/>
            </a:pPr>
            <a:r>
              <a:rPr lang="cs-CZ" sz="2200" b="1" dirty="0" err="1" smtClean="0">
                <a:solidFill>
                  <a:srgbClr val="7030A0"/>
                </a:solidFill>
              </a:rPr>
              <a:t>Differences</a:t>
            </a:r>
            <a:r>
              <a:rPr lang="cs-CZ" sz="2200" b="1" dirty="0" smtClean="0">
                <a:solidFill>
                  <a:srgbClr val="7030A0"/>
                </a:solidFill>
              </a:rPr>
              <a:t> </a:t>
            </a:r>
            <a:r>
              <a:rPr lang="en-US" sz="2200" b="1" dirty="0" smtClean="0">
                <a:solidFill>
                  <a:srgbClr val="7030A0"/>
                </a:solidFill>
              </a:rPr>
              <a:t>between </a:t>
            </a:r>
            <a:r>
              <a:rPr lang="en-US" sz="2200" b="1" dirty="0">
                <a:solidFill>
                  <a:srgbClr val="7030A0"/>
                </a:solidFill>
              </a:rPr>
              <a:t>the two authors</a:t>
            </a:r>
            <a:r>
              <a:rPr lang="en-US" sz="1800" dirty="0"/>
              <a:t> </a:t>
            </a:r>
            <a:r>
              <a:rPr lang="en-US" sz="1800" dirty="0" smtClean="0"/>
              <a:t>lie </a:t>
            </a:r>
            <a:r>
              <a:rPr lang="en-US" sz="1800" dirty="0"/>
              <a:t>in their </a:t>
            </a:r>
            <a:r>
              <a:rPr lang="en-US" sz="1800" dirty="0" smtClean="0"/>
              <a:t>th</a:t>
            </a:r>
            <a:r>
              <a:rPr lang="en-US" sz="1800" b="1" dirty="0" smtClean="0"/>
              <a:t>ematic</a:t>
            </a:r>
            <a:r>
              <a:rPr lang="cs-CZ" sz="1800" b="1" dirty="0" smtClean="0"/>
              <a:t> - </a:t>
            </a:r>
            <a:r>
              <a:rPr lang="en-US" sz="1800" b="1" dirty="0" smtClean="0"/>
              <a:t>cultural and</a:t>
            </a:r>
            <a:r>
              <a:rPr lang="cs-CZ" sz="1800" b="1" dirty="0" smtClean="0"/>
              <a:t> </a:t>
            </a:r>
            <a:r>
              <a:rPr lang="en-US" sz="1800" b="1" dirty="0" smtClean="0"/>
              <a:t>philosophical</a:t>
            </a:r>
            <a:r>
              <a:rPr lang="cs-CZ" sz="1800" b="1" dirty="0" smtClean="0"/>
              <a:t> </a:t>
            </a:r>
            <a:r>
              <a:rPr lang="en-US" sz="1800" b="1" dirty="0" smtClean="0"/>
              <a:t>-</a:t>
            </a:r>
            <a:r>
              <a:rPr lang="cs-CZ" sz="1800" b="1" dirty="0" smtClean="0"/>
              <a:t> </a:t>
            </a:r>
            <a:r>
              <a:rPr lang="en-US" sz="1800" b="1" dirty="0" smtClean="0"/>
              <a:t>focus</a:t>
            </a:r>
            <a:r>
              <a:rPr lang="en-US" sz="1800" b="1" dirty="0"/>
              <a:t>.</a:t>
            </a:r>
            <a:r>
              <a:rPr lang="en-US" sz="1800" dirty="0"/>
              <a:t> </a:t>
            </a:r>
            <a:endParaRPr lang="cs-CZ" sz="1800" dirty="0" smtClean="0"/>
          </a:p>
          <a:p>
            <a:pPr>
              <a:lnSpc>
                <a:spcPct val="110000"/>
              </a:lnSpc>
              <a:spcBef>
                <a:spcPts val="0"/>
              </a:spcBef>
            </a:pPr>
            <a:r>
              <a:rPr lang="en-US" sz="1800" b="1" dirty="0" smtClean="0"/>
              <a:t>Hawthorne</a:t>
            </a:r>
            <a:r>
              <a:rPr lang="cs-CZ" sz="1800" b="1" dirty="0" smtClean="0"/>
              <a:t>:</a:t>
            </a:r>
            <a:r>
              <a:rPr lang="en-US" sz="1800" dirty="0" smtClean="0"/>
              <a:t> </a:t>
            </a:r>
            <a:r>
              <a:rPr lang="cs-CZ" sz="1800" dirty="0"/>
              <a:t> </a:t>
            </a:r>
            <a:r>
              <a:rPr lang="cs-CZ" sz="1800" dirty="0" err="1" smtClean="0"/>
              <a:t>focusing</a:t>
            </a:r>
            <a:r>
              <a:rPr lang="cs-CZ" sz="1800" dirty="0" smtClean="0"/>
              <a:t> on </a:t>
            </a:r>
            <a:r>
              <a:rPr lang="cs-CZ" sz="1800" b="1" dirty="0" err="1" smtClean="0"/>
              <a:t>the</a:t>
            </a:r>
            <a:r>
              <a:rPr lang="cs-CZ" sz="1800" b="1" dirty="0" smtClean="0"/>
              <a:t> </a:t>
            </a:r>
            <a:r>
              <a:rPr lang="cs-CZ" sz="1800" b="1" dirty="0" err="1" smtClean="0"/>
              <a:t>Puritan</a:t>
            </a:r>
            <a:r>
              <a:rPr lang="cs-CZ" sz="1800" b="1" dirty="0" smtClean="0"/>
              <a:t> </a:t>
            </a:r>
            <a:r>
              <a:rPr lang="en-US" sz="1800" b="1" dirty="0" smtClean="0"/>
              <a:t>origins of</a:t>
            </a:r>
            <a:r>
              <a:rPr lang="cs-CZ" sz="1800" b="1" dirty="0" smtClean="0"/>
              <a:t> </a:t>
            </a:r>
            <a:r>
              <a:rPr lang="en-US" sz="1800" b="1" dirty="0" smtClean="0"/>
              <a:t>American </a:t>
            </a:r>
            <a:r>
              <a:rPr lang="en-US" sz="1800" b="1" dirty="0"/>
              <a:t>culture</a:t>
            </a:r>
            <a:r>
              <a:rPr lang="en-US" sz="1800" dirty="0"/>
              <a:t> and </a:t>
            </a:r>
            <a:r>
              <a:rPr lang="en-US" sz="1800" dirty="0" smtClean="0"/>
              <a:t>the way</a:t>
            </a:r>
            <a:r>
              <a:rPr lang="cs-CZ" sz="1800" dirty="0" smtClean="0"/>
              <a:t>s</a:t>
            </a:r>
            <a:r>
              <a:rPr lang="cs-CZ" sz="1800" dirty="0"/>
              <a:t> </a:t>
            </a:r>
            <a:r>
              <a:rPr lang="cs-CZ" sz="1800" b="1" dirty="0" err="1" smtClean="0"/>
              <a:t>American</a:t>
            </a:r>
            <a:r>
              <a:rPr lang="cs-CZ" sz="1800" b="1" dirty="0" smtClean="0"/>
              <a:t> </a:t>
            </a:r>
            <a:r>
              <a:rPr lang="cs-CZ" sz="1800" b="1" dirty="0" err="1" smtClean="0"/>
              <a:t>colonial</a:t>
            </a:r>
            <a:r>
              <a:rPr lang="cs-CZ" sz="1800" b="1" dirty="0" smtClean="0"/>
              <a:t> </a:t>
            </a:r>
            <a:r>
              <a:rPr lang="en-US" sz="1800" b="1" dirty="0" smtClean="0"/>
              <a:t>past is </a:t>
            </a:r>
            <a:r>
              <a:rPr lang="en-US" sz="1800" b="1" dirty="0"/>
              <a:t>related to </a:t>
            </a:r>
            <a:r>
              <a:rPr lang="en-US" sz="1800" b="1" dirty="0" smtClean="0"/>
              <a:t>h</a:t>
            </a:r>
            <a:r>
              <a:rPr lang="cs-CZ" sz="1800" b="1" dirty="0" err="1" smtClean="0"/>
              <a:t>is</a:t>
            </a:r>
            <a:r>
              <a:rPr lang="cs-CZ" sz="1800" b="1" dirty="0" smtClean="0"/>
              <a:t> </a:t>
            </a:r>
            <a:r>
              <a:rPr lang="en-US" sz="1800" b="1" dirty="0" smtClean="0"/>
              <a:t>present</a:t>
            </a:r>
            <a:r>
              <a:rPr lang="cs-CZ" sz="1800" dirty="0" smtClean="0"/>
              <a:t>.</a:t>
            </a:r>
          </a:p>
          <a:p>
            <a:pPr>
              <a:lnSpc>
                <a:spcPct val="110000"/>
              </a:lnSpc>
              <a:spcBef>
                <a:spcPts val="0"/>
              </a:spcBef>
            </a:pPr>
            <a:r>
              <a:rPr lang="en-US" sz="1800" b="1" dirty="0" smtClean="0"/>
              <a:t>Melville</a:t>
            </a:r>
            <a:r>
              <a:rPr lang="cs-CZ" sz="1800" dirty="0" smtClean="0"/>
              <a:t>: </a:t>
            </a:r>
            <a:r>
              <a:rPr lang="cs-CZ" sz="1800" dirty="0" err="1" smtClean="0"/>
              <a:t>focusing</a:t>
            </a:r>
            <a:r>
              <a:rPr lang="cs-CZ" sz="1800" dirty="0" smtClean="0"/>
              <a:t> on </a:t>
            </a:r>
            <a:r>
              <a:rPr lang="en-US" sz="1800" b="1" dirty="0" smtClean="0"/>
              <a:t>the </a:t>
            </a:r>
            <a:r>
              <a:rPr lang="en-US" sz="1800" b="1" dirty="0"/>
              <a:t>horizon of American </a:t>
            </a:r>
            <a:r>
              <a:rPr lang="en-US" sz="1800" b="1" dirty="0" smtClean="0"/>
              <a:t>experience</a:t>
            </a:r>
            <a:r>
              <a:rPr lang="cs-CZ" sz="1800" dirty="0" smtClean="0"/>
              <a:t>. </a:t>
            </a:r>
            <a:r>
              <a:rPr lang="cs-CZ" sz="1800" dirty="0"/>
              <a:t>W</a:t>
            </a:r>
            <a:r>
              <a:rPr lang="en-US" sz="1800" dirty="0" smtClean="0"/>
              <a:t>hat </a:t>
            </a:r>
            <a:r>
              <a:rPr lang="en-US" sz="1800" dirty="0"/>
              <a:t>happens if </a:t>
            </a:r>
            <a:endParaRPr lang="cs-CZ" sz="1800" dirty="0" smtClean="0"/>
          </a:p>
          <a:p>
            <a:pPr marL="230400" indent="0">
              <a:lnSpc>
                <a:spcPct val="110000"/>
              </a:lnSpc>
              <a:spcBef>
                <a:spcPts val="0"/>
              </a:spcBef>
              <a:buNone/>
            </a:pPr>
            <a:r>
              <a:rPr lang="cs-CZ" sz="1800" dirty="0" smtClean="0"/>
              <a:t>- </a:t>
            </a:r>
            <a:r>
              <a:rPr lang="en-US" sz="1800" b="1" dirty="0" smtClean="0"/>
              <a:t>this </a:t>
            </a:r>
            <a:r>
              <a:rPr lang="en-US" sz="1800" b="1" dirty="0"/>
              <a:t>horizon </a:t>
            </a:r>
            <a:r>
              <a:rPr lang="en-US" sz="1800" b="1" dirty="0" smtClean="0"/>
              <a:t>disappears</a:t>
            </a:r>
            <a:r>
              <a:rPr lang="cs-CZ" sz="1800" b="1" dirty="0" smtClean="0"/>
              <a:t>: </a:t>
            </a:r>
            <a:r>
              <a:rPr lang="cs-CZ" sz="1800" dirty="0" smtClean="0"/>
              <a:t>“</a:t>
            </a:r>
            <a:r>
              <a:rPr lang="en-US" sz="1800" dirty="0" smtClean="0"/>
              <a:t>Bartleby </a:t>
            </a:r>
            <a:r>
              <a:rPr lang="en-US" sz="1800" dirty="0"/>
              <a:t>the </a:t>
            </a:r>
            <a:r>
              <a:rPr lang="en-US" sz="1800" dirty="0" smtClean="0"/>
              <a:t>Scrivener” </a:t>
            </a:r>
            <a:r>
              <a:rPr lang="en-US" sz="1800" dirty="0"/>
              <a:t>and symbolically in </a:t>
            </a:r>
            <a:r>
              <a:rPr lang="en-US" sz="1800" i="1" dirty="0" smtClean="0"/>
              <a:t>Mardi</a:t>
            </a:r>
            <a:r>
              <a:rPr lang="cs-CZ" sz="1800" dirty="0"/>
              <a:t> </a:t>
            </a:r>
            <a:r>
              <a:rPr lang="cs-CZ" sz="1800" dirty="0" smtClean="0"/>
              <a:t>(a </a:t>
            </a:r>
            <a:r>
              <a:rPr lang="cs-CZ" sz="1800" dirty="0" err="1" smtClean="0"/>
              <a:t>philosophical</a:t>
            </a:r>
            <a:r>
              <a:rPr lang="cs-CZ" sz="1800" dirty="0" smtClean="0"/>
              <a:t> novel </a:t>
            </a:r>
            <a:r>
              <a:rPr lang="cs-CZ" sz="1800" dirty="0" err="1" smtClean="0"/>
              <a:t>criticizing</a:t>
            </a:r>
            <a:r>
              <a:rPr lang="cs-CZ" sz="1800" dirty="0" smtClean="0"/>
              <a:t> </a:t>
            </a:r>
            <a:r>
              <a:rPr lang="cs-CZ" sz="1800" dirty="0" err="1" smtClean="0"/>
              <a:t>American</a:t>
            </a:r>
            <a:r>
              <a:rPr lang="cs-CZ" sz="1800" dirty="0" smtClean="0"/>
              <a:t> </a:t>
            </a:r>
            <a:r>
              <a:rPr lang="cs-CZ" sz="1800" dirty="0" err="1" smtClean="0"/>
              <a:t>utopia</a:t>
            </a:r>
            <a:r>
              <a:rPr lang="cs-CZ" sz="1800" dirty="0" smtClean="0"/>
              <a:t> by </a:t>
            </a:r>
            <a:r>
              <a:rPr lang="cs-CZ" sz="1800" dirty="0" err="1" smtClean="0"/>
              <a:t>transposing</a:t>
            </a:r>
            <a:r>
              <a:rPr lang="cs-CZ" sz="1800" dirty="0" smtClean="0"/>
              <a:t> </a:t>
            </a:r>
            <a:r>
              <a:rPr lang="cs-CZ" sz="1800" dirty="0" err="1" smtClean="0"/>
              <a:t>it</a:t>
            </a:r>
            <a:r>
              <a:rPr lang="cs-CZ" sz="1800" dirty="0" smtClean="0"/>
              <a:t> </a:t>
            </a:r>
            <a:r>
              <a:rPr lang="cs-CZ" sz="1800" dirty="0" err="1" smtClean="0"/>
              <a:t>among</a:t>
            </a:r>
            <a:r>
              <a:rPr lang="cs-CZ" sz="1800" dirty="0" smtClean="0"/>
              <a:t> </a:t>
            </a:r>
            <a:r>
              <a:rPr lang="cs-CZ" sz="1800" dirty="0" err="1" smtClean="0"/>
              <a:t>the</a:t>
            </a:r>
            <a:r>
              <a:rPr lang="cs-CZ" sz="1800" dirty="0" smtClean="0"/>
              <a:t> </a:t>
            </a:r>
            <a:r>
              <a:rPr lang="cs-CZ" sz="1800" dirty="0" err="1" smtClean="0"/>
              <a:t>nations</a:t>
            </a:r>
            <a:r>
              <a:rPr lang="cs-CZ" sz="1800" dirty="0" smtClean="0"/>
              <a:t> </a:t>
            </a:r>
            <a:r>
              <a:rPr lang="cs-CZ" sz="1800" dirty="0" err="1" smtClean="0"/>
              <a:t>of</a:t>
            </a:r>
            <a:r>
              <a:rPr lang="cs-CZ" sz="1800" dirty="0" smtClean="0"/>
              <a:t> </a:t>
            </a:r>
            <a:r>
              <a:rPr lang="cs-CZ" sz="1800" dirty="0" err="1" smtClean="0"/>
              <a:t>Polynesia</a:t>
            </a:r>
            <a:r>
              <a:rPr lang="cs-CZ" sz="1800" dirty="0" smtClean="0"/>
              <a:t>)</a:t>
            </a:r>
            <a:r>
              <a:rPr lang="en-US" sz="1800" dirty="0" smtClean="0"/>
              <a:t>,  </a:t>
            </a:r>
            <a:endParaRPr lang="cs-CZ" sz="1800" dirty="0" smtClean="0"/>
          </a:p>
          <a:p>
            <a:pPr marL="230400" indent="0">
              <a:lnSpc>
                <a:spcPct val="110000"/>
              </a:lnSpc>
              <a:spcBef>
                <a:spcPts val="0"/>
              </a:spcBef>
              <a:buNone/>
            </a:pPr>
            <a:r>
              <a:rPr lang="cs-CZ" sz="1800" dirty="0" smtClean="0"/>
              <a:t>- </a:t>
            </a:r>
            <a:r>
              <a:rPr lang="en-US" sz="1800" b="1" dirty="0" smtClean="0"/>
              <a:t>it </a:t>
            </a:r>
            <a:r>
              <a:rPr lang="en-US" sz="1800" b="1" dirty="0"/>
              <a:t>is </a:t>
            </a:r>
            <a:r>
              <a:rPr lang="en-US" sz="1800" b="1" dirty="0" smtClean="0"/>
              <a:t>shifting</a:t>
            </a:r>
            <a:r>
              <a:rPr lang="cs-CZ" sz="1800" b="1" dirty="0" smtClean="0"/>
              <a:t> </a:t>
            </a:r>
            <a:r>
              <a:rPr lang="en-US" sz="1800" b="1" dirty="0" smtClean="0"/>
              <a:t>continually </a:t>
            </a:r>
            <a:r>
              <a:rPr lang="en-US" sz="1800" b="1" dirty="0"/>
              <a:t>like the mysterious whale of </a:t>
            </a:r>
            <a:r>
              <a:rPr lang="en-US" sz="1800" b="1" i="1" dirty="0"/>
              <a:t>Moby-Dick</a:t>
            </a:r>
            <a:r>
              <a:rPr lang="en-US" sz="1800" dirty="0"/>
              <a:t>, and thus avoids our grasp.</a:t>
            </a:r>
          </a:p>
          <a:p>
            <a:pPr>
              <a:lnSpc>
                <a:spcPct val="110000"/>
              </a:lnSpc>
              <a:spcBef>
                <a:spcPts val="0"/>
              </a:spcBef>
            </a:pPr>
            <a:r>
              <a:rPr lang="en-US" sz="1800" dirty="0"/>
              <a:t>As a result, both authors have</a:t>
            </a:r>
            <a:r>
              <a:rPr lang="en-US" sz="1800" b="1" dirty="0"/>
              <a:t> different approaches to time and temporality</a:t>
            </a:r>
            <a:r>
              <a:rPr lang="en-US" sz="1800" dirty="0"/>
              <a:t>. </a:t>
            </a:r>
          </a:p>
          <a:p>
            <a:pPr marL="230400" indent="0">
              <a:lnSpc>
                <a:spcPct val="110000"/>
              </a:lnSpc>
              <a:spcBef>
                <a:spcPts val="0"/>
              </a:spcBef>
              <a:buNone/>
            </a:pPr>
            <a:r>
              <a:rPr lang="cs-CZ" sz="1800" b="1" dirty="0" smtClean="0"/>
              <a:t>- </a:t>
            </a:r>
            <a:r>
              <a:rPr lang="en-US" sz="1800" b="1" dirty="0" smtClean="0"/>
              <a:t>Hawthorne</a:t>
            </a:r>
            <a:r>
              <a:rPr lang="cs-CZ" sz="1800" dirty="0" smtClean="0"/>
              <a:t>:</a:t>
            </a:r>
            <a:r>
              <a:rPr lang="en-US" sz="1800" dirty="0" smtClean="0"/>
              <a:t> </a:t>
            </a:r>
            <a:r>
              <a:rPr lang="en-US" sz="1800" b="1" dirty="0"/>
              <a:t>the </a:t>
            </a:r>
            <a:r>
              <a:rPr lang="en-US" sz="1800" b="1" dirty="0" smtClean="0"/>
              <a:t> </a:t>
            </a:r>
            <a:r>
              <a:rPr lang="en-US" sz="1800" b="1" dirty="0"/>
              <a:t>Puritan past of America can</a:t>
            </a:r>
            <a:r>
              <a:rPr lang="en-US" sz="1800" dirty="0"/>
              <a:t> still </a:t>
            </a:r>
            <a:r>
              <a:rPr lang="en-US" sz="1800" b="1" dirty="0"/>
              <a:t>foreshadow the future</a:t>
            </a:r>
            <a:r>
              <a:rPr lang="en-US" sz="1800" dirty="0"/>
              <a:t> (e.g., in </a:t>
            </a:r>
            <a:r>
              <a:rPr lang="en-US" sz="1800" i="1" dirty="0" smtClean="0"/>
              <a:t>The</a:t>
            </a:r>
            <a:r>
              <a:rPr lang="cs-CZ" sz="1800" i="1" dirty="0" smtClean="0"/>
              <a:t> </a:t>
            </a:r>
            <a:r>
              <a:rPr lang="en-US" sz="1800" i="1" dirty="0" smtClean="0"/>
              <a:t>Scarlet Letter</a:t>
            </a:r>
            <a:r>
              <a:rPr lang="en-US" sz="1800" dirty="0" smtClean="0"/>
              <a:t>), </a:t>
            </a:r>
            <a:r>
              <a:rPr lang="en-US" sz="1800" dirty="0"/>
              <a:t>which is a view of time analogous </a:t>
            </a:r>
            <a:r>
              <a:rPr lang="en-US" sz="1800" dirty="0" smtClean="0"/>
              <a:t>to</a:t>
            </a:r>
            <a:r>
              <a:rPr lang="cs-CZ" sz="1800" dirty="0" smtClean="0"/>
              <a:t> </a:t>
            </a:r>
            <a:r>
              <a:rPr lang="en-US" sz="1800" dirty="0" smtClean="0"/>
              <a:t>those </a:t>
            </a:r>
            <a:r>
              <a:rPr lang="en-US" sz="1800" dirty="0"/>
              <a:t>of many other romantics. </a:t>
            </a:r>
            <a:endParaRPr lang="cs-CZ" sz="1800" dirty="0"/>
          </a:p>
          <a:p>
            <a:pPr marL="230400" indent="0">
              <a:lnSpc>
                <a:spcPct val="110000"/>
              </a:lnSpc>
              <a:spcBef>
                <a:spcPts val="0"/>
              </a:spcBef>
              <a:buNone/>
            </a:pPr>
            <a:r>
              <a:rPr lang="cs-CZ" sz="1800" b="1" dirty="0" smtClean="0"/>
              <a:t>- </a:t>
            </a:r>
            <a:r>
              <a:rPr lang="en-US" sz="1800" b="1" dirty="0" smtClean="0"/>
              <a:t>Melville</a:t>
            </a:r>
            <a:r>
              <a:rPr lang="cs-CZ" sz="1800" b="1" dirty="0" smtClean="0"/>
              <a:t>:</a:t>
            </a:r>
            <a:r>
              <a:rPr lang="en-US" sz="1800" dirty="0" smtClean="0"/>
              <a:t> </a:t>
            </a:r>
            <a:r>
              <a:rPr lang="en-US" sz="1800" b="1" dirty="0"/>
              <a:t>time becomes random and erratic</a:t>
            </a:r>
            <a:r>
              <a:rPr lang="en-US" sz="1800" dirty="0"/>
              <a:t>: it can </a:t>
            </a:r>
            <a:r>
              <a:rPr lang="en-US" sz="1800" dirty="0" smtClean="0"/>
              <a:t>be</a:t>
            </a:r>
            <a:r>
              <a:rPr lang="cs-CZ" sz="1800" dirty="0" smtClean="0"/>
              <a:t> </a:t>
            </a:r>
            <a:r>
              <a:rPr lang="en-US" sz="1800" dirty="0" smtClean="0"/>
              <a:t>related </a:t>
            </a:r>
            <a:r>
              <a:rPr lang="en-US" sz="1800" dirty="0"/>
              <a:t>neither to the origins nor to the objectives of humankind. This is reflected in </a:t>
            </a:r>
            <a:r>
              <a:rPr lang="en-US" sz="1800" b="1" dirty="0" smtClean="0"/>
              <a:t>the</a:t>
            </a:r>
            <a:r>
              <a:rPr lang="cs-CZ" sz="1800" b="1" dirty="0" smtClean="0"/>
              <a:t> </a:t>
            </a:r>
            <a:r>
              <a:rPr lang="cs-CZ" sz="1800" b="1" dirty="0" err="1" smtClean="0"/>
              <a:t>narrative</a:t>
            </a:r>
            <a:r>
              <a:rPr lang="cs-CZ" sz="1800" b="1" dirty="0" smtClean="0"/>
              <a:t> </a:t>
            </a:r>
            <a:r>
              <a:rPr lang="cs-CZ" sz="1800" b="1" dirty="0" err="1"/>
              <a:t>structure</a:t>
            </a:r>
            <a:r>
              <a:rPr lang="cs-CZ" sz="1800" b="1" dirty="0"/>
              <a:t> </a:t>
            </a:r>
            <a:r>
              <a:rPr lang="cs-CZ" sz="1800" b="1" dirty="0" err="1"/>
              <a:t>of</a:t>
            </a:r>
            <a:r>
              <a:rPr lang="cs-CZ" sz="1800" b="1" dirty="0"/>
              <a:t> </a:t>
            </a:r>
            <a:r>
              <a:rPr lang="cs-CZ" sz="1800" b="1" i="1" dirty="0" smtClean="0"/>
              <a:t>Moby-</a:t>
            </a:r>
            <a:r>
              <a:rPr lang="cs-CZ" sz="1800" b="1" i="1" dirty="0" err="1" smtClean="0"/>
              <a:t>Dick</a:t>
            </a:r>
            <a:r>
              <a:rPr lang="cs-CZ" sz="1800" dirty="0" smtClean="0"/>
              <a:t>.</a:t>
            </a:r>
          </a:p>
        </p:txBody>
      </p:sp>
      <p:pic>
        <p:nvPicPr>
          <p:cNvPr id="37" name="Zástupný symbol pro obsah 36" descr="Moby Dick Transcendent (1930), Rockwell Kent, illustration for the Lakeside Press edition of Moby-Dick."/>
          <p:cNvPicPr>
            <a:picLocks noGrp="1"/>
          </p:cNvPicPr>
          <p:nvPr>
            <p:ph sz="half" idx="2"/>
          </p:nvPr>
        </p:nvPicPr>
        <p:blipFill rotWithShape="1">
          <a:blip r:embed="rId2">
            <a:extLst>
              <a:ext uri="{28A0092B-C50C-407E-A947-70E740481C1C}">
                <a14:useLocalDpi xmlns:a14="http://schemas.microsoft.com/office/drawing/2010/main" val="0"/>
              </a:ext>
            </a:extLst>
          </a:blip>
          <a:srcRect l="25776" t="3303" r="23839" b="2468"/>
          <a:stretch/>
        </p:blipFill>
        <p:spPr bwMode="auto">
          <a:xfrm>
            <a:off x="9088005" y="1620025"/>
            <a:ext cx="2965450" cy="3691120"/>
          </a:xfrm>
          <a:prstGeom prst="rect">
            <a:avLst/>
          </a:prstGeom>
          <a:noFill/>
          <a:ln>
            <a:noFill/>
          </a:ln>
          <a:extLst>
            <a:ext uri="{53640926-AAD7-44D8-BBD7-CCE9431645EC}">
              <a14:shadowObscured xmlns:a14="http://schemas.microsoft.com/office/drawing/2010/main"/>
            </a:ext>
          </a:extLst>
        </p:spPr>
      </p:pic>
      <p:sp>
        <p:nvSpPr>
          <p:cNvPr id="11" name="TextovéPole 10"/>
          <p:cNvSpPr txBox="1"/>
          <p:nvPr/>
        </p:nvSpPr>
        <p:spPr>
          <a:xfrm>
            <a:off x="9025620" y="5398890"/>
            <a:ext cx="3195235" cy="1200329"/>
          </a:xfrm>
          <a:prstGeom prst="rect">
            <a:avLst/>
          </a:prstGeom>
          <a:noFill/>
        </p:spPr>
        <p:txBody>
          <a:bodyPr wrap="none" rtlCol="0">
            <a:spAutoFit/>
          </a:bodyPr>
          <a:lstStyle/>
          <a:p>
            <a:pPr algn="ctr"/>
            <a:r>
              <a:rPr lang="cs-CZ" dirty="0" err="1" smtClean="0"/>
              <a:t>Rockwell</a:t>
            </a:r>
            <a:r>
              <a:rPr lang="cs-CZ" dirty="0" smtClean="0"/>
              <a:t> Kent (1882-1971), </a:t>
            </a:r>
          </a:p>
          <a:p>
            <a:pPr algn="ctr"/>
            <a:r>
              <a:rPr lang="cs-CZ" i="1" dirty="0" smtClean="0"/>
              <a:t>Moby </a:t>
            </a:r>
            <a:r>
              <a:rPr lang="cs-CZ" i="1" dirty="0" err="1" smtClean="0"/>
              <a:t>Dick</a:t>
            </a:r>
            <a:r>
              <a:rPr lang="cs-CZ" i="1" dirty="0"/>
              <a:t> </a:t>
            </a:r>
            <a:r>
              <a:rPr lang="cs-CZ" i="1" dirty="0" err="1" smtClean="0"/>
              <a:t>Transcendent</a:t>
            </a:r>
            <a:r>
              <a:rPr lang="cs-CZ" dirty="0" smtClean="0"/>
              <a:t> (1940).</a:t>
            </a:r>
          </a:p>
          <a:p>
            <a:pPr algn="ctr"/>
            <a:r>
              <a:rPr lang="cs-CZ" dirty="0" err="1" smtClean="0"/>
              <a:t>Illustration</a:t>
            </a:r>
            <a:r>
              <a:rPr lang="cs-CZ" dirty="0" smtClean="0"/>
              <a:t> </a:t>
            </a:r>
            <a:r>
              <a:rPr lang="cs-CZ" dirty="0" err="1" smtClean="0"/>
              <a:t>for</a:t>
            </a:r>
            <a:r>
              <a:rPr lang="cs-CZ" dirty="0" smtClean="0"/>
              <a:t> </a:t>
            </a:r>
            <a:r>
              <a:rPr lang="cs-CZ" dirty="0" err="1" smtClean="0"/>
              <a:t>the</a:t>
            </a:r>
            <a:r>
              <a:rPr lang="cs-CZ" dirty="0" smtClean="0"/>
              <a:t> </a:t>
            </a:r>
            <a:r>
              <a:rPr lang="cs-CZ" dirty="0" err="1" smtClean="0"/>
              <a:t>Lakeside</a:t>
            </a:r>
            <a:endParaRPr lang="cs-CZ" dirty="0" smtClean="0"/>
          </a:p>
          <a:p>
            <a:pPr algn="ctr"/>
            <a:r>
              <a:rPr lang="cs-CZ" dirty="0" err="1" smtClean="0"/>
              <a:t>Edition</a:t>
            </a:r>
            <a:r>
              <a:rPr lang="cs-CZ" dirty="0" smtClean="0"/>
              <a:t> </a:t>
            </a:r>
            <a:r>
              <a:rPr lang="cs-CZ" dirty="0" err="1" smtClean="0"/>
              <a:t>of</a:t>
            </a:r>
            <a:r>
              <a:rPr lang="cs-CZ" dirty="0" smtClean="0"/>
              <a:t> </a:t>
            </a:r>
            <a:r>
              <a:rPr lang="cs-CZ" dirty="0" err="1" smtClean="0"/>
              <a:t>Melville‘s</a:t>
            </a:r>
            <a:r>
              <a:rPr lang="cs-CZ" dirty="0" smtClean="0"/>
              <a:t> </a:t>
            </a:r>
            <a:r>
              <a:rPr lang="cs-CZ" dirty="0" err="1" smtClean="0"/>
              <a:t>works</a:t>
            </a:r>
            <a:r>
              <a:rPr lang="cs-CZ" dirty="0" smtClean="0"/>
              <a:t>.</a:t>
            </a:r>
            <a:endParaRPr lang="cs-CZ" dirty="0"/>
          </a:p>
        </p:txBody>
      </p:sp>
    </p:spTree>
    <p:extLst>
      <p:ext uri="{BB962C8B-B14F-4D97-AF65-F5344CB8AC3E}">
        <p14:creationId xmlns:p14="http://schemas.microsoft.com/office/powerpoint/2010/main" val="421260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601" y="1"/>
            <a:ext cx="11961090" cy="766617"/>
          </a:xfrm>
        </p:spPr>
        <p:txBody>
          <a:bodyPr>
            <a:normAutofit fontScale="90000"/>
          </a:bodyPr>
          <a:lstStyle/>
          <a:p>
            <a:pPr algn="ctr"/>
            <a:r>
              <a:rPr lang="cs-CZ" sz="3600" dirty="0" err="1" smtClean="0">
                <a:latin typeface="Arial Black" panose="020B0A04020102020204" pitchFamily="34" charset="0"/>
              </a:rPr>
              <a:t>Nathaniel</a:t>
            </a:r>
            <a:r>
              <a:rPr lang="cs-CZ" sz="3600" dirty="0" smtClean="0">
                <a:latin typeface="Arial Black" panose="020B0A04020102020204" pitchFamily="34" charset="0"/>
              </a:rPr>
              <a:t> </a:t>
            </a:r>
            <a:r>
              <a:rPr lang="cs-CZ" sz="3600" dirty="0" err="1" smtClean="0">
                <a:latin typeface="Arial Black" panose="020B0A04020102020204" pitchFamily="34" charset="0"/>
              </a:rPr>
              <a:t>Hawthorne</a:t>
            </a:r>
            <a:r>
              <a:rPr lang="cs-CZ" sz="3600" dirty="0" smtClean="0">
                <a:latin typeface="Arial Black" panose="020B0A04020102020204" pitchFamily="34" charset="0"/>
              </a:rPr>
              <a:t>: </a:t>
            </a:r>
            <a:r>
              <a:rPr lang="cs-CZ" sz="3600" dirty="0" err="1" smtClean="0">
                <a:latin typeface="Arial Black" panose="020B0A04020102020204" pitchFamily="34" charset="0"/>
              </a:rPr>
              <a:t>Tales</a:t>
            </a:r>
            <a:r>
              <a:rPr lang="cs-CZ" sz="3600" dirty="0" smtClean="0">
                <a:latin typeface="Arial Black" panose="020B0A04020102020204" pitchFamily="34" charset="0"/>
              </a:rPr>
              <a:t> </a:t>
            </a:r>
            <a:r>
              <a:rPr lang="cs-CZ" sz="3600" dirty="0" err="1" smtClean="0">
                <a:latin typeface="Arial Black" panose="020B0A04020102020204" pitchFamily="34" charset="0"/>
              </a:rPr>
              <a:t>of</a:t>
            </a:r>
            <a:r>
              <a:rPr lang="cs-CZ" sz="3600" dirty="0" smtClean="0">
                <a:latin typeface="Arial Black" panose="020B0A04020102020204" pitchFamily="34" charset="0"/>
              </a:rPr>
              <a:t> </a:t>
            </a:r>
            <a:r>
              <a:rPr lang="cs-CZ" sz="3600" dirty="0" err="1" smtClean="0">
                <a:latin typeface="Arial Black" panose="020B0A04020102020204" pitchFamily="34" charset="0"/>
              </a:rPr>
              <a:t>Colonial</a:t>
            </a:r>
            <a:r>
              <a:rPr lang="cs-CZ" sz="3600" dirty="0" smtClean="0">
                <a:latin typeface="Arial Black" panose="020B0A04020102020204" pitchFamily="34" charset="0"/>
              </a:rPr>
              <a:t> </a:t>
            </a:r>
            <a:r>
              <a:rPr lang="cs-CZ" sz="3600" dirty="0" err="1" smtClean="0">
                <a:latin typeface="Arial Black" panose="020B0A04020102020204" pitchFamily="34" charset="0"/>
              </a:rPr>
              <a:t>History</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81115" y="628071"/>
            <a:ext cx="9320945" cy="6345383"/>
          </a:xfrm>
        </p:spPr>
        <p:txBody>
          <a:bodyPr>
            <a:normAutofit/>
          </a:bodyPr>
          <a:lstStyle/>
          <a:p>
            <a:pPr marL="0" indent="0">
              <a:spcBef>
                <a:spcPts val="0"/>
              </a:spcBef>
              <a:buNone/>
            </a:pPr>
            <a:r>
              <a:rPr lang="cs-CZ" sz="2000" b="1" dirty="0" err="1" smtClean="0">
                <a:solidFill>
                  <a:srgbClr val="7030A0"/>
                </a:solidFill>
              </a:rPr>
              <a:t>Specific</a:t>
            </a:r>
            <a:r>
              <a:rPr lang="cs-CZ" sz="2000" b="1" dirty="0" smtClean="0">
                <a:solidFill>
                  <a:srgbClr val="7030A0"/>
                </a:solidFill>
              </a:rPr>
              <a:t> </a:t>
            </a:r>
            <a:r>
              <a:rPr lang="cs-CZ" sz="2000" b="1" dirty="0" err="1" smtClean="0">
                <a:solidFill>
                  <a:srgbClr val="7030A0"/>
                </a:solidFill>
              </a:rPr>
              <a:t>Representation</a:t>
            </a:r>
            <a:r>
              <a:rPr lang="cs-CZ" sz="2000" b="1" dirty="0" smtClean="0">
                <a:solidFill>
                  <a:srgbClr val="7030A0"/>
                </a:solidFill>
              </a:rPr>
              <a:t> </a:t>
            </a:r>
            <a:r>
              <a:rPr lang="cs-CZ" sz="2000" b="1" dirty="0" err="1" smtClean="0">
                <a:solidFill>
                  <a:srgbClr val="7030A0"/>
                </a:solidFill>
              </a:rPr>
              <a:t>of</a:t>
            </a:r>
            <a:r>
              <a:rPr lang="cs-CZ" sz="2000" b="1" dirty="0" smtClean="0">
                <a:solidFill>
                  <a:srgbClr val="7030A0"/>
                </a:solidFill>
              </a:rPr>
              <a:t> </a:t>
            </a:r>
            <a:r>
              <a:rPr lang="cs-CZ" sz="2000" b="1" dirty="0" err="1" smtClean="0">
                <a:solidFill>
                  <a:srgbClr val="7030A0"/>
                </a:solidFill>
              </a:rPr>
              <a:t>History</a:t>
            </a:r>
            <a:r>
              <a:rPr lang="cs-CZ" sz="2000" b="1" dirty="0" smtClean="0">
                <a:solidFill>
                  <a:srgbClr val="7030A0"/>
                </a:solidFill>
              </a:rPr>
              <a:t>:</a:t>
            </a:r>
          </a:p>
          <a:p>
            <a:pPr>
              <a:lnSpc>
                <a:spcPct val="100000"/>
              </a:lnSpc>
              <a:spcBef>
                <a:spcPts val="0"/>
              </a:spcBef>
            </a:pPr>
            <a:r>
              <a:rPr lang="en-US" sz="1900" b="1" i="1" dirty="0" smtClean="0"/>
              <a:t>Twice-Told Tales</a:t>
            </a:r>
            <a:r>
              <a:rPr lang="cs-CZ" sz="1900" i="1" dirty="0" smtClean="0"/>
              <a:t> </a:t>
            </a:r>
            <a:r>
              <a:rPr lang="en-US" sz="1900" dirty="0" smtClean="0"/>
              <a:t>(1837),</a:t>
            </a:r>
            <a:r>
              <a:rPr lang="cs-CZ" sz="1900" dirty="0" smtClean="0"/>
              <a:t> </a:t>
            </a:r>
            <a:r>
              <a:rPr lang="cs-CZ" sz="1900" dirty="0" err="1" smtClean="0"/>
              <a:t>Hawthorne‘s</a:t>
            </a:r>
            <a:r>
              <a:rPr lang="cs-CZ" sz="1900" dirty="0" smtClean="0"/>
              <a:t> </a:t>
            </a:r>
            <a:r>
              <a:rPr lang="cs-CZ" sz="1900" dirty="0" err="1" smtClean="0"/>
              <a:t>first</a:t>
            </a:r>
            <a:r>
              <a:rPr lang="cs-CZ" sz="1900" dirty="0" smtClean="0"/>
              <a:t> </a:t>
            </a:r>
            <a:r>
              <a:rPr lang="cs-CZ" sz="1900" dirty="0" err="1" smtClean="0"/>
              <a:t>collection</a:t>
            </a:r>
            <a:r>
              <a:rPr lang="cs-CZ" sz="1900" dirty="0" smtClean="0"/>
              <a:t> </a:t>
            </a:r>
            <a:r>
              <a:rPr lang="cs-CZ" sz="1900" dirty="0" err="1" smtClean="0"/>
              <a:t>of</a:t>
            </a:r>
            <a:r>
              <a:rPr lang="cs-CZ" sz="1900" dirty="0" smtClean="0"/>
              <a:t> </a:t>
            </a:r>
            <a:r>
              <a:rPr lang="cs-CZ" sz="1900" dirty="0" err="1" smtClean="0"/>
              <a:t>short</a:t>
            </a:r>
            <a:r>
              <a:rPr lang="cs-CZ" sz="1900" dirty="0" smtClean="0"/>
              <a:t> </a:t>
            </a:r>
            <a:r>
              <a:rPr lang="cs-CZ" sz="1900" dirty="0" err="1" smtClean="0"/>
              <a:t>stories</a:t>
            </a:r>
            <a:r>
              <a:rPr lang="cs-CZ" sz="1900" dirty="0" smtClean="0"/>
              <a:t> </a:t>
            </a:r>
            <a:r>
              <a:rPr lang="cs-CZ" sz="1900" dirty="0" err="1" smtClean="0"/>
              <a:t>appeared</a:t>
            </a:r>
            <a:r>
              <a:rPr lang="cs-CZ" sz="1900" dirty="0" smtClean="0"/>
              <a:t> </a:t>
            </a:r>
            <a:r>
              <a:rPr lang="en-US" sz="1900" dirty="0" smtClean="0"/>
              <a:t>after </a:t>
            </a:r>
            <a:r>
              <a:rPr lang="en-US" sz="1900" dirty="0"/>
              <a:t>two abortive attempts to write a series of tales from New England, and after years </a:t>
            </a:r>
            <a:r>
              <a:rPr lang="en-US" sz="1900" dirty="0" smtClean="0"/>
              <a:t>of</a:t>
            </a:r>
            <a:r>
              <a:rPr lang="cs-CZ" sz="1900" dirty="0" smtClean="0"/>
              <a:t> </a:t>
            </a:r>
            <a:r>
              <a:rPr lang="en-US" sz="1900" dirty="0" smtClean="0"/>
              <a:t>seclusion </a:t>
            </a:r>
            <a:r>
              <a:rPr lang="en-US" sz="1900" dirty="0"/>
              <a:t>and hard thinking over the individual stories</a:t>
            </a:r>
            <a:r>
              <a:rPr lang="en-US" sz="1900" i="1" dirty="0"/>
              <a:t>. </a:t>
            </a:r>
            <a:endParaRPr lang="en-US" sz="1900" dirty="0"/>
          </a:p>
          <a:p>
            <a:pPr>
              <a:lnSpc>
                <a:spcPct val="100000"/>
              </a:lnSpc>
              <a:spcBef>
                <a:spcPts val="0"/>
              </a:spcBef>
            </a:pPr>
            <a:r>
              <a:rPr lang="cs-CZ" sz="1900" b="1" dirty="0" err="1" smtClean="0"/>
              <a:t>The</a:t>
            </a:r>
            <a:r>
              <a:rPr lang="cs-CZ" sz="1900" b="1" dirty="0" smtClean="0"/>
              <a:t> </a:t>
            </a:r>
            <a:r>
              <a:rPr lang="cs-CZ" sz="1900" b="1" dirty="0" err="1" smtClean="0"/>
              <a:t>title</a:t>
            </a:r>
            <a:r>
              <a:rPr lang="cs-CZ" sz="1900" dirty="0" smtClean="0"/>
              <a:t> </a:t>
            </a:r>
            <a:r>
              <a:rPr lang="en-US" sz="1900" dirty="0" smtClean="0"/>
              <a:t>reveals </a:t>
            </a:r>
            <a:r>
              <a:rPr lang="en-US" sz="1900" b="1" dirty="0"/>
              <a:t>Hawthorne’s pessimistic view of life</a:t>
            </a:r>
            <a:r>
              <a:rPr lang="en-US" sz="1900" dirty="0"/>
              <a:t> (it is an allusion to a line from </a:t>
            </a:r>
            <a:r>
              <a:rPr lang="en-US" sz="1900" dirty="0" smtClean="0"/>
              <a:t>Shakespeare’s</a:t>
            </a:r>
            <a:r>
              <a:rPr lang="cs-CZ" sz="1900" dirty="0" smtClean="0"/>
              <a:t> </a:t>
            </a:r>
            <a:r>
              <a:rPr lang="en-US" sz="1900" i="1" dirty="0" smtClean="0"/>
              <a:t>King </a:t>
            </a:r>
            <a:r>
              <a:rPr lang="en-US" sz="1900" i="1" dirty="0"/>
              <a:t>John </a:t>
            </a:r>
            <a:r>
              <a:rPr lang="en-US" sz="1900" dirty="0" smtClean="0"/>
              <a:t>3.4</a:t>
            </a:r>
            <a:r>
              <a:rPr lang="cs-CZ" sz="1900" i="1" dirty="0"/>
              <a:t> </a:t>
            </a:r>
            <a:r>
              <a:rPr lang="cs-CZ" sz="1900" i="1" dirty="0" smtClean="0"/>
              <a:t>- </a:t>
            </a:r>
            <a:r>
              <a:rPr lang="cs-CZ" sz="1900" dirty="0" smtClean="0"/>
              <a:t>“</a:t>
            </a:r>
            <a:r>
              <a:rPr lang="en-US" sz="1900" dirty="0" smtClean="0"/>
              <a:t>Life </a:t>
            </a:r>
            <a:r>
              <a:rPr lang="en-US" sz="1900" dirty="0"/>
              <a:t>is as tedious as a twice-told </a:t>
            </a:r>
            <a:r>
              <a:rPr lang="en-US" sz="1900" dirty="0" smtClean="0"/>
              <a:t>tale”</a:t>
            </a:r>
            <a:r>
              <a:rPr lang="cs-CZ" sz="1900" dirty="0"/>
              <a:t> </a:t>
            </a:r>
            <a:r>
              <a:rPr lang="en-US" sz="1900" dirty="0" smtClean="0"/>
              <a:t>but </a:t>
            </a:r>
            <a:r>
              <a:rPr lang="en-US" sz="1900" dirty="0"/>
              <a:t>also points to the fundamental </a:t>
            </a:r>
            <a:r>
              <a:rPr lang="en-US" sz="1900" b="1" dirty="0"/>
              <a:t>difference of Hawthorne’s approach to history from </a:t>
            </a:r>
            <a:r>
              <a:rPr lang="en-US" sz="1900" b="1" dirty="0" smtClean="0"/>
              <a:t>his</a:t>
            </a:r>
            <a:r>
              <a:rPr lang="cs-CZ" sz="1900" b="1" dirty="0" smtClean="0"/>
              <a:t> </a:t>
            </a:r>
            <a:r>
              <a:rPr lang="en-US" sz="1900" b="1" dirty="0" smtClean="0"/>
              <a:t>predecessors </a:t>
            </a:r>
            <a:r>
              <a:rPr lang="en-US" sz="1900" b="1" dirty="0"/>
              <a:t>and contemporaries</a:t>
            </a:r>
            <a:r>
              <a:rPr lang="en-US" sz="1900" b="1" dirty="0" smtClean="0"/>
              <a:t>.</a:t>
            </a:r>
            <a:endParaRPr lang="cs-CZ" sz="1900" b="1" dirty="0" smtClean="0"/>
          </a:p>
          <a:p>
            <a:pPr>
              <a:spcBef>
                <a:spcPts val="0"/>
              </a:spcBef>
            </a:pPr>
            <a:r>
              <a:rPr lang="en-US" sz="1900" dirty="0"/>
              <a:t>For Hawthorne, history is no general drama of </a:t>
            </a:r>
            <a:r>
              <a:rPr lang="en-US" sz="1900" dirty="0" smtClean="0"/>
              <a:t>humanity</a:t>
            </a:r>
            <a:r>
              <a:rPr lang="cs-CZ" sz="1900" dirty="0" smtClean="0"/>
              <a:t>.</a:t>
            </a:r>
            <a:r>
              <a:rPr lang="en-US" sz="1900" dirty="0" smtClean="0"/>
              <a:t> </a:t>
            </a:r>
            <a:r>
              <a:rPr lang="en-US" sz="1900" dirty="0"/>
              <a:t>Such </a:t>
            </a:r>
            <a:r>
              <a:rPr lang="cs-CZ" sz="1900" dirty="0" err="1" smtClean="0"/>
              <a:t>opinions</a:t>
            </a:r>
            <a:r>
              <a:rPr lang="cs-CZ" sz="1900" dirty="0" smtClean="0"/>
              <a:t> </a:t>
            </a:r>
            <a:r>
              <a:rPr lang="en-US" sz="1900" dirty="0" smtClean="0"/>
              <a:t>are </a:t>
            </a:r>
            <a:r>
              <a:rPr lang="en-US" sz="1900" dirty="0"/>
              <a:t>treated ironically in later stories, such </a:t>
            </a:r>
            <a:r>
              <a:rPr lang="en-US" sz="1900" dirty="0" smtClean="0"/>
              <a:t>as</a:t>
            </a:r>
            <a:r>
              <a:rPr lang="cs-CZ" sz="1900" dirty="0" smtClean="0"/>
              <a:t> </a:t>
            </a:r>
            <a:r>
              <a:rPr lang="en-US" sz="1900" dirty="0"/>
              <a:t>“</a:t>
            </a:r>
            <a:r>
              <a:rPr lang="en-US" sz="1900" dirty="0" smtClean="0"/>
              <a:t>The </a:t>
            </a:r>
            <a:r>
              <a:rPr lang="en-US" sz="1900" dirty="0"/>
              <a:t>Procession of </a:t>
            </a:r>
            <a:r>
              <a:rPr lang="en-US" sz="1900" dirty="0" smtClean="0"/>
              <a:t>Life”</a:t>
            </a:r>
            <a:r>
              <a:rPr lang="cs-CZ" sz="1900" dirty="0" smtClean="0"/>
              <a:t> </a:t>
            </a:r>
            <a:r>
              <a:rPr lang="en-US" sz="1900" dirty="0" smtClean="0"/>
              <a:t>or “Earth’s </a:t>
            </a:r>
            <a:r>
              <a:rPr lang="en-US" sz="1900" dirty="0"/>
              <a:t>Holocaust</a:t>
            </a:r>
            <a:r>
              <a:rPr lang="en-US" sz="1900" dirty="0" smtClean="0"/>
              <a:t>.” </a:t>
            </a:r>
            <a:r>
              <a:rPr lang="en-US" sz="1900" b="1" dirty="0"/>
              <a:t>History is concrete and individual</a:t>
            </a:r>
            <a:r>
              <a:rPr lang="en-US" sz="1900" dirty="0"/>
              <a:t> </a:t>
            </a:r>
            <a:r>
              <a:rPr lang="en-US" sz="1900" dirty="0" smtClean="0"/>
              <a:t>mainly</a:t>
            </a:r>
            <a:r>
              <a:rPr lang="cs-CZ" sz="1900" dirty="0" smtClean="0"/>
              <a:t> </a:t>
            </a:r>
            <a:r>
              <a:rPr lang="en-US" sz="1900" dirty="0" smtClean="0"/>
              <a:t>because </a:t>
            </a:r>
            <a:r>
              <a:rPr lang="en-US" sz="1900" dirty="0"/>
              <a:t>it i</a:t>
            </a:r>
            <a:r>
              <a:rPr lang="en-US" sz="1900" b="1" dirty="0"/>
              <a:t>ncludes stories that cannot be treated as mere historical sources but </a:t>
            </a:r>
            <a:r>
              <a:rPr lang="en-US" sz="1900" b="1" dirty="0" smtClean="0"/>
              <a:t>incorporate</a:t>
            </a:r>
            <a:r>
              <a:rPr lang="cs-CZ" sz="1900" b="1" dirty="0" smtClean="0"/>
              <a:t> </a:t>
            </a:r>
            <a:r>
              <a:rPr lang="en-US" sz="1900" b="1" dirty="0" smtClean="0"/>
              <a:t>also </a:t>
            </a:r>
            <a:r>
              <a:rPr lang="en-US" sz="1900" b="1" dirty="0"/>
              <a:t>invented narratives, elements of folktales or </a:t>
            </a:r>
            <a:r>
              <a:rPr lang="en-US" sz="1900" b="1" dirty="0" smtClean="0"/>
              <a:t>myth</a:t>
            </a:r>
            <a:r>
              <a:rPr lang="cs-CZ" sz="1900" b="1" dirty="0"/>
              <a:t>s</a:t>
            </a:r>
            <a:r>
              <a:rPr lang="en-US" sz="1900" dirty="0" smtClean="0"/>
              <a:t>. </a:t>
            </a:r>
            <a:endParaRPr lang="cs-CZ" sz="1900" dirty="0" smtClean="0"/>
          </a:p>
          <a:p>
            <a:pPr>
              <a:spcBef>
                <a:spcPts val="0"/>
              </a:spcBef>
            </a:pPr>
            <a:r>
              <a:rPr lang="en-US" sz="1900" b="1" dirty="0" smtClean="0"/>
              <a:t>In </a:t>
            </a:r>
            <a:r>
              <a:rPr lang="en-US" sz="1900" b="1" dirty="0"/>
              <a:t>historical fiction, these stories </a:t>
            </a:r>
            <a:r>
              <a:rPr lang="en-US" sz="1900" b="1" dirty="0" smtClean="0"/>
              <a:t>are</a:t>
            </a:r>
            <a:r>
              <a:rPr lang="cs-CZ" sz="1900" b="1" dirty="0" smtClean="0"/>
              <a:t> </a:t>
            </a:r>
            <a:r>
              <a:rPr lang="en-US" sz="1900" b="1" dirty="0" smtClean="0"/>
              <a:t>necessarily </a:t>
            </a:r>
            <a:r>
              <a:rPr lang="en-US" sz="1900" b="1" dirty="0"/>
              <a:t>retold,</a:t>
            </a:r>
            <a:r>
              <a:rPr lang="en-US" sz="1900" dirty="0"/>
              <a:t> and thus </a:t>
            </a:r>
            <a:r>
              <a:rPr lang="en-US" sz="1900" b="1" dirty="0"/>
              <a:t>their relationship to </a:t>
            </a:r>
            <a:r>
              <a:rPr lang="en-US" sz="1900" b="1" dirty="0" smtClean="0"/>
              <a:t>historical facts</a:t>
            </a:r>
            <a:r>
              <a:rPr lang="cs-CZ" sz="1900" b="1" dirty="0"/>
              <a:t> </a:t>
            </a:r>
            <a:r>
              <a:rPr lang="en-US" sz="1900" b="1" dirty="0" smtClean="0"/>
              <a:t>is </a:t>
            </a:r>
            <a:r>
              <a:rPr lang="en-US" sz="1900" b="1" dirty="0"/>
              <a:t>changed</a:t>
            </a:r>
            <a:r>
              <a:rPr lang="en-US" sz="1900" dirty="0" smtClean="0"/>
              <a:t>.</a:t>
            </a:r>
            <a:endParaRPr lang="cs-CZ" sz="1900" dirty="0" smtClean="0"/>
          </a:p>
          <a:p>
            <a:pPr>
              <a:spcBef>
                <a:spcPts val="0"/>
              </a:spcBef>
            </a:pPr>
            <a:r>
              <a:rPr lang="en-US" sz="1900" dirty="0" smtClean="0"/>
              <a:t> </a:t>
            </a:r>
            <a:r>
              <a:rPr lang="en-US" sz="1900" dirty="0"/>
              <a:t>These changes </a:t>
            </a:r>
            <a:r>
              <a:rPr lang="cs-CZ" sz="1900" dirty="0" smtClean="0"/>
              <a:t>are</a:t>
            </a:r>
            <a:r>
              <a:rPr lang="en-US" sz="1900" dirty="0" smtClean="0"/>
              <a:t> al</a:t>
            </a:r>
            <a:r>
              <a:rPr lang="cs-CZ" sz="1900" dirty="0" smtClean="0"/>
              <a:t>so </a:t>
            </a:r>
            <a:r>
              <a:rPr lang="en-US" sz="1900" dirty="0" smtClean="0"/>
              <a:t>caused </a:t>
            </a:r>
            <a:r>
              <a:rPr lang="en-US" sz="1900" dirty="0"/>
              <a:t>by </a:t>
            </a:r>
            <a:endParaRPr lang="cs-CZ" sz="1900" dirty="0" smtClean="0"/>
          </a:p>
          <a:p>
            <a:pPr>
              <a:spcBef>
                <a:spcPts val="0"/>
              </a:spcBef>
              <a:buFontTx/>
              <a:buChar char="-"/>
            </a:pPr>
            <a:r>
              <a:rPr lang="en-US" sz="1900" dirty="0" smtClean="0"/>
              <a:t>the </a:t>
            </a:r>
            <a:r>
              <a:rPr lang="en-US" sz="1900" dirty="0"/>
              <a:t>projection of </a:t>
            </a:r>
            <a:r>
              <a:rPr lang="en-US" sz="1900" b="1" dirty="0"/>
              <a:t>Hawthorne’s </a:t>
            </a:r>
            <a:r>
              <a:rPr lang="en-US" sz="1900" b="1" dirty="0" smtClean="0"/>
              <a:t>moral</a:t>
            </a:r>
            <a:r>
              <a:rPr lang="cs-CZ" sz="1900" b="1" dirty="0" smtClean="0"/>
              <a:t> </a:t>
            </a:r>
            <a:r>
              <a:rPr lang="en-US" sz="1900" b="1" dirty="0" smtClean="0"/>
              <a:t>feelings</a:t>
            </a:r>
            <a:r>
              <a:rPr lang="en-US" sz="1900" dirty="0" smtClean="0"/>
              <a:t> </a:t>
            </a:r>
            <a:endParaRPr lang="cs-CZ" sz="1900" dirty="0" smtClean="0"/>
          </a:p>
          <a:p>
            <a:pPr>
              <a:spcBef>
                <a:spcPts val="0"/>
              </a:spcBef>
              <a:buFontTx/>
              <a:buChar char="-"/>
            </a:pPr>
            <a:r>
              <a:rPr lang="en-US" sz="1900" dirty="0" smtClean="0"/>
              <a:t>the </a:t>
            </a:r>
            <a:r>
              <a:rPr lang="en-US" sz="1900" dirty="0"/>
              <a:t>persistent tendency of his narratives to </a:t>
            </a:r>
            <a:r>
              <a:rPr lang="en-US" sz="1900" b="1" dirty="0"/>
              <a:t>transform their events </a:t>
            </a:r>
            <a:r>
              <a:rPr lang="en-US" sz="1900" b="1" dirty="0" smtClean="0"/>
              <a:t>and</a:t>
            </a:r>
            <a:r>
              <a:rPr lang="cs-CZ" sz="1900" b="1" dirty="0" smtClean="0"/>
              <a:t> </a:t>
            </a:r>
            <a:r>
              <a:rPr lang="en-US" sz="1900" b="1" dirty="0" smtClean="0"/>
              <a:t>motives </a:t>
            </a:r>
            <a:r>
              <a:rPr lang="en-US" sz="1900" b="1" dirty="0"/>
              <a:t>into allegories and symbol</a:t>
            </a:r>
            <a:r>
              <a:rPr lang="en-US" sz="1900" dirty="0"/>
              <a:t>s, thus stressing their meaning as </a:t>
            </a:r>
            <a:r>
              <a:rPr lang="en-US" sz="1900" b="1" dirty="0"/>
              <a:t>signs</a:t>
            </a:r>
            <a:r>
              <a:rPr lang="en-US" sz="1900" dirty="0" smtClean="0"/>
              <a:t>.</a:t>
            </a:r>
            <a:endParaRPr lang="cs-CZ" sz="1900" dirty="0" smtClean="0"/>
          </a:p>
          <a:p>
            <a:pPr>
              <a:spcBef>
                <a:spcPts val="0"/>
              </a:spcBef>
            </a:pPr>
            <a:r>
              <a:rPr lang="en-US" sz="1900" b="1" dirty="0" err="1"/>
              <a:t>problematization</a:t>
            </a:r>
            <a:r>
              <a:rPr lang="en-US" sz="1900" b="1" dirty="0"/>
              <a:t>, deconstruction, and destabilization </a:t>
            </a:r>
            <a:r>
              <a:rPr lang="en-US" sz="1900" b="1" dirty="0" smtClean="0"/>
              <a:t>of </a:t>
            </a:r>
            <a:r>
              <a:rPr lang="en-US" sz="1900" b="1" dirty="0"/>
              <a:t>allegorical </a:t>
            </a:r>
            <a:r>
              <a:rPr lang="en-US" sz="1900" b="1" dirty="0" smtClean="0"/>
              <a:t>conventions</a:t>
            </a:r>
            <a:r>
              <a:rPr lang="cs-CZ" sz="1900" dirty="0" smtClean="0"/>
              <a:t>: “</a:t>
            </a:r>
            <a:r>
              <a:rPr lang="cs-CZ" sz="1900" b="1" dirty="0" err="1" smtClean="0"/>
              <a:t>The</a:t>
            </a:r>
            <a:r>
              <a:rPr lang="cs-CZ" sz="1900" b="1" dirty="0" smtClean="0"/>
              <a:t> </a:t>
            </a:r>
            <a:r>
              <a:rPr lang="cs-CZ" sz="1900" b="1" dirty="0" err="1" smtClean="0"/>
              <a:t>Minister‘s</a:t>
            </a:r>
            <a:r>
              <a:rPr lang="cs-CZ" sz="1900" b="1" dirty="0" smtClean="0"/>
              <a:t> Black </a:t>
            </a:r>
            <a:r>
              <a:rPr lang="cs-CZ" sz="1900" b="1" dirty="0" err="1" smtClean="0"/>
              <a:t>Veil</a:t>
            </a:r>
            <a:r>
              <a:rPr lang="cs-CZ" sz="1900" dirty="0" smtClean="0"/>
              <a:t>” – </a:t>
            </a:r>
            <a:r>
              <a:rPr lang="cs-CZ" sz="1900" dirty="0" err="1" smtClean="0"/>
              <a:t>the</a:t>
            </a:r>
            <a:r>
              <a:rPr lang="cs-CZ" sz="1900" dirty="0" smtClean="0"/>
              <a:t> </a:t>
            </a:r>
            <a:r>
              <a:rPr lang="cs-CZ" sz="1900" dirty="0" err="1" smtClean="0"/>
              <a:t>impossibility</a:t>
            </a:r>
            <a:r>
              <a:rPr lang="cs-CZ" sz="1900" dirty="0" smtClean="0"/>
              <a:t> to </a:t>
            </a:r>
            <a:r>
              <a:rPr lang="cs-CZ" sz="1900" dirty="0" err="1" smtClean="0"/>
              <a:t>represent</a:t>
            </a:r>
            <a:r>
              <a:rPr lang="cs-CZ" sz="1900" dirty="0" smtClean="0"/>
              <a:t> </a:t>
            </a:r>
            <a:r>
              <a:rPr lang="cs-CZ" sz="1900" dirty="0" err="1" smtClean="0"/>
              <a:t>truly</a:t>
            </a:r>
            <a:r>
              <a:rPr lang="cs-CZ" sz="1900" dirty="0" smtClean="0"/>
              <a:t> </a:t>
            </a:r>
            <a:r>
              <a:rPr lang="cs-CZ" sz="1900" dirty="0" err="1" smtClean="0"/>
              <a:t>the</a:t>
            </a:r>
            <a:r>
              <a:rPr lang="cs-CZ" sz="1900" dirty="0" smtClean="0"/>
              <a:t> </a:t>
            </a:r>
            <a:r>
              <a:rPr lang="cs-CZ" sz="1900" dirty="0" err="1" smtClean="0"/>
              <a:t>Puritan</a:t>
            </a:r>
            <a:r>
              <a:rPr lang="cs-CZ" sz="1900" dirty="0" smtClean="0"/>
              <a:t> mind,</a:t>
            </a:r>
          </a:p>
          <a:p>
            <a:pPr>
              <a:spcBef>
                <a:spcPts val="0"/>
              </a:spcBef>
            </a:pPr>
            <a:r>
              <a:rPr lang="cs-CZ" sz="1900" b="1" dirty="0" err="1" smtClean="0"/>
              <a:t>interpenetration</a:t>
            </a:r>
            <a:r>
              <a:rPr lang="cs-CZ" sz="1900" b="1" dirty="0" smtClean="0"/>
              <a:t> </a:t>
            </a:r>
            <a:r>
              <a:rPr lang="cs-CZ" sz="1900" b="1" dirty="0" err="1" smtClean="0"/>
              <a:t>of</a:t>
            </a:r>
            <a:r>
              <a:rPr lang="cs-CZ" sz="1900" b="1" dirty="0" smtClean="0"/>
              <a:t> </a:t>
            </a:r>
            <a:r>
              <a:rPr lang="cs-CZ" sz="1900" b="1" dirty="0" err="1" smtClean="0"/>
              <a:t>allegory</a:t>
            </a:r>
            <a:r>
              <a:rPr lang="cs-CZ" sz="1900" b="1" dirty="0" smtClean="0"/>
              <a:t> and </a:t>
            </a:r>
            <a:r>
              <a:rPr lang="cs-CZ" sz="1900" b="1" dirty="0" err="1" smtClean="0"/>
              <a:t>realistic</a:t>
            </a:r>
            <a:r>
              <a:rPr lang="cs-CZ" sz="1900" b="1" dirty="0" smtClean="0"/>
              <a:t> </a:t>
            </a:r>
            <a:r>
              <a:rPr lang="cs-CZ" sz="1900" b="1" dirty="0" err="1" smtClean="0"/>
              <a:t>historical</a:t>
            </a:r>
            <a:r>
              <a:rPr lang="cs-CZ" sz="1900" b="1" dirty="0" smtClean="0"/>
              <a:t> </a:t>
            </a:r>
            <a:r>
              <a:rPr lang="cs-CZ" sz="1900" b="1" dirty="0" err="1" smtClean="0"/>
              <a:t>narrative</a:t>
            </a:r>
            <a:r>
              <a:rPr lang="cs-CZ" sz="1900" b="1" dirty="0"/>
              <a:t>:</a:t>
            </a:r>
            <a:r>
              <a:rPr lang="cs-CZ" sz="1900" b="1" dirty="0" smtClean="0"/>
              <a:t> </a:t>
            </a:r>
            <a:r>
              <a:rPr lang="cs-CZ" sz="1900" dirty="0" smtClean="0"/>
              <a:t>“</a:t>
            </a:r>
            <a:r>
              <a:rPr lang="cs-CZ" sz="1900" b="1" dirty="0" err="1" smtClean="0"/>
              <a:t>Young</a:t>
            </a:r>
            <a:r>
              <a:rPr lang="cs-CZ" sz="1900" b="1" dirty="0" smtClean="0"/>
              <a:t> </a:t>
            </a:r>
            <a:r>
              <a:rPr lang="cs-CZ" sz="1900" b="1" dirty="0" err="1" smtClean="0"/>
              <a:t>Goodman</a:t>
            </a:r>
            <a:r>
              <a:rPr lang="cs-CZ" sz="1900" b="1" dirty="0" smtClean="0"/>
              <a:t> Brown</a:t>
            </a:r>
            <a:r>
              <a:rPr lang="cs-CZ" sz="1900" dirty="0" smtClean="0"/>
              <a:t>”: </a:t>
            </a:r>
            <a:r>
              <a:rPr lang="cs-CZ" sz="1900" dirty="0" err="1" smtClean="0"/>
              <a:t>the</a:t>
            </a:r>
            <a:r>
              <a:rPr lang="cs-CZ" sz="1900" dirty="0" smtClean="0"/>
              <a:t> </a:t>
            </a:r>
            <a:r>
              <a:rPr lang="cs-CZ" sz="1900" dirty="0" err="1" smtClean="0"/>
              <a:t>impossibility</a:t>
            </a:r>
            <a:r>
              <a:rPr lang="cs-CZ" sz="1900" dirty="0" smtClean="0"/>
              <a:t> to </a:t>
            </a:r>
            <a:r>
              <a:rPr lang="cs-CZ" sz="1900" dirty="0" err="1" smtClean="0"/>
              <a:t>distinguish</a:t>
            </a:r>
            <a:r>
              <a:rPr lang="cs-CZ" sz="1900" dirty="0" smtClean="0"/>
              <a:t> </a:t>
            </a:r>
            <a:r>
              <a:rPr lang="cs-CZ" sz="1900" dirty="0" err="1" smtClean="0"/>
              <a:t>between</a:t>
            </a:r>
            <a:r>
              <a:rPr lang="cs-CZ" sz="1900" dirty="0" smtClean="0"/>
              <a:t> </a:t>
            </a:r>
            <a:r>
              <a:rPr lang="cs-CZ" sz="1900" dirty="0" err="1" smtClean="0"/>
              <a:t>the</a:t>
            </a:r>
            <a:r>
              <a:rPr lang="cs-CZ" sz="1900" dirty="0" smtClean="0"/>
              <a:t> </a:t>
            </a:r>
            <a:r>
              <a:rPr lang="cs-CZ" sz="1900" dirty="0" err="1" smtClean="0"/>
              <a:t>hero‘s</a:t>
            </a:r>
            <a:r>
              <a:rPr lang="cs-CZ" sz="1900" dirty="0" smtClean="0"/>
              <a:t> </a:t>
            </a:r>
            <a:r>
              <a:rPr lang="cs-CZ" sz="1900" dirty="0" err="1" smtClean="0"/>
              <a:t>hallucination</a:t>
            </a:r>
            <a:r>
              <a:rPr lang="cs-CZ" sz="1900" dirty="0" smtClean="0"/>
              <a:t> and </a:t>
            </a:r>
            <a:r>
              <a:rPr lang="cs-CZ" sz="1900" dirty="0" err="1" smtClean="0"/>
              <a:t>the</a:t>
            </a:r>
            <a:r>
              <a:rPr lang="cs-CZ" sz="1900" dirty="0" smtClean="0"/>
              <a:t> “</a:t>
            </a:r>
            <a:r>
              <a:rPr lang="cs-CZ" sz="1900" dirty="0" err="1" smtClean="0"/>
              <a:t>true</a:t>
            </a:r>
            <a:r>
              <a:rPr lang="cs-CZ" sz="1900" dirty="0" smtClean="0"/>
              <a:t> story”.  </a:t>
            </a:r>
            <a:endParaRPr lang="cs-CZ" sz="1900" b="1" dirty="0"/>
          </a:p>
        </p:txBody>
      </p:sp>
      <p:pic>
        <p:nvPicPr>
          <p:cNvPr id="5" name="Zástupný symbol pro obsah 4" descr="http://img2.smackjeeves.com/images/uploaded/comics/e/2/e2e7e00a9A4ET.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559490" y="628071"/>
            <a:ext cx="2582715" cy="5004000"/>
          </a:xfrm>
          <a:prstGeom prst="rect">
            <a:avLst/>
          </a:prstGeom>
          <a:noFill/>
          <a:ln>
            <a:noFill/>
          </a:ln>
        </p:spPr>
      </p:pic>
      <p:sp>
        <p:nvSpPr>
          <p:cNvPr id="6" name="TextovéPole 5"/>
          <p:cNvSpPr txBox="1"/>
          <p:nvPr/>
        </p:nvSpPr>
        <p:spPr>
          <a:xfrm>
            <a:off x="9329089" y="5883564"/>
            <a:ext cx="2952603" cy="923330"/>
          </a:xfrm>
          <a:prstGeom prst="rect">
            <a:avLst/>
          </a:prstGeom>
          <a:noFill/>
        </p:spPr>
        <p:txBody>
          <a:bodyPr wrap="none" rtlCol="0">
            <a:spAutoFit/>
          </a:bodyPr>
          <a:lstStyle/>
          <a:p>
            <a:pPr algn="ctr"/>
            <a:r>
              <a:rPr lang="cs-CZ" dirty="0" smtClean="0"/>
              <a:t>A </a:t>
            </a:r>
            <a:r>
              <a:rPr lang="cs-CZ" dirty="0" err="1" smtClean="0"/>
              <a:t>scene</a:t>
            </a:r>
            <a:r>
              <a:rPr lang="cs-CZ" dirty="0" smtClean="0"/>
              <a:t> </a:t>
            </a:r>
            <a:r>
              <a:rPr lang="cs-CZ" dirty="0" err="1" smtClean="0"/>
              <a:t>from</a:t>
            </a:r>
            <a:r>
              <a:rPr lang="cs-CZ" dirty="0" smtClean="0"/>
              <a:t> </a:t>
            </a:r>
            <a:r>
              <a:rPr lang="cs-CZ" dirty="0" err="1" smtClean="0"/>
              <a:t>the</a:t>
            </a:r>
            <a:r>
              <a:rPr lang="cs-CZ" dirty="0" smtClean="0"/>
              <a:t> </a:t>
            </a:r>
            <a:r>
              <a:rPr lang="cs-CZ" dirty="0" err="1" smtClean="0"/>
              <a:t>conclusion</a:t>
            </a:r>
            <a:endParaRPr lang="cs-CZ" dirty="0" smtClean="0"/>
          </a:p>
          <a:p>
            <a:pPr algn="ctr"/>
            <a:r>
              <a:rPr lang="cs-CZ" dirty="0" err="1"/>
              <a:t>o</a:t>
            </a:r>
            <a:r>
              <a:rPr lang="cs-CZ" dirty="0" err="1" smtClean="0"/>
              <a:t>f</a:t>
            </a:r>
            <a:r>
              <a:rPr lang="cs-CZ" dirty="0" smtClean="0"/>
              <a:t> “</a:t>
            </a:r>
            <a:r>
              <a:rPr lang="cs-CZ" dirty="0" err="1" smtClean="0"/>
              <a:t>The</a:t>
            </a:r>
            <a:r>
              <a:rPr lang="cs-CZ" dirty="0" smtClean="0"/>
              <a:t> </a:t>
            </a:r>
            <a:r>
              <a:rPr lang="cs-CZ" dirty="0" err="1" smtClean="0"/>
              <a:t>Minister‘s</a:t>
            </a:r>
            <a:r>
              <a:rPr lang="cs-CZ" dirty="0" smtClean="0"/>
              <a:t> Black </a:t>
            </a:r>
            <a:r>
              <a:rPr lang="cs-CZ" dirty="0" err="1" smtClean="0"/>
              <a:t>Veil</a:t>
            </a:r>
            <a:r>
              <a:rPr lang="cs-CZ" dirty="0" smtClean="0"/>
              <a:t>”</a:t>
            </a:r>
          </a:p>
          <a:p>
            <a:pPr algn="ctr"/>
            <a:r>
              <a:rPr lang="cs-CZ" dirty="0"/>
              <a:t>i</a:t>
            </a:r>
            <a:r>
              <a:rPr lang="cs-CZ" dirty="0" smtClean="0"/>
              <a:t>n a </a:t>
            </a:r>
            <a:r>
              <a:rPr lang="cs-CZ" dirty="0" err="1" smtClean="0"/>
              <a:t>recent</a:t>
            </a:r>
            <a:r>
              <a:rPr lang="cs-CZ" dirty="0" smtClean="0"/>
              <a:t> </a:t>
            </a:r>
            <a:r>
              <a:rPr lang="cs-CZ" dirty="0" err="1" smtClean="0"/>
              <a:t>comic</a:t>
            </a:r>
            <a:r>
              <a:rPr lang="cs-CZ" dirty="0" smtClean="0"/>
              <a:t> </a:t>
            </a:r>
            <a:r>
              <a:rPr lang="cs-CZ" dirty="0" err="1" smtClean="0"/>
              <a:t>strip</a:t>
            </a:r>
            <a:endParaRPr lang="cs-CZ" dirty="0"/>
          </a:p>
        </p:txBody>
      </p:sp>
    </p:spTree>
    <p:extLst>
      <p:ext uri="{BB962C8B-B14F-4D97-AF65-F5344CB8AC3E}">
        <p14:creationId xmlns:p14="http://schemas.microsoft.com/office/powerpoint/2010/main" val="37428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145" y="1"/>
            <a:ext cx="11850255" cy="942108"/>
          </a:xfrm>
        </p:spPr>
        <p:txBody>
          <a:bodyPr>
            <a:normAutofit/>
          </a:bodyPr>
          <a:lstStyle/>
          <a:p>
            <a:pPr algn="ctr"/>
            <a:r>
              <a:rPr lang="cs-CZ" sz="3600" dirty="0" err="1">
                <a:latin typeface="Arial Black" panose="020B0A04020102020204" pitchFamily="34" charset="0"/>
              </a:rPr>
              <a:t>Nathaniel</a:t>
            </a:r>
            <a:r>
              <a:rPr lang="cs-CZ" sz="3600" dirty="0">
                <a:latin typeface="Arial Black" panose="020B0A04020102020204" pitchFamily="34" charset="0"/>
              </a:rPr>
              <a:t> </a:t>
            </a:r>
            <a:r>
              <a:rPr lang="cs-CZ" sz="3600" dirty="0" err="1">
                <a:latin typeface="Arial Black" panose="020B0A04020102020204" pitchFamily="34" charset="0"/>
              </a:rPr>
              <a:t>Hawthorne</a:t>
            </a:r>
            <a:r>
              <a:rPr lang="cs-CZ" sz="3600" dirty="0" smtClean="0">
                <a:latin typeface="Arial Black" panose="020B0A04020102020204" pitchFamily="34" charset="0"/>
              </a:rPr>
              <a:t>: </a:t>
            </a:r>
            <a:r>
              <a:rPr lang="cs-CZ" sz="3600" i="1" dirty="0" err="1" smtClean="0">
                <a:latin typeface="Arial Black" panose="020B0A04020102020204" pitchFamily="34" charset="0"/>
              </a:rPr>
              <a:t>The</a:t>
            </a:r>
            <a:r>
              <a:rPr lang="cs-CZ" sz="3600" i="1" dirty="0" smtClean="0">
                <a:latin typeface="Arial Black" panose="020B0A04020102020204" pitchFamily="34" charset="0"/>
              </a:rPr>
              <a:t> </a:t>
            </a:r>
            <a:r>
              <a:rPr lang="cs-CZ" sz="3600" i="1" dirty="0" err="1" smtClean="0">
                <a:latin typeface="Arial Black" panose="020B0A04020102020204" pitchFamily="34" charset="0"/>
              </a:rPr>
              <a:t>Scarlet</a:t>
            </a:r>
            <a:r>
              <a:rPr lang="cs-CZ" sz="3600" i="1" dirty="0" smtClean="0">
                <a:latin typeface="Arial Black" panose="020B0A04020102020204" pitchFamily="34" charset="0"/>
              </a:rPr>
              <a:t> </a:t>
            </a:r>
            <a:r>
              <a:rPr lang="cs-CZ" sz="3600" i="1" dirty="0" err="1" smtClean="0">
                <a:latin typeface="Arial Black" panose="020B0A04020102020204" pitchFamily="34" charset="0"/>
              </a:rPr>
              <a:t>Letter</a:t>
            </a:r>
            <a:endParaRPr lang="cs-CZ" sz="3600" i="1" dirty="0"/>
          </a:p>
        </p:txBody>
      </p:sp>
      <p:sp>
        <p:nvSpPr>
          <p:cNvPr id="3" name="Zástupný symbol pro obsah 2"/>
          <p:cNvSpPr>
            <a:spLocks noGrp="1"/>
          </p:cNvSpPr>
          <p:nvPr>
            <p:ph sz="half" idx="1"/>
          </p:nvPr>
        </p:nvSpPr>
        <p:spPr>
          <a:xfrm>
            <a:off x="147783" y="729674"/>
            <a:ext cx="8968508" cy="6206836"/>
          </a:xfrm>
        </p:spPr>
        <p:txBody>
          <a:bodyPr>
            <a:normAutofit fontScale="92500" lnSpcReduction="10000"/>
          </a:bodyPr>
          <a:lstStyle/>
          <a:p>
            <a:pPr>
              <a:lnSpc>
                <a:spcPct val="100000"/>
              </a:lnSpc>
              <a:spcBef>
                <a:spcPts val="0"/>
              </a:spcBef>
            </a:pPr>
            <a:r>
              <a:rPr lang="en-GB" sz="2200" dirty="0" smtClean="0"/>
              <a:t>Often called an </a:t>
            </a:r>
            <a:r>
              <a:rPr lang="en-GB" sz="2200" b="1" dirty="0" smtClean="0"/>
              <a:t>historical romance</a:t>
            </a:r>
            <a:r>
              <a:rPr lang="en-GB" sz="2200" dirty="0" smtClean="0"/>
              <a:t>. </a:t>
            </a:r>
            <a:r>
              <a:rPr lang="en-GB" sz="2200" b="1" dirty="0" smtClean="0"/>
              <a:t>This is correct only partly </a:t>
            </a:r>
            <a:r>
              <a:rPr lang="en-GB" sz="2200" dirty="0" smtClean="0"/>
              <a:t>with respect to the character of Hester Prynne’s former husband </a:t>
            </a:r>
            <a:r>
              <a:rPr lang="en-GB" sz="2200" b="1" dirty="0" smtClean="0"/>
              <a:t>Roger Chillingworth</a:t>
            </a:r>
            <a:r>
              <a:rPr lang="en-GB" sz="2200" dirty="0" smtClean="0"/>
              <a:t> (features of a magician), and some </a:t>
            </a:r>
            <a:r>
              <a:rPr lang="en-GB" sz="2200" b="1" dirty="0" smtClean="0"/>
              <a:t>very rare miraculous events</a:t>
            </a:r>
            <a:r>
              <a:rPr lang="en-GB" sz="2200" dirty="0" smtClean="0"/>
              <a:t>, such as the appearance of the stigma on the breast of Arthur Dimmesdale, or the visions of the Puritans in the night sky. </a:t>
            </a:r>
          </a:p>
          <a:p>
            <a:pPr>
              <a:lnSpc>
                <a:spcPct val="100000"/>
              </a:lnSpc>
              <a:spcBef>
                <a:spcPts val="0"/>
              </a:spcBef>
            </a:pPr>
            <a:r>
              <a:rPr lang="en-GB" sz="2200" b="1" dirty="0" smtClean="0"/>
              <a:t>Neither it is a historical novel:</a:t>
            </a:r>
            <a:r>
              <a:rPr lang="en-GB" sz="2200" dirty="0" smtClean="0"/>
              <a:t> </a:t>
            </a:r>
            <a:r>
              <a:rPr lang="en-GB" sz="2200" b="1" dirty="0" smtClean="0"/>
              <a:t>it does not deal so much with the life of the early Puritan settlement</a:t>
            </a:r>
            <a:r>
              <a:rPr lang="en-GB" sz="2200" dirty="0" smtClean="0"/>
              <a:t>, as with the </a:t>
            </a:r>
            <a:r>
              <a:rPr lang="en-GB" sz="2200" b="1" dirty="0" smtClean="0"/>
              <a:t>differences between Puritan and nineteenth-century reading of signs</a:t>
            </a:r>
            <a:r>
              <a:rPr lang="en-GB" sz="2200" dirty="0" smtClean="0"/>
              <a:t>. </a:t>
            </a:r>
          </a:p>
          <a:p>
            <a:pPr>
              <a:lnSpc>
                <a:spcPct val="100000"/>
              </a:lnSpc>
              <a:spcBef>
                <a:spcPts val="0"/>
              </a:spcBef>
            </a:pPr>
            <a:r>
              <a:rPr lang="en-GB" sz="2200" dirty="0" smtClean="0"/>
              <a:t>Hester is </a:t>
            </a:r>
            <a:r>
              <a:rPr lang="en-GB" sz="2200" b="1" dirty="0" smtClean="0"/>
              <a:t>condemned to wear the garment with the scarlet “A”</a:t>
            </a:r>
            <a:r>
              <a:rPr lang="en-GB" sz="2200" dirty="0" smtClean="0"/>
              <a:t> and thus to become </a:t>
            </a:r>
            <a:r>
              <a:rPr lang="en-GB" sz="2200" b="1" dirty="0" smtClean="0"/>
              <a:t>an allegory of adultery.</a:t>
            </a:r>
            <a:r>
              <a:rPr lang="en-GB" sz="2200" dirty="0" smtClean="0"/>
              <a:t> </a:t>
            </a:r>
          </a:p>
          <a:p>
            <a:pPr>
              <a:lnSpc>
                <a:spcPct val="100000"/>
              </a:lnSpc>
              <a:spcBef>
                <a:spcPts val="0"/>
              </a:spcBef>
            </a:pPr>
            <a:r>
              <a:rPr lang="en-GB" sz="2200" dirty="0" smtClean="0"/>
              <a:t>But she </a:t>
            </a:r>
            <a:r>
              <a:rPr lang="en-GB" sz="2200" b="1" dirty="0" smtClean="0"/>
              <a:t>managed to change the imposed meaning of the letter </a:t>
            </a:r>
            <a:r>
              <a:rPr lang="en-GB" sz="2200" dirty="0" smtClean="0"/>
              <a:t>by her behaviour and skills. “A” came to be understood as a sign for </a:t>
            </a:r>
            <a:r>
              <a:rPr lang="en-GB" sz="2200" b="1" dirty="0" smtClean="0"/>
              <a:t>“able” and “admirable.” </a:t>
            </a:r>
          </a:p>
          <a:p>
            <a:pPr>
              <a:lnSpc>
                <a:spcPct val="100000"/>
              </a:lnSpc>
              <a:spcBef>
                <a:spcPts val="0"/>
              </a:spcBef>
            </a:pPr>
            <a:r>
              <a:rPr lang="en-GB" sz="2200" dirty="0" smtClean="0"/>
              <a:t>When it appeared as </a:t>
            </a:r>
            <a:r>
              <a:rPr lang="en-GB" sz="2200" b="1" dirty="0" smtClean="0"/>
              <a:t>a sign on the night sky</a:t>
            </a:r>
            <a:r>
              <a:rPr lang="en-GB" sz="2200" dirty="0" smtClean="0"/>
              <a:t>, it could mean both </a:t>
            </a:r>
            <a:r>
              <a:rPr lang="en-GB" sz="2200" b="1" dirty="0" smtClean="0"/>
              <a:t>“Apocalypse” and “America”</a:t>
            </a:r>
            <a:r>
              <a:rPr lang="en-GB" sz="2200" dirty="0" smtClean="0"/>
              <a:t> (a revelation of America‘s mission in Hester‘s good acts)</a:t>
            </a:r>
            <a:r>
              <a:rPr lang="cs-CZ" sz="2200" dirty="0" smtClean="0"/>
              <a:t>.</a:t>
            </a:r>
            <a:endParaRPr lang="en-GB" sz="2200" dirty="0" smtClean="0"/>
          </a:p>
          <a:p>
            <a:pPr>
              <a:lnSpc>
                <a:spcPct val="100000"/>
              </a:lnSpc>
              <a:spcBef>
                <a:spcPts val="0"/>
              </a:spcBef>
            </a:pPr>
            <a:r>
              <a:rPr lang="en-GB" sz="2200" dirty="0" smtClean="0"/>
              <a:t>On the other hand, “A” became </a:t>
            </a:r>
            <a:r>
              <a:rPr lang="en-GB" sz="2200" b="1" dirty="0" smtClean="0"/>
              <a:t>a sign of shame</a:t>
            </a:r>
            <a:r>
              <a:rPr lang="en-GB" sz="2200" dirty="0" smtClean="0"/>
              <a:t> connected with the secrets of privacy when discovered </a:t>
            </a:r>
            <a:r>
              <a:rPr lang="en-GB" sz="2200" b="1" dirty="0" smtClean="0"/>
              <a:t>on Dimmesdale’s body</a:t>
            </a:r>
            <a:r>
              <a:rPr lang="en-GB" sz="2200" dirty="0" smtClean="0"/>
              <a:t>.</a:t>
            </a:r>
          </a:p>
          <a:p>
            <a:pPr>
              <a:lnSpc>
                <a:spcPct val="100000"/>
              </a:lnSpc>
              <a:spcBef>
                <a:spcPts val="0"/>
              </a:spcBef>
            </a:pPr>
            <a:r>
              <a:rPr lang="en-GB" sz="2200" b="1" dirty="0" smtClean="0"/>
              <a:t>The final meaning of “A” is deferred </a:t>
            </a:r>
            <a:r>
              <a:rPr lang="cs-CZ" sz="2200" b="1" dirty="0" smtClean="0"/>
              <a:t>as</a:t>
            </a:r>
            <a:r>
              <a:rPr lang="en-GB" sz="2200" b="1" dirty="0" smtClean="0"/>
              <a:t> the biblical Apocalypse: </a:t>
            </a:r>
          </a:p>
          <a:p>
            <a:pPr marL="230400" indent="0">
              <a:lnSpc>
                <a:spcPct val="100000"/>
              </a:lnSpc>
              <a:spcBef>
                <a:spcPts val="0"/>
              </a:spcBef>
              <a:buNone/>
            </a:pPr>
            <a:r>
              <a:rPr lang="en-GB" sz="2200" b="1" dirty="0" smtClean="0"/>
              <a:t>- </a:t>
            </a:r>
            <a:r>
              <a:rPr lang="en-GB" sz="2200" dirty="0" smtClean="0"/>
              <a:t>creates </a:t>
            </a:r>
            <a:r>
              <a:rPr lang="en-GB" sz="2200" b="1" dirty="0" smtClean="0"/>
              <a:t>a space for Hester‘s authentic life and her help to women</a:t>
            </a:r>
            <a:r>
              <a:rPr lang="en-GB" sz="2200" dirty="0" smtClean="0"/>
              <a:t> wronged by men,</a:t>
            </a:r>
          </a:p>
          <a:p>
            <a:pPr marL="230400" indent="0">
              <a:lnSpc>
                <a:spcPct val="100000"/>
              </a:lnSpc>
              <a:spcBef>
                <a:spcPts val="0"/>
              </a:spcBef>
              <a:buNone/>
            </a:pPr>
            <a:r>
              <a:rPr lang="en-GB" sz="2200" dirty="0" smtClean="0"/>
              <a:t>- moves the boundary between nature and culture: </a:t>
            </a:r>
            <a:r>
              <a:rPr lang="en-GB" sz="2200" b="1" dirty="0" smtClean="0"/>
              <a:t>Hester‘s daughter Pearl‘s </a:t>
            </a:r>
            <a:r>
              <a:rPr lang="en-GB" sz="2200" dirty="0" smtClean="0"/>
              <a:t>“kindred wildness” establishes </a:t>
            </a:r>
            <a:r>
              <a:rPr lang="en-GB" sz="2200" b="1" dirty="0" smtClean="0"/>
              <a:t>a different reading of signs</a:t>
            </a:r>
            <a:r>
              <a:rPr lang="en-GB" sz="2200" dirty="0" smtClean="0"/>
              <a:t>, a different </a:t>
            </a:r>
            <a:r>
              <a:rPr lang="cs-CZ" sz="2200" dirty="0" smtClean="0"/>
              <a:t> </a:t>
            </a:r>
            <a:r>
              <a:rPr lang="en-GB" sz="2200" dirty="0" smtClean="0"/>
              <a:t>understanding of culture than that of the colonists.</a:t>
            </a:r>
            <a:r>
              <a:rPr lang="en-GB" sz="2000" dirty="0" smtClean="0"/>
              <a:t>   </a:t>
            </a:r>
            <a:endParaRPr lang="en-GB" sz="2000" b="1" dirty="0"/>
          </a:p>
        </p:txBody>
      </p:sp>
      <p:pic>
        <p:nvPicPr>
          <p:cNvPr id="5" name="Zástupný symbol pro obsah 4" descr="https://www.gutenberg.org/files/25344/25344-h/images/illu_257.jpg"/>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307" r="8287"/>
          <a:stretch/>
        </p:blipFill>
        <p:spPr bwMode="auto">
          <a:xfrm>
            <a:off x="8999948" y="942109"/>
            <a:ext cx="3206795" cy="3060000"/>
          </a:xfrm>
          <a:prstGeom prst="rect">
            <a:avLst/>
          </a:prstGeom>
          <a:noFill/>
          <a:ln>
            <a:noFill/>
          </a:ln>
          <a:extLst>
            <a:ext uri="{53640926-AAD7-44D8-BBD7-CCE9431645EC}">
              <a14:shadowObscured xmlns:a14="http://schemas.microsoft.com/office/drawing/2010/main"/>
            </a:ext>
          </a:extLst>
        </p:spPr>
      </p:pic>
      <p:sp>
        <p:nvSpPr>
          <p:cNvPr id="6" name="TextovéPole 5"/>
          <p:cNvSpPr txBox="1"/>
          <p:nvPr/>
        </p:nvSpPr>
        <p:spPr>
          <a:xfrm>
            <a:off x="8817567" y="4176647"/>
            <a:ext cx="3476033" cy="2308324"/>
          </a:xfrm>
          <a:prstGeom prst="rect">
            <a:avLst/>
          </a:prstGeom>
          <a:noFill/>
        </p:spPr>
        <p:txBody>
          <a:bodyPr wrap="square" rtlCol="0">
            <a:spAutoFit/>
          </a:bodyPr>
          <a:lstStyle/>
          <a:p>
            <a:pPr algn="ctr"/>
            <a:r>
              <a:rPr lang="en-GB" dirty="0" smtClean="0"/>
              <a:t>Mary </a:t>
            </a:r>
            <a:r>
              <a:rPr lang="en-GB" dirty="0" err="1" smtClean="0"/>
              <a:t>Hallock</a:t>
            </a:r>
            <a:r>
              <a:rPr lang="en-GB" dirty="0" smtClean="0"/>
              <a:t> Foote (1847-1938),</a:t>
            </a:r>
          </a:p>
          <a:p>
            <a:pPr algn="ctr"/>
            <a:r>
              <a:rPr lang="en-GB" dirty="0" smtClean="0"/>
              <a:t>an illustration to </a:t>
            </a:r>
            <a:r>
              <a:rPr lang="en-GB" i="1" dirty="0" smtClean="0"/>
              <a:t>The Scarlet Letter. </a:t>
            </a:r>
          </a:p>
          <a:p>
            <a:pPr algn="ctr"/>
            <a:r>
              <a:rPr lang="en-GB" dirty="0" smtClean="0"/>
              <a:t>Hester, Dimmesdale and Pearl in</a:t>
            </a:r>
          </a:p>
          <a:p>
            <a:pPr algn="ctr"/>
            <a:r>
              <a:rPr lang="en-GB" dirty="0" smtClean="0"/>
              <a:t>the wood – Pearl separated from</a:t>
            </a:r>
          </a:p>
          <a:p>
            <a:pPr algn="ctr"/>
            <a:r>
              <a:rPr lang="en-GB" dirty="0" smtClean="0"/>
              <a:t>her parents by a brook – symbol </a:t>
            </a:r>
          </a:p>
          <a:p>
            <a:pPr algn="ctr"/>
            <a:r>
              <a:rPr lang="en-GB" dirty="0" smtClean="0"/>
              <a:t>of the division between nature </a:t>
            </a:r>
          </a:p>
          <a:p>
            <a:pPr algn="ctr"/>
            <a:r>
              <a:rPr lang="en-GB" dirty="0" smtClean="0"/>
              <a:t>and culture, American future and</a:t>
            </a:r>
          </a:p>
          <a:p>
            <a:pPr algn="ctr"/>
            <a:r>
              <a:rPr lang="en-GB" dirty="0" smtClean="0"/>
              <a:t>past.</a:t>
            </a:r>
            <a:endParaRPr lang="en-GB" dirty="0"/>
          </a:p>
        </p:txBody>
      </p:sp>
    </p:spTree>
    <p:extLst>
      <p:ext uri="{BB962C8B-B14F-4D97-AF65-F5344CB8AC3E}">
        <p14:creationId xmlns:p14="http://schemas.microsoft.com/office/powerpoint/2010/main" val="214105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073" y="1"/>
            <a:ext cx="11979563" cy="812799"/>
          </a:xfrm>
        </p:spPr>
        <p:txBody>
          <a:bodyPr>
            <a:normAutofit/>
          </a:bodyPr>
          <a:lstStyle/>
          <a:p>
            <a:r>
              <a:rPr lang="cs-CZ" sz="3600" dirty="0" smtClean="0">
                <a:latin typeface="Arial Black" panose="020B0A04020102020204" pitchFamily="34" charset="0"/>
              </a:rPr>
              <a:t>Herman </a:t>
            </a:r>
            <a:r>
              <a:rPr lang="cs-CZ" sz="3600" dirty="0" err="1" smtClean="0">
                <a:latin typeface="Arial Black" panose="020B0A04020102020204" pitchFamily="34" charset="0"/>
              </a:rPr>
              <a:t>Melville</a:t>
            </a:r>
            <a:r>
              <a:rPr lang="cs-CZ" sz="3600" dirty="0" smtClean="0">
                <a:latin typeface="Arial Black" panose="020B0A04020102020204" pitchFamily="34" charset="0"/>
              </a:rPr>
              <a:t>: </a:t>
            </a:r>
            <a:r>
              <a:rPr lang="cs-CZ" sz="3600" dirty="0" err="1" smtClean="0">
                <a:latin typeface="Arial Black" panose="020B0A04020102020204" pitchFamily="34" charset="0"/>
              </a:rPr>
              <a:t>Introduction</a:t>
            </a:r>
            <a:r>
              <a:rPr lang="cs-CZ" sz="3600" dirty="0" smtClean="0">
                <a:latin typeface="Arial Black" panose="020B0A04020102020204" pitchFamily="34" charset="0"/>
              </a:rPr>
              <a:t> and Early Works</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0" y="665019"/>
            <a:ext cx="9190182" cy="6192982"/>
          </a:xfrm>
        </p:spPr>
        <p:txBody>
          <a:bodyPr>
            <a:normAutofit lnSpcReduction="10000"/>
          </a:bodyPr>
          <a:lstStyle/>
          <a:p>
            <a:pPr>
              <a:lnSpc>
                <a:spcPct val="120000"/>
              </a:lnSpc>
              <a:spcBef>
                <a:spcPts val="0"/>
              </a:spcBef>
            </a:pPr>
            <a:r>
              <a:rPr lang="cs-CZ" sz="1600" dirty="0" err="1" smtClean="0"/>
              <a:t>Melville</a:t>
            </a:r>
            <a:r>
              <a:rPr lang="cs-CZ" sz="1600" dirty="0" smtClean="0"/>
              <a:t> l</a:t>
            </a:r>
            <a:r>
              <a:rPr lang="en-US" sz="1600" dirty="0" smtClean="0"/>
              <a:t>eft </a:t>
            </a:r>
            <a:r>
              <a:rPr lang="en-US" sz="1600" dirty="0"/>
              <a:t>school at the age </a:t>
            </a:r>
            <a:r>
              <a:rPr lang="en-US" sz="1600" dirty="0" smtClean="0"/>
              <a:t>of</a:t>
            </a:r>
            <a:r>
              <a:rPr lang="cs-CZ" sz="1600" dirty="0" smtClean="0"/>
              <a:t> </a:t>
            </a:r>
            <a:r>
              <a:rPr lang="en-US" sz="1600" dirty="0" smtClean="0"/>
              <a:t>eleven </a:t>
            </a:r>
            <a:r>
              <a:rPr lang="en-US" sz="1600" dirty="0"/>
              <a:t>and became first a bank clerk and then worked in his brother’s </a:t>
            </a:r>
            <a:r>
              <a:rPr lang="en-US" sz="1600" dirty="0" smtClean="0"/>
              <a:t>store</a:t>
            </a:r>
            <a:r>
              <a:rPr lang="en-US" sz="1600" dirty="0"/>
              <a:t>. </a:t>
            </a:r>
            <a:r>
              <a:rPr lang="cs-CZ" sz="1600" dirty="0"/>
              <a:t>L</a:t>
            </a:r>
            <a:r>
              <a:rPr lang="en-US" sz="1600" dirty="0" err="1" smtClean="0"/>
              <a:t>ater</a:t>
            </a:r>
            <a:r>
              <a:rPr lang="en-US" sz="1600" dirty="0" smtClean="0"/>
              <a:t> </a:t>
            </a:r>
            <a:r>
              <a:rPr lang="en-US" sz="1600" dirty="0"/>
              <a:t>he taught in a country school and took a course in surveying and engineering </a:t>
            </a:r>
            <a:r>
              <a:rPr lang="en-US" sz="1600" dirty="0" smtClean="0"/>
              <a:t>but</a:t>
            </a:r>
            <a:r>
              <a:rPr lang="cs-CZ" sz="1600" dirty="0" smtClean="0"/>
              <a:t> </a:t>
            </a:r>
            <a:r>
              <a:rPr lang="en-US" sz="1600" dirty="0" smtClean="0"/>
              <a:t>found </a:t>
            </a:r>
            <a:r>
              <a:rPr lang="en-US" sz="1600" dirty="0"/>
              <a:t>no work. </a:t>
            </a:r>
            <a:endParaRPr lang="cs-CZ" sz="1600" dirty="0" smtClean="0"/>
          </a:p>
          <a:p>
            <a:pPr>
              <a:lnSpc>
                <a:spcPct val="120000"/>
              </a:lnSpc>
              <a:spcBef>
                <a:spcPts val="0"/>
              </a:spcBef>
            </a:pPr>
            <a:r>
              <a:rPr lang="en-US" sz="1600" b="1" dirty="0" smtClean="0"/>
              <a:t>This </a:t>
            </a:r>
            <a:r>
              <a:rPr lang="en-US" sz="1600" b="1" dirty="0"/>
              <a:t>made him think of going to sea. </a:t>
            </a:r>
            <a:r>
              <a:rPr lang="en-US" sz="1600" dirty="0"/>
              <a:t>His first voyage to Liverpool in </a:t>
            </a:r>
            <a:r>
              <a:rPr lang="en-US" sz="1600" dirty="0" smtClean="0"/>
              <a:t>1839</a:t>
            </a:r>
            <a:r>
              <a:rPr lang="cs-CZ" sz="1600" dirty="0" smtClean="0"/>
              <a:t> </a:t>
            </a:r>
            <a:r>
              <a:rPr lang="en-US" sz="1600" dirty="0" smtClean="0"/>
              <a:t>later </a:t>
            </a:r>
            <a:r>
              <a:rPr lang="en-US" sz="1600" dirty="0"/>
              <a:t>became a model for his least complicated naval novel </a:t>
            </a:r>
            <a:r>
              <a:rPr lang="en-US" sz="1600" b="1" i="1" dirty="0"/>
              <a:t>Redburn</a:t>
            </a:r>
            <a:r>
              <a:rPr lang="en-US" sz="1600" i="1" dirty="0"/>
              <a:t> </a:t>
            </a:r>
            <a:r>
              <a:rPr lang="en-US" sz="1600" dirty="0"/>
              <a:t>(1849</a:t>
            </a:r>
            <a:r>
              <a:rPr lang="en-US" sz="1600" dirty="0" smtClean="0"/>
              <a:t>).</a:t>
            </a:r>
            <a:endParaRPr lang="en-US" sz="1600" dirty="0"/>
          </a:p>
          <a:p>
            <a:pPr>
              <a:lnSpc>
                <a:spcPct val="120000"/>
              </a:lnSpc>
              <a:spcBef>
                <a:spcPts val="0"/>
              </a:spcBef>
            </a:pPr>
            <a:r>
              <a:rPr lang="en-US" sz="1600" dirty="0"/>
              <a:t>After his return </a:t>
            </a:r>
            <a:r>
              <a:rPr lang="en-US" sz="1600" dirty="0" smtClean="0"/>
              <a:t>he </a:t>
            </a:r>
            <a:r>
              <a:rPr lang="en-US" sz="1600" dirty="0"/>
              <a:t>decided in despair </a:t>
            </a:r>
            <a:r>
              <a:rPr lang="en-US" sz="1600" b="1" dirty="0"/>
              <a:t>to sail on a </a:t>
            </a:r>
            <a:r>
              <a:rPr lang="en-US" sz="1600" b="1" dirty="0" smtClean="0"/>
              <a:t>whaling</a:t>
            </a:r>
            <a:r>
              <a:rPr lang="cs-CZ" sz="1600" b="1" dirty="0" smtClean="0"/>
              <a:t> </a:t>
            </a:r>
            <a:r>
              <a:rPr lang="en-US" sz="1600" b="1" dirty="0" smtClean="0"/>
              <a:t>ship </a:t>
            </a:r>
            <a:r>
              <a:rPr lang="en-US" sz="1600" b="1" dirty="0"/>
              <a:t>to the South Seas</a:t>
            </a:r>
            <a:r>
              <a:rPr lang="en-US" sz="1600" dirty="0"/>
              <a:t>. </a:t>
            </a:r>
            <a:r>
              <a:rPr lang="en-US" sz="1600" dirty="0" smtClean="0"/>
              <a:t>In </a:t>
            </a:r>
            <a:r>
              <a:rPr lang="en-US" sz="1600" dirty="0"/>
              <a:t>the summer of 1842 Melville and his shipmate deserted from the whaling crew </a:t>
            </a:r>
            <a:r>
              <a:rPr lang="en-US" sz="1600" dirty="0" smtClean="0"/>
              <a:t>in</a:t>
            </a:r>
            <a:r>
              <a:rPr lang="cs-CZ" sz="1600" dirty="0" smtClean="0"/>
              <a:t> </a:t>
            </a:r>
            <a:r>
              <a:rPr lang="en-US" sz="1600" dirty="0" smtClean="0"/>
              <a:t>the </a:t>
            </a:r>
            <a:r>
              <a:rPr lang="en-US" sz="1600" dirty="0"/>
              <a:t>Marquesas </a:t>
            </a:r>
            <a:r>
              <a:rPr lang="cs-CZ" sz="1600" dirty="0" smtClean="0"/>
              <a:t>(in </a:t>
            </a:r>
            <a:r>
              <a:rPr lang="cs-CZ" sz="1600" dirty="0" err="1" smtClean="0"/>
              <a:t>the</a:t>
            </a:r>
            <a:r>
              <a:rPr lang="cs-CZ" sz="1600" dirty="0" smtClean="0"/>
              <a:t> </a:t>
            </a:r>
            <a:r>
              <a:rPr lang="cs-CZ" sz="1600" dirty="0" err="1" smtClean="0"/>
              <a:t>Pacific</a:t>
            </a:r>
            <a:r>
              <a:rPr lang="cs-CZ" sz="1600" dirty="0" smtClean="0"/>
              <a:t>) </a:t>
            </a:r>
            <a:r>
              <a:rPr lang="en-US" sz="1600" dirty="0" smtClean="0"/>
              <a:t>and </a:t>
            </a:r>
            <a:r>
              <a:rPr lang="en-US" sz="1600" b="1" dirty="0"/>
              <a:t>spent some time with the </a:t>
            </a:r>
            <a:r>
              <a:rPr lang="en-US" sz="1600" b="1" dirty="0" smtClean="0"/>
              <a:t>aborigines</a:t>
            </a:r>
            <a:r>
              <a:rPr lang="cs-CZ" sz="1600" b="1" dirty="0" smtClean="0"/>
              <a:t>.</a:t>
            </a:r>
            <a:r>
              <a:rPr lang="en-US" sz="1600" dirty="0" smtClean="0"/>
              <a:t> </a:t>
            </a:r>
            <a:r>
              <a:rPr lang="cs-CZ" sz="1600" dirty="0" smtClean="0"/>
              <a:t>W</a:t>
            </a:r>
            <a:r>
              <a:rPr lang="en-US" sz="1600" dirty="0" smtClean="0"/>
              <a:t>hen </a:t>
            </a:r>
            <a:r>
              <a:rPr lang="en-US" sz="1600" dirty="0"/>
              <a:t>they found that the natives were </a:t>
            </a:r>
            <a:r>
              <a:rPr lang="en-US" sz="1600" dirty="0" smtClean="0"/>
              <a:t>cannibals</a:t>
            </a:r>
            <a:r>
              <a:rPr lang="cs-CZ" sz="1600" dirty="0" smtClean="0"/>
              <a:t>, </a:t>
            </a:r>
            <a:r>
              <a:rPr lang="cs-CZ" sz="1600" dirty="0" err="1" smtClean="0"/>
              <a:t>they</a:t>
            </a:r>
            <a:r>
              <a:rPr lang="cs-CZ" sz="1600" dirty="0" smtClean="0"/>
              <a:t> </a:t>
            </a:r>
            <a:r>
              <a:rPr lang="cs-CZ" sz="1600" dirty="0" err="1" smtClean="0"/>
              <a:t>escaped</a:t>
            </a:r>
            <a:r>
              <a:rPr lang="cs-CZ" sz="1600" dirty="0"/>
              <a:t> </a:t>
            </a:r>
            <a:r>
              <a:rPr lang="en-US" sz="1600" dirty="0" smtClean="0"/>
              <a:t>on </a:t>
            </a:r>
            <a:r>
              <a:rPr lang="en-US" sz="1600" dirty="0"/>
              <a:t>board an Australian whaler. </a:t>
            </a:r>
            <a:endParaRPr lang="cs-CZ" sz="1600" dirty="0" smtClean="0"/>
          </a:p>
          <a:p>
            <a:pPr>
              <a:lnSpc>
                <a:spcPct val="120000"/>
              </a:lnSpc>
              <a:spcBef>
                <a:spcPts val="0"/>
              </a:spcBef>
            </a:pPr>
            <a:r>
              <a:rPr lang="en-US" sz="1600" dirty="0" smtClean="0"/>
              <a:t>All </a:t>
            </a:r>
            <a:r>
              <a:rPr lang="en-US" sz="1600" dirty="0"/>
              <a:t>these events became the basis of Melville’s </a:t>
            </a:r>
            <a:r>
              <a:rPr lang="en-US" sz="1600" b="1" dirty="0" smtClean="0"/>
              <a:t>first</a:t>
            </a:r>
            <a:r>
              <a:rPr lang="cs-CZ" sz="1600" b="1" dirty="0" smtClean="0"/>
              <a:t> </a:t>
            </a:r>
            <a:r>
              <a:rPr lang="en-US" sz="1600" b="1" dirty="0" smtClean="0"/>
              <a:t>semi-autobiographical </a:t>
            </a:r>
            <a:r>
              <a:rPr lang="en-US" sz="1600" b="1" dirty="0"/>
              <a:t>novel </a:t>
            </a:r>
            <a:r>
              <a:rPr lang="en-US" sz="1600" b="1" i="1" dirty="0" err="1"/>
              <a:t>Typee</a:t>
            </a:r>
            <a:r>
              <a:rPr lang="en-US" sz="1600" b="1" i="1" dirty="0"/>
              <a:t> </a:t>
            </a:r>
            <a:r>
              <a:rPr lang="cs-CZ" sz="1600" dirty="0" smtClean="0"/>
              <a:t>(1846)</a:t>
            </a:r>
            <a:r>
              <a:rPr lang="cs-CZ" sz="1600" i="1" dirty="0" smtClean="0"/>
              <a:t> </a:t>
            </a:r>
            <a:r>
              <a:rPr lang="en-US" sz="1600" dirty="0" smtClean="0"/>
              <a:t>(named </a:t>
            </a:r>
            <a:r>
              <a:rPr lang="en-US" sz="1600" dirty="0"/>
              <a:t>after the </a:t>
            </a:r>
            <a:r>
              <a:rPr lang="en-US" sz="1600" dirty="0" smtClean="0"/>
              <a:t>tribe)</a:t>
            </a:r>
            <a:r>
              <a:rPr lang="cs-CZ" sz="1600" dirty="0" smtClean="0"/>
              <a:t>. </a:t>
            </a:r>
            <a:r>
              <a:rPr lang="cs-CZ" sz="1600" dirty="0" err="1" smtClean="0"/>
              <a:t>Main</a:t>
            </a:r>
            <a:r>
              <a:rPr lang="cs-CZ" sz="1600" dirty="0" smtClean="0"/>
              <a:t> </a:t>
            </a:r>
            <a:r>
              <a:rPr lang="cs-CZ" sz="1600" dirty="0" err="1" smtClean="0"/>
              <a:t>features</a:t>
            </a:r>
            <a:r>
              <a:rPr lang="cs-CZ" sz="1600" dirty="0" smtClean="0"/>
              <a:t>: s</a:t>
            </a:r>
            <a:r>
              <a:rPr lang="en-US" sz="1600" dirty="0" smtClean="0"/>
              <a:t>harp</a:t>
            </a:r>
            <a:r>
              <a:rPr lang="cs-CZ" sz="1600" dirty="0" smtClean="0"/>
              <a:t> </a:t>
            </a:r>
            <a:r>
              <a:rPr lang="en-US" sz="1600" b="1" dirty="0" smtClean="0"/>
              <a:t>observation </a:t>
            </a:r>
            <a:r>
              <a:rPr lang="en-US" sz="1600" b="1" dirty="0"/>
              <a:t>of the social, religious and moral customs of the </a:t>
            </a:r>
            <a:r>
              <a:rPr lang="en-US" sz="1600" b="1" dirty="0" smtClean="0"/>
              <a:t>aborigines</a:t>
            </a:r>
            <a:r>
              <a:rPr lang="cs-CZ" sz="1600" b="1" dirty="0" smtClean="0"/>
              <a:t> </a:t>
            </a:r>
            <a:r>
              <a:rPr lang="en-US" sz="1600" dirty="0" smtClean="0"/>
              <a:t>and </a:t>
            </a:r>
            <a:r>
              <a:rPr lang="en-US" sz="1600" dirty="0"/>
              <a:t>the </a:t>
            </a:r>
            <a:r>
              <a:rPr lang="en-US" sz="1600" b="1" dirty="0"/>
              <a:t>skillful use </a:t>
            </a:r>
            <a:r>
              <a:rPr lang="en-US" sz="1600" b="1" dirty="0" smtClean="0"/>
              <a:t>of</a:t>
            </a:r>
            <a:r>
              <a:rPr lang="cs-CZ" sz="1600" b="1" dirty="0" smtClean="0"/>
              <a:t> </a:t>
            </a:r>
            <a:r>
              <a:rPr lang="en-US" sz="1600" b="1" dirty="0" smtClean="0"/>
              <a:t>suspense</a:t>
            </a:r>
            <a:r>
              <a:rPr lang="cs-CZ" sz="1600" dirty="0" smtClean="0"/>
              <a:t>. </a:t>
            </a:r>
            <a:r>
              <a:rPr lang="cs-CZ" sz="1600" b="1" dirty="0" err="1"/>
              <a:t>T</a:t>
            </a:r>
            <a:r>
              <a:rPr lang="cs-CZ" sz="1600" b="1" dirty="0" err="1" smtClean="0"/>
              <a:t>he</a:t>
            </a:r>
            <a:r>
              <a:rPr lang="cs-CZ" sz="1600" b="1" dirty="0" smtClean="0"/>
              <a:t> </a:t>
            </a:r>
            <a:r>
              <a:rPr lang="cs-CZ" sz="1600" b="1" dirty="0" err="1" smtClean="0"/>
              <a:t>aborigines</a:t>
            </a:r>
            <a:r>
              <a:rPr lang="cs-CZ" sz="1600" b="1" dirty="0" smtClean="0"/>
              <a:t> </a:t>
            </a:r>
            <a:r>
              <a:rPr lang="cs-CZ" sz="1600" dirty="0" smtClean="0"/>
              <a:t>no </a:t>
            </a:r>
            <a:r>
              <a:rPr lang="cs-CZ" sz="1600" dirty="0" err="1" smtClean="0"/>
              <a:t>longer</a:t>
            </a:r>
            <a:r>
              <a:rPr lang="cs-CZ" sz="1600" dirty="0" smtClean="0"/>
              <a:t> </a:t>
            </a:r>
            <a:r>
              <a:rPr lang="cs-CZ" sz="1600" dirty="0" err="1" smtClean="0"/>
              <a:t>constructed</a:t>
            </a:r>
            <a:r>
              <a:rPr lang="cs-CZ" sz="1600" dirty="0" smtClean="0"/>
              <a:t> as </a:t>
            </a:r>
            <a:r>
              <a:rPr lang="en-US" sz="1600" dirty="0" smtClean="0"/>
              <a:t>noble </a:t>
            </a:r>
            <a:r>
              <a:rPr lang="en-US" sz="1600" dirty="0"/>
              <a:t>savages </a:t>
            </a:r>
            <a:r>
              <a:rPr lang="en-US" sz="1600" dirty="0" smtClean="0"/>
              <a:t>facing</a:t>
            </a:r>
            <a:r>
              <a:rPr lang="cs-CZ" sz="1600" dirty="0" smtClean="0"/>
              <a:t> </a:t>
            </a:r>
            <a:r>
              <a:rPr lang="en-US" sz="1600" dirty="0" smtClean="0"/>
              <a:t>extinction </a:t>
            </a:r>
            <a:r>
              <a:rPr lang="en-US" sz="1600" dirty="0"/>
              <a:t>or degeneration (as </a:t>
            </a:r>
            <a:r>
              <a:rPr lang="en-US" sz="1600" dirty="0" smtClean="0"/>
              <a:t>in </a:t>
            </a:r>
            <a:r>
              <a:rPr lang="en-US" sz="1600" dirty="0"/>
              <a:t>Cooper’s novels), but </a:t>
            </a:r>
            <a:r>
              <a:rPr lang="en-US" sz="1600" b="1" dirty="0"/>
              <a:t>became representatives </a:t>
            </a:r>
            <a:r>
              <a:rPr lang="en-US" sz="1600" b="1" dirty="0" smtClean="0"/>
              <a:t>of</a:t>
            </a:r>
            <a:r>
              <a:rPr lang="cs-CZ" sz="1600" b="1" dirty="0" smtClean="0"/>
              <a:t> </a:t>
            </a:r>
            <a:r>
              <a:rPr lang="en-US" sz="1600" b="1" dirty="0" smtClean="0"/>
              <a:t>another</a:t>
            </a:r>
            <a:r>
              <a:rPr lang="en-US" sz="1600" b="1" dirty="0"/>
              <a:t>,</a:t>
            </a:r>
            <a:r>
              <a:rPr lang="en-US" sz="1600" dirty="0"/>
              <a:t> hardly imaginable </a:t>
            </a:r>
            <a:r>
              <a:rPr lang="en-US" sz="1600" b="1" dirty="0"/>
              <a:t>world, that was a counterpart to the visions of the </a:t>
            </a:r>
            <a:r>
              <a:rPr lang="en-US" sz="1600" b="1" dirty="0" smtClean="0"/>
              <a:t>American</a:t>
            </a:r>
            <a:r>
              <a:rPr lang="cs-CZ" sz="1600" b="1" dirty="0" smtClean="0"/>
              <a:t> </a:t>
            </a:r>
            <a:r>
              <a:rPr lang="en-US" sz="1600" b="1" dirty="0" smtClean="0"/>
              <a:t>Dream</a:t>
            </a:r>
            <a:r>
              <a:rPr lang="en-US" sz="1600" dirty="0"/>
              <a:t>. </a:t>
            </a:r>
          </a:p>
          <a:p>
            <a:pPr>
              <a:lnSpc>
                <a:spcPct val="120000"/>
              </a:lnSpc>
              <a:spcBef>
                <a:spcPts val="0"/>
              </a:spcBef>
            </a:pPr>
            <a:r>
              <a:rPr lang="cs-CZ" sz="1600" dirty="0" err="1" smtClean="0"/>
              <a:t>The</a:t>
            </a:r>
            <a:r>
              <a:rPr lang="cs-CZ" sz="1600" dirty="0" smtClean="0"/>
              <a:t> </a:t>
            </a:r>
            <a:r>
              <a:rPr lang="cs-CZ" sz="1600" dirty="0" err="1" smtClean="0"/>
              <a:t>next</a:t>
            </a:r>
            <a:r>
              <a:rPr lang="cs-CZ" sz="1600" dirty="0" smtClean="0"/>
              <a:t> novel, </a:t>
            </a:r>
            <a:r>
              <a:rPr lang="en-US" sz="1600" b="1" i="1" dirty="0" err="1" smtClean="0"/>
              <a:t>Omoo</a:t>
            </a:r>
            <a:r>
              <a:rPr lang="cs-CZ" sz="1600" i="1" dirty="0" smtClean="0"/>
              <a:t> </a:t>
            </a:r>
            <a:r>
              <a:rPr lang="cs-CZ" sz="1600" dirty="0" smtClean="0"/>
              <a:t>(1847)</a:t>
            </a:r>
            <a:r>
              <a:rPr lang="cs-CZ" sz="1600" dirty="0"/>
              <a:t> </a:t>
            </a:r>
            <a:r>
              <a:rPr lang="cs-CZ" sz="1600" dirty="0" err="1" smtClean="0"/>
              <a:t>is</a:t>
            </a:r>
            <a:r>
              <a:rPr lang="cs-CZ" sz="1600" dirty="0" smtClean="0"/>
              <a:t> </a:t>
            </a:r>
            <a:r>
              <a:rPr lang="en-US" sz="1600" dirty="0" smtClean="0"/>
              <a:t>based </a:t>
            </a:r>
            <a:r>
              <a:rPr lang="en-US" sz="1600" dirty="0"/>
              <a:t>again on </a:t>
            </a:r>
            <a:r>
              <a:rPr lang="cs-CZ" sz="1600" dirty="0" smtClean="0"/>
              <a:t>naval </a:t>
            </a:r>
            <a:r>
              <a:rPr lang="en-US" sz="1600" dirty="0" smtClean="0"/>
              <a:t>experiences,</a:t>
            </a:r>
            <a:r>
              <a:rPr lang="cs-CZ" sz="1600" dirty="0" smtClean="0"/>
              <a:t> </a:t>
            </a:r>
            <a:r>
              <a:rPr lang="cs-CZ" sz="1600" b="1" dirty="0" err="1" smtClean="0"/>
              <a:t>Melville‘s</a:t>
            </a:r>
            <a:r>
              <a:rPr lang="cs-CZ" sz="1600" b="1" dirty="0" smtClean="0"/>
              <a:t> </a:t>
            </a:r>
            <a:r>
              <a:rPr lang="en-US" sz="1600" b="1" dirty="0" smtClean="0"/>
              <a:t>voyage </a:t>
            </a:r>
            <a:r>
              <a:rPr lang="en-US" sz="1600" b="1" dirty="0"/>
              <a:t>on the </a:t>
            </a:r>
            <a:r>
              <a:rPr lang="en-US" sz="1600" b="1" dirty="0" smtClean="0"/>
              <a:t>Australian</a:t>
            </a:r>
            <a:r>
              <a:rPr lang="cs-CZ" sz="1600" b="1" dirty="0" smtClean="0"/>
              <a:t> </a:t>
            </a:r>
            <a:r>
              <a:rPr lang="en-US" sz="1600" b="1" dirty="0" smtClean="0"/>
              <a:t>whaler,</a:t>
            </a:r>
            <a:r>
              <a:rPr lang="cs-CZ" sz="1600" b="1" dirty="0" smtClean="0"/>
              <a:t> </a:t>
            </a:r>
            <a:r>
              <a:rPr lang="en-US" sz="1600" b="1" dirty="0" smtClean="0"/>
              <a:t>the </a:t>
            </a:r>
            <a:r>
              <a:rPr lang="en-US" sz="1600" b="1" dirty="0"/>
              <a:t>sailors’ mutiny and the subsequent explorations at Tahiti and </a:t>
            </a:r>
            <a:r>
              <a:rPr lang="en-US" sz="1600" b="1" dirty="0" err="1"/>
              <a:t>Imeeo</a:t>
            </a:r>
            <a:r>
              <a:rPr lang="en-US" sz="1600" b="1" dirty="0"/>
              <a:t> </a:t>
            </a:r>
            <a:r>
              <a:rPr lang="en-US" sz="1600" b="1" dirty="0" smtClean="0"/>
              <a:t>in</a:t>
            </a:r>
            <a:r>
              <a:rPr lang="cs-CZ" sz="1600" b="1" dirty="0"/>
              <a:t> </a:t>
            </a:r>
            <a:r>
              <a:rPr lang="en-US" sz="1600" b="1" dirty="0" smtClean="0"/>
              <a:t>Polynesia</a:t>
            </a:r>
            <a:r>
              <a:rPr lang="cs-CZ" sz="1600" dirty="0" smtClean="0"/>
              <a:t>. D</a:t>
            </a:r>
            <a:r>
              <a:rPr lang="en-US" sz="1600" dirty="0" err="1" smtClean="0"/>
              <a:t>eeper</a:t>
            </a:r>
            <a:r>
              <a:rPr lang="en-US" sz="1600" dirty="0" smtClean="0"/>
              <a:t> </a:t>
            </a:r>
            <a:r>
              <a:rPr lang="en-US" sz="1600" dirty="0"/>
              <a:t>interest in aboriginal life and wild </a:t>
            </a:r>
            <a:r>
              <a:rPr lang="en-US" sz="1600" dirty="0" smtClean="0"/>
              <a:t>nature</a:t>
            </a:r>
            <a:r>
              <a:rPr lang="cs-CZ" sz="1600" dirty="0" smtClean="0"/>
              <a:t> and </a:t>
            </a:r>
            <a:r>
              <a:rPr lang="en-US" sz="1600" dirty="0" smtClean="0"/>
              <a:t>a </a:t>
            </a:r>
            <a:r>
              <a:rPr lang="en-US" sz="1600" b="1" dirty="0"/>
              <a:t>genuine concern for some members of the crew</a:t>
            </a:r>
            <a:r>
              <a:rPr lang="en-US" sz="1600" dirty="0"/>
              <a:t> among whom a learned man and </a:t>
            </a:r>
            <a:r>
              <a:rPr lang="en-US" sz="1600" dirty="0" smtClean="0"/>
              <a:t>a</a:t>
            </a:r>
            <a:r>
              <a:rPr lang="cs-CZ" sz="1600" dirty="0" smtClean="0"/>
              <a:t> </a:t>
            </a:r>
            <a:r>
              <a:rPr lang="en-US" sz="1600" dirty="0" smtClean="0"/>
              <a:t>philosopher</a:t>
            </a:r>
            <a:r>
              <a:rPr lang="en-US" sz="1600" dirty="0"/>
              <a:t>, nicknamed </a:t>
            </a:r>
            <a:r>
              <a:rPr lang="en-US" sz="1600" b="1" dirty="0"/>
              <a:t>Dr. Long Ghost, becomes the narrator’s companion and mentor</a:t>
            </a:r>
            <a:r>
              <a:rPr lang="en-US" sz="1600" dirty="0"/>
              <a:t>. </a:t>
            </a:r>
            <a:endParaRPr lang="cs-CZ" sz="1600" dirty="0" smtClean="0"/>
          </a:p>
          <a:p>
            <a:pPr>
              <a:lnSpc>
                <a:spcPct val="120000"/>
              </a:lnSpc>
              <a:spcBef>
                <a:spcPts val="0"/>
              </a:spcBef>
            </a:pPr>
            <a:r>
              <a:rPr lang="en-US" sz="1600" dirty="0" smtClean="0"/>
              <a:t>This</a:t>
            </a:r>
            <a:r>
              <a:rPr lang="cs-CZ" sz="1600" dirty="0"/>
              <a:t> </a:t>
            </a:r>
            <a:r>
              <a:rPr lang="en-US" sz="1600" dirty="0" smtClean="0"/>
              <a:t>foreshadows </a:t>
            </a:r>
            <a:r>
              <a:rPr lang="en-US" sz="1600" b="1" dirty="0"/>
              <a:t>further transformations of the literary genre</a:t>
            </a:r>
            <a:r>
              <a:rPr lang="en-US" sz="1600" dirty="0"/>
              <a:t>: from the next </a:t>
            </a:r>
            <a:r>
              <a:rPr lang="en-US" sz="1600" dirty="0" smtClean="0"/>
              <a:t>novel</a:t>
            </a:r>
            <a:r>
              <a:rPr lang="cs-CZ" sz="1600" dirty="0" smtClean="0"/>
              <a:t>, </a:t>
            </a:r>
            <a:r>
              <a:rPr lang="en-US" sz="1600" b="1" i="1" dirty="0" smtClean="0"/>
              <a:t>Mardi</a:t>
            </a:r>
            <a:r>
              <a:rPr lang="cs-CZ" sz="1600" i="1" dirty="0" smtClean="0"/>
              <a:t> </a:t>
            </a:r>
            <a:r>
              <a:rPr lang="cs-CZ" sz="1600" dirty="0" smtClean="0"/>
              <a:t>(1849</a:t>
            </a:r>
            <a:r>
              <a:rPr lang="en-US" sz="1600" dirty="0" smtClean="0"/>
              <a:t>), </a:t>
            </a:r>
            <a:r>
              <a:rPr lang="en-US" sz="1600" dirty="0"/>
              <a:t>Melville starts to </a:t>
            </a:r>
            <a:r>
              <a:rPr lang="en-US" sz="1600" b="1" dirty="0"/>
              <a:t>experiment in combining the tale of adventure and </a:t>
            </a:r>
            <a:r>
              <a:rPr lang="en-US" sz="1600" b="1" dirty="0" smtClean="0"/>
              <a:t>the</a:t>
            </a:r>
            <a:r>
              <a:rPr lang="cs-CZ" sz="1600" b="1" dirty="0" smtClean="0"/>
              <a:t> </a:t>
            </a:r>
            <a:r>
              <a:rPr lang="en-US" sz="1600" b="1" dirty="0" smtClean="0"/>
              <a:t>philosophical </a:t>
            </a:r>
            <a:r>
              <a:rPr lang="en-US" sz="1600" b="1" dirty="0"/>
              <a:t>essay</a:t>
            </a:r>
            <a:r>
              <a:rPr lang="en-US" sz="1600" dirty="0"/>
              <a:t>. Also,</a:t>
            </a:r>
            <a:r>
              <a:rPr lang="en-US" sz="1600" b="1" dirty="0"/>
              <a:t> the ship and its crew become symbols or allegories of </a:t>
            </a:r>
            <a:r>
              <a:rPr lang="en-US" sz="1600" b="1" dirty="0" smtClean="0"/>
              <a:t>humankind</a:t>
            </a:r>
            <a:r>
              <a:rPr lang="cs-CZ" sz="1600" dirty="0" smtClean="0"/>
              <a:t> and </a:t>
            </a:r>
            <a:r>
              <a:rPr lang="cs-CZ" sz="1600" dirty="0" err="1"/>
              <a:t>its</a:t>
            </a:r>
            <a:r>
              <a:rPr lang="cs-CZ" sz="1600" dirty="0"/>
              <a:t> </a:t>
            </a:r>
            <a:r>
              <a:rPr lang="cs-CZ" sz="1600" dirty="0" err="1"/>
              <a:t>condition</a:t>
            </a:r>
            <a:r>
              <a:rPr lang="cs-CZ" sz="1600" dirty="0"/>
              <a:t>.</a:t>
            </a:r>
          </a:p>
        </p:txBody>
      </p:sp>
      <p:pic>
        <p:nvPicPr>
          <p:cNvPr id="5" name="Zástupný symbol pro obsah 4" descr="https://upload.wikimedia.org/wikipedia/commons/4/4c/Typee_Shute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669" t="2951" r="1942" b="414"/>
          <a:stretch/>
        </p:blipFill>
        <p:spPr bwMode="auto">
          <a:xfrm>
            <a:off x="9287947" y="812800"/>
            <a:ext cx="2931762" cy="4800812"/>
          </a:xfrm>
          <a:prstGeom prst="rect">
            <a:avLst/>
          </a:prstGeom>
          <a:noFill/>
          <a:ln>
            <a:noFill/>
          </a:ln>
        </p:spPr>
      </p:pic>
      <p:sp>
        <p:nvSpPr>
          <p:cNvPr id="6" name="TextovéPole 5"/>
          <p:cNvSpPr txBox="1"/>
          <p:nvPr/>
        </p:nvSpPr>
        <p:spPr>
          <a:xfrm>
            <a:off x="9118692" y="5955464"/>
            <a:ext cx="2980944" cy="646331"/>
          </a:xfrm>
          <a:prstGeom prst="rect">
            <a:avLst/>
          </a:prstGeom>
          <a:noFill/>
        </p:spPr>
        <p:txBody>
          <a:bodyPr wrap="none" rtlCol="0">
            <a:spAutoFit/>
          </a:bodyPr>
          <a:lstStyle/>
          <a:p>
            <a:pPr algn="ctr"/>
            <a:r>
              <a:rPr lang="en-GB" dirty="0" smtClean="0"/>
              <a:t>A.B. Shute (1851-1906), </a:t>
            </a:r>
          </a:p>
          <a:p>
            <a:pPr algn="ctr"/>
            <a:r>
              <a:rPr lang="en-GB" dirty="0" smtClean="0"/>
              <a:t>an illustration to </a:t>
            </a:r>
            <a:r>
              <a:rPr lang="en-GB" i="1" dirty="0" err="1" smtClean="0"/>
              <a:t>Typee</a:t>
            </a:r>
            <a:r>
              <a:rPr lang="en-GB" dirty="0" smtClean="0"/>
              <a:t> (1892)</a:t>
            </a:r>
            <a:endParaRPr lang="en-GB" i="1" dirty="0"/>
          </a:p>
        </p:txBody>
      </p:sp>
    </p:spTree>
    <p:extLst>
      <p:ext uri="{BB962C8B-B14F-4D97-AF65-F5344CB8AC3E}">
        <p14:creationId xmlns:p14="http://schemas.microsoft.com/office/powerpoint/2010/main" val="67960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163781"/>
          </a:xfrm>
        </p:spPr>
        <p:txBody>
          <a:bodyPr>
            <a:normAutofit/>
          </a:bodyPr>
          <a:lstStyle/>
          <a:p>
            <a:pPr algn="ctr"/>
            <a:r>
              <a:rPr lang="cs-CZ" sz="3600" dirty="0">
                <a:latin typeface="Arial Black" panose="020B0A04020102020204" pitchFamily="34" charset="0"/>
              </a:rPr>
              <a:t>Herman </a:t>
            </a:r>
            <a:r>
              <a:rPr lang="cs-CZ" sz="3600" dirty="0" err="1">
                <a:latin typeface="Arial Black" panose="020B0A04020102020204" pitchFamily="34" charset="0"/>
              </a:rPr>
              <a:t>Melville</a:t>
            </a:r>
            <a:r>
              <a:rPr lang="cs-CZ" sz="3600" dirty="0" smtClean="0">
                <a:latin typeface="Arial Black" panose="020B0A04020102020204" pitchFamily="34" charset="0"/>
              </a:rPr>
              <a:t>: </a:t>
            </a:r>
            <a:r>
              <a:rPr lang="cs-CZ" sz="3600" i="1" dirty="0" smtClean="0">
                <a:latin typeface="Arial Black" panose="020B0A04020102020204" pitchFamily="34" charset="0"/>
              </a:rPr>
              <a:t>Moby-</a:t>
            </a:r>
            <a:r>
              <a:rPr lang="cs-CZ" sz="3600" i="1" dirty="0" err="1" smtClean="0">
                <a:latin typeface="Arial Black" panose="020B0A04020102020204" pitchFamily="34" charset="0"/>
              </a:rPr>
              <a:t>Dick</a:t>
            </a:r>
            <a:r>
              <a:rPr lang="cs-CZ" sz="3600" i="1" dirty="0" smtClean="0">
                <a:latin typeface="Arial Black" panose="020B0A04020102020204" pitchFamily="34" charset="0"/>
              </a:rPr>
              <a:t> / </a:t>
            </a:r>
            <a:r>
              <a:rPr lang="cs-CZ" sz="3600" i="1" dirty="0" err="1" smtClean="0">
                <a:latin typeface="Arial Black" panose="020B0A04020102020204" pitchFamily="34" charset="0"/>
              </a:rPr>
              <a:t>The</a:t>
            </a:r>
            <a:r>
              <a:rPr lang="cs-CZ" sz="3600" i="1" dirty="0" smtClean="0">
                <a:latin typeface="Arial Black" panose="020B0A04020102020204" pitchFamily="34" charset="0"/>
              </a:rPr>
              <a:t> </a:t>
            </a:r>
            <a:r>
              <a:rPr lang="cs-CZ" sz="3600" i="1" dirty="0" err="1" smtClean="0">
                <a:latin typeface="Arial Black" panose="020B0A04020102020204" pitchFamily="34" charset="0"/>
              </a:rPr>
              <a:t>Whale</a:t>
            </a:r>
            <a:r>
              <a:rPr lang="cs-CZ" sz="3600" i="1" dirty="0" smtClean="0">
                <a:latin typeface="Arial Black" panose="020B0A04020102020204" pitchFamily="34" charset="0"/>
              </a:rPr>
              <a:t/>
            </a:r>
            <a:br>
              <a:rPr lang="cs-CZ" sz="3600" i="1" dirty="0" smtClean="0">
                <a:latin typeface="Arial Black" panose="020B0A04020102020204" pitchFamily="34" charset="0"/>
              </a:rPr>
            </a:br>
            <a:r>
              <a:rPr lang="cs-CZ" sz="2800" b="1" dirty="0" err="1">
                <a:latin typeface="Arial Black" panose="020B0A04020102020204" pitchFamily="34" charset="0"/>
              </a:rPr>
              <a:t>The</a:t>
            </a:r>
            <a:r>
              <a:rPr lang="cs-CZ" sz="2800" b="1" dirty="0">
                <a:latin typeface="Arial Black" panose="020B0A04020102020204" pitchFamily="34" charset="0"/>
              </a:rPr>
              <a:t> Story and </a:t>
            </a:r>
            <a:r>
              <a:rPr lang="cs-CZ" sz="2800" b="1" dirty="0" err="1">
                <a:latin typeface="Arial Black" panose="020B0A04020102020204" pitchFamily="34" charset="0"/>
              </a:rPr>
              <a:t>Some</a:t>
            </a:r>
            <a:r>
              <a:rPr lang="cs-CZ" sz="2800" b="1" dirty="0">
                <a:latin typeface="Arial Black" panose="020B0A04020102020204" pitchFamily="34" charset="0"/>
              </a:rPr>
              <a:t> </a:t>
            </a:r>
            <a:r>
              <a:rPr lang="cs-CZ" sz="2800" b="1" dirty="0" err="1">
                <a:latin typeface="Arial Black" panose="020B0A04020102020204" pitchFamily="34" charset="0"/>
              </a:rPr>
              <a:t>Characters</a:t>
            </a:r>
            <a:endParaRPr lang="cs-CZ" sz="2800" dirty="0">
              <a:latin typeface="Arial Black" panose="020B0A04020102020204" pitchFamily="34" charset="0"/>
            </a:endParaRPr>
          </a:p>
        </p:txBody>
      </p:sp>
      <p:sp>
        <p:nvSpPr>
          <p:cNvPr id="3" name="Zástupný symbol pro obsah 2"/>
          <p:cNvSpPr>
            <a:spLocks noGrp="1"/>
          </p:cNvSpPr>
          <p:nvPr>
            <p:ph sz="half" idx="1"/>
          </p:nvPr>
        </p:nvSpPr>
        <p:spPr>
          <a:xfrm>
            <a:off x="66269" y="1163782"/>
            <a:ext cx="8894618" cy="5832764"/>
          </a:xfrm>
        </p:spPr>
        <p:txBody>
          <a:bodyPr>
            <a:normAutofit fontScale="92500" lnSpcReduction="10000"/>
          </a:bodyPr>
          <a:lstStyle/>
          <a:p>
            <a:pPr>
              <a:lnSpc>
                <a:spcPct val="120000"/>
              </a:lnSpc>
              <a:spcBef>
                <a:spcPts val="0"/>
              </a:spcBef>
            </a:pPr>
            <a:r>
              <a:rPr lang="en-GB" sz="1800" dirty="0" smtClean="0"/>
              <a:t>The main plot narrates about the </a:t>
            </a:r>
            <a:r>
              <a:rPr lang="en-GB" sz="1800" b="1" dirty="0" smtClean="0"/>
              <a:t>monomaniac, demonic Captain Ahab</a:t>
            </a:r>
            <a:r>
              <a:rPr lang="en-GB" sz="1800" dirty="0" smtClean="0"/>
              <a:t> (the name of the greedy, base and godless king who “led Israel into sin”- 1 Kings 21:23) and of his </a:t>
            </a:r>
            <a:r>
              <a:rPr lang="en-GB" sz="1800" b="1" dirty="0" smtClean="0"/>
              <a:t>unsuccessful hunt for the fierce and cunning white whale nicknamed Moby Dick</a:t>
            </a:r>
            <a:r>
              <a:rPr lang="en-GB" sz="1800" dirty="0" smtClean="0"/>
              <a:t> (the origin of this name can be found in the legend about an actual whale known as Mocha Dick which in the 1830s and 1840s killed about thirty men, drowned five whalers and fourteen boats). </a:t>
            </a:r>
          </a:p>
          <a:p>
            <a:pPr>
              <a:lnSpc>
                <a:spcPct val="120000"/>
              </a:lnSpc>
              <a:spcBef>
                <a:spcPts val="0"/>
              </a:spcBef>
            </a:pPr>
            <a:r>
              <a:rPr lang="en-GB" sz="1800" dirty="0" smtClean="0"/>
              <a:t>The long voyage of Ahab’s whaling ship, the </a:t>
            </a:r>
            <a:r>
              <a:rPr lang="en-GB" sz="1800" b="1" i="1" dirty="0" smtClean="0"/>
              <a:t>Pequod</a:t>
            </a:r>
            <a:r>
              <a:rPr lang="en-GB" sz="1800" i="1" dirty="0" smtClean="0"/>
              <a:t> </a:t>
            </a:r>
            <a:r>
              <a:rPr lang="en-GB" sz="1800" dirty="0" smtClean="0"/>
              <a:t>(named after an Indian tribe Pequot, exterminated by the Puritans in 1637), </a:t>
            </a:r>
            <a:r>
              <a:rPr lang="en-GB" sz="1800" b="1" dirty="0" smtClean="0"/>
              <a:t>symbolizes the expansion of American civilization, led by corrupt</a:t>
            </a:r>
            <a:r>
              <a:rPr lang="cs-CZ" sz="1800" b="1" dirty="0" smtClean="0"/>
              <a:t>,</a:t>
            </a:r>
            <a:r>
              <a:rPr lang="en-GB" sz="1800" b="1" dirty="0" smtClean="0"/>
              <a:t> self-centred leaders and  dominated by the desire to master and control nature and other cultures</a:t>
            </a:r>
            <a:r>
              <a:rPr lang="en-GB" sz="1800" dirty="0" smtClean="0"/>
              <a:t>.  </a:t>
            </a:r>
          </a:p>
          <a:p>
            <a:pPr>
              <a:lnSpc>
                <a:spcPct val="120000"/>
              </a:lnSpc>
              <a:spcBef>
                <a:spcPts val="0"/>
              </a:spcBef>
            </a:pPr>
            <a:r>
              <a:rPr lang="en-GB" sz="1800" dirty="0" smtClean="0"/>
              <a:t>This desire is</a:t>
            </a:r>
            <a:r>
              <a:rPr lang="en-GB" sz="1800" b="1" dirty="0" smtClean="0"/>
              <a:t> not shared by all members of Ahab’s crew</a:t>
            </a:r>
            <a:r>
              <a:rPr lang="en-GB" sz="1800" dirty="0" smtClean="0"/>
              <a:t>: especially by </a:t>
            </a:r>
            <a:r>
              <a:rPr lang="en-GB" sz="1800" b="1" dirty="0" smtClean="0"/>
              <a:t>the First Mate, Starbuck </a:t>
            </a:r>
            <a:r>
              <a:rPr lang="en-GB" sz="1800" dirty="0" smtClean="0"/>
              <a:t>(whose religious and moral reproaches do not have any effect on Ahab</a:t>
            </a:r>
            <a:r>
              <a:rPr lang="en-GB" sz="1800" dirty="0" smtClean="0"/>
              <a:t>)</a:t>
            </a:r>
            <a:r>
              <a:rPr lang="cs-CZ" sz="1800" dirty="0" smtClean="0"/>
              <a:t>,</a:t>
            </a:r>
            <a:r>
              <a:rPr lang="en-GB" sz="1800" dirty="0" smtClean="0"/>
              <a:t> </a:t>
            </a:r>
            <a:r>
              <a:rPr lang="en-GB" sz="1800" dirty="0" smtClean="0"/>
              <a:t>and is entirely alien to </a:t>
            </a:r>
            <a:r>
              <a:rPr lang="en-GB" sz="1800" b="1" dirty="0" smtClean="0"/>
              <a:t>the harpooner </a:t>
            </a:r>
            <a:r>
              <a:rPr lang="en-GB" sz="1800" b="1" dirty="0" err="1" smtClean="0"/>
              <a:t>Queequeg</a:t>
            </a:r>
            <a:r>
              <a:rPr lang="en-GB" sz="1800" b="1" dirty="0" smtClean="0"/>
              <a:t> </a:t>
            </a:r>
            <a:r>
              <a:rPr lang="en-GB" sz="1800" dirty="0" smtClean="0"/>
              <a:t>(the son of a Polynesian king</a:t>
            </a:r>
            <a:r>
              <a:rPr lang="en-GB" sz="1800" dirty="0" smtClean="0"/>
              <a:t>) </a:t>
            </a:r>
            <a:r>
              <a:rPr lang="en-GB" sz="1800" dirty="0" smtClean="0"/>
              <a:t>and </a:t>
            </a:r>
            <a:r>
              <a:rPr lang="en-GB" sz="1800" b="1" dirty="0" smtClean="0"/>
              <a:t>his friend and counterpart, the philosophizing autobiographical narrator Ishmael</a:t>
            </a:r>
            <a:r>
              <a:rPr lang="cs-CZ" sz="1800" b="1" dirty="0" smtClean="0"/>
              <a:t>,</a:t>
            </a:r>
            <a:r>
              <a:rPr lang="en-GB" sz="1800" b="1" dirty="0" smtClean="0"/>
              <a:t> </a:t>
            </a:r>
            <a:r>
              <a:rPr lang="en-GB" sz="1800" dirty="0" smtClean="0"/>
              <a:t>whose name (“God heard”) - originally given to the first but disinherited son of Abraham rescued by God - signifies his </a:t>
            </a:r>
            <a:r>
              <a:rPr lang="en-GB" sz="1800" b="1" dirty="0" smtClean="0"/>
              <a:t>exile from the American tradition established by the Puritans</a:t>
            </a:r>
            <a:r>
              <a:rPr lang="en-GB" sz="1800" dirty="0" smtClean="0"/>
              <a:t>. </a:t>
            </a:r>
          </a:p>
          <a:p>
            <a:pPr>
              <a:lnSpc>
                <a:spcPct val="120000"/>
              </a:lnSpc>
              <a:spcBef>
                <a:spcPts val="0"/>
              </a:spcBef>
            </a:pPr>
            <a:r>
              <a:rPr lang="en-GB" sz="1800" dirty="0" smtClean="0"/>
              <a:t>The </a:t>
            </a:r>
            <a:r>
              <a:rPr lang="en-GB" sz="1800" b="1" dirty="0" smtClean="0"/>
              <a:t>uncanny yet suggestive narrator ironizes </a:t>
            </a:r>
            <a:r>
              <a:rPr lang="en-GB" sz="1800" b="1" dirty="0" err="1" smtClean="0"/>
              <a:t>Emersonian</a:t>
            </a:r>
            <a:r>
              <a:rPr lang="en-GB" sz="1800" b="1" dirty="0" smtClean="0"/>
              <a:t> notions of self-reliance and Man-Thinking </a:t>
            </a:r>
            <a:r>
              <a:rPr lang="en-GB" sz="1800" dirty="0" smtClean="0"/>
              <a:t>(see the previous lecture) and </a:t>
            </a:r>
            <a:r>
              <a:rPr lang="en-GB" sz="1800" b="1" dirty="0" smtClean="0"/>
              <a:t>is the only person who escapes the general disaster of the Pequo</a:t>
            </a:r>
            <a:r>
              <a:rPr lang="en-GB" sz="1800" dirty="0" smtClean="0"/>
              <a:t>t whose crew was manipulated by Ahab and driven into a mad chase of Moby Dick (Ahab wants to revenge on the whale for </a:t>
            </a:r>
            <a:r>
              <a:rPr lang="cs-CZ" sz="1800" dirty="0" err="1" smtClean="0"/>
              <a:t>the</a:t>
            </a:r>
            <a:r>
              <a:rPr lang="cs-CZ" sz="1800" dirty="0" smtClean="0"/>
              <a:t> </a:t>
            </a:r>
            <a:r>
              <a:rPr lang="en-GB" sz="1800" dirty="0" smtClean="0"/>
              <a:t>loss of his leg </a:t>
            </a:r>
            <a:r>
              <a:rPr lang="cs-CZ" sz="1800" dirty="0" smtClean="0"/>
              <a:t>in</a:t>
            </a:r>
            <a:r>
              <a:rPr lang="en-GB" sz="1800" dirty="0" smtClean="0"/>
              <a:t> an earlier encounter with it).</a:t>
            </a:r>
          </a:p>
        </p:txBody>
      </p:sp>
      <p:sp>
        <p:nvSpPr>
          <p:cNvPr id="5" name="TextovéPole 4"/>
          <p:cNvSpPr txBox="1"/>
          <p:nvPr/>
        </p:nvSpPr>
        <p:spPr>
          <a:xfrm>
            <a:off x="8878710" y="4866328"/>
            <a:ext cx="3071674" cy="1477328"/>
          </a:xfrm>
          <a:prstGeom prst="rect">
            <a:avLst/>
          </a:prstGeom>
          <a:noFill/>
        </p:spPr>
        <p:txBody>
          <a:bodyPr wrap="none" rtlCol="0">
            <a:spAutoFit/>
          </a:bodyPr>
          <a:lstStyle/>
          <a:p>
            <a:pPr algn="ctr"/>
            <a:r>
              <a:rPr lang="cs-CZ" dirty="0" err="1"/>
              <a:t>Rockwell</a:t>
            </a:r>
            <a:r>
              <a:rPr lang="cs-CZ" dirty="0"/>
              <a:t> Kent, </a:t>
            </a:r>
            <a:r>
              <a:rPr lang="cs-CZ" dirty="0" err="1"/>
              <a:t>an</a:t>
            </a:r>
            <a:r>
              <a:rPr lang="cs-CZ" dirty="0"/>
              <a:t> </a:t>
            </a:r>
            <a:r>
              <a:rPr lang="cs-CZ" dirty="0" err="1"/>
              <a:t>illustration</a:t>
            </a:r>
            <a:endParaRPr lang="cs-CZ" dirty="0"/>
          </a:p>
          <a:p>
            <a:pPr algn="ctr"/>
            <a:r>
              <a:rPr lang="cs-CZ" dirty="0"/>
              <a:t>to </a:t>
            </a:r>
            <a:r>
              <a:rPr lang="cs-CZ" i="1" dirty="0"/>
              <a:t>Moby-</a:t>
            </a:r>
            <a:r>
              <a:rPr lang="cs-CZ" i="1" dirty="0" err="1"/>
              <a:t>Dick</a:t>
            </a:r>
            <a:r>
              <a:rPr lang="cs-CZ" dirty="0"/>
              <a:t> (1940</a:t>
            </a:r>
            <a:r>
              <a:rPr lang="cs-CZ" dirty="0" smtClean="0"/>
              <a:t>).</a:t>
            </a:r>
          </a:p>
          <a:p>
            <a:pPr algn="ctr"/>
            <a:r>
              <a:rPr lang="cs-CZ" dirty="0" err="1" smtClean="0"/>
              <a:t>Captain</a:t>
            </a:r>
            <a:r>
              <a:rPr lang="cs-CZ" dirty="0" smtClean="0"/>
              <a:t> </a:t>
            </a:r>
            <a:r>
              <a:rPr lang="cs-CZ" dirty="0" err="1" smtClean="0"/>
              <a:t>Ahab</a:t>
            </a:r>
            <a:r>
              <a:rPr lang="cs-CZ" dirty="0" smtClean="0"/>
              <a:t> </a:t>
            </a:r>
            <a:r>
              <a:rPr lang="cs-CZ" dirty="0" err="1" smtClean="0"/>
              <a:t>with</a:t>
            </a:r>
            <a:r>
              <a:rPr lang="cs-CZ" dirty="0" smtClean="0"/>
              <a:t> his </a:t>
            </a:r>
            <a:r>
              <a:rPr lang="cs-CZ" dirty="0" err="1" smtClean="0"/>
              <a:t>ivory</a:t>
            </a:r>
            <a:r>
              <a:rPr lang="cs-CZ" dirty="0" smtClean="0"/>
              <a:t> leg</a:t>
            </a:r>
          </a:p>
          <a:p>
            <a:pPr algn="ctr"/>
            <a:r>
              <a:rPr lang="cs-CZ" dirty="0"/>
              <a:t>a</a:t>
            </a:r>
            <a:r>
              <a:rPr lang="cs-CZ" dirty="0" smtClean="0"/>
              <a:t>nd a </a:t>
            </a:r>
            <a:r>
              <a:rPr lang="cs-CZ" dirty="0" err="1" smtClean="0"/>
              <a:t>quadrant</a:t>
            </a:r>
            <a:r>
              <a:rPr lang="cs-CZ" dirty="0" smtClean="0"/>
              <a:t> in </a:t>
            </a:r>
            <a:r>
              <a:rPr lang="cs-CZ" dirty="0" err="1" smtClean="0"/>
              <a:t>pursuit</a:t>
            </a:r>
            <a:r>
              <a:rPr lang="cs-CZ" dirty="0" smtClean="0"/>
              <a:t> </a:t>
            </a:r>
            <a:r>
              <a:rPr lang="cs-CZ" dirty="0" err="1" smtClean="0"/>
              <a:t>of</a:t>
            </a:r>
            <a:r>
              <a:rPr lang="cs-CZ" dirty="0" smtClean="0"/>
              <a:t> </a:t>
            </a:r>
          </a:p>
          <a:p>
            <a:pPr algn="ctr"/>
            <a:r>
              <a:rPr lang="cs-CZ" dirty="0" smtClean="0"/>
              <a:t>Moby-</a:t>
            </a:r>
            <a:r>
              <a:rPr lang="cs-CZ" dirty="0" err="1" smtClean="0"/>
              <a:t>Dick</a:t>
            </a:r>
            <a:endParaRPr lang="cs-CZ" dirty="0"/>
          </a:p>
        </p:txBody>
      </p:sp>
      <p:pic>
        <p:nvPicPr>
          <p:cNvPr id="6" name="Zástupný symbol pro obsah 5" descr="https://www.falseart.com/wp-content/uploads/2014/11/Kent_Moby_Dick55.jpg">
            <a:hlinkClick r:id="rId2" tooltip="&quot;Kent_Moby_Dick55&quo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431" t="6394" r="21048" b="46602"/>
          <a:stretch/>
        </p:blipFill>
        <p:spPr bwMode="auto">
          <a:xfrm>
            <a:off x="8903523" y="1163782"/>
            <a:ext cx="3283751" cy="356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983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951345"/>
          </a:xfrm>
        </p:spPr>
        <p:txBody>
          <a:bodyPr>
            <a:normAutofit fontScale="90000"/>
          </a:bodyPr>
          <a:lstStyle/>
          <a:p>
            <a:pPr algn="ctr"/>
            <a:r>
              <a:rPr lang="cs-CZ" sz="3600" dirty="0">
                <a:latin typeface="Arial Black" panose="020B0A04020102020204" pitchFamily="34" charset="0"/>
              </a:rPr>
              <a:t>Herman </a:t>
            </a:r>
            <a:r>
              <a:rPr lang="cs-CZ" sz="3600" dirty="0" err="1">
                <a:latin typeface="Arial Black" panose="020B0A04020102020204" pitchFamily="34" charset="0"/>
              </a:rPr>
              <a:t>Melville</a:t>
            </a:r>
            <a:r>
              <a:rPr lang="cs-CZ" sz="3600" dirty="0">
                <a:latin typeface="Arial Black" panose="020B0A04020102020204" pitchFamily="34" charset="0"/>
              </a:rPr>
              <a:t>: </a:t>
            </a:r>
            <a:r>
              <a:rPr lang="cs-CZ" sz="3600" i="1" dirty="0">
                <a:latin typeface="Arial Black" panose="020B0A04020102020204" pitchFamily="34" charset="0"/>
              </a:rPr>
              <a:t>Moby-</a:t>
            </a:r>
            <a:r>
              <a:rPr lang="cs-CZ" sz="3600" i="1" dirty="0" err="1">
                <a:latin typeface="Arial Black" panose="020B0A04020102020204" pitchFamily="34" charset="0"/>
              </a:rPr>
              <a:t>Dick</a:t>
            </a:r>
            <a:r>
              <a:rPr lang="cs-CZ" sz="3600" i="1" dirty="0">
                <a:latin typeface="Arial Black" panose="020B0A04020102020204" pitchFamily="34" charset="0"/>
              </a:rPr>
              <a:t> / </a:t>
            </a:r>
            <a:r>
              <a:rPr lang="cs-CZ" sz="3600" i="1" dirty="0" err="1">
                <a:latin typeface="Arial Black" panose="020B0A04020102020204" pitchFamily="34" charset="0"/>
              </a:rPr>
              <a:t>The</a:t>
            </a:r>
            <a:r>
              <a:rPr lang="cs-CZ" sz="3600" i="1" dirty="0">
                <a:latin typeface="Arial Black" panose="020B0A04020102020204" pitchFamily="34" charset="0"/>
              </a:rPr>
              <a:t> </a:t>
            </a:r>
            <a:r>
              <a:rPr lang="cs-CZ" sz="3600" i="1" dirty="0" err="1" smtClean="0">
                <a:latin typeface="Arial Black" panose="020B0A04020102020204" pitchFamily="34" charset="0"/>
              </a:rPr>
              <a:t>Whale</a:t>
            </a:r>
            <a:r>
              <a:rPr lang="cs-CZ" sz="3600" i="1" dirty="0" smtClean="0">
                <a:latin typeface="Arial Black" panose="020B0A04020102020204" pitchFamily="34" charset="0"/>
              </a:rPr>
              <a:t/>
            </a:r>
            <a:br>
              <a:rPr lang="cs-CZ" sz="3600" i="1" dirty="0" smtClean="0">
                <a:latin typeface="Arial Black" panose="020B0A04020102020204" pitchFamily="34" charset="0"/>
              </a:rPr>
            </a:br>
            <a:r>
              <a:rPr lang="cs-CZ" sz="3100" dirty="0" err="1" smtClean="0">
                <a:latin typeface="Arial Black" panose="020B0A04020102020204" pitchFamily="34" charset="0"/>
              </a:rPr>
              <a:t>Meaning</a:t>
            </a:r>
            <a:r>
              <a:rPr lang="cs-CZ" sz="3100" dirty="0" smtClean="0">
                <a:latin typeface="Arial Black" panose="020B0A04020102020204" pitchFamily="34" charset="0"/>
              </a:rPr>
              <a:t> and </a:t>
            </a:r>
            <a:r>
              <a:rPr lang="cs-CZ" sz="3100" dirty="0" err="1" smtClean="0">
                <a:latin typeface="Arial Black" panose="020B0A04020102020204" pitchFamily="34" charset="0"/>
              </a:rPr>
              <a:t>Symbolism</a:t>
            </a:r>
            <a:endParaRPr lang="cs-CZ" sz="3100" dirty="0"/>
          </a:p>
        </p:txBody>
      </p:sp>
      <p:sp>
        <p:nvSpPr>
          <p:cNvPr id="3" name="Zástupný symbol pro obsah 2"/>
          <p:cNvSpPr>
            <a:spLocks noGrp="1"/>
          </p:cNvSpPr>
          <p:nvPr>
            <p:ph sz="half" idx="1"/>
          </p:nvPr>
        </p:nvSpPr>
        <p:spPr>
          <a:xfrm>
            <a:off x="147781" y="1043710"/>
            <a:ext cx="9301019" cy="6068290"/>
          </a:xfrm>
        </p:spPr>
        <p:txBody>
          <a:bodyPr>
            <a:normAutofit fontScale="92500" lnSpcReduction="10000"/>
          </a:bodyPr>
          <a:lstStyle/>
          <a:p>
            <a:pPr>
              <a:lnSpc>
                <a:spcPct val="100000"/>
              </a:lnSpc>
              <a:spcBef>
                <a:spcPts val="0"/>
              </a:spcBef>
            </a:pPr>
            <a:r>
              <a:rPr lang="en-GB" sz="2200" b="1" dirty="0" smtClean="0"/>
              <a:t>Refusal of Encyclopaedic Knowledge and Principles of 19th Century Science:</a:t>
            </a:r>
            <a:r>
              <a:rPr lang="en-GB" sz="2200" dirty="0" smtClean="0"/>
              <a:t> A great part of the book consists of </a:t>
            </a:r>
            <a:r>
              <a:rPr lang="en-GB" sz="2200" b="1" dirty="0" smtClean="0"/>
              <a:t>essay chapters which deal with the classification, representation, life-span, pursuit, processing and use of whales</a:t>
            </a:r>
            <a:r>
              <a:rPr lang="en-GB" sz="2200" dirty="0" smtClean="0"/>
              <a:t>. This account </a:t>
            </a:r>
            <a:r>
              <a:rPr lang="en-GB" sz="2200" b="1" dirty="0" smtClean="0"/>
              <a:t>mocks and disrupts traditional structures of </a:t>
            </a:r>
            <a:r>
              <a:rPr lang="en-GB" sz="2200" b="1" dirty="0" err="1" smtClean="0"/>
              <a:t>encyclop</a:t>
            </a:r>
            <a:r>
              <a:rPr lang="cs-CZ" sz="2200" b="1" dirty="0" smtClean="0"/>
              <a:t>a</a:t>
            </a:r>
            <a:r>
              <a:rPr lang="en-GB" sz="2200" b="1" dirty="0" err="1" smtClean="0"/>
              <a:t>edic</a:t>
            </a:r>
            <a:r>
              <a:rPr lang="en-GB" sz="2200" b="1" dirty="0" smtClean="0"/>
              <a:t> knowledge and puts in doubt the optimism of 19th </a:t>
            </a:r>
            <a:r>
              <a:rPr lang="cs-CZ" sz="2200" b="1" dirty="0" smtClean="0"/>
              <a:t>c</a:t>
            </a:r>
            <a:r>
              <a:rPr lang="en-GB" sz="2200" b="1" dirty="0" err="1" smtClean="0"/>
              <a:t>entury</a:t>
            </a:r>
            <a:r>
              <a:rPr lang="en-GB" sz="2200" b="1" dirty="0" smtClean="0"/>
              <a:t> science.</a:t>
            </a:r>
            <a:endParaRPr lang="en-GB" sz="2200" dirty="0" smtClean="0"/>
          </a:p>
          <a:p>
            <a:pPr>
              <a:lnSpc>
                <a:spcPct val="100000"/>
              </a:lnSpc>
              <a:spcBef>
                <a:spcPts val="0"/>
              </a:spcBef>
            </a:pPr>
            <a:r>
              <a:rPr lang="en-GB" sz="2200" b="1" dirty="0" smtClean="0"/>
              <a:t>Comparison with the Bible: </a:t>
            </a:r>
            <a:r>
              <a:rPr lang="en-GB" sz="2200" dirty="0" smtClean="0"/>
              <a:t>Melville ironically calls his book</a:t>
            </a:r>
            <a:r>
              <a:rPr lang="en-GB" sz="2200" b="1" dirty="0" smtClean="0"/>
              <a:t>, “a veritable gospel cetology”</a:t>
            </a:r>
            <a:r>
              <a:rPr lang="en-GB" sz="2200" dirty="0" smtClean="0"/>
              <a:t> (i.e., science about whales which is </a:t>
            </a:r>
            <a:r>
              <a:rPr lang="cs-CZ" sz="2200" dirty="0" err="1" smtClean="0"/>
              <a:t>like</a:t>
            </a:r>
            <a:r>
              <a:rPr lang="cs-CZ" sz="2200" dirty="0" smtClean="0"/>
              <a:t> </a:t>
            </a:r>
            <a:r>
              <a:rPr lang="en-GB" sz="2200" dirty="0" smtClean="0"/>
              <a:t>the Gospel</a:t>
            </a:r>
            <a:r>
              <a:rPr lang="cs-CZ" sz="2200" dirty="0" smtClean="0"/>
              <a:t>s</a:t>
            </a:r>
            <a:r>
              <a:rPr lang="en-GB" sz="2200" dirty="0" smtClean="0"/>
              <a:t> - the most important part of the New Testament). Referring to his book as an </a:t>
            </a:r>
            <a:r>
              <a:rPr lang="en-GB" sz="2200" b="1" dirty="0" smtClean="0"/>
              <a:t>unfinished sacred text</a:t>
            </a:r>
            <a:r>
              <a:rPr lang="en-GB" sz="2200" dirty="0" smtClean="0"/>
              <a:t>, Melville </a:t>
            </a:r>
            <a:r>
              <a:rPr lang="en-GB" sz="2200" b="1" dirty="0" smtClean="0"/>
              <a:t>undermines traditional patterns of authority</a:t>
            </a:r>
            <a:r>
              <a:rPr lang="en-GB" sz="2200" dirty="0" smtClean="0"/>
              <a:t> and </a:t>
            </a:r>
            <a:r>
              <a:rPr lang="en-GB" sz="2200" b="1" dirty="0" smtClean="0"/>
              <a:t>opens his writing to the Other: the future, the sea and the world of </a:t>
            </a:r>
            <a:r>
              <a:rPr lang="en-GB" sz="2200" b="1" dirty="0" smtClean="0"/>
              <a:t>whales</a:t>
            </a:r>
            <a:r>
              <a:rPr lang="cs-CZ" sz="2200" b="1" dirty="0" smtClean="0"/>
              <a:t>.</a:t>
            </a:r>
            <a:r>
              <a:rPr lang="en-GB" sz="2200" b="1" dirty="0" smtClean="0"/>
              <a:t> </a:t>
            </a:r>
            <a:r>
              <a:rPr lang="cs-CZ" sz="2200" dirty="0" smtClean="0"/>
              <a:t>W</a:t>
            </a:r>
            <a:r>
              <a:rPr lang="en-GB" sz="2200" dirty="0" smtClean="0"/>
              <a:t>hales will be here, when the empires collapse</a:t>
            </a:r>
            <a:r>
              <a:rPr lang="cs-CZ" sz="2200" dirty="0" smtClean="0"/>
              <a:t>.</a:t>
            </a:r>
            <a:r>
              <a:rPr lang="en-GB" sz="2200" dirty="0" smtClean="0"/>
              <a:t> </a:t>
            </a:r>
            <a:r>
              <a:rPr lang="cs-CZ" sz="2200" dirty="0" err="1" smtClean="0"/>
              <a:t>Then</a:t>
            </a:r>
            <a:r>
              <a:rPr lang="cs-CZ" sz="2200" dirty="0"/>
              <a:t> </a:t>
            </a:r>
            <a:r>
              <a:rPr lang="en-GB" sz="2200" dirty="0" smtClean="0"/>
              <a:t>the earth will belong to them</a:t>
            </a:r>
            <a:r>
              <a:rPr lang="cs-CZ" sz="2200" smtClean="0"/>
              <a:t>.</a:t>
            </a:r>
            <a:r>
              <a:rPr lang="cs-CZ" sz="2200" b="1" smtClean="0"/>
              <a:t> </a:t>
            </a:r>
            <a:r>
              <a:rPr lang="cs-CZ" sz="2200" dirty="0" err="1" smtClean="0"/>
              <a:t>Their</a:t>
            </a:r>
            <a:r>
              <a:rPr lang="cs-CZ" sz="2200" dirty="0" smtClean="0"/>
              <a:t> </a:t>
            </a:r>
            <a:r>
              <a:rPr lang="cs-CZ" sz="2200" dirty="0" err="1" smtClean="0"/>
              <a:t>world</a:t>
            </a:r>
            <a:r>
              <a:rPr lang="en-GB" sz="2200" dirty="0" smtClean="0"/>
              <a:t> is more wonderful, inscrutable and permanent than any</a:t>
            </a:r>
            <a:r>
              <a:rPr lang="cs-CZ" sz="2200" dirty="0" smtClean="0"/>
              <a:t> </a:t>
            </a:r>
            <a:r>
              <a:rPr lang="cs-CZ" sz="2200" dirty="0" err="1" smtClean="0"/>
              <a:t>human</a:t>
            </a:r>
            <a:r>
              <a:rPr lang="en-GB" sz="2200" dirty="0" smtClean="0"/>
              <a:t> </a:t>
            </a:r>
            <a:r>
              <a:rPr lang="en-GB" sz="2200" dirty="0"/>
              <a:t>“</a:t>
            </a:r>
            <a:r>
              <a:rPr lang="en-GB" sz="2200" dirty="0" smtClean="0"/>
              <a:t>reality.”</a:t>
            </a:r>
          </a:p>
          <a:p>
            <a:pPr>
              <a:lnSpc>
                <a:spcPct val="100000"/>
              </a:lnSpc>
              <a:spcBef>
                <a:spcPts val="0"/>
              </a:spcBef>
            </a:pPr>
            <a:r>
              <a:rPr lang="en-GB" sz="2200" b="1" dirty="0" smtClean="0"/>
              <a:t>Thus </a:t>
            </a:r>
            <a:r>
              <a:rPr lang="en-GB" sz="2200" b="1" i="1" dirty="0" smtClean="0"/>
              <a:t>Moby-Dick</a:t>
            </a:r>
            <a:r>
              <a:rPr lang="en-GB" sz="2200" b="1" dirty="0" smtClean="0"/>
              <a:t>:</a:t>
            </a:r>
          </a:p>
          <a:p>
            <a:pPr>
              <a:lnSpc>
                <a:spcPct val="100000"/>
              </a:lnSpc>
              <a:spcBef>
                <a:spcPts val="0"/>
              </a:spcBef>
              <a:buFontTx/>
              <a:buChar char="-"/>
            </a:pPr>
            <a:r>
              <a:rPr lang="en-GB" sz="2200" b="1" dirty="0" smtClean="0"/>
              <a:t>disputes the claims of modern civilization to global power</a:t>
            </a:r>
            <a:r>
              <a:rPr lang="en-GB" sz="2200" dirty="0" smtClean="0"/>
              <a:t>, </a:t>
            </a:r>
          </a:p>
          <a:p>
            <a:pPr>
              <a:lnSpc>
                <a:spcPct val="100000"/>
              </a:lnSpc>
              <a:spcBef>
                <a:spcPts val="0"/>
              </a:spcBef>
              <a:buFontTx/>
              <a:buChar char="-"/>
            </a:pPr>
            <a:r>
              <a:rPr lang="cs-CZ" sz="2200" b="1" dirty="0" err="1"/>
              <a:t>c</a:t>
            </a:r>
            <a:r>
              <a:rPr lang="cs-CZ" sz="2200" b="1" dirty="0" err="1" smtClean="0"/>
              <a:t>ondemns</a:t>
            </a:r>
            <a:r>
              <a:rPr lang="cs-CZ" sz="2200" b="1" dirty="0" smtClean="0"/>
              <a:t> </a:t>
            </a:r>
            <a:r>
              <a:rPr lang="en-GB" sz="2200" b="1" dirty="0" smtClean="0"/>
              <a:t>the political claims of U</a:t>
            </a:r>
            <a:r>
              <a:rPr lang="cs-CZ" sz="2200" b="1" dirty="0" smtClean="0"/>
              <a:t>.</a:t>
            </a:r>
            <a:r>
              <a:rPr lang="en-GB" sz="2200" b="1" dirty="0" smtClean="0"/>
              <a:t>S</a:t>
            </a:r>
            <a:r>
              <a:rPr lang="cs-CZ" sz="2200" b="1" dirty="0" smtClean="0"/>
              <a:t>.</a:t>
            </a:r>
            <a:r>
              <a:rPr lang="en-GB" sz="2200" b="1" dirty="0" smtClean="0"/>
              <a:t> expansionism</a:t>
            </a:r>
            <a:r>
              <a:rPr lang="en-GB" sz="2200" dirty="0" smtClean="0"/>
              <a:t> at the time of the Mexican War, especially of the doctrine of </a:t>
            </a:r>
            <a:r>
              <a:rPr lang="en-GB" sz="2200" b="1" dirty="0" smtClean="0"/>
              <a:t>“Manifest Destiny”</a:t>
            </a:r>
          </a:p>
          <a:p>
            <a:pPr>
              <a:lnSpc>
                <a:spcPct val="100000"/>
              </a:lnSpc>
              <a:spcBef>
                <a:spcPts val="0"/>
              </a:spcBef>
              <a:buFontTx/>
              <a:buChar char="-"/>
            </a:pPr>
            <a:r>
              <a:rPr lang="en-GB" sz="2200" dirty="0" smtClean="0"/>
              <a:t>fundamentally </a:t>
            </a:r>
            <a:r>
              <a:rPr lang="en-GB" sz="2200" b="1" dirty="0" err="1" smtClean="0"/>
              <a:t>revalues</a:t>
            </a:r>
            <a:r>
              <a:rPr lang="en-GB" sz="2200" b="1" dirty="0" smtClean="0"/>
              <a:t> human relationship to nature.</a:t>
            </a:r>
          </a:p>
          <a:p>
            <a:pPr marL="0" indent="0">
              <a:lnSpc>
                <a:spcPct val="100000"/>
              </a:lnSpc>
              <a:spcBef>
                <a:spcPts val="0"/>
              </a:spcBef>
              <a:buNone/>
            </a:pPr>
            <a:r>
              <a:rPr lang="en-GB" sz="2200" b="1" i="1" dirty="0" smtClean="0"/>
              <a:t>Moby-Dick </a:t>
            </a:r>
            <a:r>
              <a:rPr lang="en-GB" sz="2200" b="1" dirty="0" smtClean="0"/>
              <a:t> </a:t>
            </a:r>
            <a:r>
              <a:rPr lang="cs-CZ" sz="2200" dirty="0" err="1" smtClean="0"/>
              <a:t>was</a:t>
            </a:r>
            <a:r>
              <a:rPr lang="cs-CZ" sz="2200" dirty="0" smtClean="0"/>
              <a:t> </a:t>
            </a:r>
            <a:r>
              <a:rPr lang="cs-CZ" sz="2200" b="1" dirty="0" err="1" smtClean="0"/>
              <a:t>published</a:t>
            </a:r>
            <a:r>
              <a:rPr lang="cs-CZ" sz="2200" b="1" dirty="0" smtClean="0"/>
              <a:t> </a:t>
            </a:r>
            <a:r>
              <a:rPr lang="en-GB" sz="2200" b="1" dirty="0" smtClean="0"/>
              <a:t>ahead of time.</a:t>
            </a:r>
            <a:r>
              <a:rPr lang="en-GB" sz="2200" dirty="0" smtClean="0"/>
              <a:t> While it almost destroyed Melville‘s contemporary literary reputation, it </a:t>
            </a:r>
            <a:r>
              <a:rPr lang="en-GB" sz="2200" b="1" dirty="0" smtClean="0"/>
              <a:t>became admired in the latter half of 20th century</a:t>
            </a:r>
            <a:r>
              <a:rPr lang="en-GB" sz="2200" dirty="0" smtClean="0"/>
              <a:t>: e.g., by Charles Olson (a poet and founder of the Black Mountain School) – </a:t>
            </a:r>
            <a:r>
              <a:rPr lang="en-GB" sz="2200" i="1" dirty="0" smtClean="0"/>
              <a:t>Call Me Ishmael </a:t>
            </a:r>
            <a:r>
              <a:rPr lang="en-GB" sz="2200" dirty="0" smtClean="0"/>
              <a:t>(1947). </a:t>
            </a:r>
            <a:endParaRPr lang="en-GB" sz="2200" i="1" dirty="0" smtClean="0"/>
          </a:p>
          <a:p>
            <a:endParaRPr lang="cs-CZ" sz="2000" dirty="0"/>
          </a:p>
        </p:txBody>
      </p:sp>
      <p:pic>
        <p:nvPicPr>
          <p:cNvPr id="5" name="Zástupný symbol pro obsah 4" descr="https://www.falseart.com/wp-content/uploads/2014/11/Kent_Moby_Dick49.jpg">
            <a:hlinkClick r:id="rId2" tooltip="&quot;Kent_Moby_Dick49&quo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0559" t="7483" r="10705" b="11106"/>
          <a:stretch/>
        </p:blipFill>
        <p:spPr bwMode="auto">
          <a:xfrm>
            <a:off x="9481341" y="1126422"/>
            <a:ext cx="2710659" cy="3852000"/>
          </a:xfrm>
          <a:prstGeom prst="rect">
            <a:avLst/>
          </a:prstGeom>
          <a:noFill/>
          <a:ln>
            <a:noFill/>
          </a:ln>
        </p:spPr>
      </p:pic>
      <p:sp>
        <p:nvSpPr>
          <p:cNvPr id="6" name="TextovéPole 5"/>
          <p:cNvSpPr txBox="1"/>
          <p:nvPr/>
        </p:nvSpPr>
        <p:spPr>
          <a:xfrm>
            <a:off x="9154274" y="5280917"/>
            <a:ext cx="3193474" cy="1200329"/>
          </a:xfrm>
          <a:prstGeom prst="rect">
            <a:avLst/>
          </a:prstGeom>
          <a:noFill/>
        </p:spPr>
        <p:txBody>
          <a:bodyPr wrap="square" rtlCol="0">
            <a:spAutoFit/>
          </a:bodyPr>
          <a:lstStyle/>
          <a:p>
            <a:pPr algn="ctr"/>
            <a:r>
              <a:rPr lang="en-GB" dirty="0" smtClean="0"/>
              <a:t>Rockwell Kent, an illustration</a:t>
            </a:r>
          </a:p>
          <a:p>
            <a:pPr algn="ctr"/>
            <a:r>
              <a:rPr lang="en-GB" dirty="0" smtClean="0"/>
              <a:t>to </a:t>
            </a:r>
            <a:r>
              <a:rPr lang="en-GB" i="1" dirty="0" smtClean="0"/>
              <a:t>Moby-Dick</a:t>
            </a:r>
            <a:r>
              <a:rPr lang="en-GB" dirty="0" smtClean="0"/>
              <a:t> (1940). Symbolic</a:t>
            </a:r>
          </a:p>
          <a:p>
            <a:pPr algn="ctr"/>
            <a:r>
              <a:rPr lang="en-GB" dirty="0" smtClean="0"/>
              <a:t>representation of the unknown</a:t>
            </a:r>
          </a:p>
          <a:p>
            <a:pPr algn="ctr"/>
            <a:r>
              <a:rPr lang="en-GB" dirty="0" smtClean="0"/>
              <a:t>world of whales</a:t>
            </a:r>
            <a:endParaRPr lang="en-GB" dirty="0"/>
          </a:p>
        </p:txBody>
      </p:sp>
    </p:spTree>
    <p:extLst>
      <p:ext uri="{BB962C8B-B14F-4D97-AF65-F5344CB8AC3E}">
        <p14:creationId xmlns:p14="http://schemas.microsoft.com/office/powerpoint/2010/main" val="117886164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2426</Words>
  <Application>Microsoft Office PowerPoint</Application>
  <PresentationFormat>Širokoúhlá obrazovka</PresentationFormat>
  <Paragraphs>108</Paragraphs>
  <Slides>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Arial Black</vt:lpstr>
      <vt:lpstr>Calibri</vt:lpstr>
      <vt:lpstr>Calibri Light</vt:lpstr>
      <vt:lpstr>Motiv Office</vt:lpstr>
      <vt:lpstr>Late Romanticism: Hawthorne and Melville Introduction: Features of American Late Romanticism</vt:lpstr>
      <vt:lpstr>Introduction: The Art of American Late Romanticism</vt:lpstr>
      <vt:lpstr>Introduction: Historical Significance of  Hawthorne and Melville and Their Major Differences</vt:lpstr>
      <vt:lpstr>Nathaniel Hawthorne: Tales of Colonial History</vt:lpstr>
      <vt:lpstr>Nathaniel Hawthorne: The Scarlet Letter</vt:lpstr>
      <vt:lpstr>Herman Melville: Introduction and Early Works</vt:lpstr>
      <vt:lpstr>Herman Melville: Moby-Dick / The Whale The Story and Some Characters</vt:lpstr>
      <vt:lpstr>Herman Melville: Moby-Dick / The Whale Meaning and Symbolism</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Romanticism: Hawthorne and Melville Introduction: Features of American Late Romanticism</dc:title>
  <dc:creator>Martin Procházka</dc:creator>
  <cp:lastModifiedBy>Martin Procházka</cp:lastModifiedBy>
  <cp:revision>45</cp:revision>
  <dcterms:created xsi:type="dcterms:W3CDTF">2020-12-06T16:42:16Z</dcterms:created>
  <dcterms:modified xsi:type="dcterms:W3CDTF">2021-12-08T06:55:35Z</dcterms:modified>
</cp:coreProperties>
</file>