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71" r:id="rId13"/>
    <p:sldId id="267" r:id="rId14"/>
    <p:sldId id="268" r:id="rId15"/>
    <p:sldId id="269" r:id="rId16"/>
    <p:sldId id="270" r:id="rId17"/>
    <p:sldId id="272" r:id="rId18"/>
    <p:sldId id="274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90"/>
  </p:normalViewPr>
  <p:slideViewPr>
    <p:cSldViewPr snapToGrid="0" snapToObjects="1">
      <p:cViewPr varScale="1">
        <p:scale>
          <a:sx n="92" d="100"/>
          <a:sy n="92" d="100"/>
        </p:scale>
        <p:origin x="6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2FBD23-7DF6-BB45-B3DC-15FC7C099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en-US" sz="2400" dirty="0"/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FC7A39-F622-3547-B263-4B7D66009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en-US" sz="1800" dirty="0"/>
              <a:t>Definition:  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collection of all practices, rules, and actors’ appropriate behaviour embedded in structure of explanatory and legitimate meaning          </a:t>
            </a:r>
            <a:r>
              <a:rPr lang="en-GB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Raadschnelders</a:t>
            </a:r>
            <a:r>
              <a:rPr lang="en-GB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1998) </a:t>
            </a:r>
          </a:p>
          <a:p>
            <a:r>
              <a:rPr lang="en-GB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 are something that have established and evolved overtime </a:t>
            </a:r>
            <a:r>
              <a:rPr lang="en-GB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Wieand</a:t>
            </a:r>
            <a:r>
              <a:rPr lang="en-GB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1981)  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</p:txBody>
      </p:sp>
      <p:pic>
        <p:nvPicPr>
          <p:cNvPr id="9" name="Graphic 8" descr="Bank">
            <a:extLst>
              <a:ext uri="{FF2B5EF4-FFF2-40B4-BE49-F238E27FC236}">
                <a16:creationId xmlns:a16="http://schemas.microsoft.com/office/drawing/2014/main" id="{6E3A76FF-2ACC-42EE-9278-C53BCC0212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23497" y="609600"/>
            <a:ext cx="5608320" cy="560832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3052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B640-1A06-0143-B49B-3B81D3F9D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Inclusive institutions are pillars of Sustainable Development or Inclusive Growth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CCFB9-BE60-2942-B462-9085BB0D5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 focuses on economic growth as crucial condition for poverty reduction </a:t>
            </a:r>
          </a:p>
          <a:p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 adopts a long-term perspective and is concerned with sustained growth   </a:t>
            </a:r>
          </a:p>
          <a:p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focus is not only on employment growth but also on productivity growth</a:t>
            </a:r>
          </a:p>
          <a:p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 is in line with the absolute definition of pro-poor growth</a:t>
            </a:r>
          </a:p>
          <a:p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 is typically fuelled by market-driven sources of growth with the government playing a facilitating role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547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5E0930-7E1C-3A47-A29A-A8E1EDCAA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 + Opportunity + Dignity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1E413-3766-E74A-87D7-E8DA44E61F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Market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A16AC9C-532F-CF40-8C37-0BD466E16A72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Housing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Credit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buFont typeface="Wingdings" pitchFamily="2" charset="2"/>
              <a:buChar char="ü"/>
            </a:pPr>
            <a:endParaRPr lang="en-US" dirty="0"/>
          </a:p>
          <a:p>
            <a:pPr algn="ctr"/>
            <a:r>
              <a:rPr lang="en-US" dirty="0"/>
              <a:t>        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0493E8-BAD1-5E4E-B937-1E32A54CCD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Services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4359A1-876D-4B49-B96A-803589C23722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protection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services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&amp; Education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 &amp; Electricity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and Sanitation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0AE2D6-5BCA-D94F-97B6-67BD419A00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Space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A328FB-22EE-0241-8755-503A968E44E2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Social/cultural</a:t>
            </a:r>
          </a:p>
        </p:txBody>
      </p:sp>
    </p:spTree>
    <p:extLst>
      <p:ext uri="{BB962C8B-B14F-4D97-AF65-F5344CB8AC3E}">
        <p14:creationId xmlns:p14="http://schemas.microsoft.com/office/powerpoint/2010/main" val="4077551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89B5CF6-6CCA-F643-8C7F-AB1F05BB0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4D27387-1B5B-F74F-84AC-88529BD23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676293"/>
            <a:ext cx="9613861" cy="3259896"/>
          </a:xfrm>
        </p:spPr>
        <p:txBody>
          <a:bodyPr/>
          <a:lstStyle/>
          <a:p>
            <a:pPr algn="ctr"/>
            <a:r>
              <a:rPr lang="en-US" sz="1800" i="1" dirty="0"/>
              <a:t>How can a society build inclusive political institutions???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298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6F162CF-573F-4639-AF5E-5FED4D67E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277" y="609600"/>
            <a:ext cx="9659904" cy="560493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CBD04B74-AD97-984A-9CD1-A10A9DB04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559" y="931333"/>
            <a:ext cx="5607337" cy="465507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DE918B2-3C9B-4C0E-9303-1C05C39F1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3D5C902-E4C0-4AFC-9EFC-3D1605AC5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225209-2BEB-A84D-9831-0C27B5BF86D1}"/>
              </a:ext>
            </a:extLst>
          </p:cNvPr>
          <p:cNvSpPr txBox="1"/>
          <p:nvPr/>
        </p:nvSpPr>
        <p:spPr>
          <a:xfrm>
            <a:off x="1100138" y="1271588"/>
            <a:ext cx="404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 of governance and institution in growth and poverty reduction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C3454C-1E40-6540-9108-7E5EACCFBA87}"/>
              </a:ext>
            </a:extLst>
          </p:cNvPr>
          <p:cNvSpPr txBox="1"/>
          <p:nvPr/>
        </p:nvSpPr>
        <p:spPr>
          <a:xfrm>
            <a:off x="6813395" y="5586761"/>
            <a:ext cx="3356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Source: Evans, W., Ferguson, C. (2013)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956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D5C48-0254-C942-8B84-9EF7AA72E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5141" y="753228"/>
            <a:ext cx="7629041" cy="10809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Inclusive Institutions and Governance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F2E61-F972-1544-9193-408600CE8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5141" y="2336873"/>
            <a:ext cx="7629041" cy="359931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Better-off Governance system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Empowerment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&amp; Accountability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 Institution (pluralism-increase political openness)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Promote rule of law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to institutional change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Freedom of Speech</a:t>
            </a:r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21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0DDE5-67AA-EF4A-B35D-9EF8806BD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Empowerment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8BFA2-B7AF-9642-9AA5-39D5851E6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of Brazil economic growth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rise of Brazil since 1970 was not based on  economists from international institutions or an injection of foreign aid  but on the creation of inclusive institutions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1990 works’ party (Lula) introduced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participatory budgeting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mechanism for bringing ordinary citizens into the formulation of public spending priorities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created a system that became a world model for local government accountability and responsiveness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Resulted in an improved public service provision and quality of life in the city (Porto Alegre)</a:t>
            </a:r>
          </a:p>
        </p:txBody>
      </p:sp>
    </p:spTree>
    <p:extLst>
      <p:ext uri="{BB962C8B-B14F-4D97-AF65-F5344CB8AC3E}">
        <p14:creationId xmlns:p14="http://schemas.microsoft.com/office/powerpoint/2010/main" val="406973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3D8DF-B9A8-7847-8875-27153E571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5C17E-1B54-564C-9124-2401EDACA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is full of reforming movements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England in 1688, France in 1789 and Japan during the Meiji Restoration of 1868 started the process of forging inclusive political institutions with a political revolution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common factor among political revolutions that successfully paved path for more inclusive institutions and gradual institutional, is empowerment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empowerment broad cross-section of a society</a:t>
            </a:r>
          </a:p>
        </p:txBody>
      </p:sp>
    </p:spTree>
    <p:extLst>
      <p:ext uri="{BB962C8B-B14F-4D97-AF65-F5344CB8AC3E}">
        <p14:creationId xmlns:p14="http://schemas.microsoft.com/office/powerpoint/2010/main" val="2613745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6CFAF-1AD6-F44E-A3E0-36A7EAEAA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176" y="753228"/>
            <a:ext cx="7774006" cy="10809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Strengthening Institutions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515CD-7BA8-E543-83A4-8F8285F1A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176" y="2336873"/>
            <a:ext cx="7774006" cy="3599316"/>
          </a:xfrm>
        </p:spPr>
        <p:txBody>
          <a:bodyPr/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political openness 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Discourage dynastical politics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Promote professionalism among public officials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Citizen awareness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Example…?</a:t>
            </a:r>
          </a:p>
        </p:txBody>
      </p:sp>
    </p:spTree>
    <p:extLst>
      <p:ext uri="{BB962C8B-B14F-4D97-AF65-F5344CB8AC3E}">
        <p14:creationId xmlns:p14="http://schemas.microsoft.com/office/powerpoint/2010/main" val="3853946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0E27D-4B95-3B4F-B51D-6E85456A1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Institutional openness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A6458-C19E-9145-8554-032D9F2F2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institutions and laws: Since 1990 there has been dramatic increase in number of good governance laws and institutions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instance, introduction of technological advancement; inclusive institutions promote and adopt e-governance  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 access to public records about themselves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 vulnerable services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example, health and education 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Repeal laws that facilitate bad governance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Example…? </a:t>
            </a:r>
          </a:p>
        </p:txBody>
      </p:sp>
    </p:spTree>
    <p:extLst>
      <p:ext uri="{BB962C8B-B14F-4D97-AF65-F5344CB8AC3E}">
        <p14:creationId xmlns:p14="http://schemas.microsoft.com/office/powerpoint/2010/main" val="2627059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055289-E0C6-4BD3-83C1-D3C305932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DC902AF2-26B2-A843-ABE3-5AEB2EBFE6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66" b="18145"/>
          <a:stretch/>
        </p:blipFill>
        <p:spPr>
          <a:xfrm>
            <a:off x="20" y="-1"/>
            <a:ext cx="1219198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D0E302E-D9CD-4301-A67C-2F0F43791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2116667"/>
            <a:ext cx="10439400" cy="3793206"/>
          </a:xfrm>
          <a:prstGeom prst="rect">
            <a:avLst/>
          </a:prstGeom>
          <a:solidFill>
            <a:schemeClr val="bg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457133-9802-4229-B919-FF91AE235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5174CBE-3C8C-4936-BADC-26BFB4F07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64E5AB-2C0E-1B49-8694-ADD816BBA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to institutional change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4CBD692-4D03-4764-98E3-F9578385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32BC668-4D51-4090-89E3-5613B832E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DBCE8-92F0-934D-BD55-E2DD5069D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395060"/>
          </a:xfrm>
        </p:spPr>
        <p:txBody>
          <a:bodyPr anchor="ctr"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Pluralism of inclusive political institutions requires political power to be widely held in society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Unlock competitiveness</a:t>
            </a:r>
          </a:p>
          <a:p>
            <a:pPr marL="0" indent="0">
              <a:buNone/>
            </a:pPr>
            <a:r>
              <a:rPr lang="en-US" sz="2000" dirty="0"/>
              <a:t> 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6931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9F4E9-456C-6749-B43B-A9345BEA1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and Nature of institutions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D7BF0-9DE3-C648-AE99-236F3041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Political, economic and social institutions are the ultimate choice of a society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either be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Inclusive that would encourage political and economic competition</a:t>
            </a:r>
          </a:p>
          <a:p>
            <a:pPr marL="0" indent="0" algn="ctr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Exclusive that would become impediments to create lack of political and economic openness/extract national wealth for personal interest of elite class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32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63359-0807-6A4D-A725-452EDA813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Extractive Institutions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99589-0DD9-FA43-9610-3BE0C922C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Extractive institutions concentrate power in the hands of a narrow elite and place constraints on the exercise of power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Elites structure economic institutions to extract resources from the rest of the society for personal interest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Extractive economic institutions depend on extractive political institutions for their survival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synergistic relationship between political and economic extractive institutions introduce a strong feedback loop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existence of extractive institutions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enableS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elites to structure and evolve the future political and economic institutions 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8229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3551C-BC56-D343-B70F-AE513C72A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0D86A-C7CA-5448-8054-5535C271D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Extractive economic institutions play an important role to consolidate dominance of the same elites, through economic enrichment and political power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development of societies depends on sustainable economic growth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 sustainable growth occur under extractive institution?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11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31A77-06B9-3D4B-AAED-014709E2F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Growth under extractive institutions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789B4-224A-204D-B699-9304BB74C1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Condition-1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151F5-55F9-3C45-A1F9-20D7EB2E8B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allocation of resources: Elites directly allocate resources to high-productive activities that themselves control, economic growth spikes</a:t>
            </a:r>
          </a:p>
          <a:p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However, people’s well-being and nations’ prosperity cannot be met with such economic growth, but they are associated with inclusive economic and political institutions</a:t>
            </a:r>
          </a:p>
          <a:p>
            <a:pPr marL="0" indent="0">
              <a:buNone/>
            </a:pPr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8F6090-8245-7947-B497-AEF9A198B5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Condition-2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8AB5BA-AC23-064C-BC21-72379177DF7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inclusivity: Under extractive institutions growth arises when state’s economic institutions become ‘’somewhat’’ not completely inclusive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some societies, the position of elite is sufficiently secured, they move toward inclusive economic institution with the believe that inclusive nature of institutions is not threat to their political power</a:t>
            </a:r>
          </a:p>
        </p:txBody>
      </p:sp>
    </p:spTree>
    <p:extLst>
      <p:ext uri="{BB962C8B-B14F-4D97-AF65-F5344CB8AC3E}">
        <p14:creationId xmlns:p14="http://schemas.microsoft.com/office/powerpoint/2010/main" val="2350987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0D024-4B45-CB47-8235-BFC504065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Examples- condition-1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EDBCF9-1107-1B4B-A695-BAB4231292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Soviet Union 1928-1970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BE45C-AACA-7D44-B234-F48E49AA5D0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 economic growth and industrialization of Soviet Union in 1928-1970; despite all political and economic extractive institutions the state had moved resources from agriculture into industry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F31062-E59C-B440-B075-CF9740467A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Caribbean islands-16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th,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707F4D-239C-DA4B-9241-690C8F0CE20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Barbados, Cuba, Haiti and Jamaica, minority, the planter elite controlled all institutions and owned all the assets, including slaves, despite extractive institutions these Islands were the richest places in the world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economy of these Islands stagnated when there was a need to adopt new economic activities which threatened both economic and political power of the elite</a:t>
            </a:r>
          </a:p>
        </p:txBody>
      </p:sp>
    </p:spTree>
    <p:extLst>
      <p:ext uri="{BB962C8B-B14F-4D97-AF65-F5344CB8AC3E}">
        <p14:creationId xmlns:p14="http://schemas.microsoft.com/office/powerpoint/2010/main" val="2414203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E3C16-BAF6-C141-86CA-E3CB046BA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Examples- condition-2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87A1D-1BBA-E045-9B26-E46C588BCA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South Korea-1961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9A3B5D-43F4-1F4D-856E-E97F6531FC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industrialization of S.K under the General Park- came into power by a military coup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Park authoritarian regime felt secure enough to promote economic growth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0EA7B-1AE9-CA48-A6B0-510D2E1C7F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China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29C9D6-1B59-EF4E-B273-D67B402EA6A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China is growing rapidly under extractive institutions, under the control of the state, with little sign of a transition to inclusive political institutions</a:t>
            </a:r>
          </a:p>
        </p:txBody>
      </p:sp>
    </p:spTree>
    <p:extLst>
      <p:ext uri="{BB962C8B-B14F-4D97-AF65-F5344CB8AC3E}">
        <p14:creationId xmlns:p14="http://schemas.microsoft.com/office/powerpoint/2010/main" val="3255442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D2E65A9-6E57-B748-A20B-93E59FD42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2C957EB-3A6C-6D4D-8047-060145083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Extractive institutions generate limited prosperity that goes in the hands of elite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such limited growth to happen, political centralization is important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political centrality is in place- the state or the elites who control the state have the incentives to invest and generate wealth 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generated by extractive institutions is different in nature from growth created under inclusive institutions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importantly, the growth created by extractive institutions is not sustainable </a:t>
            </a:r>
          </a:p>
        </p:txBody>
      </p:sp>
    </p:spTree>
    <p:extLst>
      <p:ext uri="{BB962C8B-B14F-4D97-AF65-F5344CB8AC3E}">
        <p14:creationId xmlns:p14="http://schemas.microsoft.com/office/powerpoint/2010/main" val="1024671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B3F9E774-F054-4892-8E69-C76B2C854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78925"/>
              </a:gs>
              <a:gs pos="50000">
                <a:srgbClr val="D54209"/>
              </a:gs>
              <a:gs pos="100000">
                <a:srgbClr val="8D0000"/>
              </a:gs>
            </a:gsLst>
            <a:lin ang="2520000" scaled="0"/>
          </a:gradFill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EF6A099-2A38-4C66-88FF-FDBCB564E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D0D98427-7B26-46E2-93FE-CB8CD3854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15A4233-F980-4EF6-B2C0-D7C63E752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49026-4FD2-9F48-912C-C74224705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Inclusive institutions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B7E3E62-AACE-4D18-93B3-B4C452E28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C8B27-D254-EE4F-9A1A-9070CB17D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36873"/>
            <a:ext cx="4605077" cy="3599316"/>
          </a:xfr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forged on foundations laid by inclusive nature of institutions, where power is broadly distributed in society and constrain its arbitrary exercise</a:t>
            </a:r>
          </a:p>
          <a:p>
            <a: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Such institutions make it difficult for others to misuse power and undermine institutional values</a:t>
            </a:r>
          </a:p>
          <a:p>
            <a: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Inclusive economic institutions create more equitable distribution of resources</a:t>
            </a:r>
          </a:p>
          <a:p>
            <a: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tend to reduce the benefits the elites can enjoy from ruling over extractive institution by promoting market competition, contracts mechanism and property rights of the society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 </a:t>
            </a:r>
          </a:p>
        </p:txBody>
      </p: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421B5709-714B-4EA8-8C75-C105D9B4D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6090" y="642795"/>
            <a:ext cx="6272654" cy="5575126"/>
          </a:xfrm>
          <a:prstGeom prst="rect">
            <a:avLst/>
          </a:prstGeom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ank">
            <a:extLst>
              <a:ext uri="{FF2B5EF4-FFF2-40B4-BE49-F238E27FC236}">
                <a16:creationId xmlns:a16="http://schemas.microsoft.com/office/drawing/2014/main" id="{8C00A7FF-CFC8-4C47-B641-A5B4335C8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29463" y="955591"/>
            <a:ext cx="3748268" cy="494002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7212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Override1.xml><?xml version="1.0" encoding="utf-8"?>
<a:themeOverride xmlns:a="http://schemas.openxmlformats.org/drawingml/2006/main">
  <a:clrScheme name="Berlin">
    <a:dk1>
      <a:sysClr val="windowText" lastClr="000000"/>
    </a:dk1>
    <a:lt1>
      <a:sysClr val="window" lastClr="FFFFFF"/>
    </a:lt1>
    <a:dk2>
      <a:srgbClr val="9D360E"/>
    </a:dk2>
    <a:lt2>
      <a:srgbClr val="E7E6E6"/>
    </a:lt2>
    <a:accent1>
      <a:srgbClr val="F09415"/>
    </a:accent1>
    <a:accent2>
      <a:srgbClr val="C1B56B"/>
    </a:accent2>
    <a:accent3>
      <a:srgbClr val="4BAF73"/>
    </a:accent3>
    <a:accent4>
      <a:srgbClr val="5AA6C0"/>
    </a:accent4>
    <a:accent5>
      <a:srgbClr val="D17DF9"/>
    </a:accent5>
    <a:accent6>
      <a:srgbClr val="FA7E5C"/>
    </a:accent6>
    <a:hlink>
      <a:srgbClr val="FFAE3E"/>
    </a:hlink>
    <a:folHlink>
      <a:srgbClr val="FCC77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1045</Words>
  <Application>Microsoft Office PowerPoint</Application>
  <PresentationFormat>Widescreen</PresentationFormat>
  <Paragraphs>115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Trebuchet MS</vt:lpstr>
      <vt:lpstr>Wingdings</vt:lpstr>
      <vt:lpstr>Berlin</vt:lpstr>
      <vt:lpstr>Institutions </vt:lpstr>
      <vt:lpstr>Types and Nature of institutions</vt:lpstr>
      <vt:lpstr>Extractive Institutions </vt:lpstr>
      <vt:lpstr>PowerPoint Presentation</vt:lpstr>
      <vt:lpstr>Growth under extractive institutions</vt:lpstr>
      <vt:lpstr>Examples- condition-1  </vt:lpstr>
      <vt:lpstr>Examples- condition-2</vt:lpstr>
      <vt:lpstr>PowerPoint Presentation</vt:lpstr>
      <vt:lpstr>Inclusive institutions</vt:lpstr>
      <vt:lpstr>Inclusive institutions are pillars of Sustainable Development or Inclusive Growth</vt:lpstr>
      <vt:lpstr>Ability + Opportunity + Dignity</vt:lpstr>
      <vt:lpstr>Question</vt:lpstr>
      <vt:lpstr>PowerPoint Presentation</vt:lpstr>
      <vt:lpstr>Inclusive Institutions and Governance</vt:lpstr>
      <vt:lpstr>Empowerment </vt:lpstr>
      <vt:lpstr>PowerPoint Presentation</vt:lpstr>
      <vt:lpstr>Strengthening Institutions</vt:lpstr>
      <vt:lpstr>Institutional openness  </vt:lpstr>
      <vt:lpstr>Open to institutional change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Institutions </dc:title>
  <dc:creator>Haris Hassan</dc:creator>
  <cp:lastModifiedBy>Haris Hassan</cp:lastModifiedBy>
  <cp:revision>21</cp:revision>
  <dcterms:created xsi:type="dcterms:W3CDTF">2020-12-03T14:59:14Z</dcterms:created>
  <dcterms:modified xsi:type="dcterms:W3CDTF">2021-04-23T12:50:14Z</dcterms:modified>
</cp:coreProperties>
</file>