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88825" cy="6858000"/>
  <p:notesSz cx="6858000" cy="9144000"/>
  <p:embeddedFontLst>
    <p:embeddedFont>
      <p:font typeface="Century Gothic" panose="020B050202020202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839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h54txdnGcxYh3yF7JvYqNWQf424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643" y="8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sz="12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Úvodní snímek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1"/>
          <p:cNvSpPr txBox="1">
            <a:spLocks noGrp="1"/>
          </p:cNvSpPr>
          <p:nvPr>
            <p:ph type="ctrTitle"/>
          </p:nvPr>
        </p:nvSpPr>
        <p:spPr>
          <a:xfrm>
            <a:off x="4672383" y="1498601"/>
            <a:ext cx="7008574" cy="3298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entury Gothic"/>
              <a:buNone/>
              <a:defRPr sz="54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subTitle" idx="1"/>
          </p:nvPr>
        </p:nvSpPr>
        <p:spPr>
          <a:xfrm>
            <a:off x="4672383" y="4927600"/>
            <a:ext cx="7008574" cy="12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0">
                <a:solidFill>
                  <a:schemeClr val="dk1"/>
                </a:solidFill>
              </a:defRPr>
            </a:lvl1pPr>
            <a:lvl2pPr lvl="1" algn="ctr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2000"/>
              <a:buNone/>
              <a:defRPr>
                <a:solidFill>
                  <a:srgbClr val="8E94AB"/>
                </a:solidFill>
              </a:defRPr>
            </a:lvl2pPr>
            <a:lvl3pPr lvl="2" algn="ctr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800"/>
              <a:buNone/>
              <a:defRPr>
                <a:solidFill>
                  <a:srgbClr val="8E94AB"/>
                </a:solidFill>
              </a:defRPr>
            </a:lvl3pPr>
            <a:lvl4pPr lvl="3" algn="ctr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800"/>
              <a:buNone/>
              <a:defRPr>
                <a:solidFill>
                  <a:srgbClr val="8E94AB"/>
                </a:solidFill>
              </a:defRPr>
            </a:lvl4pPr>
            <a:lvl5pPr lvl="4" algn="ctr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800"/>
              <a:buNone/>
              <a:defRPr>
                <a:solidFill>
                  <a:srgbClr val="8E94AB"/>
                </a:solidFill>
              </a:defRPr>
            </a:lvl5pPr>
            <a:lvl6pPr lvl="5" algn="ctr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620"/>
              <a:buNone/>
              <a:defRPr>
                <a:solidFill>
                  <a:srgbClr val="8E94AB"/>
                </a:solidFill>
              </a:defRPr>
            </a:lvl6pPr>
            <a:lvl7pPr lvl="6" algn="ctr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620"/>
              <a:buNone/>
              <a:defRPr>
                <a:solidFill>
                  <a:srgbClr val="8E94AB"/>
                </a:solidFill>
              </a:defRPr>
            </a:lvl7pPr>
            <a:lvl8pPr lvl="7" algn="ctr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620"/>
              <a:buNone/>
              <a:defRPr>
                <a:solidFill>
                  <a:srgbClr val="8E94AB"/>
                </a:solidFill>
              </a:defRPr>
            </a:lvl8pPr>
            <a:lvl9pPr lvl="8" algn="ctr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620"/>
              <a:buNone/>
              <a:defRPr>
                <a:solidFill>
                  <a:srgbClr val="8E94AB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0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body" idx="1"/>
          </p:nvPr>
        </p:nvSpPr>
        <p:spPr>
          <a:xfrm rot="5400000">
            <a:off x="3960786" y="-1141677"/>
            <a:ext cx="4470400" cy="101573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lvl="0" indent="-38100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1pPr>
            <a:lvl2pPr marL="914400" lvl="1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3pPr>
            <a:lvl4pPr marL="1828800" lvl="3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6pPr>
            <a:lvl7pPr marL="3200400" lvl="6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7pPr>
            <a:lvl8pPr marL="3657600" lvl="7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8pPr>
            <a:lvl9pPr marL="4114800" lvl="8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dt" idx="10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ftr" idx="11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0"/>
          <p:cNvSpPr txBox="1">
            <a:spLocks noGrp="1"/>
          </p:cNvSpPr>
          <p:nvPr>
            <p:ph type="sldNum" idx="12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1"/>
          <p:cNvSpPr txBox="1">
            <a:spLocks noGrp="1"/>
          </p:cNvSpPr>
          <p:nvPr>
            <p:ph type="title"/>
          </p:nvPr>
        </p:nvSpPr>
        <p:spPr>
          <a:xfrm rot="5400000">
            <a:off x="7614868" y="2512404"/>
            <a:ext cx="5897561" cy="1422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body" idx="1"/>
          </p:nvPr>
        </p:nvSpPr>
        <p:spPr>
          <a:xfrm rot="5400000">
            <a:off x="2434617" y="-1042670"/>
            <a:ext cx="5897561" cy="8532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lvl="0" indent="-38100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1pPr>
            <a:lvl2pPr marL="914400" lvl="1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3pPr>
            <a:lvl4pPr marL="1828800" lvl="3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6pPr>
            <a:lvl7pPr marL="3200400" lvl="6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7pPr>
            <a:lvl8pPr marL="3657600" lvl="7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8pPr>
            <a:lvl9pPr marL="4114800" lvl="8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dt" idx="10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ftr" idx="11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ldNum" idx="12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2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lvl="0" indent="-38100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1pPr>
            <a:lvl2pPr marL="914400" lvl="1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3pPr>
            <a:lvl4pPr marL="1828800" lvl="3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6pPr>
            <a:lvl7pPr marL="3200400" lvl="6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7pPr>
            <a:lvl8pPr marL="3657600" lvl="7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8pPr>
            <a:lvl9pPr marL="4114800" lvl="8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9pPr>
          </a:lstStyle>
          <a:p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dt" idx="10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2"/>
          <p:cNvSpPr txBox="1">
            <a:spLocks noGrp="1"/>
          </p:cNvSpPr>
          <p:nvPr>
            <p:ph type="ftr" idx="11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sldNum" idx="12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body" idx="1"/>
          </p:nvPr>
        </p:nvSpPr>
        <p:spPr>
          <a:xfrm>
            <a:off x="1121372" y="1608836"/>
            <a:ext cx="4973041" cy="512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2pPr>
            <a:lvl3pPr marL="1371600" lvl="2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3pPr>
            <a:lvl4pPr marL="1828800" lvl="3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4pPr>
            <a:lvl5pPr marL="2286000" lvl="4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5pPr>
            <a:lvl6pPr marL="2743200" lvl="5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2100" b="1"/>
            </a:lvl6pPr>
            <a:lvl7pPr marL="3200400" lvl="6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2100" b="1"/>
            </a:lvl7pPr>
            <a:lvl8pPr marL="3657600" lvl="7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2100" b="1"/>
            </a:lvl8pPr>
            <a:lvl9pPr marL="4114800" lvl="8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2100" b="1"/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body" idx="2"/>
          </p:nvPr>
        </p:nvSpPr>
        <p:spPr>
          <a:xfrm>
            <a:off x="1117309" y="2209800"/>
            <a:ext cx="4977104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lvl="0" indent="-35560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marL="914400" lvl="1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marL="1371600" lvl="2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3pPr>
            <a:lvl4pPr marL="1828800" lvl="3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5pPr>
            <a:lvl6pPr marL="2743200" lvl="5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6pPr>
            <a:lvl7pPr marL="3200400" lvl="6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7pPr>
            <a:lvl8pPr marL="3657600" lvl="7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8pPr>
            <a:lvl9pPr marL="4114800" lvl="8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9pPr>
          </a:lstStyle>
          <a:p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body" idx="3"/>
          </p:nvPr>
        </p:nvSpPr>
        <p:spPr>
          <a:xfrm>
            <a:off x="6301622" y="1608836"/>
            <a:ext cx="4973041" cy="512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2pPr>
            <a:lvl3pPr marL="1371600" lvl="2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3pPr>
            <a:lvl4pPr marL="1828800" lvl="3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4pPr>
            <a:lvl5pPr marL="2286000" lvl="4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5pPr>
            <a:lvl6pPr marL="2743200" lvl="5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2100" b="1"/>
            </a:lvl6pPr>
            <a:lvl7pPr marL="3200400" lvl="6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2100" b="1"/>
            </a:lvl7pPr>
            <a:lvl8pPr marL="3657600" lvl="7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2100" b="1"/>
            </a:lvl8pPr>
            <a:lvl9pPr marL="4114800" lvl="8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2100" b="1"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body" idx="4"/>
          </p:nvPr>
        </p:nvSpPr>
        <p:spPr>
          <a:xfrm>
            <a:off x="6297559" y="2209800"/>
            <a:ext cx="4977104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lvl="0" indent="-35560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marL="914400" lvl="1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marL="1371600" lvl="2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3pPr>
            <a:lvl4pPr marL="1828800" lvl="3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5pPr>
            <a:lvl6pPr marL="2743200" lvl="5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6pPr>
            <a:lvl7pPr marL="3200400" lvl="6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7pPr>
            <a:lvl8pPr marL="3657600" lvl="7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8pPr>
            <a:lvl9pPr marL="4114800" lvl="8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dt" idx="10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ftr" idx="11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sldNum" idx="12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Záhlaví oddílu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4"/>
          <p:cNvSpPr txBox="1">
            <a:spLocks noGrp="1"/>
          </p:cNvSpPr>
          <p:nvPr>
            <p:ph type="title"/>
          </p:nvPr>
        </p:nvSpPr>
        <p:spPr>
          <a:xfrm>
            <a:off x="812589" y="4445000"/>
            <a:ext cx="7008574" cy="19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entury Gothic"/>
              <a:buNone/>
              <a:defRPr sz="54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body" idx="1"/>
          </p:nvPr>
        </p:nvSpPr>
        <p:spPr>
          <a:xfrm>
            <a:off x="812589" y="3124200"/>
            <a:ext cx="7008574" cy="129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2400"/>
              <a:buNone/>
              <a:defRPr sz="2400">
                <a:solidFill>
                  <a:srgbClr val="8E94AB"/>
                </a:solidFill>
              </a:defRPr>
            </a:lvl2pPr>
            <a:lvl3pPr marL="1371600" lvl="2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2100"/>
              <a:buNone/>
              <a:defRPr sz="2100">
                <a:solidFill>
                  <a:srgbClr val="8E94AB"/>
                </a:solidFill>
              </a:defRPr>
            </a:lvl3pPr>
            <a:lvl4pPr marL="1828800" lvl="3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900"/>
              <a:buNone/>
              <a:defRPr sz="1900">
                <a:solidFill>
                  <a:srgbClr val="8E94AB"/>
                </a:solidFill>
              </a:defRPr>
            </a:lvl4pPr>
            <a:lvl5pPr marL="2286000" lvl="4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900"/>
              <a:buNone/>
              <a:defRPr sz="1900">
                <a:solidFill>
                  <a:srgbClr val="8E94AB"/>
                </a:solidFill>
              </a:defRPr>
            </a:lvl5pPr>
            <a:lvl6pPr marL="2743200" lvl="5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710"/>
              <a:buNone/>
              <a:defRPr sz="1900">
                <a:solidFill>
                  <a:srgbClr val="8E94AB"/>
                </a:solidFill>
              </a:defRPr>
            </a:lvl6pPr>
            <a:lvl7pPr marL="3200400" lvl="6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710"/>
              <a:buNone/>
              <a:defRPr sz="1900">
                <a:solidFill>
                  <a:srgbClr val="8E94AB"/>
                </a:solidFill>
              </a:defRPr>
            </a:lvl7pPr>
            <a:lvl8pPr marL="3657600" lvl="7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710"/>
              <a:buNone/>
              <a:defRPr sz="1900">
                <a:solidFill>
                  <a:srgbClr val="8E94AB"/>
                </a:solidFill>
              </a:defRPr>
            </a:lvl8pPr>
            <a:lvl9pPr marL="4114800" lvl="8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710"/>
              <a:buNone/>
              <a:defRPr sz="1900">
                <a:solidFill>
                  <a:srgbClr val="8E94AB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ě obsahové části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5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1"/>
          </p:nvPr>
        </p:nvSpPr>
        <p:spPr>
          <a:xfrm>
            <a:off x="1117309" y="1701800"/>
            <a:ext cx="4977104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lvl="0" indent="-38100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3pPr>
            <a:lvl4pPr marL="1828800" lvl="3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5pPr>
            <a:lvl6pPr marL="2743200" lvl="5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6pPr>
            <a:lvl7pPr marL="3200400" lvl="6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7pPr>
            <a:lvl8pPr marL="3657600" lvl="7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8pPr>
            <a:lvl9pPr marL="4114800" lvl="8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body" idx="2"/>
          </p:nvPr>
        </p:nvSpPr>
        <p:spPr>
          <a:xfrm>
            <a:off x="6297559" y="1701800"/>
            <a:ext cx="4977104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lvl="0" indent="-38100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3pPr>
            <a:lvl4pPr marL="1828800" lvl="3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5pPr>
            <a:lvl6pPr marL="2743200" lvl="5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6pPr>
            <a:lvl7pPr marL="3200400" lvl="6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7pPr>
            <a:lvl8pPr marL="3657600" lvl="7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8pPr>
            <a:lvl9pPr marL="4114800" lvl="8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dt" idx="10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ftr" idx="11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sldNum" idx="12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dt" idx="10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ftr" idx="11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sldNum" idx="12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rázdné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>
            <a:spLocks noGrp="1"/>
          </p:cNvSpPr>
          <p:nvPr>
            <p:ph type="dt" idx="10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ftr" idx="11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sldNum" idx="12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bsah s titulkem" type="objTx">
  <p:cSld name="OBJECT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8"/>
          <p:cNvSpPr/>
          <p:nvPr/>
        </p:nvSpPr>
        <p:spPr>
          <a:xfrm>
            <a:off x="3961368" y="0"/>
            <a:ext cx="7922736" cy="6858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54901"/>
                </a:srgbClr>
              </a:gs>
            </a:gsLst>
            <a:lin ang="7800000" scaled="0"/>
          </a:gradFill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5" name="Google Shape;55;p18"/>
          <p:cNvSpPr txBox="1">
            <a:spLocks noGrp="1"/>
          </p:cNvSpPr>
          <p:nvPr>
            <p:ph type="title"/>
          </p:nvPr>
        </p:nvSpPr>
        <p:spPr>
          <a:xfrm>
            <a:off x="304721" y="1701800"/>
            <a:ext cx="3351927" cy="28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body" idx="1"/>
          </p:nvPr>
        </p:nvSpPr>
        <p:spPr>
          <a:xfrm>
            <a:off x="4469236" y="482600"/>
            <a:ext cx="6805427" cy="58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lvl="0" indent="-38100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3pPr>
            <a:lvl4pPr marL="1828800" lvl="3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5pPr>
            <a:lvl6pPr marL="2743200" lvl="5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6pPr>
            <a:lvl7pPr marL="3200400" lvl="6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7pPr>
            <a:lvl8pPr marL="3657600" lvl="7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8pPr>
            <a:lvl9pPr marL="4114800" lvl="8" indent="-33147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body" idx="2"/>
          </p:nvPr>
        </p:nvSpPr>
        <p:spPr>
          <a:xfrm>
            <a:off x="304721" y="4648200"/>
            <a:ext cx="3351927" cy="1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lvl="0" indent="-22860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marL="1371600" lvl="2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3pPr>
            <a:lvl4pPr marL="1828800" lvl="3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marL="2286000" lvl="4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marL="2743200" lvl="5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6pPr>
            <a:lvl7pPr marL="3200400" lvl="6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7pPr>
            <a:lvl8pPr marL="3657600" lvl="7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8pPr>
            <a:lvl9pPr marL="4114800" lvl="8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dt" idx="10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ftr" idx="11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sldNum" idx="12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brázek s titulkem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/>
          <p:nvPr/>
        </p:nvSpPr>
        <p:spPr>
          <a:xfrm>
            <a:off x="2082258" y="0"/>
            <a:ext cx="8024310" cy="6858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54901"/>
                </a:srgbClr>
              </a:gs>
            </a:gsLst>
            <a:lin ang="7800000" scaled="0"/>
          </a:gradFill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3" name="Google Shape;63;p19"/>
          <p:cNvSpPr txBox="1">
            <a:spLocks noGrp="1"/>
          </p:cNvSpPr>
          <p:nvPr>
            <p:ph type="title"/>
          </p:nvPr>
        </p:nvSpPr>
        <p:spPr>
          <a:xfrm>
            <a:off x="2437765" y="4800600"/>
            <a:ext cx="7313295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9"/>
          <p:cNvSpPr>
            <a:spLocks noGrp="1"/>
          </p:cNvSpPr>
          <p:nvPr>
            <p:ph type="pic" idx="2"/>
          </p:nvPr>
        </p:nvSpPr>
        <p:spPr>
          <a:xfrm>
            <a:off x="2437765" y="279401"/>
            <a:ext cx="7313295" cy="4448175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9"/>
          <p:cNvSpPr txBox="1">
            <a:spLocks noGrp="1"/>
          </p:cNvSpPr>
          <p:nvPr>
            <p:ph type="body" idx="1"/>
          </p:nvPr>
        </p:nvSpPr>
        <p:spPr>
          <a:xfrm>
            <a:off x="2437765" y="5562600"/>
            <a:ext cx="7313295" cy="8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marL="1371600" lvl="2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3pPr>
            <a:lvl4pPr marL="1828800" lvl="3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marL="2286000" lvl="4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marL="2743200" lvl="5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6pPr>
            <a:lvl7pPr marL="3200400" lvl="6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7pPr>
            <a:lvl8pPr marL="3657600" lvl="7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8pPr>
            <a:lvl9pPr marL="4114800" lvl="8" indent="-228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dt" idx="10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9"/>
          <p:cNvSpPr txBox="1">
            <a:spLocks noGrp="1"/>
          </p:cNvSpPr>
          <p:nvPr>
            <p:ph type="ftr" idx="11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9"/>
          <p:cNvSpPr txBox="1">
            <a:spLocks noGrp="1"/>
          </p:cNvSpPr>
          <p:nvPr>
            <p:ph type="sldNum" idx="12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/>
          <p:nvPr/>
        </p:nvSpPr>
        <p:spPr>
          <a:xfrm>
            <a:off x="304721" y="0"/>
            <a:ext cx="11579384" cy="6858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54901"/>
                </a:srgbClr>
              </a:gs>
            </a:gsLst>
            <a:lin ang="7800000" scaled="0"/>
          </a:gradFill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" name="Google Shape;11;p10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sz="4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marR="0" lvl="0" indent="-381000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55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–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dt" idx="10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ftr" idx="11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" name="Google Shape;15;p10"/>
          <p:cNvSpPr txBox="1">
            <a:spLocks noGrp="1"/>
          </p:cNvSpPr>
          <p:nvPr>
            <p:ph type="sldNum" idx="12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 txBox="1">
            <a:spLocks noGrp="1"/>
          </p:cNvSpPr>
          <p:nvPr>
            <p:ph type="ctrTitle"/>
          </p:nvPr>
        </p:nvSpPr>
        <p:spPr>
          <a:xfrm>
            <a:off x="6094412" y="3429000"/>
            <a:ext cx="4680520" cy="1008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entury Gothic"/>
              <a:buNone/>
            </a:pPr>
            <a:r>
              <a:rPr lang="cs-CZ"/>
              <a:t>Pojem utopie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cs-CZ"/>
              <a:t>Základní charakteristika</a:t>
            </a:r>
            <a:endParaRPr/>
          </a:p>
        </p:txBody>
      </p:sp>
      <p:sp>
        <p:nvSpPr>
          <p:cNvPr id="93" name="Google Shape;93;p2"/>
          <p:cNvSpPr txBox="1"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/>
          <a:p>
            <a:pPr marL="304747" lvl="0" indent="-304747" algn="l" rtl="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800"/>
              <a:buChar char="•"/>
            </a:pPr>
            <a:r>
              <a:rPr lang="cs-CZ" sz="2800" dirty="0"/>
              <a:t>Fiktivní svět, jež umožňuje získat odstup od přítomnosti, její následnou reflexi a vyjádření ideálnosti bytí v jiném čase či jiném prostoru.</a:t>
            </a:r>
          </a:p>
          <a:p>
            <a:pPr marL="304747" lvl="0" indent="-30474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 dirty="0"/>
              <a:t>Podrobně popsaná neexistující společnost, která je umístěna v čase a prostoru a která se liší od té, v níž žije autor.</a:t>
            </a:r>
            <a:endParaRPr dirty="0"/>
          </a:p>
          <a:p>
            <a:pPr marL="304747" lvl="0" indent="-3047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 dirty="0"/>
              <a:t>V utopiích je vyjádřen ideální stav (člověka, společnosti).</a:t>
            </a:r>
            <a:endParaRPr dirty="0"/>
          </a:p>
          <a:p>
            <a:pPr marL="304747" lvl="0" indent="-3047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 dirty="0"/>
              <a:t>Pojem lze těžko vymezit.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cs-CZ"/>
              <a:t>Pojmosloví</a:t>
            </a:r>
            <a:endParaRPr/>
          </a:p>
        </p:txBody>
      </p:sp>
      <p:sp>
        <p:nvSpPr>
          <p:cNvPr id="100" name="Google Shape;100;p3"/>
          <p:cNvSpPr txBox="1"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/>
          <a:p>
            <a:pPr marL="304747" lvl="0" indent="-30474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Pojem zavedl T. More</a:t>
            </a:r>
            <a:endParaRPr/>
          </a:p>
          <a:p>
            <a:pPr marL="304747" lvl="0" indent="-3047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Víceznačnost</a:t>
            </a:r>
            <a:endParaRPr/>
          </a:p>
          <a:p>
            <a:pPr marL="731392" lvl="1" indent="-304747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cs-CZ" sz="2400"/>
              <a:t>Utopia: z řec. ου τόπος ú-topos, žádné místo, „nikde“</a:t>
            </a:r>
            <a:endParaRPr/>
          </a:p>
          <a:p>
            <a:pPr marL="731392" lvl="1" indent="-304747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cs-CZ" sz="2400"/>
              <a:t>Eutopia: z řec. εὖ (eû, dobrý, dobro, ryzí) –&gt; dobré místo</a:t>
            </a:r>
            <a:endParaRPr/>
          </a:p>
          <a:p>
            <a:pPr marL="731392" lvl="1" indent="-304747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cs-CZ" sz="2400"/>
              <a:t>Dystopie</a:t>
            </a:r>
            <a:endParaRPr/>
          </a:p>
          <a:p>
            <a:pPr marL="731392" lvl="1" indent="-304747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cs-CZ" sz="2400"/>
              <a:t>Antiutopie</a:t>
            </a:r>
            <a:endParaRPr/>
          </a:p>
          <a:p>
            <a:pPr marL="304747" lvl="0" indent="-3047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Utopie vs. Utopismus</a:t>
            </a:r>
            <a:endParaRPr sz="2800"/>
          </a:p>
          <a:p>
            <a:pPr marL="731392" lvl="1" indent="-152347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cs-CZ"/>
              <a:t>Základní charakteristika</a:t>
            </a:r>
            <a:endParaRPr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 lnSpcReduction="10000"/>
          </a:bodyPr>
          <a:lstStyle/>
          <a:p>
            <a:pPr marL="304747" lvl="0" indent="-30474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Nesouhlas se stávajícími sociálními (a jinými) poměry a požadování jejich změny.</a:t>
            </a:r>
            <a:endParaRPr/>
          </a:p>
          <a:p>
            <a:pPr marL="304747" lvl="0" indent="-3047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Utopický ideál, který byl formován především z filosofické perspektivy a vyjadřoval normativní představu o řádném lidství.</a:t>
            </a:r>
            <a:endParaRPr/>
          </a:p>
          <a:p>
            <a:pPr marL="304747" lvl="0" indent="-3047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Charakteristika narušené či zkažené lidské přirozenosti, lidství nebo lidského stavu</a:t>
            </a:r>
            <a:endParaRPr/>
          </a:p>
          <a:p>
            <a:pPr marL="304747" lvl="0" indent="-3047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Popis ideálního a žádoucího stavu, k jehož dosažení je zapotřebí provést proměnu, nápravu či výchovu.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cs-CZ"/>
              <a:t>Základní charakteristika</a:t>
            </a:r>
            <a:endParaRPr/>
          </a:p>
        </p:txBody>
      </p:sp>
      <p:sp>
        <p:nvSpPr>
          <p:cNvPr id="114" name="Google Shape;114;p5"/>
          <p:cNvSpPr txBox="1"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 lnSpcReduction="10000"/>
          </a:bodyPr>
          <a:lstStyle/>
          <a:p>
            <a:pPr marL="304747" lvl="0" indent="-30474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Zakladatel žánru T. More (1516).</a:t>
            </a:r>
            <a:endParaRPr/>
          </a:p>
          <a:p>
            <a:pPr marL="304747" lvl="0" indent="-3047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Rozšíření utopického žánru na počátku novověku.</a:t>
            </a:r>
            <a:endParaRPr/>
          </a:p>
          <a:p>
            <a:pPr marL="731392" lvl="1" indent="-304747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cs-CZ" sz="2400"/>
              <a:t>kulturní a ekonomické podmínky </a:t>
            </a:r>
            <a:endParaRPr/>
          </a:p>
          <a:p>
            <a:pPr marL="731392" lvl="1" indent="-304747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cs-CZ" sz="2400"/>
              <a:t>rodící se reformace </a:t>
            </a:r>
            <a:endParaRPr/>
          </a:p>
          <a:p>
            <a:pPr marL="731392" lvl="1" indent="-304747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cs-CZ" sz="2400"/>
              <a:t>vzrůstající industrializace vyspělých zemí</a:t>
            </a:r>
            <a:endParaRPr/>
          </a:p>
          <a:p>
            <a:pPr marL="731392" lvl="1" indent="-304747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cs-CZ" sz="2400"/>
              <a:t>migrace venkovského obyvatelstva </a:t>
            </a:r>
            <a:endParaRPr/>
          </a:p>
          <a:p>
            <a:pPr marL="731392" lvl="1" indent="-304747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cs-CZ" sz="2400"/>
              <a:t>zámořské objevy a konfrontace s alteritou </a:t>
            </a:r>
            <a:endParaRPr/>
          </a:p>
          <a:p>
            <a:pPr marL="731392" lvl="1" indent="-304747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cs-CZ" sz="2400"/>
              <a:t>bezproblémová narativní forma</a:t>
            </a:r>
            <a:endParaRPr/>
          </a:p>
          <a:p>
            <a:pPr marL="731392" lvl="1" indent="-304747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cs-CZ" sz="2400"/>
              <a:t>Vliv renesančního myšlení, humanismu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cs-CZ"/>
              <a:t>Ruth Levitas - Concept of Utopia</a:t>
            </a:r>
            <a:endParaRPr/>
          </a:p>
        </p:txBody>
      </p:sp>
      <p:sp>
        <p:nvSpPr>
          <p:cNvPr id="121" name="Google Shape;121;p6"/>
          <p:cNvSpPr txBox="1">
            <a:spLocks noGrp="1"/>
          </p:cNvSpPr>
          <p:nvPr>
            <p:ph type="body" idx="4"/>
          </p:nvPr>
        </p:nvSpPr>
        <p:spPr>
          <a:xfrm>
            <a:off x="6297559" y="2209800"/>
            <a:ext cx="4977104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/>
          <a:p>
            <a:pPr marL="304747" lvl="0" indent="-30474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Rozbor pojmu/konceptu utopie</a:t>
            </a:r>
            <a:endParaRPr/>
          </a:p>
          <a:p>
            <a:pPr marL="304747" lvl="0" indent="-3047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Neexistuje přesná, rigorózní definice</a:t>
            </a:r>
            <a:endParaRPr/>
          </a:p>
          <a:p>
            <a:pPr marL="304747" lvl="0" indent="-3047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Zaměření jen na jeden aspekt</a:t>
            </a:r>
            <a:endParaRPr/>
          </a:p>
          <a:p>
            <a:pPr marL="304747" lvl="0" indent="-3047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Tradiční dělení:</a:t>
            </a:r>
            <a:endParaRPr/>
          </a:p>
          <a:p>
            <a:pPr marL="731392" lvl="1" indent="-304747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cs-CZ"/>
              <a:t>Obsah</a:t>
            </a:r>
            <a:endParaRPr/>
          </a:p>
          <a:p>
            <a:pPr marL="731392" lvl="1" indent="-304747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cs-CZ"/>
              <a:t>Forma</a:t>
            </a:r>
            <a:endParaRPr/>
          </a:p>
          <a:p>
            <a:pPr marL="731392" lvl="1" indent="-304747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cs-CZ"/>
              <a:t>Funkce</a:t>
            </a:r>
            <a:endParaRPr/>
          </a:p>
          <a:p>
            <a:pPr marL="304747" lvl="0" indent="-3047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Levitas: široká a obsáhlá definice</a:t>
            </a:r>
            <a:endParaRPr/>
          </a:p>
        </p:txBody>
      </p:sp>
      <p:pic>
        <p:nvPicPr>
          <p:cNvPr id="122" name="Google Shape;122;p6" descr="The Concept of Utopia: Student edition (Peter Lang Ltd.): Levitas, Ruth:  9781906165338: Amazon.com: Books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319616" y="2209800"/>
            <a:ext cx="2572780" cy="396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cs-CZ"/>
              <a:t>Ruth Levitas - Concept of Utopia</a:t>
            </a:r>
            <a:endParaRPr/>
          </a:p>
        </p:txBody>
      </p:sp>
      <p:sp>
        <p:nvSpPr>
          <p:cNvPr id="129" name="Google Shape;129;p7"/>
          <p:cNvSpPr txBox="1">
            <a:spLocks noGrp="1"/>
          </p:cNvSpPr>
          <p:nvPr>
            <p:ph type="body" idx="4"/>
          </p:nvPr>
        </p:nvSpPr>
        <p:spPr>
          <a:xfrm>
            <a:off x="6297559" y="2209800"/>
            <a:ext cx="4977104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/>
          <a:p>
            <a:pPr marL="304747" lvl="0" indent="-30474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Utopie je vyjádřením touhy po lepším způsobu bytí.</a:t>
            </a:r>
            <a:endParaRPr/>
          </a:p>
          <a:p>
            <a:pPr marL="304747" lvl="0" indent="-3047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Různé způsoby vyjádření.</a:t>
            </a:r>
            <a:endParaRPr/>
          </a:p>
          <a:p>
            <a:pPr marL="304747" lvl="0" indent="-3047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Historicky variabilní.</a:t>
            </a:r>
            <a:endParaRPr/>
          </a:p>
          <a:p>
            <a:pPr marL="304747" lvl="0" indent="-3047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Sociální konstrukt.</a:t>
            </a:r>
            <a:endParaRPr/>
          </a:p>
          <a:p>
            <a:pPr marL="304747" lvl="0" indent="-3047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Univerzální, ideální utopie?</a:t>
            </a:r>
            <a:endParaRPr/>
          </a:p>
        </p:txBody>
      </p:sp>
      <p:pic>
        <p:nvPicPr>
          <p:cNvPr id="130" name="Google Shape;130;p7" descr="The Concept of Utopia: Student edition (Peter Lang Ltd.): Levitas, Ruth:  9781906165338: Amazon.com: Books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319616" y="2209800"/>
            <a:ext cx="2572780" cy="396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cs-CZ"/>
              <a:t>Systematizace</a:t>
            </a:r>
            <a:endParaRPr/>
          </a:p>
        </p:txBody>
      </p:sp>
      <p:sp>
        <p:nvSpPr>
          <p:cNvPr id="137" name="Google Shape;137;p8"/>
          <p:cNvSpPr txBox="1"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/>
          <a:p>
            <a:pPr marL="304747" lvl="0" indent="-30474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sz="3200"/>
              <a:t>Pro náš proseminář:</a:t>
            </a:r>
            <a:endParaRPr/>
          </a:p>
          <a:p>
            <a:pPr marL="514350" lvl="0" indent="-514350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AutoNum type="arabicPeriod"/>
            </a:pPr>
            <a:r>
              <a:rPr lang="cs-CZ" sz="2800"/>
              <a:t>Utopie jako literární žánr.</a:t>
            </a:r>
            <a:endParaRPr/>
          </a:p>
          <a:p>
            <a:pPr marL="514350" lvl="0" indent="-514350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AutoNum type="arabicPeriod"/>
            </a:pPr>
            <a:r>
              <a:rPr lang="cs-CZ" sz="2800"/>
              <a:t>Utopie jako modus myšlení.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cs-CZ"/>
              <a:t>Představení titulů</a:t>
            </a:r>
            <a:endParaRPr/>
          </a:p>
        </p:txBody>
      </p:sp>
      <p:sp>
        <p:nvSpPr>
          <p:cNvPr id="144" name="Google Shape;144;p9"/>
          <p:cNvSpPr txBox="1">
            <a:spLocks noGrp="1"/>
          </p:cNvSpPr>
          <p:nvPr>
            <p:ph type="body" idx="1"/>
          </p:nvPr>
        </p:nvSpPr>
        <p:spPr>
          <a:xfrm>
            <a:off x="1117309" y="1701800"/>
            <a:ext cx="4905095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/>
          <a:p>
            <a:pPr marL="304747" lvl="0" indent="-30474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sz="2000"/>
              <a:t>T. More – Utopie (1516)</a:t>
            </a:r>
            <a:endParaRPr/>
          </a:p>
          <a:p>
            <a:pPr marL="304747" lvl="0" indent="-3047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sz="2000"/>
              <a:t>T. Campanella – Sluneční stát (1602-1623)</a:t>
            </a:r>
            <a:endParaRPr sz="2000"/>
          </a:p>
          <a:p>
            <a:pPr marL="304747" lvl="0" indent="-3047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sz="2000"/>
              <a:t>J. V. Andreae – Christianopolis (1619)</a:t>
            </a:r>
            <a:endParaRPr/>
          </a:p>
          <a:p>
            <a:pPr marL="304747" lvl="0" indent="-3047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sz="2000"/>
              <a:t>R. Burton – Anatomie melancholie (1621)</a:t>
            </a:r>
            <a:endParaRPr/>
          </a:p>
          <a:p>
            <a:pPr marL="304747" lvl="0" indent="-3047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sz="2000"/>
              <a:t>J. A. Komenský – Labyrint světa a ráj srdce (1623)</a:t>
            </a:r>
            <a:endParaRPr/>
          </a:p>
          <a:p>
            <a:pPr marL="304747" lvl="0" indent="-3047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sz="2000"/>
              <a:t>F. Bacon – Nová Atlantis (1626-27)</a:t>
            </a:r>
            <a:endParaRPr/>
          </a:p>
          <a:p>
            <a:pPr marL="304747" lvl="0" indent="-1015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/>
          </a:p>
        </p:txBody>
      </p:sp>
      <p:pic>
        <p:nvPicPr>
          <p:cNvPr id="145" name="Google Shape;145;p9" descr="Sir Francis Bacon, The New Atlantis | Fantasy map, Utopia thomas more,  Poster print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42484" y="200000"/>
            <a:ext cx="1864545" cy="2667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9" descr="America and the Utopian Dream | Utopian Literatur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821772" y="122144"/>
            <a:ext cx="1796615" cy="2129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9" descr="The New Atlantis eBook by Francis Bacon | Rakuten Kobo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46181" y="2368055"/>
            <a:ext cx="1887561" cy="24928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9" descr="CHRISTIANOPOLIS published by Johann Valentin Andreae in 1619 giving Stock  Photo - Alamy"/>
          <p:cNvPicPr preferRelativeResize="0"/>
          <p:nvPr/>
        </p:nvPicPr>
        <p:blipFill rotWithShape="1">
          <a:blip r:embed="rId6">
            <a:alphaModFix/>
          </a:blip>
          <a:srcRect r="1272" b="6950"/>
          <a:stretch/>
        </p:blipFill>
        <p:spPr>
          <a:xfrm>
            <a:off x="7723711" y="4937452"/>
            <a:ext cx="2160240" cy="190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9" descr="The Anatomy of Melancholy - Kindle edition by Burton, Robert. Politics &amp;  Social Sciences Kindle eBooks @ Amazon.com.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22404" y="3017156"/>
            <a:ext cx="1547813" cy="238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9" descr="Jan Ámos Komenský: Labyrint světa a ráj srdce, 1958 - Antikvariát Pardubice"/>
          <p:cNvPicPr preferRelativeResize="0"/>
          <p:nvPr/>
        </p:nvPicPr>
        <p:blipFill rotWithShape="1">
          <a:blip r:embed="rId8">
            <a:alphaModFix/>
          </a:blip>
          <a:srcRect l="16374" t="11019" r="10625" b="16925"/>
          <a:stretch/>
        </p:blipFill>
        <p:spPr>
          <a:xfrm>
            <a:off x="10690050" y="4785582"/>
            <a:ext cx="1380972" cy="18174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Knihy 16:9">
  <a:themeElements>
    <a:clrScheme name="Books_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370</Words>
  <Application>Microsoft Office PowerPoint</Application>
  <PresentationFormat>Vlastní</PresentationFormat>
  <Paragraphs>64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Century Gothic</vt:lpstr>
      <vt:lpstr>Arial</vt:lpstr>
      <vt:lpstr>Knihy 16:9</vt:lpstr>
      <vt:lpstr>Pojem utopie</vt:lpstr>
      <vt:lpstr>Základní charakteristika</vt:lpstr>
      <vt:lpstr>Pojmosloví</vt:lpstr>
      <vt:lpstr>Základní charakteristika</vt:lpstr>
      <vt:lpstr>Základní charakteristika</vt:lpstr>
      <vt:lpstr>Ruth Levitas - Concept of Utopia</vt:lpstr>
      <vt:lpstr>Ruth Levitas - Concept of Utopia</vt:lpstr>
      <vt:lpstr>Systematizace</vt:lpstr>
      <vt:lpstr>Představení titulů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Pojem utopie</dc:title>
  <dc:creator>Jan Potoček</dc:creator>
  <cp:lastModifiedBy>Jan Potoček</cp:lastModifiedBy>
  <cp:revision>1</cp:revision>
  <dcterms:created xsi:type="dcterms:W3CDTF">2020-10-19T14:45:20Z</dcterms:created>
  <dcterms:modified xsi:type="dcterms:W3CDTF">2022-11-11T08:17:33Z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