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3"/>
  </p:notesMasterIdLst>
  <p:handoutMasterIdLst>
    <p:handoutMasterId r:id="rId24"/>
  </p:handoutMasterIdLst>
  <p:sldIdLst>
    <p:sldId id="264" r:id="rId5"/>
    <p:sldId id="276" r:id="rId6"/>
    <p:sldId id="278" r:id="rId7"/>
    <p:sldId id="279" r:id="rId8"/>
    <p:sldId id="292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77" r:id="rId18"/>
    <p:sldId id="288" r:id="rId19"/>
    <p:sldId id="289" r:id="rId20"/>
    <p:sldId id="290" r:id="rId21"/>
    <p:sldId id="291" r:id="rId22"/>
  </p:sldIdLst>
  <p:sldSz cx="12188825" cy="6858000"/>
  <p:notesSz cx="6858000" cy="9144000"/>
  <p:defaultTextStyle>
    <a:defPPr rtl="0">
      <a:defRPr lang="cs-cz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A6EA9A-4D68-401F-AD6D-E4420AA5BAA0}" v="1" dt="2020-11-02T20:03:06.990"/>
    <p1510:client id="{2C561DCE-634B-4F24-A17F-5521B4B2D150}" v="55" dt="2020-11-09T14:26:32.561"/>
    <p1510:client id="{B15A406D-7917-4224-A516-270860437FFE}" v="174" dt="2021-10-31T15:58:03.618"/>
    <p1510:client id="{B920E8CD-EB57-4A78-8E77-15D737D92339}" v="4" dt="2020-11-10T11:15:41.265"/>
  </p1510:revLst>
</p1510:revInfo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howGuides="1">
      <p:cViewPr varScale="1">
        <p:scale>
          <a:sx n="78" d="100"/>
          <a:sy n="78" d="100"/>
        </p:scale>
        <p:origin x="228" y="-84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8" d="100"/>
          <a:sy n="68" d="100"/>
        </p:scale>
        <p:origin x="2802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 Potoček" userId="S::38817692@cuni.cz::2c05c490-f9b7-4fd1-8305-958a45138f07" providerId="AD" clId="Web-{16A6EA9A-4D68-401F-AD6D-E4420AA5BAA0}"/>
    <pc:docChg chg="delSld">
      <pc:chgData name="Jan Potoček" userId="S::38817692@cuni.cz::2c05c490-f9b7-4fd1-8305-958a45138f07" providerId="AD" clId="Web-{16A6EA9A-4D68-401F-AD6D-E4420AA5BAA0}" dt="2020-11-02T20:03:06.990" v="0"/>
      <pc:docMkLst>
        <pc:docMk/>
      </pc:docMkLst>
      <pc:sldChg chg="del">
        <pc:chgData name="Jan Potoček" userId="S::38817692@cuni.cz::2c05c490-f9b7-4fd1-8305-958a45138f07" providerId="AD" clId="Web-{16A6EA9A-4D68-401F-AD6D-E4420AA5BAA0}" dt="2020-11-02T20:03:06.990" v="0"/>
        <pc:sldMkLst>
          <pc:docMk/>
          <pc:sldMk cId="3296948863" sldId="268"/>
        </pc:sldMkLst>
      </pc:sldChg>
    </pc:docChg>
  </pc:docChgLst>
  <pc:docChgLst>
    <pc:chgData name="Jan Potoček" userId="S::38817692@cuni.cz::2c05c490-f9b7-4fd1-8305-958a45138f07" providerId="AD" clId="Web-{B15A406D-7917-4224-A516-270860437FFE}"/>
    <pc:docChg chg="addSld modSld">
      <pc:chgData name="Jan Potoček" userId="S::38817692@cuni.cz::2c05c490-f9b7-4fd1-8305-958a45138f07" providerId="AD" clId="Web-{B15A406D-7917-4224-A516-270860437FFE}" dt="2021-10-31T15:58:03.618" v="176" actId="20577"/>
      <pc:docMkLst>
        <pc:docMk/>
      </pc:docMkLst>
      <pc:sldChg chg="modSp">
        <pc:chgData name="Jan Potoček" userId="S::38817692@cuni.cz::2c05c490-f9b7-4fd1-8305-958a45138f07" providerId="AD" clId="Web-{B15A406D-7917-4224-A516-270860437FFE}" dt="2021-10-31T15:24:13.389" v="82" actId="20577"/>
        <pc:sldMkLst>
          <pc:docMk/>
          <pc:sldMk cId="3279495018" sldId="279"/>
        </pc:sldMkLst>
        <pc:spChg chg="mod">
          <ac:chgData name="Jan Potoček" userId="S::38817692@cuni.cz::2c05c490-f9b7-4fd1-8305-958a45138f07" providerId="AD" clId="Web-{B15A406D-7917-4224-A516-270860437FFE}" dt="2021-10-31T15:24:13.389" v="82" actId="20577"/>
          <ac:spMkLst>
            <pc:docMk/>
            <pc:sldMk cId="3279495018" sldId="279"/>
            <ac:spMk id="14" creationId="{00000000-0000-0000-0000-000000000000}"/>
          </ac:spMkLst>
        </pc:spChg>
      </pc:sldChg>
      <pc:sldChg chg="modSp">
        <pc:chgData name="Jan Potoček" userId="S::38817692@cuni.cz::2c05c490-f9b7-4fd1-8305-958a45138f07" providerId="AD" clId="Web-{B15A406D-7917-4224-A516-270860437FFE}" dt="2021-10-31T15:30:41.130" v="162" actId="20577"/>
        <pc:sldMkLst>
          <pc:docMk/>
          <pc:sldMk cId="3642784470" sldId="284"/>
        </pc:sldMkLst>
        <pc:spChg chg="mod">
          <ac:chgData name="Jan Potoček" userId="S::38817692@cuni.cz::2c05c490-f9b7-4fd1-8305-958a45138f07" providerId="AD" clId="Web-{B15A406D-7917-4224-A516-270860437FFE}" dt="2021-10-31T15:30:41.130" v="162" actId="20577"/>
          <ac:spMkLst>
            <pc:docMk/>
            <pc:sldMk cId="3642784470" sldId="284"/>
            <ac:spMk id="14" creationId="{00000000-0000-0000-0000-000000000000}"/>
          </ac:spMkLst>
        </pc:spChg>
      </pc:sldChg>
      <pc:sldChg chg="modSp">
        <pc:chgData name="Jan Potoček" userId="S::38817692@cuni.cz::2c05c490-f9b7-4fd1-8305-958a45138f07" providerId="AD" clId="Web-{B15A406D-7917-4224-A516-270860437FFE}" dt="2021-10-31T15:47:22.011" v="165" actId="20577"/>
        <pc:sldMkLst>
          <pc:docMk/>
          <pc:sldMk cId="563330062" sldId="289"/>
        </pc:sldMkLst>
        <pc:spChg chg="mod">
          <ac:chgData name="Jan Potoček" userId="S::38817692@cuni.cz::2c05c490-f9b7-4fd1-8305-958a45138f07" providerId="AD" clId="Web-{B15A406D-7917-4224-A516-270860437FFE}" dt="2021-10-31T15:47:22.011" v="165" actId="20577"/>
          <ac:spMkLst>
            <pc:docMk/>
            <pc:sldMk cId="563330062" sldId="289"/>
            <ac:spMk id="14" creationId="{00000000-0000-0000-0000-000000000000}"/>
          </ac:spMkLst>
        </pc:spChg>
      </pc:sldChg>
      <pc:sldChg chg="modSp">
        <pc:chgData name="Jan Potoček" userId="S::38817692@cuni.cz::2c05c490-f9b7-4fd1-8305-958a45138f07" providerId="AD" clId="Web-{B15A406D-7917-4224-A516-270860437FFE}" dt="2021-10-31T15:58:03.618" v="176" actId="20577"/>
        <pc:sldMkLst>
          <pc:docMk/>
          <pc:sldMk cId="77627758" sldId="290"/>
        </pc:sldMkLst>
        <pc:spChg chg="mod">
          <ac:chgData name="Jan Potoček" userId="S::38817692@cuni.cz::2c05c490-f9b7-4fd1-8305-958a45138f07" providerId="AD" clId="Web-{B15A406D-7917-4224-A516-270860437FFE}" dt="2021-10-31T15:58:03.618" v="176" actId="20577"/>
          <ac:spMkLst>
            <pc:docMk/>
            <pc:sldMk cId="77627758" sldId="290"/>
            <ac:spMk id="14" creationId="{00000000-0000-0000-0000-000000000000}"/>
          </ac:spMkLst>
        </pc:spChg>
      </pc:sldChg>
      <pc:sldChg chg="modSp add replId">
        <pc:chgData name="Jan Potoček" userId="S::38817692@cuni.cz::2c05c490-f9b7-4fd1-8305-958a45138f07" providerId="AD" clId="Web-{B15A406D-7917-4224-A516-270860437FFE}" dt="2021-10-31T15:25:41.937" v="136" actId="20577"/>
        <pc:sldMkLst>
          <pc:docMk/>
          <pc:sldMk cId="3410710849" sldId="292"/>
        </pc:sldMkLst>
        <pc:spChg chg="mod">
          <ac:chgData name="Jan Potoček" userId="S::38817692@cuni.cz::2c05c490-f9b7-4fd1-8305-958a45138f07" providerId="AD" clId="Web-{B15A406D-7917-4224-A516-270860437FFE}" dt="2021-10-31T14:58:50.178" v="1" actId="20577"/>
          <ac:spMkLst>
            <pc:docMk/>
            <pc:sldMk cId="3410710849" sldId="292"/>
            <ac:spMk id="13" creationId="{00000000-0000-0000-0000-000000000000}"/>
          </ac:spMkLst>
        </pc:spChg>
        <pc:spChg chg="mod">
          <ac:chgData name="Jan Potoček" userId="S::38817692@cuni.cz::2c05c490-f9b7-4fd1-8305-958a45138f07" providerId="AD" clId="Web-{B15A406D-7917-4224-A516-270860437FFE}" dt="2021-10-31T15:25:41.937" v="136" actId="20577"/>
          <ac:spMkLst>
            <pc:docMk/>
            <pc:sldMk cId="3410710849" sldId="292"/>
            <ac:spMk id="14" creationId="{00000000-0000-0000-0000-000000000000}"/>
          </ac:spMkLst>
        </pc:spChg>
      </pc:sldChg>
    </pc:docChg>
  </pc:docChgLst>
  <pc:docChgLst>
    <pc:chgData name="Jan Potoček" userId="S::38817692@cuni.cz::2c05c490-f9b7-4fd1-8305-958a45138f07" providerId="AD" clId="Web-{B920E8CD-EB57-4A78-8E77-15D737D92339}"/>
    <pc:docChg chg="modSld">
      <pc:chgData name="Jan Potoček" userId="S::38817692@cuni.cz::2c05c490-f9b7-4fd1-8305-958a45138f07" providerId="AD" clId="Web-{B920E8CD-EB57-4A78-8E77-15D737D92339}" dt="2020-11-10T11:15:41.265" v="3" actId="20577"/>
      <pc:docMkLst>
        <pc:docMk/>
      </pc:docMkLst>
      <pc:sldChg chg="modSp">
        <pc:chgData name="Jan Potoček" userId="S::38817692@cuni.cz::2c05c490-f9b7-4fd1-8305-958a45138f07" providerId="AD" clId="Web-{B920E8CD-EB57-4A78-8E77-15D737D92339}" dt="2020-11-10T11:15:41.265" v="2" actId="20577"/>
        <pc:sldMkLst>
          <pc:docMk/>
          <pc:sldMk cId="3058416030" sldId="283"/>
        </pc:sldMkLst>
        <pc:spChg chg="mod">
          <ac:chgData name="Jan Potoček" userId="S::38817692@cuni.cz::2c05c490-f9b7-4fd1-8305-958a45138f07" providerId="AD" clId="Web-{B920E8CD-EB57-4A78-8E77-15D737D92339}" dt="2020-11-10T11:15:41.265" v="2" actId="20577"/>
          <ac:spMkLst>
            <pc:docMk/>
            <pc:sldMk cId="3058416030" sldId="283"/>
            <ac:spMk id="14" creationId="{00000000-0000-0000-0000-000000000000}"/>
          </ac:spMkLst>
        </pc:spChg>
      </pc:sldChg>
    </pc:docChg>
  </pc:docChgLst>
  <pc:docChgLst>
    <pc:chgData name="Jan Potoček" userId="S::38817692@cuni.cz::2c05c490-f9b7-4fd1-8305-958a45138f07" providerId="AD" clId="Web-{2C561DCE-634B-4F24-A17F-5521B4B2D150}"/>
    <pc:docChg chg="modSld">
      <pc:chgData name="Jan Potoček" userId="S::38817692@cuni.cz::2c05c490-f9b7-4fd1-8305-958a45138f07" providerId="AD" clId="Web-{2C561DCE-634B-4F24-A17F-5521B4B2D150}" dt="2020-11-09T14:26:32.561" v="54" actId="20577"/>
      <pc:docMkLst>
        <pc:docMk/>
      </pc:docMkLst>
      <pc:sldChg chg="modSp">
        <pc:chgData name="Jan Potoček" userId="S::38817692@cuni.cz::2c05c490-f9b7-4fd1-8305-958a45138f07" providerId="AD" clId="Web-{2C561DCE-634B-4F24-A17F-5521B4B2D150}" dt="2020-11-09T14:19:03.073" v="35" actId="20577"/>
        <pc:sldMkLst>
          <pc:docMk/>
          <pc:sldMk cId="3395081933" sldId="288"/>
        </pc:sldMkLst>
        <pc:spChg chg="mod">
          <ac:chgData name="Jan Potoček" userId="S::38817692@cuni.cz::2c05c490-f9b7-4fd1-8305-958a45138f07" providerId="AD" clId="Web-{2C561DCE-634B-4F24-A17F-5521B4B2D150}" dt="2020-11-09T14:19:03.073" v="35" actId="20577"/>
          <ac:spMkLst>
            <pc:docMk/>
            <pc:sldMk cId="3395081933" sldId="288"/>
            <ac:spMk id="14" creationId="{00000000-0000-0000-0000-000000000000}"/>
          </ac:spMkLst>
        </pc:spChg>
      </pc:sldChg>
      <pc:sldChg chg="modSp">
        <pc:chgData name="Jan Potoček" userId="S::38817692@cuni.cz::2c05c490-f9b7-4fd1-8305-958a45138f07" providerId="AD" clId="Web-{2C561DCE-634B-4F24-A17F-5521B4B2D150}" dt="2020-11-09T14:25:25.451" v="41" actId="20577"/>
        <pc:sldMkLst>
          <pc:docMk/>
          <pc:sldMk cId="563330062" sldId="289"/>
        </pc:sldMkLst>
        <pc:spChg chg="mod">
          <ac:chgData name="Jan Potoček" userId="S::38817692@cuni.cz::2c05c490-f9b7-4fd1-8305-958a45138f07" providerId="AD" clId="Web-{2C561DCE-634B-4F24-A17F-5521B4B2D150}" dt="2020-11-09T14:25:25.451" v="41" actId="20577"/>
          <ac:spMkLst>
            <pc:docMk/>
            <pc:sldMk cId="563330062" sldId="289"/>
            <ac:spMk id="14" creationId="{00000000-0000-0000-0000-000000000000}"/>
          </ac:spMkLst>
        </pc:spChg>
      </pc:sldChg>
      <pc:sldChg chg="modSp">
        <pc:chgData name="Jan Potoček" userId="S::38817692@cuni.cz::2c05c490-f9b7-4fd1-8305-958a45138f07" providerId="AD" clId="Web-{2C561DCE-634B-4F24-A17F-5521B4B2D150}" dt="2020-11-09T14:26:32.545" v="53" actId="20577"/>
        <pc:sldMkLst>
          <pc:docMk/>
          <pc:sldMk cId="1505096415" sldId="291"/>
        </pc:sldMkLst>
        <pc:spChg chg="mod">
          <ac:chgData name="Jan Potoček" userId="S::38817692@cuni.cz::2c05c490-f9b7-4fd1-8305-958a45138f07" providerId="AD" clId="Web-{2C561DCE-634B-4F24-A17F-5521B4B2D150}" dt="2020-11-09T14:26:32.545" v="53" actId="20577"/>
          <ac:spMkLst>
            <pc:docMk/>
            <pc:sldMk cId="1505096415" sldId="291"/>
            <ac:spMk id="14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2C34602F-3339-4A0E-AA0D-AA2DA921D5A0}" type="datetime1">
              <a:rPr lang="cs-CZ" smtClean="0">
                <a:solidFill>
                  <a:schemeClr val="tx2"/>
                </a:solidFill>
              </a:rPr>
              <a:t>28.11.2022</a:t>
            </a:fld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CFD77566-CD65-4859-9FA1-43956DC85B8C}" type="slidenum">
              <a:rPr lang="cs-CZ" smtClean="0">
                <a:solidFill>
                  <a:schemeClr val="tx2"/>
                </a:solidFill>
              </a:rPr>
              <a:pPr algn="r" rtl="0"/>
              <a:t>‹#›</a:t>
            </a:fld>
            <a:endParaRPr lang="cs-CZ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CD88E919-D898-4855-B8B4-A49ACED4EA41}" type="datetime1">
              <a:rPr lang="cs-CZ" smtClean="0"/>
              <a:pPr/>
              <a:t>28.11.2022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cs-CZ" smtClean="0"/>
              <a:pPr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714100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cs-CZ" smtClean="0"/>
              <a:pPr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253966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cs-CZ" smtClean="0"/>
              <a:pPr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580473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cs-CZ" smtClean="0"/>
              <a:pPr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516503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cs-CZ" smtClean="0"/>
              <a:pPr/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072476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cs-CZ" smtClean="0"/>
              <a:pPr/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394214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cs-CZ" smtClean="0"/>
              <a:pPr/>
              <a:t>15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397710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cs-CZ" smtClean="0"/>
              <a:pPr/>
              <a:t>16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957769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cs-CZ" smtClean="0"/>
              <a:pPr/>
              <a:t>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06890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cs-CZ" smtClean="0"/>
              <a:pPr/>
              <a:t>18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86365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cs-CZ" smtClean="0"/>
              <a:pPr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005439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cs-CZ" smtClean="0"/>
              <a:pPr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332487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cs-CZ" smtClean="0"/>
              <a:pPr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79438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cs-CZ" smtClean="0"/>
              <a:pPr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59584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cs-CZ" smtClean="0"/>
              <a:pPr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269188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cs-CZ" smtClean="0"/>
              <a:pPr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401240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cs-CZ" smtClean="0"/>
              <a:pPr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49292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cs-CZ" smtClean="0"/>
              <a:pPr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36269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 rtlCol="0">
            <a:normAutofit/>
          </a:bodyPr>
          <a:lstStyle>
            <a:lvl1pPr algn="l" rtl="0">
              <a:lnSpc>
                <a:spcPct val="90000"/>
              </a:lnSpc>
              <a:defRPr sz="5400" cap="none" baseline="0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D34C125-697B-4DD5-8970-E335CEB95B3E}" type="datetime1">
              <a:rPr lang="cs-CZ" smtClean="0"/>
              <a:pPr/>
              <a:t>28.11.2022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 hasCustomPrompt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462C969-A9D3-4701-9D6C-99CE49BBA082}" type="datetime1">
              <a:rPr lang="cs-CZ" smtClean="0"/>
              <a:pPr/>
              <a:t>28.11.2022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 rtl="0">
              <a:defRPr/>
            </a:lvl1pPr>
            <a:lvl5pPr algn="l" rtl="0">
              <a:defRPr/>
            </a:lvl5pPr>
            <a:lvl6pPr algn="l" rtl="0">
              <a:defRPr/>
            </a:lvl6pPr>
            <a:lvl7pPr algn="l" rtl="0">
              <a:defRPr baseline="0"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67340E1-BF88-4310-8568-E9F8381A48D4}" type="datetime1">
              <a:rPr lang="cs-CZ" smtClean="0"/>
              <a:pPr/>
              <a:t>28.11.2022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A60BA0E-20D0-4E7C-B286-26C960A6788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rtlCol="0" anchor="t">
            <a:normAutofit/>
          </a:bodyPr>
          <a:lstStyle>
            <a:lvl1pPr algn="l" rtl="0">
              <a:defRPr sz="5400" b="0" cap="none" baseline="0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812589" y="3124200"/>
            <a:ext cx="7008574" cy="1296987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dirty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D437D4F-ECE9-4981-A371-4B910D36769F}" type="datetime1">
              <a:rPr lang="cs-CZ" smtClean="0"/>
              <a:pPr/>
              <a:t>28.11.2022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112137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cs-CZ" dirty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111730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630162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cs-CZ" dirty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 hasCustomPrompt="1"/>
          </p:nvPr>
        </p:nvSpPr>
        <p:spPr>
          <a:xfrm>
            <a:off x="629755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26A3AEE-21EA-49A5-9BC0-4C051EBE3D81}" type="datetime1">
              <a:rPr lang="cs-CZ" smtClean="0"/>
              <a:pPr/>
              <a:t>28.11.2022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2493FBA-751B-49DB-B5B3-1B2194725DD1}" type="datetime1">
              <a:rPr lang="cs-CZ" smtClean="0"/>
              <a:pPr/>
              <a:t>28.11.2022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33B2AB9-7695-4EE9-A8FD-AAA80E361985}" type="datetime1">
              <a:rPr lang="cs-CZ" smtClean="0"/>
              <a:pPr/>
              <a:t>28.11.2022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algn="l" rtl="0">
              <a:defRPr sz="18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304721" y="4648200"/>
            <a:ext cx="3351927" cy="1727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cs-CZ" dirty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0A0AD96-6B5A-4186-B341-9B348C9EB365}" type="datetime1">
              <a:rPr lang="cs-CZ" smtClean="0"/>
              <a:pPr/>
              <a:t>28.11.2022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obrázku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8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3" indent="0" algn="l" rtl="0">
              <a:buNone/>
              <a:defRPr sz="2700"/>
            </a:lvl5pPr>
            <a:lvl6pPr marL="3047467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cs-CZ" dirty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71F1ECE-AD0B-4298-833C-44A399FA79BB}" type="datetime1">
              <a:rPr lang="cs-CZ" smtClean="0"/>
              <a:pPr/>
              <a:t>28.11.2022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cs-CZ" dirty="0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AE899414-34D5-487B-96CB-3C45BC7F1C1F}" type="datetime1">
              <a:rPr lang="cs-CZ" smtClean="0"/>
              <a:pPr/>
              <a:t>28.11.2022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itace.com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zotero.org/" TargetMode="External"/><Relationship Id="rId5" Type="http://schemas.openxmlformats.org/officeDocument/2006/relationships/hyperlink" Target="https://www.mendeley.com/" TargetMode="External"/><Relationship Id="rId4" Type="http://schemas.openxmlformats.org/officeDocument/2006/relationships/hyperlink" Target="https://kuk.muni.cz/animace/eiz/pdf.php?file=publikacni_etika/citace.pdf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54252" y="1988703"/>
            <a:ext cx="6192688" cy="2880594"/>
          </a:xfrm>
        </p:spPr>
        <p:txBody>
          <a:bodyPr rtlCol="0">
            <a:normAutofit fontScale="90000"/>
          </a:bodyPr>
          <a:lstStyle/>
          <a:p>
            <a:pPr rtl="0"/>
            <a:r>
              <a:rPr lang="cs-CZ" dirty="0"/>
              <a:t>Akademické psaní.</a:t>
            </a:r>
            <a:br>
              <a:rPr lang="cs-CZ" dirty="0"/>
            </a:br>
            <a:br>
              <a:rPr lang="cs-CZ" dirty="0"/>
            </a:br>
            <a:r>
              <a:rPr lang="cs-CZ" dirty="0"/>
              <a:t>Citování zdrojů.</a:t>
            </a:r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dirty="0"/>
              <a:t>Argumentace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/>
        <p:txBody>
          <a:bodyPr vert="horz" lIns="121899" tIns="60949" rIns="121899" bIns="60949" rtlCol="0" anchor="t">
            <a:normAutofit/>
          </a:bodyPr>
          <a:lstStyle/>
          <a:p>
            <a:pPr marL="304165" indent="-304165" rtl="0"/>
            <a:r>
              <a:rPr lang="pl-PL" sz="2400" dirty="0"/>
              <a:t>Závěry vždy podložit fakty či ukázat, jak jste k nim dospěli</a:t>
            </a:r>
            <a:endParaRPr lang="cs-CZ"/>
          </a:p>
          <a:p>
            <a:pPr marL="304165" indent="-304165" rtl="0"/>
            <a:r>
              <a:rPr lang="pl-PL" dirty="0"/>
              <a:t>Uspořádanost, strukturovanost, celistvost textu</a:t>
            </a:r>
          </a:p>
          <a:p>
            <a:pPr marL="304165" indent="-304165" rtl="0"/>
            <a:r>
              <a:rPr lang="pl-PL"/>
              <a:t>Různé druhy argumentů</a:t>
            </a:r>
          </a:p>
          <a:p>
            <a:pPr marL="730885" lvl="1" indent="-304165"/>
            <a:r>
              <a:rPr lang="pl-PL"/>
              <a:t>Vzbuzující emoce</a:t>
            </a:r>
          </a:p>
          <a:p>
            <a:pPr marL="730885" lvl="1" indent="-304165"/>
            <a:r>
              <a:rPr lang="pl-PL" dirty="0"/>
              <a:t>Týkající se hodnot</a:t>
            </a:r>
          </a:p>
          <a:p>
            <a:pPr marL="730885" lvl="1" indent="-304165"/>
            <a:r>
              <a:rPr lang="pl-PL"/>
              <a:t>Vzbuzující důvěru</a:t>
            </a:r>
            <a:endParaRPr lang="pl-PL" dirty="0"/>
          </a:p>
          <a:p>
            <a:pPr marL="730885" lvl="1" indent="-304165"/>
            <a:r>
              <a:rPr lang="pl-PL"/>
              <a:t>Faktické, racionální</a:t>
            </a:r>
            <a:endParaRPr lang="pl-PL" dirty="0"/>
          </a:p>
          <a:p>
            <a:pPr marL="730885" lvl="1" indent="-304165"/>
            <a:endParaRPr lang="pl-PL" dirty="0"/>
          </a:p>
          <a:p>
            <a:pPr marL="304165" indent="-304165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2784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dirty="0"/>
              <a:t>Styl, forma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pl-PL" dirty="0"/>
              <a:t>Skvělý obsah (myšlenku) může zničit špatná forma</a:t>
            </a:r>
          </a:p>
          <a:p>
            <a:pPr rtl="0"/>
            <a:r>
              <a:rPr lang="pl-PL" dirty="0"/>
              <a:t>Vyvarovat se zbytečných slov</a:t>
            </a:r>
          </a:p>
          <a:p>
            <a:pPr rtl="0"/>
            <a:r>
              <a:rPr lang="pl-PL" dirty="0"/>
              <a:t>Neutrální styl</a:t>
            </a:r>
          </a:p>
          <a:p>
            <a:pPr rtl="0"/>
            <a:r>
              <a:rPr lang="pl-PL" dirty="0"/>
              <a:t>Odborná terminologie</a:t>
            </a:r>
          </a:p>
          <a:p>
            <a:pPr rtl="0"/>
            <a:r>
              <a:rPr lang="pl-PL" dirty="0"/>
              <a:t>Konzistence</a:t>
            </a:r>
          </a:p>
          <a:p>
            <a:pPr lvl="1"/>
            <a:endParaRPr lang="pl-PL" dirty="0"/>
          </a:p>
          <a:p>
            <a:pPr rtl="0"/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871483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dirty="0"/>
              <a:t>Co je účelem článku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pl-PL" dirty="0"/>
              <a:t>Prohloubení teoretického poznání</a:t>
            </a:r>
          </a:p>
          <a:p>
            <a:pPr rtl="0"/>
            <a:r>
              <a:rPr lang="pl-PL" dirty="0"/>
              <a:t>Zlepšení společenské praxe</a:t>
            </a:r>
          </a:p>
          <a:p>
            <a:pPr rtl="0"/>
            <a:r>
              <a:rPr lang="pl-PL" dirty="0"/>
              <a:t>Řešení praktického problému </a:t>
            </a:r>
          </a:p>
          <a:p>
            <a:pPr rtl="0"/>
            <a:r>
              <a:rPr lang="pl-PL" dirty="0"/>
              <a:t>Osobní rozvoj</a:t>
            </a:r>
          </a:p>
          <a:p>
            <a:pPr rtl="0"/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604201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dirty="0"/>
              <a:t>Jak zlepšit svůj text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pl-PL" dirty="0"/>
              <a:t>Opakovaně psát a číst odborné texty</a:t>
            </a:r>
          </a:p>
          <a:p>
            <a:pPr rtl="0"/>
            <a:r>
              <a:rPr lang="pl-PL" dirty="0"/>
              <a:t>Číst svůj text „jinak”</a:t>
            </a:r>
          </a:p>
          <a:p>
            <a:pPr rtl="0"/>
            <a:r>
              <a:rPr lang="pl-PL" dirty="0"/>
              <a:t>Opravit gramatické a stylistické chyby</a:t>
            </a:r>
          </a:p>
          <a:p>
            <a:pPr rtl="0"/>
            <a:r>
              <a:rPr lang="pl-PL" dirty="0"/>
              <a:t>Jasná linie argumentace</a:t>
            </a:r>
          </a:p>
          <a:p>
            <a:pPr rtl="0"/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023536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dirty="0"/>
              <a:t>Citování, reference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2800" dirty="0"/>
              <a:t>Dokládáme zdroj dané informace, myšlenky, dat nebo pasáže</a:t>
            </a:r>
          </a:p>
          <a:p>
            <a:pPr rtl="0"/>
            <a:r>
              <a:rPr lang="cs-CZ" sz="2800" dirty="0"/>
              <a:t>Čtenář si to může sám ověřit</a:t>
            </a:r>
          </a:p>
          <a:p>
            <a:pPr rtl="0"/>
            <a:r>
              <a:rPr lang="cs-CZ" sz="2800" dirty="0"/>
              <a:t>Odkazovat přesně, co nejpodrobněji</a:t>
            </a:r>
          </a:p>
        </p:txBody>
      </p:sp>
    </p:spTree>
    <p:extLst>
      <p:ext uri="{BB962C8B-B14F-4D97-AF65-F5344CB8AC3E}">
        <p14:creationId xmlns:p14="http://schemas.microsoft.com/office/powerpoint/2010/main" val="117417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dirty="0"/>
              <a:t>Citační styl = norma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/>
        <p:txBody>
          <a:bodyPr vert="horz" lIns="121899" tIns="60949" rIns="121899" bIns="60949" rtlCol="0" anchor="t">
            <a:normAutofit lnSpcReduction="10000"/>
          </a:bodyPr>
          <a:lstStyle/>
          <a:p>
            <a:pPr marL="304165" indent="-304165" rtl="0"/>
            <a:r>
              <a:rPr lang="cs-CZ" sz="2800" dirty="0"/>
              <a:t>Více citačních stylů (norem)</a:t>
            </a:r>
            <a:endParaRPr lang="cs-CZ"/>
          </a:p>
          <a:p>
            <a:pPr marL="304165" indent="-304165" rtl="0"/>
            <a:r>
              <a:rPr lang="cs-CZ" sz="2800" dirty="0"/>
              <a:t>Různé vědecké oblasti (vědy), různé časopisy a různé vědecké instituce</a:t>
            </a:r>
          </a:p>
          <a:p>
            <a:pPr marL="304165" indent="-304165" rtl="0"/>
            <a:r>
              <a:rPr lang="cs-CZ" sz="2800" dirty="0"/>
              <a:t>V ČR: </a:t>
            </a:r>
            <a:r>
              <a:rPr lang="cs-CZ" sz="2800" b="1" dirty="0"/>
              <a:t>ČSN ISO 690:2011</a:t>
            </a:r>
            <a:r>
              <a:rPr lang="cs-CZ" sz="2800" dirty="0"/>
              <a:t> a</a:t>
            </a:r>
            <a:r>
              <a:rPr lang="cs-CZ" sz="2800" b="1" dirty="0"/>
              <a:t> APA style</a:t>
            </a:r>
          </a:p>
          <a:p>
            <a:pPr marL="730885" lvl="1" indent="-304165"/>
            <a:r>
              <a:rPr lang="cs-CZ" sz="2400" dirty="0">
                <a:ea typeface="+mn-lt"/>
                <a:cs typeface="+mn-lt"/>
              </a:rPr>
              <a:t>GOWLAND, </a:t>
            </a:r>
            <a:r>
              <a:rPr lang="cs-CZ" sz="2400" dirty="0" err="1">
                <a:ea typeface="+mn-lt"/>
                <a:cs typeface="+mn-lt"/>
              </a:rPr>
              <a:t>Angus</a:t>
            </a:r>
            <a:r>
              <a:rPr lang="cs-CZ" sz="2400" dirty="0">
                <a:ea typeface="+mn-lt"/>
                <a:cs typeface="+mn-lt"/>
              </a:rPr>
              <a:t>. </a:t>
            </a:r>
            <a:r>
              <a:rPr lang="cs-CZ" sz="2400" i="1" dirty="0" err="1">
                <a:ea typeface="+mn-lt"/>
                <a:cs typeface="+mn-lt"/>
              </a:rPr>
              <a:t>The</a:t>
            </a:r>
            <a:r>
              <a:rPr lang="cs-CZ" sz="2400" i="1" dirty="0">
                <a:ea typeface="+mn-lt"/>
                <a:cs typeface="+mn-lt"/>
              </a:rPr>
              <a:t> </a:t>
            </a:r>
            <a:r>
              <a:rPr lang="cs-CZ" sz="2400" i="1" dirty="0" err="1">
                <a:ea typeface="+mn-lt"/>
                <a:cs typeface="+mn-lt"/>
              </a:rPr>
              <a:t>Worlds</a:t>
            </a:r>
            <a:r>
              <a:rPr lang="cs-CZ" sz="2400" i="1" dirty="0">
                <a:ea typeface="+mn-lt"/>
                <a:cs typeface="+mn-lt"/>
              </a:rPr>
              <a:t> </a:t>
            </a:r>
            <a:r>
              <a:rPr lang="cs-CZ" sz="2400" i="1" dirty="0" err="1">
                <a:ea typeface="+mn-lt"/>
                <a:cs typeface="+mn-lt"/>
              </a:rPr>
              <a:t>of</a:t>
            </a:r>
            <a:r>
              <a:rPr lang="cs-CZ" sz="2400" i="1" dirty="0">
                <a:ea typeface="+mn-lt"/>
                <a:cs typeface="+mn-lt"/>
              </a:rPr>
              <a:t> </a:t>
            </a:r>
            <a:r>
              <a:rPr lang="cs-CZ" sz="2400" i="1" dirty="0" err="1">
                <a:ea typeface="+mn-lt"/>
                <a:cs typeface="+mn-lt"/>
              </a:rPr>
              <a:t>Renaissance</a:t>
            </a:r>
            <a:r>
              <a:rPr lang="cs-CZ" sz="2400" i="1" dirty="0">
                <a:ea typeface="+mn-lt"/>
                <a:cs typeface="+mn-lt"/>
              </a:rPr>
              <a:t> </a:t>
            </a:r>
            <a:r>
              <a:rPr lang="cs-CZ" sz="2400" i="1" dirty="0" err="1">
                <a:ea typeface="+mn-lt"/>
                <a:cs typeface="+mn-lt"/>
              </a:rPr>
              <a:t>Melancholy</a:t>
            </a:r>
            <a:r>
              <a:rPr lang="cs-CZ" sz="2400" i="1" dirty="0">
                <a:ea typeface="+mn-lt"/>
                <a:cs typeface="+mn-lt"/>
              </a:rPr>
              <a:t>: Robert Burton in </a:t>
            </a:r>
            <a:r>
              <a:rPr lang="cs-CZ" sz="2400" i="1" dirty="0" err="1">
                <a:ea typeface="+mn-lt"/>
                <a:cs typeface="+mn-lt"/>
              </a:rPr>
              <a:t>Context</a:t>
            </a:r>
            <a:r>
              <a:rPr lang="cs-CZ" sz="2400" dirty="0">
                <a:ea typeface="+mn-lt"/>
                <a:cs typeface="+mn-lt"/>
              </a:rPr>
              <a:t>. Cambridge: Cambridge University </a:t>
            </a:r>
            <a:r>
              <a:rPr lang="cs-CZ" sz="2400" dirty="0" err="1">
                <a:ea typeface="+mn-lt"/>
                <a:cs typeface="+mn-lt"/>
              </a:rPr>
              <a:t>Press</a:t>
            </a:r>
            <a:r>
              <a:rPr lang="cs-CZ" sz="2400" dirty="0">
                <a:ea typeface="+mn-lt"/>
                <a:cs typeface="+mn-lt"/>
              </a:rPr>
              <a:t>, 2006, s. 17. ISBN 9780521867689.</a:t>
            </a:r>
            <a:endParaRPr lang="cs-CZ" sz="2400" dirty="0"/>
          </a:p>
          <a:p>
            <a:pPr marL="730885" lvl="1" indent="-304165"/>
            <a:r>
              <a:rPr lang="cs-CZ" sz="2400" dirty="0" err="1">
                <a:ea typeface="+mn-lt"/>
                <a:cs typeface="+mn-lt"/>
              </a:rPr>
              <a:t>Gowland</a:t>
            </a:r>
            <a:r>
              <a:rPr lang="cs-CZ" sz="2400" dirty="0">
                <a:ea typeface="+mn-lt"/>
                <a:cs typeface="+mn-lt"/>
              </a:rPr>
              <a:t>, A. (2006). </a:t>
            </a:r>
            <a:r>
              <a:rPr lang="cs-CZ" sz="2400" i="1" dirty="0" err="1">
                <a:ea typeface="+mn-lt"/>
                <a:cs typeface="+mn-lt"/>
              </a:rPr>
              <a:t>The</a:t>
            </a:r>
            <a:r>
              <a:rPr lang="cs-CZ" sz="2400" i="1" dirty="0">
                <a:ea typeface="+mn-lt"/>
                <a:cs typeface="+mn-lt"/>
              </a:rPr>
              <a:t> </a:t>
            </a:r>
            <a:r>
              <a:rPr lang="cs-CZ" sz="2400" i="1" dirty="0" err="1">
                <a:ea typeface="+mn-lt"/>
                <a:cs typeface="+mn-lt"/>
              </a:rPr>
              <a:t>Worlds</a:t>
            </a:r>
            <a:r>
              <a:rPr lang="cs-CZ" sz="2400" i="1" dirty="0">
                <a:ea typeface="+mn-lt"/>
                <a:cs typeface="+mn-lt"/>
              </a:rPr>
              <a:t> </a:t>
            </a:r>
            <a:r>
              <a:rPr lang="cs-CZ" sz="2400" i="1" dirty="0" err="1">
                <a:ea typeface="+mn-lt"/>
                <a:cs typeface="+mn-lt"/>
              </a:rPr>
              <a:t>of</a:t>
            </a:r>
            <a:r>
              <a:rPr lang="cs-CZ" sz="2400" i="1" dirty="0">
                <a:ea typeface="+mn-lt"/>
                <a:cs typeface="+mn-lt"/>
              </a:rPr>
              <a:t> </a:t>
            </a:r>
            <a:r>
              <a:rPr lang="cs-CZ" sz="2400" i="1" dirty="0" err="1">
                <a:ea typeface="+mn-lt"/>
                <a:cs typeface="+mn-lt"/>
              </a:rPr>
              <a:t>Renaissance</a:t>
            </a:r>
            <a:r>
              <a:rPr lang="cs-CZ" sz="2400" i="1" dirty="0">
                <a:ea typeface="+mn-lt"/>
                <a:cs typeface="+mn-lt"/>
              </a:rPr>
              <a:t> </a:t>
            </a:r>
            <a:r>
              <a:rPr lang="cs-CZ" sz="2400" i="1" dirty="0" err="1">
                <a:ea typeface="+mn-lt"/>
                <a:cs typeface="+mn-lt"/>
              </a:rPr>
              <a:t>Melancholy</a:t>
            </a:r>
            <a:r>
              <a:rPr lang="cs-CZ" sz="2400" i="1" dirty="0">
                <a:ea typeface="+mn-lt"/>
                <a:cs typeface="+mn-lt"/>
              </a:rPr>
              <a:t>: Robert Burton in </a:t>
            </a:r>
            <a:r>
              <a:rPr lang="cs-CZ" sz="2400" i="1" dirty="0" err="1">
                <a:ea typeface="+mn-lt"/>
                <a:cs typeface="+mn-lt"/>
              </a:rPr>
              <a:t>Context</a:t>
            </a:r>
            <a:r>
              <a:rPr lang="cs-CZ" sz="2400" dirty="0">
                <a:ea typeface="+mn-lt"/>
                <a:cs typeface="+mn-lt"/>
              </a:rPr>
              <a:t>. </a:t>
            </a:r>
            <a:r>
              <a:rPr lang="cs-CZ" sz="2400" i="1" dirty="0" err="1">
                <a:ea typeface="+mn-lt"/>
                <a:cs typeface="+mn-lt"/>
              </a:rPr>
              <a:t>Ideas</a:t>
            </a:r>
            <a:r>
              <a:rPr lang="cs-CZ" sz="2400" i="1" dirty="0">
                <a:ea typeface="+mn-lt"/>
                <a:cs typeface="+mn-lt"/>
              </a:rPr>
              <a:t> in </a:t>
            </a:r>
            <a:r>
              <a:rPr lang="cs-CZ" sz="2400" i="1" dirty="0" err="1">
                <a:ea typeface="+mn-lt"/>
                <a:cs typeface="+mn-lt"/>
              </a:rPr>
              <a:t>Context</a:t>
            </a:r>
            <a:r>
              <a:rPr lang="cs-CZ" sz="2400" dirty="0">
                <a:ea typeface="+mn-lt"/>
                <a:cs typeface="+mn-lt"/>
              </a:rPr>
              <a:t>. Cambridge: Cambridge University </a:t>
            </a:r>
            <a:r>
              <a:rPr lang="cs-CZ" sz="2400" dirty="0" err="1">
                <a:ea typeface="+mn-lt"/>
                <a:cs typeface="+mn-lt"/>
              </a:rPr>
              <a:t>Press</a:t>
            </a:r>
            <a:r>
              <a:rPr lang="cs-CZ" sz="2400" dirty="0">
                <a:ea typeface="+mn-lt"/>
                <a:cs typeface="+mn-lt"/>
              </a:rPr>
              <a:t>, s. 17. </a:t>
            </a:r>
            <a:endParaRPr lang="cs-CZ" sz="2400" dirty="0"/>
          </a:p>
          <a:p>
            <a:pPr marL="304165" indent="-304165"/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395081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dirty="0"/>
              <a:t>Citační metoda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/>
        <p:txBody>
          <a:bodyPr vert="horz" lIns="121899" tIns="60949" rIns="121899" bIns="60949" rtlCol="0" anchor="t">
            <a:normAutofit lnSpcReduction="10000"/>
          </a:bodyPr>
          <a:lstStyle/>
          <a:p>
            <a:pPr marL="304165" indent="-304165" rtl="0"/>
            <a:r>
              <a:rPr lang="cs-CZ" sz="2800" dirty="0"/>
              <a:t>Způsob odkazování v textu</a:t>
            </a:r>
            <a:endParaRPr lang="cs-CZ"/>
          </a:p>
          <a:p>
            <a:pPr marL="304165" indent="-304165" rtl="0"/>
            <a:r>
              <a:rPr lang="cs-CZ" sz="2800" dirty="0"/>
              <a:t>Řazení bibliografických citací</a:t>
            </a:r>
          </a:p>
          <a:p>
            <a:pPr marL="304165" indent="-304165" rtl="0"/>
            <a:r>
              <a:rPr lang="cs-CZ" sz="2800" dirty="0"/>
              <a:t>Každý styl (norma) může využívat různé metody</a:t>
            </a:r>
          </a:p>
          <a:p>
            <a:pPr marL="304165" indent="-304165" rtl="0"/>
            <a:r>
              <a:rPr lang="cs-CZ" sz="2800" dirty="0"/>
              <a:t>Různé citační metody – například</a:t>
            </a:r>
          </a:p>
          <a:p>
            <a:pPr marL="730885" lvl="1" indent="-304165"/>
            <a:r>
              <a:rPr lang="cs-CZ" sz="2400" err="1"/>
              <a:t>Author-date</a:t>
            </a:r>
            <a:r>
              <a:rPr lang="cs-CZ" sz="2400" dirty="0"/>
              <a:t> = </a:t>
            </a:r>
            <a:r>
              <a:rPr lang="cs-CZ" sz="2400" b="1" dirty="0"/>
              <a:t>harvardský styl</a:t>
            </a:r>
            <a:r>
              <a:rPr lang="cs-CZ" sz="2400" dirty="0"/>
              <a:t>: (Potoček, 2019)</a:t>
            </a:r>
          </a:p>
          <a:p>
            <a:pPr marL="730885" lvl="1" indent="-304165"/>
            <a:r>
              <a:rPr lang="cs-CZ" sz="2400" err="1"/>
              <a:t>Footnotes</a:t>
            </a:r>
            <a:r>
              <a:rPr lang="cs-CZ" sz="2400" dirty="0"/>
              <a:t> = </a:t>
            </a:r>
            <a:r>
              <a:rPr lang="cs-CZ" sz="2400" b="1" dirty="0"/>
              <a:t>průběžné poznámky</a:t>
            </a:r>
            <a:r>
              <a:rPr lang="cs-CZ" sz="2400" dirty="0"/>
              <a:t> </a:t>
            </a:r>
          </a:p>
          <a:p>
            <a:pPr marL="304165" indent="-304165"/>
            <a:r>
              <a:rPr lang="cs-CZ" sz="2800"/>
              <a:t>Citační styl (norma) i metoda musí být jednotné v </a:t>
            </a:r>
            <a:r>
              <a:rPr lang="cs-CZ" sz="2800" dirty="0"/>
              <a:t>celém dokumentu</a:t>
            </a:r>
          </a:p>
        </p:txBody>
      </p:sp>
    </p:spTree>
    <p:extLst>
      <p:ext uri="{BB962C8B-B14F-4D97-AF65-F5344CB8AC3E}">
        <p14:creationId xmlns:p14="http://schemas.microsoft.com/office/powerpoint/2010/main" val="563330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Struktura bibliografické </a:t>
            </a:r>
            <a:r>
              <a:rPr lang="cs-CZ" dirty="0"/>
              <a:t>citace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/>
        <p:txBody>
          <a:bodyPr vert="horz" lIns="121899" tIns="60949" rIns="121899" bIns="60949" rtlCol="0" anchor="t">
            <a:normAutofit fontScale="92500" lnSpcReduction="10000"/>
          </a:bodyPr>
          <a:lstStyle/>
          <a:p>
            <a:pPr marL="304165" indent="-304165" rtl="0"/>
            <a:r>
              <a:rPr lang="cs-CZ" sz="2800" dirty="0"/>
              <a:t>Je dána stylem (normou)</a:t>
            </a:r>
            <a:endParaRPr lang="cs-CZ"/>
          </a:p>
          <a:p>
            <a:pPr marL="304165" indent="-304165" rtl="0"/>
            <a:r>
              <a:rPr lang="cs-CZ" sz="2800" b="1" dirty="0"/>
              <a:t>Kniha</a:t>
            </a:r>
            <a:r>
              <a:rPr lang="cs-CZ" sz="2800" dirty="0"/>
              <a:t>: Jméno autora; název; (překladatel); vydání; místo vydání; nakladatelství; datum vydání; číslo stránky</a:t>
            </a:r>
          </a:p>
          <a:p>
            <a:pPr marL="304165" indent="-304165"/>
            <a:r>
              <a:rPr lang="cs-CZ" sz="2800" b="1" dirty="0"/>
              <a:t>Článek</a:t>
            </a:r>
            <a:r>
              <a:rPr lang="cs-CZ" sz="2800" dirty="0"/>
              <a:t>: Jméno autora; název; In: název časopisu; vydání; místo vydání; nakladatelství; datum publikování; ročník </a:t>
            </a:r>
            <a:r>
              <a:rPr lang="cs-CZ" sz="2800"/>
              <a:t>časopisu (volume); číslo časopisu(issue, no.); rozsah stránek (číslo stránky)</a:t>
            </a:r>
          </a:p>
          <a:p>
            <a:pPr marL="304165" indent="-304165" rtl="0"/>
            <a:r>
              <a:rPr lang="cs-CZ" sz="2800" dirty="0"/>
              <a:t>Dále již zkráceně:</a:t>
            </a:r>
          </a:p>
          <a:p>
            <a:pPr marL="730885" lvl="1" indent="-304165"/>
            <a:r>
              <a:rPr lang="cs-CZ" sz="2400" dirty="0"/>
              <a:t>Tamtéž, s. XY</a:t>
            </a:r>
          </a:p>
          <a:p>
            <a:pPr marL="730885" lvl="1" indent="-304165"/>
            <a:r>
              <a:rPr lang="cs-CZ" sz="2400" dirty="0"/>
              <a:t>POTOČEK, Jan, c. d., s. XY           (=citováno výše)</a:t>
            </a:r>
          </a:p>
        </p:txBody>
      </p:sp>
    </p:spTree>
    <p:extLst>
      <p:ext uri="{BB962C8B-B14F-4D97-AF65-F5344CB8AC3E}">
        <p14:creationId xmlns:p14="http://schemas.microsoft.com/office/powerpoint/2010/main" val="77627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dirty="0"/>
              <a:t>Návody, citační managery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/>
        <p:txBody>
          <a:bodyPr vert="horz" lIns="121899" tIns="60949" rIns="121899" bIns="60949" rtlCol="0" anchor="t">
            <a:normAutofit/>
          </a:bodyPr>
          <a:lstStyle/>
          <a:p>
            <a:pPr rtl="0"/>
            <a:r>
              <a:rPr lang="cs-CZ" dirty="0"/>
              <a:t>Citace.com: </a:t>
            </a:r>
            <a:r>
              <a:rPr lang="cs-CZ" sz="2400" dirty="0">
                <a:hlinkClick r:id="rId3"/>
              </a:rPr>
              <a:t>https://www.citace.com/</a:t>
            </a:r>
            <a:r>
              <a:rPr lang="cs-CZ" sz="2400" dirty="0"/>
              <a:t> </a:t>
            </a:r>
          </a:p>
          <a:p>
            <a:pPr rtl="0"/>
            <a:r>
              <a:rPr lang="cs-CZ" sz="2400" dirty="0"/>
              <a:t>KRATOCHVÍL, Jiří. Jak citovat [online]. Knihovna univerzitního kampusu Masarykovy univerzity, 2014: </a:t>
            </a:r>
            <a:r>
              <a:rPr lang="cs-CZ" sz="2400" dirty="0">
                <a:hlinkClick r:id="rId4"/>
              </a:rPr>
              <a:t>https://kuk.muni.cz/animace/eiz/pdf.php?file=publikacni_etika/citace.pdf</a:t>
            </a:r>
            <a:r>
              <a:rPr lang="cs-CZ" sz="2400" dirty="0"/>
              <a:t> </a:t>
            </a:r>
          </a:p>
          <a:p>
            <a:pPr marL="304165" indent="-304165"/>
            <a:r>
              <a:rPr lang="cs-CZ"/>
              <a:t>Citační manager:</a:t>
            </a:r>
            <a:endParaRPr lang="cs-CZ" dirty="0"/>
          </a:p>
          <a:p>
            <a:pPr lvl="1"/>
            <a:r>
              <a:rPr lang="cs-CZ" dirty="0" err="1"/>
              <a:t>Mendeley</a:t>
            </a:r>
            <a:r>
              <a:rPr lang="cs-CZ" dirty="0"/>
              <a:t>: </a:t>
            </a:r>
            <a:r>
              <a:rPr lang="cs-CZ" dirty="0">
                <a:hlinkClick r:id="rId5"/>
              </a:rPr>
              <a:t>https://www.mendeley.com/</a:t>
            </a:r>
            <a:r>
              <a:rPr lang="cs-CZ" dirty="0"/>
              <a:t>  </a:t>
            </a:r>
          </a:p>
          <a:p>
            <a:pPr lvl="1"/>
            <a:r>
              <a:rPr lang="cs-CZ" dirty="0" err="1"/>
              <a:t>Zotero</a:t>
            </a:r>
            <a:r>
              <a:rPr lang="cs-CZ" dirty="0"/>
              <a:t>: </a:t>
            </a:r>
            <a:r>
              <a:rPr lang="cs-CZ" dirty="0">
                <a:hlinkClick r:id="rId6"/>
              </a:rPr>
              <a:t>https://www.zotero.org/</a:t>
            </a:r>
            <a:r>
              <a:rPr lang="cs-CZ" dirty="0"/>
              <a:t>  </a:t>
            </a:r>
          </a:p>
        </p:txBody>
      </p:sp>
    </p:spTree>
    <p:extLst>
      <p:ext uri="{BB962C8B-B14F-4D97-AF65-F5344CB8AC3E}">
        <p14:creationId xmlns:p14="http://schemas.microsoft.com/office/powerpoint/2010/main" val="1505096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dirty="0"/>
              <a:t>Akademické psaní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2800" dirty="0"/>
              <a:t>Cílem je informovat, zaujmout nějaké stanovisko, přednést nějakou tezi, vysvětlit nějakou myšlenku či teorii.</a:t>
            </a:r>
          </a:p>
          <a:p>
            <a:pPr rtl="0"/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71118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dirty="0"/>
              <a:t>Název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2800" dirty="0"/>
              <a:t>Upoutat čtenáře</a:t>
            </a:r>
          </a:p>
          <a:p>
            <a:pPr rtl="0"/>
            <a:r>
              <a:rPr lang="cs-CZ" sz="2800" dirty="0"/>
              <a:t>Jasný, přesný, konkrétní, odpovídá textu</a:t>
            </a:r>
          </a:p>
          <a:p>
            <a:pPr rtl="0"/>
            <a:r>
              <a:rPr lang="cs-CZ" sz="2800" dirty="0"/>
              <a:t>Může shrnovat hlavní myšlenku</a:t>
            </a:r>
          </a:p>
          <a:p>
            <a:pPr marL="0" indent="0" rtl="0">
              <a:buNone/>
            </a:pPr>
            <a:endParaRPr lang="cs-CZ" sz="2800" dirty="0"/>
          </a:p>
          <a:p>
            <a:pPr rtl="0"/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392408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dirty="0"/>
              <a:t>Abstrakt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/>
        <p:txBody>
          <a:bodyPr vert="horz" lIns="121899" tIns="60949" rIns="121899" bIns="60949" rtlCol="0" anchor="t">
            <a:normAutofit/>
          </a:bodyPr>
          <a:lstStyle/>
          <a:p>
            <a:pPr marL="304165" indent="-304165" rtl="0"/>
            <a:r>
              <a:rPr lang="cs-CZ" sz="2800" dirty="0"/>
              <a:t>Například u odborných článků nebo závěrečných prací</a:t>
            </a:r>
            <a:endParaRPr lang="cs-CZ"/>
          </a:p>
          <a:p>
            <a:pPr marL="304165" indent="-304165" rtl="0"/>
            <a:r>
              <a:rPr lang="cs-CZ" sz="2800" dirty="0"/>
              <a:t>I</a:t>
            </a:r>
            <a:r>
              <a:rPr lang="pt-BR" sz="2800" err="1"/>
              <a:t>nform</a:t>
            </a:r>
            <a:r>
              <a:rPr lang="cs-CZ" sz="2800" err="1"/>
              <a:t>uje</a:t>
            </a:r>
            <a:r>
              <a:rPr lang="pt-BR" sz="2800" dirty="0"/>
              <a:t> </a:t>
            </a:r>
            <a:r>
              <a:rPr lang="pt-BR" sz="2800" err="1"/>
              <a:t>čtenáře</a:t>
            </a:r>
            <a:r>
              <a:rPr lang="pt-BR" sz="2800" dirty="0"/>
              <a:t> o </a:t>
            </a:r>
            <a:r>
              <a:rPr lang="pt-BR" sz="2800" err="1"/>
              <a:t>obsahu</a:t>
            </a:r>
            <a:r>
              <a:rPr lang="pt-BR" sz="2800" dirty="0"/>
              <a:t> vašeho textu</a:t>
            </a:r>
            <a:endParaRPr lang="cs-CZ" sz="2800" dirty="0"/>
          </a:p>
          <a:p>
            <a:pPr marL="304165" indent="-304165"/>
            <a:r>
              <a:rPr lang="pt-BR" sz="2800" err="1"/>
              <a:t>Klíčová</a:t>
            </a:r>
            <a:r>
              <a:rPr lang="pt-BR" sz="2800" dirty="0"/>
              <a:t> </a:t>
            </a:r>
            <a:r>
              <a:rPr lang="pt-BR" sz="2800" err="1"/>
              <a:t>slova</a:t>
            </a:r>
            <a:endParaRPr lang="pt-BR" sz="2800" dirty="0"/>
          </a:p>
          <a:p>
            <a:pPr marL="304165" indent="-304165"/>
            <a:r>
              <a:rPr lang="cs-CZ" sz="2800">
                <a:ea typeface="+mn-lt"/>
                <a:cs typeface="+mn-lt"/>
              </a:rPr>
              <a:t>Hlavní sdělení, záměr textu a klíčové argumentační kroky</a:t>
            </a:r>
            <a:endParaRPr lang="pt-BR" sz="2800" dirty="0">
              <a:ea typeface="+mn-lt"/>
              <a:cs typeface="+mn-lt"/>
            </a:endParaRPr>
          </a:p>
          <a:p>
            <a:pPr marL="304165" indent="-304165"/>
            <a:r>
              <a:rPr lang="cs-CZ" sz="2800"/>
              <a:t>Základní myšlenky, hypotézy, závěry, metody, aplikace</a:t>
            </a:r>
          </a:p>
          <a:p>
            <a:pPr marL="304165" indent="-304165" rtl="0"/>
            <a:r>
              <a:rPr lang="cs-CZ" sz="2800" dirty="0"/>
              <a:t>Musí odpovídat obsahu článku</a:t>
            </a:r>
          </a:p>
        </p:txBody>
      </p:sp>
    </p:spTree>
    <p:extLst>
      <p:ext uri="{BB962C8B-B14F-4D97-AF65-F5344CB8AC3E}">
        <p14:creationId xmlns:p14="http://schemas.microsoft.com/office/powerpoint/2010/main" val="3279495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dirty="0"/>
              <a:t>Anotace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/>
        <p:txBody>
          <a:bodyPr vert="horz" lIns="121899" tIns="60949" rIns="121899" bIns="60949" rtlCol="0" anchor="t">
            <a:normAutofit/>
          </a:bodyPr>
          <a:lstStyle/>
          <a:p>
            <a:pPr marL="304165" indent="-304165"/>
            <a:r>
              <a:rPr lang="cs-CZ" sz="2800"/>
              <a:t>Shrnutí </a:t>
            </a:r>
            <a:r>
              <a:rPr lang="cs-CZ" sz="2800">
                <a:ea typeface="+mn-lt"/>
                <a:cs typeface="+mn-lt"/>
              </a:rPr>
              <a:t>hlavního sdělení a záměru textu </a:t>
            </a:r>
            <a:endParaRPr lang="cs-CZ" sz="2800" dirty="0">
              <a:ea typeface="+mn-lt"/>
              <a:cs typeface="+mn-lt"/>
            </a:endParaRPr>
          </a:p>
          <a:p>
            <a:pPr marL="304165" indent="-304165"/>
            <a:r>
              <a:rPr lang="cs-CZ" sz="2800">
                <a:ea typeface="+mn-lt"/>
                <a:cs typeface="+mn-lt"/>
              </a:rPr>
              <a:t>Přdstavení problematiky práce, stručná charakteristika</a:t>
            </a:r>
            <a:endParaRPr lang="cs-CZ" sz="2800" dirty="0">
              <a:ea typeface="+mn-lt"/>
              <a:cs typeface="+mn-lt"/>
            </a:endParaRPr>
          </a:p>
          <a:p>
            <a:pPr marL="304165" indent="-304165"/>
            <a:r>
              <a:rPr lang="cs-CZ" sz="2800">
                <a:ea typeface="+mn-lt"/>
                <a:cs typeface="+mn-lt"/>
              </a:rPr>
              <a:t>Klíčové argumentační kroky</a:t>
            </a:r>
          </a:p>
          <a:p>
            <a:pPr marL="304165" indent="-304165"/>
            <a:r>
              <a:rPr lang="cs-CZ" sz="2800"/>
              <a:t>Neobsahuje metody a výsledky výzkumu</a:t>
            </a:r>
          </a:p>
          <a:p>
            <a:pPr marL="304165" indent="-304165"/>
            <a:r>
              <a:rPr lang="cs-CZ" sz="2800"/>
              <a:t>Vyhledávání v katalozích, databázích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410710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dirty="0"/>
              <a:t>Klíčová slova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2800" dirty="0"/>
              <a:t>Text bude lépe dohledatelný v odborných databázích</a:t>
            </a:r>
          </a:p>
          <a:p>
            <a:pPr rtl="0"/>
            <a:r>
              <a:rPr lang="cs-CZ" sz="2800" dirty="0"/>
              <a:t>Ne příliš obecná, ne příliš specifická</a:t>
            </a:r>
          </a:p>
        </p:txBody>
      </p:sp>
    </p:spTree>
    <p:extLst>
      <p:ext uri="{BB962C8B-B14F-4D97-AF65-F5344CB8AC3E}">
        <p14:creationId xmlns:p14="http://schemas.microsoft.com/office/powerpoint/2010/main" val="358020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dirty="0"/>
              <a:t>Úvod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2800" dirty="0"/>
              <a:t>Zaujmout čtenáře</a:t>
            </a:r>
          </a:p>
          <a:p>
            <a:pPr rtl="0"/>
            <a:r>
              <a:rPr lang="cs-CZ" sz="2800" dirty="0"/>
              <a:t>Ne příliš obecná, ne příliš specifická</a:t>
            </a:r>
          </a:p>
          <a:p>
            <a:pPr rtl="0"/>
            <a:r>
              <a:rPr lang="cs-CZ" sz="2800" dirty="0"/>
              <a:t>Představení struktury, chronologie, linie textu, metodologie</a:t>
            </a:r>
          </a:p>
        </p:txBody>
      </p:sp>
    </p:spTree>
    <p:extLst>
      <p:ext uri="{BB962C8B-B14F-4D97-AF65-F5344CB8AC3E}">
        <p14:creationId xmlns:p14="http://schemas.microsoft.com/office/powerpoint/2010/main" val="933735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dirty="0"/>
              <a:t>Sdělení textu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2800" dirty="0"/>
              <a:t>Jde o vaše poznatky, závěry, myšlenky, argumenty, srovnávání, data</a:t>
            </a:r>
          </a:p>
          <a:p>
            <a:pPr rtl="0"/>
            <a:r>
              <a:rPr lang="cs-CZ" sz="2800" dirty="0"/>
              <a:t>Najít „problém“ či téma -&gt; vymezit ho</a:t>
            </a:r>
          </a:p>
          <a:p>
            <a:pPr rtl="0"/>
            <a:r>
              <a:rPr lang="cs-CZ" sz="2800" dirty="0"/>
              <a:t>Pracovat se zdroji, sekundární literaturou</a:t>
            </a:r>
          </a:p>
        </p:txBody>
      </p:sp>
    </p:spTree>
    <p:extLst>
      <p:ext uri="{BB962C8B-B14F-4D97-AF65-F5344CB8AC3E}">
        <p14:creationId xmlns:p14="http://schemas.microsoft.com/office/powerpoint/2010/main" val="1178937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dirty="0"/>
              <a:t>Sdělení textu – jak psát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/>
        <p:txBody>
          <a:bodyPr vert="horz" lIns="121899" tIns="60949" rIns="121899" bIns="60949" rtlCol="0" anchor="t">
            <a:normAutofit/>
          </a:bodyPr>
          <a:lstStyle/>
          <a:p>
            <a:pPr rtl="0"/>
            <a:r>
              <a:rPr lang="cs-CZ" sz="2800" dirty="0"/>
              <a:t>Varianta A</a:t>
            </a:r>
          </a:p>
          <a:p>
            <a:pPr lvl="1"/>
            <a:r>
              <a:rPr lang="pl-PL" sz="2400" dirty="0"/>
              <a:t>stanovit jasný problém a odpověď na něj</a:t>
            </a:r>
          </a:p>
          <a:p>
            <a:pPr lvl="1"/>
            <a:r>
              <a:rPr lang="cs-CZ" sz="2400" dirty="0"/>
              <a:t>provést postupnou argumentaci</a:t>
            </a:r>
            <a:r>
              <a:rPr lang="pl-PL" sz="2400" dirty="0"/>
              <a:t>: osvětluje, potvrzuje mou hypotézu</a:t>
            </a:r>
          </a:p>
          <a:p>
            <a:pPr lvl="1"/>
            <a:r>
              <a:rPr lang="pl-PL" sz="2400" dirty="0"/>
              <a:t>dopracovat se k odpovědi, která byla řečena v úvodu </a:t>
            </a:r>
          </a:p>
          <a:p>
            <a:pPr marL="730885" lvl="1" indent="-304165"/>
            <a:r>
              <a:rPr lang="pl-PL" sz="2400"/>
              <a:t>potvrdit ji + vyvodit další závěry, implikace, využití</a:t>
            </a:r>
            <a:endParaRPr lang="cs-CZ" sz="2400" dirty="0"/>
          </a:p>
          <a:p>
            <a:pPr rtl="0"/>
            <a:r>
              <a:rPr lang="cs-CZ" sz="2800" dirty="0"/>
              <a:t>Varianta B</a:t>
            </a:r>
          </a:p>
          <a:p>
            <a:pPr lvl="1"/>
            <a:r>
              <a:rPr lang="cs-CZ" sz="2400" dirty="0"/>
              <a:t>odpověď poskytneme až v samotném závěru</a:t>
            </a:r>
          </a:p>
        </p:txBody>
      </p:sp>
    </p:spTree>
    <p:extLst>
      <p:ext uri="{BB962C8B-B14F-4D97-AF65-F5344CB8AC3E}">
        <p14:creationId xmlns:p14="http://schemas.microsoft.com/office/powerpoint/2010/main" val="3058416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Knihy 16: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411993_TF02787940_TF02787940.potx" id="{797243EA-CA29-42BD-A803-C2ABD6CA0C6F}" vid="{0EF93BC0-5E53-47B3-A615-5E299545B8EC}"/>
    </a:ext>
  </a:extLst>
</a:theme>
</file>

<file path=ppt/theme/theme2.xml><?xml version="1.0" encoding="utf-8"?>
<a:theme xmlns:a="http://schemas.openxmlformats.org/drawingml/2006/main" name="Motiv Offic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B242B9112483E45B62CDD90D252477B" ma:contentTypeVersion="2" ma:contentTypeDescription="Vytvoří nový dokument" ma:contentTypeScope="" ma:versionID="b119a7cc7a51d30fd8e779a28e55f6ec">
  <xsd:schema xmlns:xsd="http://www.w3.org/2001/XMLSchema" xmlns:xs="http://www.w3.org/2001/XMLSchema" xmlns:p="http://schemas.microsoft.com/office/2006/metadata/properties" xmlns:ns2="5b1c09a3-358d-410e-aed0-d5afa4d06cef" targetNamespace="http://schemas.microsoft.com/office/2006/metadata/properties" ma:root="true" ma:fieldsID="8ee2406da17e71ffa2367c993d8c40e7" ns2:_="">
    <xsd:import namespace="5b1c09a3-358d-410e-aed0-d5afa4d06ce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1c09a3-358d-410e-aed0-d5afa4d06c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6A8135B-2D8E-47D5-82EA-C174A61B1E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b1c09a3-358d-410e-aed0-d5afa4d06ce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301D382-32B0-43EE-932C-28906AF37617}">
  <ds:schemaRefs>
    <ds:schemaRef ds:uri="http://schemas.microsoft.com/office/2006/metadata/properties"/>
    <ds:schemaRef ds:uri="http://schemas.microsoft.com/office/infopath/2007/PartnerControls"/>
    <ds:schemaRef ds:uri="4873beb7-5857-4685-be1f-d57550cc96cc"/>
  </ds:schemaRefs>
</ds:datastoreItem>
</file>

<file path=customXml/itemProps3.xml><?xml version="1.0" encoding="utf-8"?>
<ds:datastoreItem xmlns:ds="http://schemas.openxmlformats.org/officeDocument/2006/customXml" ds:itemID="{87280815-0107-4F5E-AD50-B325ACE2C93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Modrá prezentace se stohem knih (širokoúhlá)</Template>
  <TotalTime>1203</TotalTime>
  <Words>680</Words>
  <Application>Microsoft Office PowerPoint</Application>
  <PresentationFormat>Vlastní</PresentationFormat>
  <Paragraphs>112</Paragraphs>
  <Slides>18</Slides>
  <Notes>18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1" baseType="lpstr">
      <vt:lpstr>Arial</vt:lpstr>
      <vt:lpstr>Century Gothic</vt:lpstr>
      <vt:lpstr>Knihy 16:9</vt:lpstr>
      <vt:lpstr>Akademické psaní.  Citování zdrojů.</vt:lpstr>
      <vt:lpstr>Akademické psaní</vt:lpstr>
      <vt:lpstr>Název</vt:lpstr>
      <vt:lpstr>Abstrakt</vt:lpstr>
      <vt:lpstr>Anotace</vt:lpstr>
      <vt:lpstr>Klíčová slova</vt:lpstr>
      <vt:lpstr>Úvod</vt:lpstr>
      <vt:lpstr>Sdělení textu</vt:lpstr>
      <vt:lpstr>Sdělení textu – jak psát</vt:lpstr>
      <vt:lpstr>Argumentace</vt:lpstr>
      <vt:lpstr>Styl, forma</vt:lpstr>
      <vt:lpstr>Co je účelem článku</vt:lpstr>
      <vt:lpstr>Jak zlepšit svůj text</vt:lpstr>
      <vt:lpstr>Citování, reference</vt:lpstr>
      <vt:lpstr>Citační styl = norma</vt:lpstr>
      <vt:lpstr>Citační metoda</vt:lpstr>
      <vt:lpstr>Struktura bibliografické citace</vt:lpstr>
      <vt:lpstr>Návody, citační managery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Pojem utopie</dc:title>
  <dc:creator>Jan Potoček</dc:creator>
  <cp:lastModifiedBy>Jan Potoček</cp:lastModifiedBy>
  <cp:revision>80</cp:revision>
  <dcterms:created xsi:type="dcterms:W3CDTF">2020-10-19T14:45:20Z</dcterms:created>
  <dcterms:modified xsi:type="dcterms:W3CDTF">2022-11-28T17:43:14Z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0x010100EB242B9112483E45B62CDD90D252477B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