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8" r:id="rId3"/>
    <p:sldId id="268" r:id="rId4"/>
    <p:sldId id="269" r:id="rId5"/>
    <p:sldId id="270" r:id="rId6"/>
    <p:sldId id="259" r:id="rId7"/>
    <p:sldId id="271" r:id="rId8"/>
    <p:sldId id="274" r:id="rId9"/>
    <p:sldId id="272" r:id="rId10"/>
    <p:sldId id="276" r:id="rId11"/>
    <p:sldId id="279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25" autoAdjust="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6DB1D-2C94-4FA9-A55F-2C6DF3B33C9E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D8A50A58-1415-452E-AAA3-1007E5ABC9D8}">
      <dgm:prSet phldrT="[Text]"/>
      <dgm:spPr/>
      <dgm:t>
        <a:bodyPr/>
        <a:lstStyle/>
        <a:p>
          <a:r>
            <a:rPr lang="cs-CZ" dirty="0" err="1" smtClean="0"/>
            <a:t>Pre-trip</a:t>
          </a:r>
          <a:endParaRPr lang="cs-CZ" dirty="0"/>
        </a:p>
      </dgm:t>
    </dgm:pt>
    <dgm:pt modelId="{DDAF817F-4DB4-4436-9C85-4AD2A2FDA619}" type="parTrans" cxnId="{DCD9F919-9C0B-4553-B897-E60803A8474B}">
      <dgm:prSet/>
      <dgm:spPr/>
      <dgm:t>
        <a:bodyPr/>
        <a:lstStyle/>
        <a:p>
          <a:endParaRPr lang="cs-CZ"/>
        </a:p>
      </dgm:t>
    </dgm:pt>
    <dgm:pt modelId="{922FF3AB-6781-4B89-B0AE-BCEE111D2F43}" type="sibTrans" cxnId="{DCD9F919-9C0B-4553-B897-E60803A8474B}">
      <dgm:prSet/>
      <dgm:spPr/>
      <dgm:t>
        <a:bodyPr/>
        <a:lstStyle/>
        <a:p>
          <a:endParaRPr lang="cs-CZ"/>
        </a:p>
      </dgm:t>
    </dgm:pt>
    <dgm:pt modelId="{DE582C24-E2D0-423F-B72A-FE0BF5A27B82}">
      <dgm:prSet phldrT="[Text]"/>
      <dgm:spPr/>
      <dgm:t>
        <a:bodyPr/>
        <a:lstStyle/>
        <a:p>
          <a:r>
            <a:rPr lang="cs-CZ" dirty="0" err="1" smtClean="0"/>
            <a:t>Trip</a:t>
          </a:r>
          <a:endParaRPr lang="cs-CZ" dirty="0"/>
        </a:p>
      </dgm:t>
    </dgm:pt>
    <dgm:pt modelId="{FC9C009A-0B4C-4554-AD06-C85E9F0F3F4C}" type="parTrans" cxnId="{7D4AECBF-451A-4AB2-9567-CF262C1E535E}">
      <dgm:prSet/>
      <dgm:spPr/>
      <dgm:t>
        <a:bodyPr/>
        <a:lstStyle/>
        <a:p>
          <a:endParaRPr lang="cs-CZ"/>
        </a:p>
      </dgm:t>
    </dgm:pt>
    <dgm:pt modelId="{62859657-DC17-4E74-AC2C-50BE34D547F6}" type="sibTrans" cxnId="{7D4AECBF-451A-4AB2-9567-CF262C1E535E}">
      <dgm:prSet/>
      <dgm:spPr/>
      <dgm:t>
        <a:bodyPr/>
        <a:lstStyle/>
        <a:p>
          <a:endParaRPr lang="cs-CZ"/>
        </a:p>
      </dgm:t>
    </dgm:pt>
    <dgm:pt modelId="{117595C6-6E0B-4A7F-876F-F06CE77E313B}">
      <dgm:prSet phldrT="[Text]"/>
      <dgm:spPr/>
      <dgm:t>
        <a:bodyPr/>
        <a:lstStyle/>
        <a:p>
          <a:r>
            <a:rPr lang="cs-CZ" dirty="0" smtClean="0"/>
            <a:t>Post-</a:t>
          </a:r>
          <a:r>
            <a:rPr lang="cs-CZ" dirty="0" err="1" smtClean="0"/>
            <a:t>trip</a:t>
          </a:r>
          <a:endParaRPr lang="cs-CZ" dirty="0"/>
        </a:p>
      </dgm:t>
    </dgm:pt>
    <dgm:pt modelId="{487367DA-86CA-41FC-AFDB-17D4BC52E35A}" type="parTrans" cxnId="{E07C35C4-17B5-4E70-A89B-34954709E3C2}">
      <dgm:prSet/>
      <dgm:spPr/>
      <dgm:t>
        <a:bodyPr/>
        <a:lstStyle/>
        <a:p>
          <a:endParaRPr lang="cs-CZ"/>
        </a:p>
      </dgm:t>
    </dgm:pt>
    <dgm:pt modelId="{565595E4-8438-4C16-8E29-582D6E4EF14F}" type="sibTrans" cxnId="{E07C35C4-17B5-4E70-A89B-34954709E3C2}">
      <dgm:prSet/>
      <dgm:spPr/>
      <dgm:t>
        <a:bodyPr/>
        <a:lstStyle/>
        <a:p>
          <a:endParaRPr lang="cs-CZ"/>
        </a:p>
      </dgm:t>
    </dgm:pt>
    <dgm:pt modelId="{5BE5DE40-1A2A-4003-9E97-62C312F011B1}" type="pres">
      <dgm:prSet presAssocID="{4176DB1D-2C94-4FA9-A55F-2C6DF3B33C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C024597-DFD4-4B24-8043-6688A5B8F8DA}" type="pres">
      <dgm:prSet presAssocID="{D8A50A58-1415-452E-AAA3-1007E5ABC9D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1E4DA1-378C-4ABC-A28B-ECE35B007F44}" type="pres">
      <dgm:prSet presAssocID="{922FF3AB-6781-4B89-B0AE-BCEE111D2F43}" presName="sibTrans" presStyleLbl="sibTrans2D1" presStyleIdx="0" presStyleCnt="3"/>
      <dgm:spPr/>
      <dgm:t>
        <a:bodyPr/>
        <a:lstStyle/>
        <a:p>
          <a:endParaRPr lang="cs-CZ"/>
        </a:p>
      </dgm:t>
    </dgm:pt>
    <dgm:pt modelId="{B6673CC3-39C8-4419-8F84-99CABAA95E2A}" type="pres">
      <dgm:prSet presAssocID="{922FF3AB-6781-4B89-B0AE-BCEE111D2F43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0ED787C0-708D-4C62-BA2A-17DDEC6ECC39}" type="pres">
      <dgm:prSet presAssocID="{DE582C24-E2D0-423F-B72A-FE0BF5A27B8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308098-8784-4A05-B538-DE3DFB28D23D}" type="pres">
      <dgm:prSet presAssocID="{62859657-DC17-4E74-AC2C-50BE34D547F6}" presName="sibTrans" presStyleLbl="sibTrans2D1" presStyleIdx="1" presStyleCnt="3"/>
      <dgm:spPr/>
      <dgm:t>
        <a:bodyPr/>
        <a:lstStyle/>
        <a:p>
          <a:endParaRPr lang="cs-CZ"/>
        </a:p>
      </dgm:t>
    </dgm:pt>
    <dgm:pt modelId="{D6E2A611-BEAB-46EC-9641-60F94F9CD26A}" type="pres">
      <dgm:prSet presAssocID="{62859657-DC17-4E74-AC2C-50BE34D547F6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3A61430E-1065-4CFE-94EC-BF3879BA913C}" type="pres">
      <dgm:prSet presAssocID="{117595C6-6E0B-4A7F-876F-F06CE77E313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BCE85A-5A53-4755-9720-B2603D1319D8}" type="pres">
      <dgm:prSet presAssocID="{565595E4-8438-4C16-8E29-582D6E4EF14F}" presName="sibTrans" presStyleLbl="sibTrans2D1" presStyleIdx="2" presStyleCnt="3"/>
      <dgm:spPr/>
      <dgm:t>
        <a:bodyPr/>
        <a:lstStyle/>
        <a:p>
          <a:endParaRPr lang="cs-CZ"/>
        </a:p>
      </dgm:t>
    </dgm:pt>
    <dgm:pt modelId="{1B14B539-DC8B-4CFF-8ED7-EA3EA36870E4}" type="pres">
      <dgm:prSet presAssocID="{565595E4-8438-4C16-8E29-582D6E4EF14F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7D4AECBF-451A-4AB2-9567-CF262C1E535E}" srcId="{4176DB1D-2C94-4FA9-A55F-2C6DF3B33C9E}" destId="{DE582C24-E2D0-423F-B72A-FE0BF5A27B82}" srcOrd="1" destOrd="0" parTransId="{FC9C009A-0B4C-4554-AD06-C85E9F0F3F4C}" sibTransId="{62859657-DC17-4E74-AC2C-50BE34D547F6}"/>
    <dgm:cxn modelId="{C2FE71A4-01EC-45CB-A16E-FDD166D6CF50}" type="presOf" srcId="{565595E4-8438-4C16-8E29-582D6E4EF14F}" destId="{A8BCE85A-5A53-4755-9720-B2603D1319D8}" srcOrd="0" destOrd="0" presId="urn:microsoft.com/office/officeart/2005/8/layout/cycle2"/>
    <dgm:cxn modelId="{A8A46048-16FC-4037-8F4A-498E7FC86268}" type="presOf" srcId="{565595E4-8438-4C16-8E29-582D6E4EF14F}" destId="{1B14B539-DC8B-4CFF-8ED7-EA3EA36870E4}" srcOrd="1" destOrd="0" presId="urn:microsoft.com/office/officeart/2005/8/layout/cycle2"/>
    <dgm:cxn modelId="{F609AE37-4AE9-4C84-BED6-76CF507FB7E7}" type="presOf" srcId="{117595C6-6E0B-4A7F-876F-F06CE77E313B}" destId="{3A61430E-1065-4CFE-94EC-BF3879BA913C}" srcOrd="0" destOrd="0" presId="urn:microsoft.com/office/officeart/2005/8/layout/cycle2"/>
    <dgm:cxn modelId="{C8E8C706-4F51-4961-9633-909D40ABC4EC}" type="presOf" srcId="{4176DB1D-2C94-4FA9-A55F-2C6DF3B33C9E}" destId="{5BE5DE40-1A2A-4003-9E97-62C312F011B1}" srcOrd="0" destOrd="0" presId="urn:microsoft.com/office/officeart/2005/8/layout/cycle2"/>
    <dgm:cxn modelId="{DCD9F919-9C0B-4553-B897-E60803A8474B}" srcId="{4176DB1D-2C94-4FA9-A55F-2C6DF3B33C9E}" destId="{D8A50A58-1415-452E-AAA3-1007E5ABC9D8}" srcOrd="0" destOrd="0" parTransId="{DDAF817F-4DB4-4436-9C85-4AD2A2FDA619}" sibTransId="{922FF3AB-6781-4B89-B0AE-BCEE111D2F43}"/>
    <dgm:cxn modelId="{60798F6D-C450-4D7D-9CC1-DD6044F6B002}" type="presOf" srcId="{62859657-DC17-4E74-AC2C-50BE34D547F6}" destId="{8E308098-8784-4A05-B538-DE3DFB28D23D}" srcOrd="0" destOrd="0" presId="urn:microsoft.com/office/officeart/2005/8/layout/cycle2"/>
    <dgm:cxn modelId="{9AE113AC-75FB-41E5-869D-6CB94AD59CCA}" type="presOf" srcId="{DE582C24-E2D0-423F-B72A-FE0BF5A27B82}" destId="{0ED787C0-708D-4C62-BA2A-17DDEC6ECC39}" srcOrd="0" destOrd="0" presId="urn:microsoft.com/office/officeart/2005/8/layout/cycle2"/>
    <dgm:cxn modelId="{33E659F6-C181-490F-812C-6B8267A01ABF}" type="presOf" srcId="{62859657-DC17-4E74-AC2C-50BE34D547F6}" destId="{D6E2A611-BEAB-46EC-9641-60F94F9CD26A}" srcOrd="1" destOrd="0" presId="urn:microsoft.com/office/officeart/2005/8/layout/cycle2"/>
    <dgm:cxn modelId="{0629C7B7-1722-47BB-8F9E-2E70E6F09725}" type="presOf" srcId="{D8A50A58-1415-452E-AAA3-1007E5ABC9D8}" destId="{9C024597-DFD4-4B24-8043-6688A5B8F8DA}" srcOrd="0" destOrd="0" presId="urn:microsoft.com/office/officeart/2005/8/layout/cycle2"/>
    <dgm:cxn modelId="{3083AFC5-DD8A-413B-8FC3-03125C3D9E40}" type="presOf" srcId="{922FF3AB-6781-4B89-B0AE-BCEE111D2F43}" destId="{B6673CC3-39C8-4419-8F84-99CABAA95E2A}" srcOrd="1" destOrd="0" presId="urn:microsoft.com/office/officeart/2005/8/layout/cycle2"/>
    <dgm:cxn modelId="{7CF6343A-4A82-4105-9772-29AA436D1DB5}" type="presOf" srcId="{922FF3AB-6781-4B89-B0AE-BCEE111D2F43}" destId="{941E4DA1-378C-4ABC-A28B-ECE35B007F44}" srcOrd="0" destOrd="0" presId="urn:microsoft.com/office/officeart/2005/8/layout/cycle2"/>
    <dgm:cxn modelId="{E07C35C4-17B5-4E70-A89B-34954709E3C2}" srcId="{4176DB1D-2C94-4FA9-A55F-2C6DF3B33C9E}" destId="{117595C6-6E0B-4A7F-876F-F06CE77E313B}" srcOrd="2" destOrd="0" parTransId="{487367DA-86CA-41FC-AFDB-17D4BC52E35A}" sibTransId="{565595E4-8438-4C16-8E29-582D6E4EF14F}"/>
    <dgm:cxn modelId="{BBB7EE0F-0487-43A2-8A69-99C863612E6C}" type="presParOf" srcId="{5BE5DE40-1A2A-4003-9E97-62C312F011B1}" destId="{9C024597-DFD4-4B24-8043-6688A5B8F8DA}" srcOrd="0" destOrd="0" presId="urn:microsoft.com/office/officeart/2005/8/layout/cycle2"/>
    <dgm:cxn modelId="{14433C45-F97D-453C-A434-2C315D61823C}" type="presParOf" srcId="{5BE5DE40-1A2A-4003-9E97-62C312F011B1}" destId="{941E4DA1-378C-4ABC-A28B-ECE35B007F44}" srcOrd="1" destOrd="0" presId="urn:microsoft.com/office/officeart/2005/8/layout/cycle2"/>
    <dgm:cxn modelId="{603DA820-79B4-4E01-BE68-45FF615BF312}" type="presParOf" srcId="{941E4DA1-378C-4ABC-A28B-ECE35B007F44}" destId="{B6673CC3-39C8-4419-8F84-99CABAA95E2A}" srcOrd="0" destOrd="0" presId="urn:microsoft.com/office/officeart/2005/8/layout/cycle2"/>
    <dgm:cxn modelId="{5A3640D7-6AF1-4F99-9F1D-DC724CC1839A}" type="presParOf" srcId="{5BE5DE40-1A2A-4003-9E97-62C312F011B1}" destId="{0ED787C0-708D-4C62-BA2A-17DDEC6ECC39}" srcOrd="2" destOrd="0" presId="urn:microsoft.com/office/officeart/2005/8/layout/cycle2"/>
    <dgm:cxn modelId="{8866DAF9-144F-4BD5-8967-1639E3C6B400}" type="presParOf" srcId="{5BE5DE40-1A2A-4003-9E97-62C312F011B1}" destId="{8E308098-8784-4A05-B538-DE3DFB28D23D}" srcOrd="3" destOrd="0" presId="urn:microsoft.com/office/officeart/2005/8/layout/cycle2"/>
    <dgm:cxn modelId="{0974895C-0B37-4F7F-9A79-64D17A06338F}" type="presParOf" srcId="{8E308098-8784-4A05-B538-DE3DFB28D23D}" destId="{D6E2A611-BEAB-46EC-9641-60F94F9CD26A}" srcOrd="0" destOrd="0" presId="urn:microsoft.com/office/officeart/2005/8/layout/cycle2"/>
    <dgm:cxn modelId="{91F5D74E-8298-446C-A3C6-AB408F7CFFB9}" type="presParOf" srcId="{5BE5DE40-1A2A-4003-9E97-62C312F011B1}" destId="{3A61430E-1065-4CFE-94EC-BF3879BA913C}" srcOrd="4" destOrd="0" presId="urn:microsoft.com/office/officeart/2005/8/layout/cycle2"/>
    <dgm:cxn modelId="{713D6783-C0EF-4187-8582-3865DCFDFED1}" type="presParOf" srcId="{5BE5DE40-1A2A-4003-9E97-62C312F011B1}" destId="{A8BCE85A-5A53-4755-9720-B2603D1319D8}" srcOrd="5" destOrd="0" presId="urn:microsoft.com/office/officeart/2005/8/layout/cycle2"/>
    <dgm:cxn modelId="{A4FE0467-D4A5-4E64-8058-F29B4966ED50}" type="presParOf" srcId="{A8BCE85A-5A53-4755-9720-B2603D1319D8}" destId="{1B14B539-DC8B-4CFF-8ED7-EA3EA36870E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24597-DFD4-4B24-8043-6688A5B8F8DA}">
      <dsp:nvSpPr>
        <dsp:cNvPr id="0" name=""/>
        <dsp:cNvSpPr/>
      </dsp:nvSpPr>
      <dsp:spPr>
        <a:xfrm>
          <a:off x="1275029" y="517"/>
          <a:ext cx="1290029" cy="12900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err="1" smtClean="0"/>
            <a:t>Pre-trip</a:t>
          </a:r>
          <a:endParaRPr lang="cs-CZ" sz="3200" kern="1200" dirty="0"/>
        </a:p>
      </dsp:txBody>
      <dsp:txXfrm>
        <a:off x="1463949" y="189437"/>
        <a:ext cx="912189" cy="912189"/>
      </dsp:txXfrm>
    </dsp:sp>
    <dsp:sp modelId="{941E4DA1-378C-4ABC-A28B-ECE35B007F44}">
      <dsp:nvSpPr>
        <dsp:cNvPr id="0" name=""/>
        <dsp:cNvSpPr/>
      </dsp:nvSpPr>
      <dsp:spPr>
        <a:xfrm rot="3600000">
          <a:off x="2228006" y="1257961"/>
          <a:ext cx="342617" cy="435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>
        <a:off x="2253702" y="1300531"/>
        <a:ext cx="239832" cy="261230"/>
      </dsp:txXfrm>
    </dsp:sp>
    <dsp:sp modelId="{0ED787C0-708D-4C62-BA2A-17DDEC6ECC39}">
      <dsp:nvSpPr>
        <dsp:cNvPr id="0" name=""/>
        <dsp:cNvSpPr/>
      </dsp:nvSpPr>
      <dsp:spPr>
        <a:xfrm>
          <a:off x="2243267" y="1677556"/>
          <a:ext cx="1290029" cy="12900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err="1" smtClean="0"/>
            <a:t>Trip</a:t>
          </a:r>
          <a:endParaRPr lang="cs-CZ" sz="3200" kern="1200" dirty="0"/>
        </a:p>
      </dsp:txBody>
      <dsp:txXfrm>
        <a:off x="2432187" y="1866476"/>
        <a:ext cx="912189" cy="912189"/>
      </dsp:txXfrm>
    </dsp:sp>
    <dsp:sp modelId="{8E308098-8784-4A05-B538-DE3DFB28D23D}">
      <dsp:nvSpPr>
        <dsp:cNvPr id="0" name=""/>
        <dsp:cNvSpPr/>
      </dsp:nvSpPr>
      <dsp:spPr>
        <a:xfrm rot="10800000">
          <a:off x="1758432" y="2104878"/>
          <a:ext cx="342617" cy="435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 rot="10800000">
        <a:off x="1861217" y="2191955"/>
        <a:ext cx="239832" cy="261230"/>
      </dsp:txXfrm>
    </dsp:sp>
    <dsp:sp modelId="{3A61430E-1065-4CFE-94EC-BF3879BA913C}">
      <dsp:nvSpPr>
        <dsp:cNvPr id="0" name=""/>
        <dsp:cNvSpPr/>
      </dsp:nvSpPr>
      <dsp:spPr>
        <a:xfrm>
          <a:off x="306790" y="1677556"/>
          <a:ext cx="1290029" cy="12900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Post-</a:t>
          </a:r>
          <a:r>
            <a:rPr lang="cs-CZ" sz="3200" kern="1200" dirty="0" err="1" smtClean="0"/>
            <a:t>trip</a:t>
          </a:r>
          <a:endParaRPr lang="cs-CZ" sz="3200" kern="1200" dirty="0"/>
        </a:p>
      </dsp:txBody>
      <dsp:txXfrm>
        <a:off x="495710" y="1866476"/>
        <a:ext cx="912189" cy="912189"/>
      </dsp:txXfrm>
    </dsp:sp>
    <dsp:sp modelId="{A8BCE85A-5A53-4755-9720-B2603D1319D8}">
      <dsp:nvSpPr>
        <dsp:cNvPr id="0" name=""/>
        <dsp:cNvSpPr/>
      </dsp:nvSpPr>
      <dsp:spPr>
        <a:xfrm rot="18000000">
          <a:off x="1259767" y="1274757"/>
          <a:ext cx="342617" cy="435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>
        <a:off x="1285463" y="1406341"/>
        <a:ext cx="239832" cy="261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FE9D9-FC31-4333-A99D-F9D235EF5E56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1E9B6-66E5-472A-8177-23DD48323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9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…many </a:t>
            </a:r>
            <a:r>
              <a:rPr lang="cs-CZ" dirty="0" err="1" smtClean="0"/>
              <a:t>of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them</a:t>
            </a:r>
            <a:r>
              <a:rPr lang="cs-CZ" baseline="0" dirty="0" smtClean="0"/>
              <a:t> are </a:t>
            </a:r>
            <a:r>
              <a:rPr lang="cs-CZ" baseline="0" dirty="0" err="1" smtClean="0"/>
              <a:t>depended</a:t>
            </a:r>
            <a:r>
              <a:rPr lang="cs-CZ" baseline="0" dirty="0" smtClean="0"/>
              <a:t> on </a:t>
            </a:r>
            <a:r>
              <a:rPr lang="cs-CZ" baseline="0" dirty="0" err="1" smtClean="0"/>
              <a:t>tourist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their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life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their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behavior</a:t>
            </a:r>
            <a:r>
              <a:rPr lang="cs-CZ" baseline="0" dirty="0" smtClean="0"/>
              <a:t>. </a:t>
            </a:r>
          </a:p>
          <a:p>
            <a:r>
              <a:rPr lang="cs-CZ" baseline="0" dirty="0" smtClean="0"/>
              <a:t>..</a:t>
            </a:r>
            <a:r>
              <a:rPr lang="cs-CZ" baseline="0" dirty="0" err="1" smtClean="0"/>
              <a:t>that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repetition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1E9B6-66E5-472A-8177-23DD483236F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01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65C7131-70B9-4C35-9726-A3BB4603DB9F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13FBC50-F896-4EEC-ACD1-DA6A3AC04CE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8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7131-70B9-4C35-9726-A3BB4603DB9F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BC50-F896-4EEC-ACD1-DA6A3AC04C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9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7131-70B9-4C35-9726-A3BB4603DB9F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BC50-F896-4EEC-ACD1-DA6A3AC04CE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092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7131-70B9-4C35-9726-A3BB4603DB9F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BC50-F896-4EEC-ACD1-DA6A3AC04CE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685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7131-70B9-4C35-9726-A3BB4603DB9F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BC50-F896-4EEC-ACD1-DA6A3AC04C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7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7131-70B9-4C35-9726-A3BB4603DB9F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BC50-F896-4EEC-ACD1-DA6A3AC04CE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735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7131-70B9-4C35-9726-A3BB4603DB9F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BC50-F896-4EEC-ACD1-DA6A3AC04CE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15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7131-70B9-4C35-9726-A3BB4603DB9F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BC50-F896-4EEC-ACD1-DA6A3AC04CE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516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7131-70B9-4C35-9726-A3BB4603DB9F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BC50-F896-4EEC-ACD1-DA6A3AC04CE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85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7131-70B9-4C35-9726-A3BB4603DB9F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BC50-F896-4EEC-ACD1-DA6A3AC04C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75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7131-70B9-4C35-9726-A3BB4603DB9F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BC50-F896-4EEC-ACD1-DA6A3AC04CEA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90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7131-70B9-4C35-9726-A3BB4603DB9F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BC50-F896-4EEC-ACD1-DA6A3AC04C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44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7131-70B9-4C35-9726-A3BB4603DB9F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BC50-F896-4EEC-ACD1-DA6A3AC04CEA}" type="slidenum">
              <a:rPr lang="cs-CZ" smtClean="0"/>
              <a:t>‹#›</a:t>
            </a:fld>
            <a:endParaRPr lang="cs-CZ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51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7131-70B9-4C35-9726-A3BB4603DB9F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BC50-F896-4EEC-ACD1-DA6A3AC04CE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34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7131-70B9-4C35-9726-A3BB4603DB9F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BC50-F896-4EEC-ACD1-DA6A3AC04C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22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7131-70B9-4C35-9726-A3BB4603DB9F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BC50-F896-4EEC-ACD1-DA6A3AC04CEA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38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7131-70B9-4C35-9726-A3BB4603DB9F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BC50-F896-4EEC-ACD1-DA6A3AC04C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61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5C7131-70B9-4C35-9726-A3BB4603DB9F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3FBC50-F896-4EEC-ACD1-DA6A3AC04C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14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2132856"/>
            <a:ext cx="5308866" cy="1515533"/>
          </a:xfrm>
        </p:spPr>
        <p:txBody>
          <a:bodyPr/>
          <a:lstStyle/>
          <a:p>
            <a:r>
              <a:rPr lang="cs-CZ" dirty="0" err="1" smtClean="0"/>
              <a:t>Touris</a:t>
            </a:r>
            <a:r>
              <a:rPr lang="cs-CZ" dirty="0" smtClean="0"/>
              <a:t> </a:t>
            </a:r>
            <a:r>
              <a:rPr lang="cs-CZ" dirty="0" err="1" smtClean="0"/>
              <a:t>Consumer</a:t>
            </a:r>
            <a:r>
              <a:rPr lang="cs-CZ" dirty="0" smtClean="0"/>
              <a:t> </a:t>
            </a:r>
            <a:r>
              <a:rPr lang="cs-CZ" dirty="0" err="1" smtClean="0"/>
              <a:t>Behavior</a:t>
            </a:r>
            <a:r>
              <a:rPr lang="cs-CZ" dirty="0" smtClean="0"/>
              <a:t>; </a:t>
            </a:r>
            <a:br>
              <a:rPr lang="cs-CZ" dirty="0" smtClean="0"/>
            </a:br>
            <a:r>
              <a:rPr lang="cs-CZ" dirty="0" err="1" smtClean="0"/>
              <a:t>Tourist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 smtClean="0"/>
              <a:t>Cycle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23728" y="4365104"/>
            <a:ext cx="5308866" cy="1377651"/>
          </a:xfrm>
        </p:spPr>
        <p:txBody>
          <a:bodyPr/>
          <a:lstStyle/>
          <a:p>
            <a:r>
              <a:rPr lang="cs-CZ" dirty="0" err="1" smtClean="0"/>
              <a:t>Tourism</a:t>
            </a:r>
            <a:r>
              <a:rPr lang="cs-CZ" dirty="0" smtClean="0"/>
              <a:t> Marketing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39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Typologies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tourism</a:t>
            </a:r>
            <a:r>
              <a:rPr lang="cs-CZ" dirty="0" smtClean="0"/>
              <a:t> </a:t>
            </a:r>
            <a:r>
              <a:rPr lang="cs-CZ" dirty="0" err="1" smtClean="0"/>
              <a:t>consumer</a:t>
            </a:r>
            <a:r>
              <a:rPr lang="cs-CZ" dirty="0" smtClean="0"/>
              <a:t> </a:t>
            </a:r>
            <a:r>
              <a:rPr lang="cs-CZ" dirty="0" err="1" smtClean="0"/>
              <a:t>behaviour</a:t>
            </a:r>
            <a:r>
              <a:rPr lang="cs-CZ" dirty="0" smtClean="0"/>
              <a:t> = </a:t>
            </a:r>
            <a:r>
              <a:rPr lang="cs-CZ" dirty="0" err="1" smtClean="0"/>
              <a:t>Gray´s</a:t>
            </a:r>
            <a:r>
              <a:rPr lang="cs-CZ" dirty="0" smtClean="0"/>
              <a:t> </a:t>
            </a:r>
            <a:r>
              <a:rPr lang="cs-CZ" dirty="0" err="1" smtClean="0"/>
              <a:t>classification</a:t>
            </a:r>
            <a:r>
              <a:rPr lang="cs-CZ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Sunlust </a:t>
            </a:r>
            <a:r>
              <a:rPr lang="en-US" dirty="0"/>
              <a:t>Tourism</a:t>
            </a:r>
            <a:r>
              <a:rPr lang="cs-CZ" dirty="0" smtClean="0"/>
              <a:t>…</a:t>
            </a:r>
          </a:p>
          <a:p>
            <a:pPr lvl="1"/>
            <a:r>
              <a:rPr lang="cs-CZ" dirty="0" err="1" smtClean="0"/>
              <a:t>Motivated</a:t>
            </a:r>
            <a:r>
              <a:rPr lang="cs-CZ" dirty="0" smtClean="0"/>
              <a:t> by </a:t>
            </a:r>
            <a:r>
              <a:rPr lang="cs-CZ" dirty="0" err="1" smtClean="0"/>
              <a:t>desire</a:t>
            </a:r>
            <a:r>
              <a:rPr lang="cs-CZ" dirty="0" smtClean="0"/>
              <a:t> to rest, </a:t>
            </a:r>
            <a:r>
              <a:rPr lang="cs-CZ" dirty="0" err="1" smtClean="0"/>
              <a:t>relax</a:t>
            </a:r>
            <a:r>
              <a:rPr lang="cs-CZ" dirty="0" smtClean="0"/>
              <a:t> and </a:t>
            </a:r>
            <a:r>
              <a:rPr lang="cs-CZ" dirty="0" err="1" smtClean="0"/>
              <a:t>enjoy</a:t>
            </a:r>
            <a:r>
              <a:rPr lang="cs-CZ" dirty="0" smtClean="0"/>
              <a:t> 3S</a:t>
            </a:r>
          </a:p>
          <a:p>
            <a:pPr lvl="1"/>
            <a:r>
              <a:rPr lang="cs-CZ" dirty="0" smtClean="0"/>
              <a:t>Hotel </a:t>
            </a:r>
            <a:r>
              <a:rPr lang="cs-CZ" dirty="0" err="1" smtClean="0"/>
              <a:t>forms</a:t>
            </a:r>
            <a:r>
              <a:rPr lang="cs-CZ" dirty="0" smtClean="0"/>
              <a:t> </a:t>
            </a:r>
            <a:r>
              <a:rPr lang="cs-CZ" dirty="0" err="1" smtClean="0"/>
              <a:t>important</a:t>
            </a:r>
            <a:r>
              <a:rPr lang="cs-CZ" dirty="0"/>
              <a:t> </a:t>
            </a:r>
            <a:r>
              <a:rPr lang="cs-CZ" dirty="0" smtClean="0"/>
              <a:t>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itinerary</a:t>
            </a:r>
            <a:endParaRPr lang="cs-CZ" dirty="0" smtClean="0"/>
          </a:p>
          <a:p>
            <a:pPr lvl="1"/>
            <a:r>
              <a:rPr lang="cs-CZ" dirty="0" err="1" smtClean="0"/>
              <a:t>Typically</a:t>
            </a:r>
            <a:r>
              <a:rPr lang="cs-CZ" dirty="0" smtClean="0"/>
              <a:t> </a:t>
            </a:r>
            <a:r>
              <a:rPr lang="cs-CZ" dirty="0" err="1" smtClean="0"/>
              <a:t>middle</a:t>
            </a:r>
            <a:r>
              <a:rPr lang="cs-CZ" dirty="0" smtClean="0"/>
              <a:t> </a:t>
            </a:r>
            <a:r>
              <a:rPr lang="cs-CZ" dirty="0" err="1" smtClean="0"/>
              <a:t>age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population</a:t>
            </a:r>
            <a:endParaRPr lang="cs-CZ" dirty="0"/>
          </a:p>
          <a:p>
            <a:r>
              <a:rPr lang="en-US" dirty="0" smtClean="0"/>
              <a:t>Wanderlust Tourism</a:t>
            </a:r>
            <a:r>
              <a:rPr lang="cs-CZ" dirty="0" smtClean="0"/>
              <a:t>…</a:t>
            </a:r>
          </a:p>
          <a:p>
            <a:pPr lvl="1"/>
            <a:r>
              <a:rPr lang="cs-CZ" dirty="0" err="1" smtClean="0"/>
              <a:t>Desire</a:t>
            </a:r>
            <a:r>
              <a:rPr lang="cs-CZ" dirty="0" smtClean="0"/>
              <a:t> to </a:t>
            </a:r>
            <a:r>
              <a:rPr lang="cs-CZ" dirty="0" err="1" smtClean="0"/>
              <a:t>travel</a:t>
            </a:r>
            <a:r>
              <a:rPr lang="cs-CZ" dirty="0" smtClean="0"/>
              <a:t> and </a:t>
            </a:r>
            <a:r>
              <a:rPr lang="cs-CZ" dirty="0" err="1" smtClean="0"/>
              <a:t>experience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Hotel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meant</a:t>
            </a:r>
            <a:r>
              <a:rPr lang="cs-CZ" dirty="0" smtClean="0"/>
              <a:t> as a place to </a:t>
            </a:r>
            <a:r>
              <a:rPr lang="cs-CZ" dirty="0" err="1" smtClean="0"/>
              <a:t>sleep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night</a:t>
            </a:r>
          </a:p>
          <a:p>
            <a:pPr lvl="1"/>
            <a:r>
              <a:rPr lang="cs-CZ" dirty="0" err="1" smtClean="0"/>
              <a:t>Typicaly</a:t>
            </a:r>
            <a:r>
              <a:rPr lang="cs-CZ" dirty="0" smtClean="0"/>
              <a:t> </a:t>
            </a:r>
            <a:r>
              <a:rPr lang="cs-CZ" dirty="0" err="1" smtClean="0"/>
              <a:t>involves</a:t>
            </a:r>
            <a:r>
              <a:rPr lang="cs-CZ" dirty="0" smtClean="0"/>
              <a:t> </a:t>
            </a:r>
            <a:r>
              <a:rPr lang="cs-CZ" dirty="0" err="1" smtClean="0"/>
              <a:t>young</a:t>
            </a:r>
            <a:r>
              <a:rPr lang="cs-CZ" dirty="0" smtClean="0"/>
              <a:t> </a:t>
            </a:r>
            <a:r>
              <a:rPr lang="cs-CZ" dirty="0" err="1" smtClean="0"/>
              <a:t>generation</a:t>
            </a:r>
            <a:r>
              <a:rPr lang="cs-CZ" dirty="0" smtClean="0"/>
              <a:t> 20-35 </a:t>
            </a:r>
            <a:r>
              <a:rPr lang="cs-CZ" dirty="0" err="1" smtClean="0"/>
              <a:t>years</a:t>
            </a:r>
            <a:endParaRPr lang="cs-CZ" dirty="0" smtClean="0"/>
          </a:p>
          <a:p>
            <a:r>
              <a:rPr lang="en-US" dirty="0" smtClean="0"/>
              <a:t>Shopping Tourism</a:t>
            </a:r>
            <a:r>
              <a:rPr lang="cs-CZ" dirty="0" smtClean="0"/>
              <a:t>…</a:t>
            </a:r>
          </a:p>
          <a:p>
            <a:pPr lvl="1"/>
            <a:r>
              <a:rPr lang="cs-CZ" dirty="0" smtClean="0"/>
              <a:t>New S in 3S </a:t>
            </a:r>
            <a:r>
              <a:rPr lang="cs-CZ" dirty="0" err="1" smtClean="0"/>
              <a:t>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>
          <a:xfrm>
            <a:off x="2179638" y="817563"/>
            <a:ext cx="6964362" cy="1201737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sz="quarter" idx="4294967295"/>
          </p:nvPr>
        </p:nvSpPr>
        <p:spPr>
          <a:xfrm>
            <a:off x="0" y="1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32856"/>
            <a:ext cx="4320480" cy="314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Features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tourists visit specific destination, they never behave the way they will in native place </a:t>
            </a:r>
            <a:endParaRPr lang="cs-CZ" dirty="0" smtClean="0"/>
          </a:p>
          <a:p>
            <a:r>
              <a:rPr lang="en-US" dirty="0" err="1" smtClean="0"/>
              <a:t>Behavioural</a:t>
            </a:r>
            <a:r>
              <a:rPr lang="en-US" dirty="0" smtClean="0"/>
              <a:t> </a:t>
            </a:r>
            <a:r>
              <a:rPr lang="en-US" dirty="0"/>
              <a:t>traits may differ depending on background &amp; nationality </a:t>
            </a:r>
            <a:endParaRPr lang="cs-CZ" dirty="0" smtClean="0"/>
          </a:p>
          <a:p>
            <a:r>
              <a:rPr lang="en-US" dirty="0" smtClean="0"/>
              <a:t>Tangible </a:t>
            </a:r>
            <a:r>
              <a:rPr lang="en-US" dirty="0"/>
              <a:t>products can be assessed better before purchase; tourism being intangible product consumer has to rely on books, reviews, blogs, websites, movies, word-of-mouth etc. </a:t>
            </a:r>
            <a:endParaRPr lang="cs-CZ" dirty="0"/>
          </a:p>
          <a:p>
            <a:r>
              <a:rPr lang="en-US" dirty="0" smtClean="0"/>
              <a:t>Global </a:t>
            </a:r>
            <a:r>
              <a:rPr lang="en-US" dirty="0"/>
              <a:t>‘culture of consumption’ where leisure travel increasingly commoditized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Tourist</a:t>
            </a:r>
            <a:r>
              <a:rPr lang="cs-CZ" dirty="0" smtClean="0"/>
              <a:t> </a:t>
            </a:r>
            <a:r>
              <a:rPr lang="cs-CZ" dirty="0" err="1" smtClean="0"/>
              <a:t>Consumer</a:t>
            </a:r>
            <a:r>
              <a:rPr lang="cs-CZ" dirty="0" smtClean="0"/>
              <a:t> </a:t>
            </a:r>
            <a:r>
              <a:rPr lang="cs-CZ" dirty="0" err="1" smtClean="0"/>
              <a:t>Behaviour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Touris</a:t>
            </a:r>
            <a:r>
              <a:rPr lang="cs-CZ" dirty="0" smtClean="0"/>
              <a:t>t</a:t>
            </a:r>
            <a:r>
              <a:rPr lang="en-US" dirty="0" smtClean="0"/>
              <a:t> </a:t>
            </a:r>
            <a:r>
              <a:rPr lang="en-US" dirty="0"/>
              <a:t>consumer </a:t>
            </a:r>
            <a:r>
              <a:rPr lang="en-US" dirty="0" smtClean="0"/>
              <a:t>behavior </a:t>
            </a:r>
            <a:r>
              <a:rPr lang="en-US" dirty="0"/>
              <a:t>is influenced by the attributes of the tourist destination, communication and image of travel destination, as also by the </a:t>
            </a:r>
            <a:r>
              <a:rPr lang="en-US" dirty="0" err="1"/>
              <a:t>quali</a:t>
            </a:r>
            <a:r>
              <a:rPr lang="cs-CZ" dirty="0"/>
              <a:t>t</a:t>
            </a:r>
            <a:r>
              <a:rPr lang="en-US" dirty="0"/>
              <a:t>y of services rendered.</a:t>
            </a:r>
          </a:p>
          <a:p>
            <a:r>
              <a:rPr lang="en-US" dirty="0"/>
              <a:t>There are various challenges for tourism in the face of rapidly changing geopolitical and economic situation, technological innovation and demographic changes.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74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Needs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tourist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Many </a:t>
            </a:r>
            <a:r>
              <a:rPr lang="cs-CZ" dirty="0" err="1" smtClean="0"/>
              <a:t>decisions</a:t>
            </a:r>
            <a:r>
              <a:rPr lang="cs-CZ" dirty="0" smtClean="0"/>
              <a:t> are made </a:t>
            </a:r>
            <a:r>
              <a:rPr lang="cs-CZ" dirty="0" err="1" smtClean="0"/>
              <a:t>emotionally</a:t>
            </a:r>
            <a:r>
              <a:rPr lang="cs-CZ" dirty="0"/>
              <a:t> </a:t>
            </a:r>
            <a:r>
              <a:rPr lang="cs-CZ" dirty="0" smtClean="0"/>
              <a:t>but…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3 </a:t>
            </a:r>
            <a:r>
              <a:rPr lang="cs-CZ" dirty="0" err="1" smtClean="0"/>
              <a:t>kinds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tourist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err="1" smtClean="0"/>
              <a:t>Inbound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err="1" smtClean="0"/>
              <a:t>Outbound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Domestic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349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5688124" y="4379426"/>
            <a:ext cx="2916237" cy="896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cs-CZ" sz="1800" dirty="0" err="1" smtClean="0"/>
              <a:t>Scenic</a:t>
            </a:r>
            <a:r>
              <a:rPr lang="cs-CZ" sz="1800" dirty="0" smtClean="0"/>
              <a:t> </a:t>
            </a:r>
            <a:r>
              <a:rPr lang="cs-CZ" sz="1800" dirty="0" err="1" smtClean="0"/>
              <a:t>spots</a:t>
            </a:r>
            <a:r>
              <a:rPr lang="cs-CZ" sz="1800" dirty="0" smtClean="0"/>
              <a:t> in and </a:t>
            </a:r>
            <a:r>
              <a:rPr lang="cs-CZ" sz="1800" dirty="0" err="1" smtClean="0"/>
              <a:t>around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touris</a:t>
            </a:r>
            <a:r>
              <a:rPr lang="cs-CZ" sz="1800" dirty="0" smtClean="0"/>
              <a:t> </a:t>
            </a:r>
            <a:r>
              <a:rPr lang="cs-CZ" sz="1800" dirty="0" err="1" smtClean="0"/>
              <a:t>destination</a:t>
            </a:r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186435" y="640450"/>
            <a:ext cx="6799262" cy="1303337"/>
          </a:xfrm>
        </p:spPr>
        <p:txBody>
          <a:bodyPr/>
          <a:lstStyle/>
          <a:p>
            <a:r>
              <a:rPr lang="en-US" dirty="0" smtClean="0"/>
              <a:t>Needs of tourist</a:t>
            </a:r>
            <a:r>
              <a:rPr lang="cs-CZ" dirty="0" smtClean="0"/>
              <a:t>s</a:t>
            </a:r>
            <a:endParaRPr lang="en-US" dirty="0"/>
          </a:p>
        </p:txBody>
      </p:sp>
      <p:sp>
        <p:nvSpPr>
          <p:cNvPr id="4" name="Zaoblený obdélník 3"/>
          <p:cNvSpPr/>
          <p:nvPr/>
        </p:nvSpPr>
        <p:spPr>
          <a:xfrm>
            <a:off x="899592" y="3212976"/>
            <a:ext cx="2520280" cy="12241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Needs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tourists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5688124" y="2935465"/>
            <a:ext cx="29163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Boarding</a:t>
            </a:r>
            <a:r>
              <a:rPr lang="cs-CZ" dirty="0" smtClean="0"/>
              <a:t> and </a:t>
            </a:r>
            <a:r>
              <a:rPr lang="cs-CZ" dirty="0" err="1" smtClean="0"/>
              <a:t>lodging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5688124" y="1700808"/>
            <a:ext cx="29163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Mode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travel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5688124" y="5733256"/>
            <a:ext cx="29163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Package</a:t>
            </a:r>
            <a:r>
              <a:rPr lang="cs-CZ" dirty="0" smtClean="0"/>
              <a:t> tour(s)</a:t>
            </a:r>
            <a:endParaRPr lang="cs-CZ" dirty="0"/>
          </a:p>
        </p:txBody>
      </p:sp>
      <p:cxnSp>
        <p:nvCxnSpPr>
          <p:cNvPr id="15" name="Pravoúhlá spojnice 14"/>
          <p:cNvCxnSpPr>
            <a:stCxn id="4" idx="3"/>
            <a:endCxn id="6" idx="1"/>
          </p:cNvCxnSpPr>
          <p:nvPr/>
        </p:nvCxnSpPr>
        <p:spPr>
          <a:xfrm flipV="1">
            <a:off x="3419872" y="3331509"/>
            <a:ext cx="2268252" cy="49353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ravoúhlá spojnice 16"/>
          <p:cNvCxnSpPr>
            <a:stCxn id="4" idx="3"/>
            <a:endCxn id="5" idx="1"/>
          </p:cNvCxnSpPr>
          <p:nvPr/>
        </p:nvCxnSpPr>
        <p:spPr>
          <a:xfrm>
            <a:off x="3419872" y="3825044"/>
            <a:ext cx="2268252" cy="100285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oúhlá spojnice 18"/>
          <p:cNvCxnSpPr>
            <a:stCxn id="4" idx="3"/>
            <a:endCxn id="8" idx="1"/>
          </p:cNvCxnSpPr>
          <p:nvPr/>
        </p:nvCxnSpPr>
        <p:spPr>
          <a:xfrm>
            <a:off x="3419872" y="3825044"/>
            <a:ext cx="2268252" cy="223224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ravoúhlá spojnice 21"/>
          <p:cNvCxnSpPr>
            <a:stCxn id="4" idx="3"/>
            <a:endCxn id="7" idx="1"/>
          </p:cNvCxnSpPr>
          <p:nvPr/>
        </p:nvCxnSpPr>
        <p:spPr>
          <a:xfrm flipV="1">
            <a:off x="3419872" y="2096852"/>
            <a:ext cx="2268252" cy="172819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5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1520" y="548680"/>
            <a:ext cx="8229600" cy="1143000"/>
          </a:xfrm>
        </p:spPr>
        <p:txBody>
          <a:bodyPr/>
          <a:lstStyle/>
          <a:p>
            <a:r>
              <a:rPr lang="cs-CZ" dirty="0" err="1" smtClean="0"/>
              <a:t>Tourist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 smtClean="0"/>
              <a:t>Cycle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403648" y="2348880"/>
            <a:ext cx="6799262" cy="34448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phases</a:t>
            </a:r>
            <a:r>
              <a:rPr lang="cs-CZ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Pre-trip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Trip</a:t>
            </a:r>
            <a:r>
              <a:rPr lang="cs-CZ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Post-</a:t>
            </a:r>
            <a:r>
              <a:rPr lang="cs-CZ" dirty="0" err="1" smtClean="0"/>
              <a:t>trip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0" indent="0">
              <a:buNone/>
            </a:pPr>
            <a:r>
              <a:rPr lang="en-US" sz="1800" dirty="0" smtClean="0"/>
              <a:t>There are some </a:t>
            </a:r>
            <a:r>
              <a:rPr lang="en-US" sz="1800" dirty="0" err="1" smtClean="0"/>
              <a:t>simila</a:t>
            </a:r>
            <a:r>
              <a:rPr lang="cs-CZ" sz="1800" dirty="0" smtClean="0"/>
              <a:t>r</a:t>
            </a:r>
            <a:r>
              <a:rPr lang="en-US" sz="1800" dirty="0" smtClean="0"/>
              <a:t> pre-trip requirements for the three kinds of tourists (domestic, inbound and outbound). These include information about the destination, boarding/lodging, mode of travel…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cs-CZ" sz="1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37111874"/>
              </p:ext>
            </p:extLst>
          </p:nvPr>
        </p:nvGraphicFramePr>
        <p:xfrm>
          <a:off x="4283968" y="1484784"/>
          <a:ext cx="3840088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31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16824" cy="1303867"/>
          </a:xfrm>
        </p:spPr>
        <p:txBody>
          <a:bodyPr>
            <a:normAutofit/>
          </a:bodyPr>
          <a:lstStyle/>
          <a:p>
            <a:r>
              <a:rPr lang="en-US" dirty="0" smtClean="0"/>
              <a:t>Tourist Decision-Making Process</a:t>
            </a:r>
            <a:endParaRPr lang="en-US" dirty="0"/>
          </a:p>
        </p:txBody>
      </p:sp>
      <p:sp>
        <p:nvSpPr>
          <p:cNvPr id="4" name="Zaoblený obdélník 3"/>
          <p:cNvSpPr/>
          <p:nvPr/>
        </p:nvSpPr>
        <p:spPr>
          <a:xfrm>
            <a:off x="2843808" y="1412776"/>
            <a:ext cx="208823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Need</a:t>
            </a:r>
            <a:r>
              <a:rPr lang="cs-CZ" dirty="0" smtClean="0"/>
              <a:t> </a:t>
            </a:r>
            <a:r>
              <a:rPr lang="cs-CZ" dirty="0" err="1" smtClean="0"/>
              <a:t>recognition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2843808" y="3573016"/>
            <a:ext cx="208823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Alternative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2835341" y="2492896"/>
            <a:ext cx="208823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2843808" y="5668983"/>
            <a:ext cx="208823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Outcome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2843808" y="4581128"/>
            <a:ext cx="208823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decision</a:t>
            </a:r>
            <a:endParaRPr lang="cs-CZ" dirty="0"/>
          </a:p>
        </p:txBody>
      </p:sp>
      <p:cxnSp>
        <p:nvCxnSpPr>
          <p:cNvPr id="10" name="Přímá spojnice se šipkou 9"/>
          <p:cNvCxnSpPr>
            <a:stCxn id="4" idx="2"/>
            <a:endCxn id="6" idx="0"/>
          </p:cNvCxnSpPr>
          <p:nvPr/>
        </p:nvCxnSpPr>
        <p:spPr>
          <a:xfrm flipH="1">
            <a:off x="3879457" y="2060848"/>
            <a:ext cx="8467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>
            <a:stCxn id="6" idx="2"/>
            <a:endCxn id="5" idx="0"/>
          </p:cNvCxnSpPr>
          <p:nvPr/>
        </p:nvCxnSpPr>
        <p:spPr>
          <a:xfrm>
            <a:off x="3879457" y="3140968"/>
            <a:ext cx="8467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5" idx="2"/>
            <a:endCxn id="8" idx="0"/>
          </p:cNvCxnSpPr>
          <p:nvPr/>
        </p:nvCxnSpPr>
        <p:spPr>
          <a:xfrm>
            <a:off x="3887924" y="422108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stCxn id="8" idx="2"/>
            <a:endCxn id="7" idx="0"/>
          </p:cNvCxnSpPr>
          <p:nvPr/>
        </p:nvCxnSpPr>
        <p:spPr>
          <a:xfrm>
            <a:off x="3887924" y="5229200"/>
            <a:ext cx="0" cy="4397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48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81443094"/>
              </p:ext>
            </p:extLst>
          </p:nvPr>
        </p:nvGraphicFramePr>
        <p:xfrm>
          <a:off x="323528" y="404664"/>
          <a:ext cx="8424935" cy="62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987">
                  <a:extLst>
                    <a:ext uri="{9D8B030D-6E8A-4147-A177-3AD203B41FA5}">
                      <a16:colId xmlns:a16="http://schemas.microsoft.com/office/drawing/2014/main" val="1189785886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val="1854427171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val="2925603979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val="72944163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val="1788833262"/>
                    </a:ext>
                  </a:extLst>
                </a:gridCol>
              </a:tblGrid>
              <a:tr h="63797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WHO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WHERE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WHEN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HOW</a:t>
                      </a:r>
                    </a:p>
                    <a:p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06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700" b="1" dirty="0" err="1" smtClean="0"/>
                        <a:t>Need</a:t>
                      </a:r>
                      <a:r>
                        <a:rPr lang="cs-CZ" sz="1700" b="1" dirty="0" smtClean="0"/>
                        <a:t> </a:t>
                      </a:r>
                      <a:r>
                        <a:rPr lang="cs-CZ" sz="1700" b="1" dirty="0" err="1" smtClean="0"/>
                        <a:t>arousal</a:t>
                      </a:r>
                      <a:endParaRPr lang="cs-CZ" sz="17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/>
                        <a:t>Initiator</a:t>
                      </a:r>
                      <a:r>
                        <a:rPr lang="cs-CZ" sz="1700" dirty="0" smtClean="0"/>
                        <a:t>: </a:t>
                      </a:r>
                      <a:r>
                        <a:rPr lang="cs-CZ" sz="1700" dirty="0" err="1" smtClean="0"/>
                        <a:t>family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members</a:t>
                      </a:r>
                      <a:r>
                        <a:rPr lang="cs-CZ" sz="1700" dirty="0" smtClean="0"/>
                        <a:t>,</a:t>
                      </a:r>
                      <a:r>
                        <a:rPr lang="cs-CZ" sz="1700" baseline="0" dirty="0" smtClean="0"/>
                        <a:t> </a:t>
                      </a:r>
                      <a:r>
                        <a:rPr lang="cs-CZ" sz="1700" baseline="0" dirty="0" err="1" smtClean="0"/>
                        <a:t>influences</a:t>
                      </a:r>
                      <a:r>
                        <a:rPr lang="cs-CZ" sz="1700" baseline="0" dirty="0" smtClean="0"/>
                        <a:t>, </a:t>
                      </a:r>
                      <a:r>
                        <a:rPr lang="cs-CZ" sz="1700" baseline="0" dirty="0" err="1" smtClean="0"/>
                        <a:t>colleagues</a:t>
                      </a:r>
                      <a:r>
                        <a:rPr lang="cs-CZ" sz="1700" baseline="0" dirty="0" smtClean="0"/>
                        <a:t>, </a:t>
                      </a:r>
                      <a:r>
                        <a:rPr lang="cs-CZ" sz="1700" baseline="0" dirty="0" err="1" smtClean="0"/>
                        <a:t>friend</a:t>
                      </a:r>
                      <a:r>
                        <a:rPr lang="cs-CZ" sz="1700" baseline="0" dirty="0" smtClean="0"/>
                        <a:t> and </a:t>
                      </a:r>
                      <a:r>
                        <a:rPr lang="cs-CZ" sz="1700" baseline="0" dirty="0" err="1" smtClean="0"/>
                        <a:t>relatives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/>
                        <a:t>Travel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portals</a:t>
                      </a:r>
                      <a:r>
                        <a:rPr lang="cs-CZ" sz="1700" dirty="0" smtClean="0"/>
                        <a:t>, media </a:t>
                      </a:r>
                      <a:r>
                        <a:rPr lang="cs-CZ" sz="1700" dirty="0" err="1" smtClean="0"/>
                        <a:t>advertisements</a:t>
                      </a:r>
                      <a:r>
                        <a:rPr lang="cs-CZ" sz="1700" dirty="0" smtClean="0"/>
                        <a:t>, </a:t>
                      </a:r>
                      <a:r>
                        <a:rPr lang="cs-CZ" sz="1700" dirty="0" err="1" smtClean="0"/>
                        <a:t>travel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books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Prior</a:t>
                      </a:r>
                      <a:r>
                        <a:rPr lang="cs-CZ" sz="1700" baseline="0" dirty="0" smtClean="0"/>
                        <a:t> to </a:t>
                      </a:r>
                      <a:r>
                        <a:rPr lang="cs-CZ" sz="1700" baseline="0" dirty="0" err="1" smtClean="0"/>
                        <a:t>the</a:t>
                      </a:r>
                      <a:r>
                        <a:rPr lang="cs-CZ" sz="1700" baseline="0" dirty="0" smtClean="0"/>
                        <a:t> </a:t>
                      </a:r>
                      <a:r>
                        <a:rPr lang="cs-CZ" sz="1700" baseline="0" dirty="0" err="1" smtClean="0"/>
                        <a:t>preferred</a:t>
                      </a:r>
                      <a:r>
                        <a:rPr lang="cs-CZ" sz="1700" baseline="0" dirty="0" smtClean="0"/>
                        <a:t> </a:t>
                      </a:r>
                      <a:r>
                        <a:rPr lang="cs-CZ" sz="1700" baseline="0" dirty="0" err="1" smtClean="0"/>
                        <a:t>season</a:t>
                      </a:r>
                      <a:r>
                        <a:rPr lang="cs-CZ" sz="1700" baseline="0" dirty="0" smtClean="0"/>
                        <a:t>/</a:t>
                      </a:r>
                      <a:r>
                        <a:rPr lang="cs-CZ" sz="1700" baseline="0" dirty="0" err="1" smtClean="0"/>
                        <a:t>holidays</a:t>
                      </a:r>
                      <a:r>
                        <a:rPr lang="cs-CZ" sz="1700" baseline="0" dirty="0" smtClean="0"/>
                        <a:t> 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/>
                        <a:t>Evaluation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of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intrinsic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needs</a:t>
                      </a:r>
                      <a:endParaRPr lang="cs-CZ" sz="17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95336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700" b="1" dirty="0" err="1" smtClean="0"/>
                        <a:t>Information</a:t>
                      </a:r>
                      <a:r>
                        <a:rPr lang="cs-CZ" sz="1700" b="1" dirty="0" smtClean="0"/>
                        <a:t> </a:t>
                      </a:r>
                      <a:r>
                        <a:rPr lang="cs-CZ" sz="1700" b="1" dirty="0" err="1" smtClean="0"/>
                        <a:t>Search</a:t>
                      </a:r>
                      <a:r>
                        <a:rPr lang="cs-CZ" sz="1700" b="1" dirty="0" smtClean="0"/>
                        <a:t> </a:t>
                      </a:r>
                      <a:r>
                        <a:rPr lang="cs-CZ" sz="1700" b="1" dirty="0" err="1" smtClean="0"/>
                        <a:t>about</a:t>
                      </a:r>
                      <a:r>
                        <a:rPr lang="cs-CZ" sz="1700" b="1" baseline="0" dirty="0" smtClean="0"/>
                        <a:t> </a:t>
                      </a:r>
                      <a:r>
                        <a:rPr lang="cs-CZ" sz="1700" b="1" baseline="0" dirty="0" err="1" smtClean="0"/>
                        <a:t>Destination</a:t>
                      </a:r>
                      <a:endParaRPr lang="cs-CZ" sz="17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/>
                        <a:t>Family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members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search</a:t>
                      </a:r>
                      <a:r>
                        <a:rPr lang="cs-CZ" sz="1700" dirty="0" smtClean="0"/>
                        <a:t> data </a:t>
                      </a:r>
                      <a:r>
                        <a:rPr lang="cs-CZ" sz="1700" dirty="0" err="1" smtClean="0"/>
                        <a:t>from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secondary</a:t>
                      </a:r>
                      <a:r>
                        <a:rPr lang="cs-CZ" sz="1700" dirty="0" smtClean="0"/>
                        <a:t> data </a:t>
                      </a:r>
                      <a:r>
                        <a:rPr lang="cs-CZ" sz="1700" dirty="0" err="1" smtClean="0"/>
                        <a:t>sources</a:t>
                      </a:r>
                      <a:r>
                        <a:rPr lang="cs-CZ" sz="1700" dirty="0" smtClean="0"/>
                        <a:t> and TA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Internet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Prior to </a:t>
                      </a:r>
                      <a:r>
                        <a:rPr lang="cs-CZ" sz="1700" dirty="0" err="1" smtClean="0"/>
                        <a:t>the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preferred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season</a:t>
                      </a:r>
                      <a:r>
                        <a:rPr lang="cs-CZ" sz="1700" dirty="0" smtClean="0"/>
                        <a:t>/</a:t>
                      </a:r>
                      <a:r>
                        <a:rPr lang="cs-CZ" sz="1700" dirty="0" err="1" smtClean="0"/>
                        <a:t>holiday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Surf </a:t>
                      </a:r>
                      <a:r>
                        <a:rPr lang="cs-CZ" sz="1700" dirty="0" err="1" smtClean="0"/>
                        <a:t>the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travel</a:t>
                      </a:r>
                      <a:r>
                        <a:rPr lang="cs-CZ" sz="1700" baseline="0" dirty="0" smtClean="0"/>
                        <a:t> </a:t>
                      </a:r>
                      <a:r>
                        <a:rPr lang="cs-CZ" sz="1700" baseline="0" dirty="0" err="1" smtClean="0"/>
                        <a:t>portals</a:t>
                      </a:r>
                      <a:r>
                        <a:rPr lang="cs-CZ" sz="1700" baseline="0" dirty="0" smtClean="0"/>
                        <a:t> and </a:t>
                      </a:r>
                      <a:r>
                        <a:rPr lang="cs-CZ" sz="1700" baseline="0" dirty="0" err="1" smtClean="0"/>
                        <a:t>cosult</a:t>
                      </a:r>
                      <a:r>
                        <a:rPr lang="cs-CZ" sz="1700" baseline="0" dirty="0" smtClean="0"/>
                        <a:t> </a:t>
                      </a:r>
                      <a:r>
                        <a:rPr lang="cs-CZ" sz="1700" baseline="0" dirty="0" err="1" smtClean="0"/>
                        <a:t>travel</a:t>
                      </a:r>
                      <a:r>
                        <a:rPr lang="cs-CZ" sz="1700" baseline="0" dirty="0" smtClean="0"/>
                        <a:t> </a:t>
                      </a:r>
                      <a:r>
                        <a:rPr lang="cs-CZ" sz="1700" baseline="0" dirty="0" err="1" smtClean="0"/>
                        <a:t>magazines</a:t>
                      </a:r>
                      <a:endParaRPr lang="cs-CZ" sz="17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88972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700" b="1" dirty="0" err="1" smtClean="0"/>
                        <a:t>Travel</a:t>
                      </a:r>
                      <a:r>
                        <a:rPr lang="cs-CZ" sz="1700" b="1" dirty="0" smtClean="0"/>
                        <a:t> </a:t>
                      </a:r>
                      <a:r>
                        <a:rPr lang="cs-CZ" sz="1700" b="1" dirty="0" err="1" smtClean="0"/>
                        <a:t>Logistic</a:t>
                      </a:r>
                      <a:endParaRPr lang="cs-CZ" sz="17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FM and TA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/>
                        <a:t>Planning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stage</a:t>
                      </a:r>
                      <a:r>
                        <a:rPr lang="cs-CZ" sz="1700" dirty="0" smtClean="0"/>
                        <a:t>, 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Prior to </a:t>
                      </a:r>
                      <a:r>
                        <a:rPr lang="cs-CZ" sz="1700" dirty="0" err="1" smtClean="0"/>
                        <a:t>the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preferred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season</a:t>
                      </a:r>
                      <a:r>
                        <a:rPr lang="cs-CZ" sz="1700" dirty="0" smtClean="0"/>
                        <a:t>/</a:t>
                      </a:r>
                      <a:r>
                        <a:rPr lang="cs-CZ" sz="1700" dirty="0" err="1" smtClean="0"/>
                        <a:t>holiday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/>
                        <a:t>Travel</a:t>
                      </a:r>
                      <a:r>
                        <a:rPr lang="cs-CZ" sz="1700" dirty="0" smtClean="0"/>
                        <a:t> agent </a:t>
                      </a:r>
                      <a:r>
                        <a:rPr lang="cs-CZ" sz="1700" dirty="0" err="1" smtClean="0"/>
                        <a:t>services</a:t>
                      </a:r>
                      <a:endParaRPr lang="cs-CZ" sz="17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114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700" b="1" dirty="0" err="1" smtClean="0"/>
                        <a:t>Purchase</a:t>
                      </a:r>
                      <a:endParaRPr lang="cs-CZ" sz="17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FM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/>
                        <a:t>Destination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/>
                        <a:t>Holiday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season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/>
                        <a:t>Classify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destination</a:t>
                      </a:r>
                      <a:r>
                        <a:rPr lang="cs-CZ" sz="1700" dirty="0" smtClean="0"/>
                        <a:t> on </a:t>
                      </a:r>
                      <a:r>
                        <a:rPr lang="cs-CZ" sz="1700" dirty="0" err="1" smtClean="0"/>
                        <a:t>the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basis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of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preferences</a:t>
                      </a:r>
                      <a:r>
                        <a:rPr lang="cs-CZ" sz="1700" dirty="0" smtClean="0"/>
                        <a:t> and </a:t>
                      </a:r>
                      <a:r>
                        <a:rPr lang="cs-CZ" sz="1700" dirty="0" err="1" smtClean="0"/>
                        <a:t>economic</a:t>
                      </a:r>
                      <a:r>
                        <a:rPr lang="cs-CZ" sz="1700" baseline="0" dirty="0" smtClean="0"/>
                        <a:t> </a:t>
                      </a:r>
                      <a:r>
                        <a:rPr lang="cs-CZ" sz="1700" baseline="0" dirty="0" err="1" smtClean="0"/>
                        <a:t>vialibilty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443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700" b="1" dirty="0" smtClean="0"/>
                        <a:t>Post-</a:t>
                      </a:r>
                      <a:r>
                        <a:rPr lang="cs-CZ" sz="1700" b="1" dirty="0" err="1" smtClean="0"/>
                        <a:t>Purchase</a:t>
                      </a:r>
                      <a:endParaRPr lang="cs-CZ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/>
                        <a:t>The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travellers</a:t>
                      </a:r>
                      <a:r>
                        <a:rPr lang="cs-CZ" sz="1700" dirty="0" smtClean="0"/>
                        <a:t>,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/>
                        <a:t>Homeland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Post-</a:t>
                      </a:r>
                      <a:r>
                        <a:rPr lang="cs-CZ" sz="1700" dirty="0" err="1" smtClean="0"/>
                        <a:t>holiday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By </a:t>
                      </a:r>
                      <a:r>
                        <a:rPr lang="cs-CZ" sz="1700" dirty="0" err="1" smtClean="0"/>
                        <a:t>word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of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mouth</a:t>
                      </a:r>
                      <a:r>
                        <a:rPr lang="cs-CZ" sz="1700" dirty="0" smtClean="0"/>
                        <a:t>, </a:t>
                      </a:r>
                      <a:r>
                        <a:rPr lang="cs-CZ" sz="1700" dirty="0" err="1" smtClean="0"/>
                        <a:t>blogs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542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86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Analy</a:t>
            </a:r>
            <a:r>
              <a:rPr lang="cs-CZ" dirty="0" smtClean="0"/>
              <a:t>z</a:t>
            </a:r>
            <a:r>
              <a:rPr lang="en-US" dirty="0" err="1" smtClean="0"/>
              <a:t>ing</a:t>
            </a:r>
            <a:r>
              <a:rPr lang="en-US" dirty="0" smtClean="0"/>
              <a:t> Tourist Characteristic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ability to determine the proper target audience and their needs is crucial to a successful and efficient mar</a:t>
            </a:r>
            <a:r>
              <a:rPr lang="cs-CZ" dirty="0" smtClean="0"/>
              <a:t>k</a:t>
            </a:r>
            <a:r>
              <a:rPr lang="en-US" dirty="0" err="1" smtClean="0"/>
              <a:t>eting</a:t>
            </a:r>
            <a:r>
              <a:rPr lang="en-US" dirty="0" smtClean="0"/>
              <a:t> campaign.</a:t>
            </a:r>
          </a:p>
          <a:p>
            <a:endParaRPr lang="en-US" dirty="0" smtClean="0"/>
          </a:p>
          <a:p>
            <a:r>
              <a:rPr lang="en-US" dirty="0" smtClean="0"/>
              <a:t>After identifying the preferences of the target segment, the tour operator can successfully position the marketing strategy to enhance the attractiveness of a tourism destination.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analy</a:t>
            </a:r>
            <a:r>
              <a:rPr lang="cs-CZ" dirty="0" smtClean="0"/>
              <a:t>z</a:t>
            </a:r>
            <a:r>
              <a:rPr lang="en-US" dirty="0" err="1" smtClean="0"/>
              <a:t>ing</a:t>
            </a:r>
            <a:r>
              <a:rPr lang="en-US" dirty="0" smtClean="0"/>
              <a:t> tourist characteristic we can use segmentation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1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746</TotalTime>
  <Words>488</Words>
  <Application>Microsoft Office PowerPoint</Application>
  <PresentationFormat>Předvádění na obrazovce (4:3)</PresentationFormat>
  <Paragraphs>90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Organika</vt:lpstr>
      <vt:lpstr>Touris Consumer Behavior;  Tourist Life Cycle</vt:lpstr>
      <vt:lpstr>Features</vt:lpstr>
      <vt:lpstr>Tourist Consumer Behaviour</vt:lpstr>
      <vt:lpstr>Needs of tourist</vt:lpstr>
      <vt:lpstr>Needs of tourists</vt:lpstr>
      <vt:lpstr>Tourist Life Cycle</vt:lpstr>
      <vt:lpstr>Tourist Decision-Making Process</vt:lpstr>
      <vt:lpstr>Prezentace aplikace PowerPoint</vt:lpstr>
      <vt:lpstr>Analyzing Tourist Characteristic</vt:lpstr>
      <vt:lpstr>Typologies of tourism consumer behaviour = Gray´s classification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POKUSNY UCET,ZAM,CIVT</dc:creator>
  <cp:lastModifiedBy>Hewlett-Packard Company</cp:lastModifiedBy>
  <cp:revision>26</cp:revision>
  <dcterms:created xsi:type="dcterms:W3CDTF">2018-10-15T09:30:48Z</dcterms:created>
  <dcterms:modified xsi:type="dcterms:W3CDTF">2021-11-22T08:15:08Z</dcterms:modified>
</cp:coreProperties>
</file>