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3" r:id="rId3"/>
    <p:sldId id="332" r:id="rId4"/>
    <p:sldId id="299" r:id="rId5"/>
    <p:sldId id="329" r:id="rId6"/>
    <p:sldId id="322" r:id="rId7"/>
    <p:sldId id="303" r:id="rId8"/>
    <p:sldId id="304" r:id="rId9"/>
    <p:sldId id="323" r:id="rId10"/>
    <p:sldId id="312" r:id="rId11"/>
    <p:sldId id="306" r:id="rId12"/>
    <p:sldId id="330" r:id="rId13"/>
    <p:sldId id="331" r:id="rId14"/>
    <p:sldId id="292" r:id="rId15"/>
    <p:sldId id="293" r:id="rId16"/>
    <p:sldId id="294" r:id="rId17"/>
    <p:sldId id="296" r:id="rId18"/>
    <p:sldId id="297" r:id="rId19"/>
    <p:sldId id="265" r:id="rId20"/>
    <p:sldId id="257" r:id="rId21"/>
    <p:sldId id="258" r:id="rId22"/>
    <p:sldId id="266" r:id="rId23"/>
    <p:sldId id="264" r:id="rId24"/>
    <p:sldId id="267" r:id="rId25"/>
    <p:sldId id="268" r:id="rId26"/>
    <p:sldId id="259" r:id="rId27"/>
    <p:sldId id="334" r:id="rId28"/>
    <p:sldId id="307" r:id="rId29"/>
    <p:sldId id="324" r:id="rId30"/>
    <p:sldId id="261" r:id="rId31"/>
    <p:sldId id="271" r:id="rId32"/>
    <p:sldId id="272" r:id="rId33"/>
    <p:sldId id="274" r:id="rId34"/>
    <p:sldId id="273" r:id="rId35"/>
    <p:sldId id="335" r:id="rId36"/>
    <p:sldId id="275" r:id="rId37"/>
    <p:sldId id="277" r:id="rId38"/>
    <p:sldId id="260" r:id="rId39"/>
    <p:sldId id="276" r:id="rId40"/>
    <p:sldId id="278" r:id="rId41"/>
    <p:sldId id="279" r:id="rId42"/>
    <p:sldId id="280" r:id="rId43"/>
    <p:sldId id="281" r:id="rId44"/>
    <p:sldId id="282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itel" initials="U" lastIdx="1" clrIdx="0">
    <p:extLst>
      <p:ext uri="{19B8F6BF-5375-455C-9EA6-DF929625EA0E}">
        <p15:presenceInfo xmlns:p15="http://schemas.microsoft.com/office/powerpoint/2012/main" userId="S-1-5-21-3994675809-3840410709-972571992-12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5:08:5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24575,'6'5'0,"4"-4"0,-4 4 0,5-5 0,0 0 0,0 0 0,0 0 0,0 0 0,0 0 0,1 0 0,-1 0 0,5 0 0,-4 0 0,9 0 0,-9 0 0,4 0 0,-5 0 0,0 0 0,0 0 0,0 0 0,0 0 0,1 0 0,-1 0 0,0 0 0,0 0 0,0 0 0,0 0 0,-5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5:09:0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24575,'11'0'0,"1"0"0,-1 0 0,0 0 0,0 0 0,0 0 0,0 0 0,0 0 0,0 0 0,0 0 0,0 0 0,5 0 0,-4 0 0,14 0 0,-12 0 0,12 0 0,-14 0 0,14-5 0,-13 4 0,13-4 0,-13 5 0,7 0 0,-7-5 0,3 4 0,-5-4 0,5 5 0,-4 0 0,-1 0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C4147-B1A9-EB4B-8E23-BB55B63D04F7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06879-EBCD-ED47-B919-0A1513888B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0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5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1B612-4065-4529-B10A-59B1A7181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F8042B-68E0-4A46-8A47-69C97FA88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138F54-ACC1-4EDF-83B0-F496FEFC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D48651-7DF0-4DBF-923E-4C0FE3CD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08349-ADB1-43C0-AA51-45FF5914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4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8C367-405B-4571-B8B0-9E89C3A7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26759E-3BC2-4420-85FD-6083420B5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D5645D-E764-42A5-AE64-49A4B140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B7E6C5-3733-4EA7-A140-19C7F227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CFEB0D-E9AD-4554-B0BC-1BC72278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5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AB453E-AC9C-49BA-AB21-471DDF055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9BA6B5-9287-4A83-AA5C-63F96A4A0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4345C-66FD-439C-B62C-936FE074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72A9D5-71D8-448A-A821-E1921B6F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C7246A-8725-4192-981B-A9C1419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47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218F8-E1F0-4BFE-BDD8-FAE4B1F9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B6010-BF6D-4344-B108-94F3890D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0B6D9D-D324-49C3-BFFE-65728DDA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E60BD6-398A-4C69-ABCA-263A1CCC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07A49-4992-4ECB-9243-5CBD6FBB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41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2955A-DD1A-42DC-A70D-0252B56D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37BCB6-20DD-4859-B66F-6A8BCB7C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024D06-EBA6-48F0-B1B4-A9DE97EB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CD12C-C2C9-486A-B599-762E68A1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ED40C7-BBDA-41D1-91D2-0EDAA71A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69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6BFB1-BDB2-48FE-8B55-E2D28B5E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C4057-8CF2-47CB-95DF-A60E4903A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5A37B5-135A-4EB8-82D6-A182D6418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B980B3-42B6-4B66-A8E3-1F72D3B4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F48FB-3C84-4B55-8A5A-01D67ADF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71C7F4-18DB-46C4-881C-020F59EA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7E998-A526-45EF-9912-9933C526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13BAF1-7842-40D7-92BE-2A5B2300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F568D0-3AF8-4688-A921-052BBBCE7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D6E4D9-9F0E-4FCA-8811-DEE200A56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A5494F-E8A0-4FB4-A0C2-0E2D85CD9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F034D7-0D14-48FE-9107-76B8E862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F3008B-ADAE-435E-AAF7-5C887478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861B29-0CC5-46BC-B5CF-2719830B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55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C596D-0A03-46D8-B05C-A8244B6E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6FA4FD-CA15-491B-B5D1-6B6D471E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E7F4AF-DFF3-42AF-B1C7-8EEA4649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6FDBAA-9A46-4420-A3E3-F3380E73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0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7B07F6-F7B3-42B5-83A0-8B4BE120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22566C-6A73-4340-8394-15B2A9EE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C76D9F-51A8-4E02-A176-9778F189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1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9E4EE-2EC3-4241-9991-CB608443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70D98-DDE0-41F9-A7F8-2DEE59452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308E61-F7B2-4C5D-8284-AF7995D61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F5442E-1781-48F9-B760-6970A405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DC2851-A33A-4C9C-9F30-463BB427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4D532E-6ADD-4BAC-AFCF-FC1037A3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3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C47F0-94FE-454E-8188-D41CC380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63488C-A750-4809-83C1-3296804BD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AC18C-71CA-44B3-A70C-E1FDD9557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44D960-DFB9-46BE-BA8E-AE524D86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5F8263-A9A0-492F-918F-A35ACAE2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7EF187-47A5-4B75-8399-A8C3C853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2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724234B-CA8A-4E53-844F-A5A5827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A33D3A-2DDB-49D1-B6B9-B0446CBF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628F5-D850-412F-9ED7-8C116A9B7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E7CF-3A2C-4514-AB83-19C4931709D1}" type="datetimeFigureOut">
              <a:rPr lang="cs-CZ" smtClean="0"/>
              <a:t>15.12.2023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09D89-2F4B-4D08-90A4-7397B65CC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51CEE-F8CE-47D8-BD51-5B63E5EE8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3F98-5873-4028-9067-E3A7DB6A2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3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.png"/><Relationship Id="rId3" Type="http://schemas.openxmlformats.org/officeDocument/2006/relationships/customXml" Target="../ink/ink1.xml"/><Relationship Id="rId25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0" Type="http://schemas.openxmlformats.org/officeDocument/2006/relationships/customXml" Target="../ink/ink2.xml"/><Relationship Id="rId9" Type="http://schemas.openxmlformats.org/officeDocument/2006/relationships/image" Target="NULL"/><Relationship Id="rId27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C6C1B-7BB8-4B96-B1C4-92F15DE4C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Korelační </a:t>
            </a:r>
            <a:r>
              <a:rPr lang="cs-CZ" dirty="0" err="1"/>
              <a:t>koeficent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AC3D4-18F0-4F21-9562-4E0324E40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1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EB476-18D6-E3F9-3874-6F54C673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koeficient: interpretace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29E74-A7FC-529F-4E5C-FA6FB4E7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7183" cy="4351338"/>
          </a:xfrm>
        </p:spPr>
        <p:txBody>
          <a:bodyPr>
            <a:normAutofit/>
          </a:bodyPr>
          <a:lstStyle/>
          <a:p>
            <a:r>
              <a:rPr lang="cs-CZ" dirty="0"/>
              <a:t>Hodnoty od -1 do 1</a:t>
            </a:r>
          </a:p>
          <a:p>
            <a:r>
              <a:rPr lang="cs-CZ" b="1" dirty="0"/>
              <a:t>Korelace je míra lineární asociace </a:t>
            </a:r>
            <a:r>
              <a:rPr lang="cs-CZ" dirty="0"/>
              <a:t>(lineární z latinského </a:t>
            </a:r>
            <a:r>
              <a:rPr lang="cs-CZ" dirty="0" err="1"/>
              <a:t>linearis</a:t>
            </a:r>
            <a:r>
              <a:rPr lang="cs-CZ" dirty="0"/>
              <a:t>: tvořeno přímkami), </a:t>
            </a:r>
            <a:r>
              <a:rPr lang="cs-CZ" b="1" dirty="0"/>
              <a:t>ale není to lineární metrika síly vztahu</a:t>
            </a:r>
          </a:p>
          <a:p>
            <a:r>
              <a:rPr lang="cs-CZ" dirty="0"/>
              <a:t>Interpretace korelačního koeficientu: </a:t>
            </a:r>
            <a:r>
              <a:rPr lang="cs-CZ" dirty="0" err="1"/>
              <a:t>Pearsonův</a:t>
            </a:r>
            <a:r>
              <a:rPr lang="cs-CZ" dirty="0"/>
              <a:t> korelační koeficient na druhou vyjadřuje podíl rozptylu v jedné proměnné, který dokážeme predikovat při znalosti druhé proměnné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439528B-1BA5-7993-C1D7-D564E710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83" y="2452980"/>
            <a:ext cx="4797072" cy="282387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9D3CAD6-D0B0-7BB4-C0F9-136D797B1263}"/>
              </a:ext>
            </a:extLst>
          </p:cNvPr>
          <p:cNvCxnSpPr/>
          <p:nvPr/>
        </p:nvCxnSpPr>
        <p:spPr>
          <a:xfrm flipV="1">
            <a:off x="7867650" y="2914650"/>
            <a:ext cx="3200400" cy="1390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F59CB-0783-95BC-7EEB-7A5962D1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zachycuje lineární vztah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E7289-B458-E20A-E793-21C8F0616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48" y="1825625"/>
            <a:ext cx="95263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1B7F2F-8D4F-4DE7-8FCD-B3C1ACDBB0DC}"/>
              </a:ext>
            </a:extLst>
          </p:cNvPr>
          <p:cNvSpPr txBox="1"/>
          <p:nvPr/>
        </p:nvSpPr>
        <p:spPr>
          <a:xfrm>
            <a:off x="7380514" y="6311900"/>
            <a:ext cx="497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</a:t>
            </a:r>
            <a:r>
              <a:rPr lang="cs-CZ" dirty="0" err="1"/>
              <a:t>en.wikipedia.org</a:t>
            </a:r>
            <a:r>
              <a:rPr lang="cs-CZ" dirty="0"/>
              <a:t>/wiki/</a:t>
            </a:r>
            <a:r>
              <a:rPr lang="cs-CZ" dirty="0" err="1"/>
              <a:t>Correlation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0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6FBC8-5F64-3866-845C-18D3953A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98ADA-E89D-9EE7-DB39-17BD0281B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Nabývá</a:t>
            </a:r>
            <a:r>
              <a:rPr lang="cs-CZ" dirty="0"/>
              <a:t> hodnot &lt;1;1&gt;</a:t>
            </a:r>
          </a:p>
          <a:p>
            <a:r>
              <a:rPr lang="cs-CZ" dirty="0"/>
              <a:t>0 = závislost není</a:t>
            </a:r>
          </a:p>
          <a:p>
            <a:r>
              <a:rPr lang="cs-CZ" dirty="0"/>
              <a:t>1 = perfektní závislost (hodnoty obou proměnných společně rostou)</a:t>
            </a:r>
          </a:p>
          <a:p>
            <a:r>
              <a:rPr lang="cs-CZ" dirty="0"/>
              <a:t>– 1 = perfektní závislost, ale opačná (jedna hodnota klesá, druhá stoupá)</a:t>
            </a:r>
          </a:p>
        </p:txBody>
      </p:sp>
    </p:spTree>
    <p:extLst>
      <p:ext uri="{BB962C8B-B14F-4D97-AF65-F5344CB8AC3E}">
        <p14:creationId xmlns:p14="http://schemas.microsoft.com/office/powerpoint/2010/main" val="197558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D8F78-7C80-4AA5-9F6B-A6B00C21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silná je souvislost? </a:t>
            </a:r>
            <a:r>
              <a:rPr lang="cs-CZ" dirty="0" err="1"/>
              <a:t>Pearsonův</a:t>
            </a:r>
            <a:r>
              <a:rPr lang="cs-CZ" dirty="0"/>
              <a:t>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4FD1F-E9A4-CF68-485F-E1317ECB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Hodnoty -1 a +1 odpovídají dokonalému lineárnímu vztahu</a:t>
            </a:r>
          </a:p>
          <a:p>
            <a:r>
              <a:rPr lang="cs-CZ" dirty="0"/>
              <a:t>Doporučení pro hodnotu </a:t>
            </a:r>
            <a:r>
              <a:rPr lang="cs-CZ" dirty="0" err="1"/>
              <a:t>r</a:t>
            </a:r>
            <a:r>
              <a:rPr lang="cs-CZ" dirty="0"/>
              <a:t>:</a:t>
            </a:r>
          </a:p>
          <a:p>
            <a:r>
              <a:rPr lang="cs-CZ" dirty="0"/>
              <a:t>+/- 0,1 - 0,3 = slabá souvislost</a:t>
            </a:r>
          </a:p>
          <a:p>
            <a:r>
              <a:rPr lang="cs-CZ" dirty="0"/>
              <a:t>+/- 0,3 - 0,5 = středně silná</a:t>
            </a:r>
          </a:p>
          <a:p>
            <a:r>
              <a:rPr lang="cs-CZ" dirty="0"/>
              <a:t>+/- 0,5 - 1 = silná souvislost</a:t>
            </a:r>
          </a:p>
          <a:p>
            <a:r>
              <a:rPr lang="cs-CZ" dirty="0"/>
              <a:t>Nicméně záleží na kontextu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79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Že se neobjeví korelace neznamená, že není mezi proměnnými vztah</a:t>
            </a:r>
          </a:p>
          <a:p>
            <a:r>
              <a:rPr lang="cs-CZ" dirty="0"/>
              <a:t>Pouze se neobjevil lineární vztah</a:t>
            </a:r>
          </a:p>
          <a:p>
            <a:r>
              <a:rPr lang="cs-CZ" dirty="0"/>
              <a:t>Pro který z těch 4 obrázků je nejvhodnější proložit přímku?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3.</a:t>
            </a:r>
          </a:p>
          <a:p>
            <a:r>
              <a:rPr lang="cs-CZ" dirty="0"/>
              <a:t>s významným odlehlým pozorováním, které posouvá přímku</a:t>
            </a:r>
          </a:p>
          <a:p>
            <a:r>
              <a:rPr lang="cs-CZ" dirty="0"/>
              <a:t>Může být například chyba měření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FEE4014-C52E-1721-057D-2C4FA3203130}"/>
              </a:ext>
            </a:extLst>
          </p:cNvPr>
          <p:cNvSpPr/>
          <p:nvPr/>
        </p:nvSpPr>
        <p:spPr>
          <a:xfrm>
            <a:off x="6322423" y="4049486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3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2. – odpovídá nějaké funkci?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3" y="187381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00D9105-62BF-0C8C-4B79-49CA5D86FAC9}"/>
              </a:ext>
            </a:extLst>
          </p:cNvPr>
          <p:cNvSpPr/>
          <p:nvPr/>
        </p:nvSpPr>
        <p:spPr>
          <a:xfrm>
            <a:off x="8767537" y="1886878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33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2. – kvadratická funkce</a:t>
            </a:r>
          </a:p>
          <a:p>
            <a:r>
              <a:rPr lang="cs-CZ" dirty="0"/>
              <a:t>Důležitost zobrazení</a:t>
            </a:r>
          </a:p>
          <a:p>
            <a:r>
              <a:rPr lang="cs-CZ" dirty="0"/>
              <a:t>Kdybychom použili model zohledňující tento typ vztahu, tak získáme lepší výsledky</a:t>
            </a:r>
          </a:p>
          <a:p>
            <a:r>
              <a:rPr lang="cs-CZ" dirty="0"/>
              <a:t>Důležitost vizualizace a zobrazení dat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C4F02375-9E6C-A5F9-328F-EFC908255982}"/>
              </a:ext>
            </a:extLst>
          </p:cNvPr>
          <p:cNvSpPr/>
          <p:nvPr/>
        </p:nvSpPr>
        <p:spPr>
          <a:xfrm>
            <a:off x="8541114" y="1774006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3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4.</a:t>
            </a:r>
          </a:p>
          <a:p>
            <a:r>
              <a:rPr lang="cs-CZ" dirty="0"/>
              <a:t>odlehlé pozorování způsobuje, že korelace nám ukáže vztah, který ale v datech není</a:t>
            </a:r>
          </a:p>
          <a:p>
            <a:r>
              <a:rPr lang="cs-CZ" dirty="0"/>
              <a:t>Důležitost vizualizace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EE4CB38-7641-3142-BF8E-45C1BE005255}"/>
              </a:ext>
            </a:extLst>
          </p:cNvPr>
          <p:cNvSpPr/>
          <p:nvPr/>
        </p:nvSpPr>
        <p:spPr>
          <a:xfrm>
            <a:off x="8541114" y="4159250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5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67A71-E1F9-4101-98FA-C90B61EB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 (ale pozor žádný jiný!)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F517B25-9AB0-4AEA-9DC6-8B3BDFD79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089" y="2086298"/>
            <a:ext cx="6011114" cy="4096322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1BBF789F-F432-4BD8-8C60-8BC952B42479}"/>
              </a:ext>
            </a:extLst>
          </p:cNvPr>
          <p:cNvSpPr/>
          <p:nvPr/>
        </p:nvSpPr>
        <p:spPr>
          <a:xfrm>
            <a:off x="660647" y="1976899"/>
            <a:ext cx="1319451" cy="863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C32BFCF-F17D-4218-A217-1317A2208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45" y="2201210"/>
            <a:ext cx="3886537" cy="362743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699ECAAC-9A68-4049-9770-C991F160FA4C}"/>
              </a:ext>
            </a:extLst>
          </p:cNvPr>
          <p:cNvSpPr/>
          <p:nvPr/>
        </p:nvSpPr>
        <p:spPr>
          <a:xfrm>
            <a:off x="7817528" y="2532401"/>
            <a:ext cx="1319451" cy="863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2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51B6F-5D8A-03CF-2B92-7AD0C0E6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42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600" dirty="0"/>
              <a:t>Průměrný roční počet úmrtí souvisejících s opiáty (2009–2013) a nejlepší dostupné údaje odhady problémových uživatelů opiátů</a:t>
            </a:r>
            <a:r>
              <a:rPr lang="en-US" sz="3600" dirty="0"/>
              <a:t> – Co </a:t>
            </a:r>
            <a:r>
              <a:rPr lang="en-US" sz="3600" dirty="0" err="1"/>
              <a:t>nám</a:t>
            </a:r>
            <a:r>
              <a:rPr lang="en-US" sz="3600" dirty="0"/>
              <a:t> </a:t>
            </a:r>
            <a:r>
              <a:rPr lang="en-US" sz="3600" dirty="0" err="1"/>
              <a:t>ukazuje</a:t>
            </a:r>
            <a:r>
              <a:rPr lang="en-US" sz="3600" dirty="0"/>
              <a:t> </a:t>
            </a:r>
            <a:r>
              <a:rPr lang="en-US" sz="3600" dirty="0" err="1"/>
              <a:t>tento</a:t>
            </a:r>
            <a:r>
              <a:rPr lang="en-US" sz="3600" dirty="0"/>
              <a:t> </a:t>
            </a:r>
            <a:r>
              <a:rPr lang="en-US" sz="3600" dirty="0" err="1"/>
              <a:t>graf</a:t>
            </a:r>
            <a:r>
              <a:rPr lang="en-US" sz="3600" dirty="0"/>
              <a:t>? </a:t>
            </a:r>
            <a:r>
              <a:rPr lang="en-US" sz="3600" dirty="0" err="1"/>
              <a:t>Proč</a:t>
            </a:r>
            <a:r>
              <a:rPr lang="en-US" sz="3600" dirty="0"/>
              <a:t> ho </a:t>
            </a:r>
            <a:r>
              <a:rPr lang="en-US" sz="3600" dirty="0" err="1"/>
              <a:t>používáme</a:t>
            </a:r>
            <a:r>
              <a:rPr lang="en-US" sz="3600" dirty="0"/>
              <a:t>?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76EF6D-E64A-A716-F4C7-E5A6F235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167" y="1862430"/>
            <a:ext cx="7052407" cy="415150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90919A4-41ED-E4BB-C3D6-F28C942DFD5E}"/>
              </a:ext>
            </a:extLst>
          </p:cNvPr>
          <p:cNvSpPr txBox="1"/>
          <p:nvPr/>
        </p:nvSpPr>
        <p:spPr>
          <a:xfrm>
            <a:off x="926123" y="6013938"/>
            <a:ext cx="1042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(zdroj grafu a dat: EMCDDA </a:t>
            </a:r>
            <a:r>
              <a:rPr lang="cs-CZ" sz="1200" dirty="0" err="1"/>
              <a:t>assessment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drug-induced</a:t>
            </a:r>
            <a:r>
              <a:rPr lang="cs-CZ" sz="1200" dirty="0"/>
              <a:t> </a:t>
            </a:r>
            <a:r>
              <a:rPr lang="cs-CZ" sz="1200" dirty="0" err="1"/>
              <a:t>death</a:t>
            </a:r>
            <a:r>
              <a:rPr lang="cs-CZ" sz="1200" dirty="0"/>
              <a:t> data and </a:t>
            </a:r>
            <a:r>
              <a:rPr lang="cs-CZ" sz="1200" dirty="0" err="1"/>
              <a:t>contextual</a:t>
            </a:r>
            <a:r>
              <a:rPr lang="cs-CZ" sz="1200" dirty="0"/>
              <a:t> </a:t>
            </a:r>
            <a:r>
              <a:rPr lang="cs-CZ" sz="1200" dirty="0" err="1"/>
              <a:t>information</a:t>
            </a:r>
            <a:r>
              <a:rPr lang="cs-CZ" sz="1200" dirty="0"/>
              <a:t> in </a:t>
            </a:r>
            <a:r>
              <a:rPr lang="cs-CZ" sz="1200" dirty="0" err="1"/>
              <a:t>selected</a:t>
            </a:r>
            <a:r>
              <a:rPr lang="cs-CZ" sz="1200" dirty="0"/>
              <a:t> </a:t>
            </a:r>
            <a:r>
              <a:rPr lang="cs-CZ" sz="1200" dirty="0" err="1"/>
              <a:t>countries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548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07BDE-1464-4448-B9F4-8E4C73BF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koeficient: rizikové užívání konopí a hazardní hraní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BEBA13-36F7-49CB-87AB-517D1BDB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765" y="2189776"/>
            <a:ext cx="4252328" cy="40846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91F961E-9B5F-4AD2-ABBD-820EEF72D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21" y="2298942"/>
            <a:ext cx="3768388" cy="342715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A6A388B-1417-427D-8095-D48DFCF6D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87" y="2515109"/>
            <a:ext cx="2758679" cy="2751058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13DDABCE-6B76-4020-907B-B06E2A184879}"/>
              </a:ext>
            </a:extLst>
          </p:cNvPr>
          <p:cNvSpPr/>
          <p:nvPr/>
        </p:nvSpPr>
        <p:spPr>
          <a:xfrm>
            <a:off x="838200" y="2981695"/>
            <a:ext cx="763479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A8C29927-0755-47A6-85F3-89E487A4410E}"/>
              </a:ext>
            </a:extLst>
          </p:cNvPr>
          <p:cNvSpPr/>
          <p:nvPr/>
        </p:nvSpPr>
        <p:spPr>
          <a:xfrm>
            <a:off x="3740821" y="2553948"/>
            <a:ext cx="1319451" cy="349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31C7F01-CAA9-4F95-8101-A1E7A1B6D8AA}"/>
              </a:ext>
            </a:extLst>
          </p:cNvPr>
          <p:cNvSpPr/>
          <p:nvPr/>
        </p:nvSpPr>
        <p:spPr>
          <a:xfrm>
            <a:off x="8664606" y="3464511"/>
            <a:ext cx="763479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5EC29984-76E8-4DD2-A5FB-30C68A544138}"/>
              </a:ext>
            </a:extLst>
          </p:cNvPr>
          <p:cNvSpPr/>
          <p:nvPr/>
        </p:nvSpPr>
        <p:spPr>
          <a:xfrm>
            <a:off x="8664605" y="3956905"/>
            <a:ext cx="763479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40C56BC-640B-413A-A165-BD98AB12ADF4}"/>
              </a:ext>
            </a:extLst>
          </p:cNvPr>
          <p:cNvSpPr txBox="1"/>
          <p:nvPr/>
        </p:nvSpPr>
        <p:spPr>
          <a:xfrm>
            <a:off x="650687" y="6169981"/>
            <a:ext cx="646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Patrně by nebyly naplněny předpoklady pro vhodné použití tohoto </a:t>
            </a:r>
            <a:r>
              <a:rPr lang="cs-CZ" dirty="0" err="1"/>
              <a:t>koeficientu,ale</a:t>
            </a:r>
            <a:r>
              <a:rPr lang="cs-CZ" dirty="0"/>
              <a:t> v našich datech nemáme lepší příklady </a:t>
            </a:r>
          </a:p>
        </p:txBody>
      </p:sp>
    </p:spTree>
    <p:extLst>
      <p:ext uri="{BB962C8B-B14F-4D97-AF65-F5344CB8AC3E}">
        <p14:creationId xmlns:p14="http://schemas.microsoft.com/office/powerpoint/2010/main" val="165322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4FFF6-24CC-4B70-B735-6F2456F0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stručné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82A69-FB61-4C8A-9277-AD4BD025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2903" cy="4335478"/>
          </a:xfrm>
        </p:spPr>
        <p:txBody>
          <a:bodyPr/>
          <a:lstStyle/>
          <a:p>
            <a:r>
              <a:rPr lang="cs-CZ" dirty="0"/>
              <a:t>P-hodnota – testuje přítomnost lineárního vztahu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EDAD4A-3EFF-47E1-A783-991C5B32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86958"/>
            <a:ext cx="4511431" cy="115072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FB59D8E-44D5-4CD0-B2EB-F0A1F585D08A}"/>
              </a:ext>
            </a:extLst>
          </p:cNvPr>
          <p:cNvSpPr txBox="1"/>
          <p:nvPr/>
        </p:nvSpPr>
        <p:spPr>
          <a:xfrm>
            <a:off x="6516210" y="1358283"/>
            <a:ext cx="532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Vložit doporučení pro interpretaci hodnot</a:t>
            </a:r>
          </a:p>
        </p:txBody>
      </p:sp>
    </p:spTree>
    <p:extLst>
      <p:ext uri="{BB962C8B-B14F-4D97-AF65-F5344CB8AC3E}">
        <p14:creationId xmlns:p14="http://schemas.microsoft.com/office/powerpoint/2010/main" val="163339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ED4F5-DCF8-4541-8AB0-072D7FD6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podrobné – pokračujeme v analýze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0BDD77A-3AB9-4C6A-A53D-619BC20E61A9}"/>
              </a:ext>
            </a:extLst>
          </p:cNvPr>
          <p:cNvSpPr txBox="1"/>
          <p:nvPr/>
        </p:nvSpPr>
        <p:spPr>
          <a:xfrm>
            <a:off x="6119672" y="1058303"/>
            <a:ext cx="111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0CB597-1E00-4ACF-989D-B95351A3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46" y="1690688"/>
            <a:ext cx="4557155" cy="4054191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C6B327D6-79F5-40D4-A781-AC2311222664}"/>
              </a:ext>
            </a:extLst>
          </p:cNvPr>
          <p:cNvSpPr/>
          <p:nvPr/>
        </p:nvSpPr>
        <p:spPr>
          <a:xfrm>
            <a:off x="2986219" y="3850088"/>
            <a:ext cx="1319451" cy="349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45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ED4F5-DCF8-4541-8AB0-072D7FD6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podrobné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45F92-8331-4B30-8035-9A6BF197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55" y="2221125"/>
            <a:ext cx="9106689" cy="241574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C667446-243F-4787-B542-3D6EED4B288E}"/>
              </a:ext>
            </a:extLst>
          </p:cNvPr>
          <p:cNvSpPr/>
          <p:nvPr/>
        </p:nvSpPr>
        <p:spPr>
          <a:xfrm>
            <a:off x="4362636" y="3548248"/>
            <a:ext cx="537838" cy="43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83E2B11-68C7-4231-B726-0ECBC22F119F}"/>
              </a:ext>
            </a:extLst>
          </p:cNvPr>
          <p:cNvSpPr/>
          <p:nvPr/>
        </p:nvSpPr>
        <p:spPr>
          <a:xfrm>
            <a:off x="5065452" y="3539326"/>
            <a:ext cx="537838" cy="43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54932A4-3FD6-449E-A3B5-A8158C4E9900}"/>
              </a:ext>
            </a:extLst>
          </p:cNvPr>
          <p:cNvSpPr/>
          <p:nvPr/>
        </p:nvSpPr>
        <p:spPr>
          <a:xfrm>
            <a:off x="4336003" y="2845204"/>
            <a:ext cx="537838" cy="43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78FEE5B0-9B43-4227-9B82-A48C008FC093}"/>
              </a:ext>
            </a:extLst>
          </p:cNvPr>
          <p:cNvSpPr/>
          <p:nvPr/>
        </p:nvSpPr>
        <p:spPr>
          <a:xfrm>
            <a:off x="4994430" y="2845292"/>
            <a:ext cx="537838" cy="43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FB588BE-77E7-4064-AF97-0EE7F078962B}"/>
              </a:ext>
            </a:extLst>
          </p:cNvPr>
          <p:cNvCxnSpPr>
            <a:cxnSpLocks/>
          </p:cNvCxnSpPr>
          <p:nvPr/>
        </p:nvCxnSpPr>
        <p:spPr>
          <a:xfrm flipV="1">
            <a:off x="4731798" y="1552033"/>
            <a:ext cx="978026" cy="1293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590DAE0-4337-4BD7-87ED-7097908DE73D}"/>
              </a:ext>
            </a:extLst>
          </p:cNvPr>
          <p:cNvCxnSpPr>
            <a:cxnSpLocks/>
          </p:cNvCxnSpPr>
          <p:nvPr/>
        </p:nvCxnSpPr>
        <p:spPr>
          <a:xfrm flipV="1">
            <a:off x="5353606" y="1552033"/>
            <a:ext cx="1455567" cy="1309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6034BDA-98C3-4E0E-8BE8-37E878A63847}"/>
              </a:ext>
            </a:extLst>
          </p:cNvPr>
          <p:cNvSpPr txBox="1"/>
          <p:nvPr/>
        </p:nvSpPr>
        <p:spPr>
          <a:xfrm>
            <a:off x="6189589" y="1212835"/>
            <a:ext cx="458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Koeficient determinace (r2): kolik rozptylu v jedné proměnné může být vysvětleno rozptylem ve druhé proměnné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0BDD77A-3AB9-4C6A-A53D-619BC20E61A9}"/>
              </a:ext>
            </a:extLst>
          </p:cNvPr>
          <p:cNvSpPr txBox="1"/>
          <p:nvPr/>
        </p:nvSpPr>
        <p:spPr>
          <a:xfrm>
            <a:off x="6119672" y="1058303"/>
            <a:ext cx="111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C7AA241-B6A6-4483-9BA7-55844C684466}"/>
              </a:ext>
            </a:extLst>
          </p:cNvPr>
          <p:cNvSpPr txBox="1"/>
          <p:nvPr/>
        </p:nvSpPr>
        <p:spPr>
          <a:xfrm>
            <a:off x="5346948" y="1226528"/>
            <a:ext cx="11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Korelační koeficient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95277BFE-03CD-4E01-838F-398E2796175F}"/>
              </a:ext>
            </a:extLst>
          </p:cNvPr>
          <p:cNvSpPr/>
          <p:nvPr/>
        </p:nvSpPr>
        <p:spPr>
          <a:xfrm>
            <a:off x="6422626" y="2845204"/>
            <a:ext cx="537838" cy="43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28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11D55-8CC0-4C0A-AABB-067B0E66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zobrazení?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135750-69F7-4206-B211-67BFB0776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980" y="2199126"/>
            <a:ext cx="3863675" cy="3444538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50BFAFAD-7761-4062-AA86-8D06DA730292}"/>
              </a:ext>
            </a:extLst>
          </p:cNvPr>
          <p:cNvSpPr/>
          <p:nvPr/>
        </p:nvSpPr>
        <p:spPr>
          <a:xfrm>
            <a:off x="4657817" y="3429000"/>
            <a:ext cx="537838" cy="43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923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942F8-1532-47A6-894B-629153D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zobrazení?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D5EF287-E524-468C-8013-8552E372D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014" y="1594805"/>
            <a:ext cx="5753435" cy="435133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EB0F6A-0CA4-7F90-9BC4-523E6ABE179C}"/>
              </a:ext>
            </a:extLst>
          </p:cNvPr>
          <p:cNvSpPr txBox="1"/>
          <p:nvPr/>
        </p:nvSpPr>
        <p:spPr>
          <a:xfrm>
            <a:off x="7699022" y="1828800"/>
            <a:ext cx="317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/>
              <a:t>proměnné nenaplňují podmínky </a:t>
            </a:r>
            <a:r>
              <a:rPr lang="cs-CZ" dirty="0" err="1"/>
              <a:t>Pearsonova</a:t>
            </a:r>
            <a:r>
              <a:rPr lang="cs-CZ" dirty="0"/>
              <a:t> korelačního koeficientu</a:t>
            </a:r>
          </a:p>
        </p:txBody>
      </p:sp>
    </p:spTree>
    <p:extLst>
      <p:ext uri="{BB962C8B-B14F-4D97-AF65-F5344CB8AC3E}">
        <p14:creationId xmlns:p14="http://schemas.microsoft.com/office/powerpoint/2010/main" val="428434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3AE10-4EEE-42A4-9713-7004BEFD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Biseriální</a:t>
            </a:r>
            <a:r>
              <a:rPr lang="cs-CZ" dirty="0"/>
              <a:t> </a:t>
            </a:r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E37E9-A293-4519-A8CF-CD58F667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Biseriální</a:t>
            </a:r>
            <a:r>
              <a:rPr lang="cs-CZ" dirty="0"/>
              <a:t> korelace měří lineární závislost mezi spojitou číselnou a dichotomickou proměnnou</a:t>
            </a:r>
          </a:p>
          <a:p>
            <a:r>
              <a:rPr lang="cs-CZ" dirty="0"/>
              <a:t>Země, rizikové užívání konopí a hazardní hraní</a:t>
            </a:r>
          </a:p>
          <a:p>
            <a:r>
              <a:rPr lang="cs-CZ" dirty="0"/>
              <a:t>Souvisí přebývání v ČR nebo SR s rizikovým užíváním konopí?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Postupujeme stejně akorát vložíme proměnnou země</a:t>
            </a:r>
          </a:p>
        </p:txBody>
      </p:sp>
    </p:spTree>
    <p:extLst>
      <p:ext uri="{BB962C8B-B14F-4D97-AF65-F5344CB8AC3E}">
        <p14:creationId xmlns:p14="http://schemas.microsoft.com/office/powerpoint/2010/main" val="105333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E85A5-20D3-727D-0735-77375200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když proměnné nesplňují podmínky pro použití </a:t>
            </a:r>
            <a:r>
              <a:rPr lang="cs-CZ" dirty="0" err="1"/>
              <a:t>Pearsonova</a:t>
            </a:r>
            <a:r>
              <a:rPr lang="cs-CZ" dirty="0"/>
              <a:t> korelačního koeficientu?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7AA396-DDE3-B0D2-31DF-B38A395F3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401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99806-6A72-1337-2465-5ABE0771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4835F-F11D-A8EC-ADCA-D3D6FE9F5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řevede</a:t>
            </a:r>
            <a:r>
              <a:rPr lang="cs-CZ" dirty="0"/>
              <a:t> pozorování na pořadí z nich se vypočítá </a:t>
            </a:r>
            <a:r>
              <a:rPr lang="cs-CZ" dirty="0" err="1"/>
              <a:t>Pearsonův</a:t>
            </a:r>
            <a:r>
              <a:rPr lang="cs-CZ" dirty="0"/>
              <a:t> koeficient</a:t>
            </a:r>
          </a:p>
          <a:p>
            <a:r>
              <a:rPr lang="cs-CZ" dirty="0"/>
              <a:t>Jde o neparametrickou metodu (nespoléhá se na předpoklad konkrétní základní distribuce nebo na jakékoli jiné specifické předpoklady o parametrech populace), která využívá při výpočtu pořadí hodnot sledovaných veličin, nevyžaduje tedy normalitu dat</a:t>
            </a:r>
          </a:p>
          <a:p>
            <a:r>
              <a:rPr lang="cs-CZ" dirty="0"/>
              <a:t>Výhodou je, že lze tuto metodu použít pro popis jakékoliv závislosti - lineární i nelineární</a:t>
            </a:r>
          </a:p>
        </p:txBody>
      </p:sp>
    </p:spTree>
    <p:extLst>
      <p:ext uri="{BB962C8B-B14F-4D97-AF65-F5344CB8AC3E}">
        <p14:creationId xmlns:p14="http://schemas.microsoft.com/office/powerpoint/2010/main" val="1721586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1D10F-A9F0-572C-3D85-CA6EB3E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příklad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FCC1A6-1CCC-5DEF-4367-08121FF18B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0" y="1919695"/>
            <a:ext cx="911280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3DB150D1-DF88-B9DA-C979-624D2A309393}"/>
              </a:ext>
            </a:extLst>
          </p:cNvPr>
          <p:cNvCxnSpPr/>
          <p:nvPr/>
        </p:nvCxnSpPr>
        <p:spPr>
          <a:xfrm>
            <a:off x="3082833" y="2351314"/>
            <a:ext cx="7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13AF8219-A94D-A83A-EE9B-3370C443DA18}"/>
              </a:ext>
            </a:extLst>
          </p:cNvPr>
          <p:cNvCxnSpPr/>
          <p:nvPr/>
        </p:nvCxnSpPr>
        <p:spPr>
          <a:xfrm>
            <a:off x="3082833" y="2621280"/>
            <a:ext cx="7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142EE170-0046-3BD2-FF23-AEE14DBB3C99}"/>
              </a:ext>
            </a:extLst>
          </p:cNvPr>
          <p:cNvCxnSpPr/>
          <p:nvPr/>
        </p:nvCxnSpPr>
        <p:spPr>
          <a:xfrm>
            <a:off x="3082833" y="2869474"/>
            <a:ext cx="7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A7A59B-2D41-B675-0C75-48C08D3ABCC4}"/>
              </a:ext>
            </a:extLst>
          </p:cNvPr>
          <p:cNvSpPr txBox="1"/>
          <p:nvPr/>
        </p:nvSpPr>
        <p:spPr>
          <a:xfrm>
            <a:off x="1129840" y="5843995"/>
            <a:ext cx="866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(Zdroj: https://</a:t>
            </a:r>
            <a:r>
              <a:rPr lang="cs-CZ" sz="1200" dirty="0" err="1"/>
              <a:t>portal.matematickabiologie.cz</a:t>
            </a:r>
            <a:r>
              <a:rPr lang="cs-CZ" sz="1200" dirty="0"/>
              <a:t>/</a:t>
            </a:r>
            <a:r>
              <a:rPr lang="cs-CZ" sz="1200" dirty="0" err="1"/>
              <a:t>index.php?pg</a:t>
            </a:r>
            <a:r>
              <a:rPr lang="cs-CZ" sz="1200" dirty="0"/>
              <a:t>=</a:t>
            </a:r>
            <a:r>
              <a:rPr lang="cs-CZ" sz="1200" dirty="0" err="1"/>
              <a:t>aplikovana</a:t>
            </a:r>
            <a:r>
              <a:rPr lang="cs-CZ" sz="1200" dirty="0"/>
              <a:t>-</a:t>
            </a:r>
            <a:r>
              <a:rPr lang="cs-CZ" sz="1200" dirty="0" err="1"/>
              <a:t>analyza</a:t>
            </a:r>
            <a:r>
              <a:rPr lang="cs-CZ" sz="1200" dirty="0"/>
              <a:t>-</a:t>
            </a:r>
            <a:r>
              <a:rPr lang="cs-CZ" sz="1200" dirty="0" err="1"/>
              <a:t>klinickych</a:t>
            </a:r>
            <a:r>
              <a:rPr lang="cs-CZ" sz="1200" dirty="0"/>
              <a:t>-a-</a:t>
            </a:r>
            <a:r>
              <a:rPr lang="cs-CZ" sz="1200" dirty="0" err="1"/>
              <a:t>biologickych</a:t>
            </a:r>
            <a:r>
              <a:rPr lang="cs-CZ" sz="1200" dirty="0"/>
              <a:t>-dat--</a:t>
            </a:r>
            <a:r>
              <a:rPr lang="cs-CZ" sz="1200" dirty="0" err="1"/>
              <a:t>analyza</a:t>
            </a:r>
            <a:r>
              <a:rPr lang="cs-CZ" sz="1200" dirty="0"/>
              <a:t>-a-management-dat-pro-</a:t>
            </a:r>
            <a:r>
              <a:rPr lang="cs-CZ" sz="1200" dirty="0" err="1"/>
              <a:t>zdravotnicke</a:t>
            </a:r>
            <a:r>
              <a:rPr lang="cs-CZ" sz="1200" dirty="0"/>
              <a:t>-obory--</a:t>
            </a:r>
            <a:r>
              <a:rPr lang="cs-CZ" sz="1200" dirty="0" err="1"/>
              <a:t>zaklady</a:t>
            </a:r>
            <a:r>
              <a:rPr lang="cs-CZ" sz="1200" dirty="0"/>
              <a:t>-</a:t>
            </a:r>
            <a:r>
              <a:rPr lang="cs-CZ" sz="1200" dirty="0" err="1"/>
              <a:t>korelacni</a:t>
            </a:r>
            <a:r>
              <a:rPr lang="cs-CZ" sz="1200" dirty="0"/>
              <a:t>-</a:t>
            </a:r>
            <a:r>
              <a:rPr lang="cs-CZ" sz="1200" dirty="0" err="1"/>
              <a:t>analyzy</a:t>
            </a:r>
            <a:r>
              <a:rPr lang="cs-CZ" sz="1200" dirty="0"/>
              <a:t>--</a:t>
            </a:r>
            <a:r>
              <a:rPr lang="cs-CZ" sz="1200" dirty="0" err="1"/>
              <a:t>spearmanuv</a:t>
            </a:r>
            <a:r>
              <a:rPr lang="cs-CZ" sz="1200" dirty="0"/>
              <a:t>-</a:t>
            </a:r>
            <a:r>
              <a:rPr lang="cs-CZ" sz="1200" dirty="0" err="1"/>
              <a:t>korelacni</a:t>
            </a:r>
            <a:r>
              <a:rPr lang="cs-CZ" sz="1200" dirty="0"/>
              <a:t>-koeficient)</a:t>
            </a:r>
          </a:p>
        </p:txBody>
      </p:sp>
    </p:spTree>
    <p:extLst>
      <p:ext uri="{BB962C8B-B14F-4D97-AF65-F5344CB8AC3E}">
        <p14:creationId xmlns:p14="http://schemas.microsoft.com/office/powerpoint/2010/main" val="232492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6C829-E505-5440-A320-00A3EDF9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 (https://</a:t>
            </a:r>
            <a:r>
              <a:rPr lang="cs-CZ" dirty="0" err="1"/>
              <a:t>www.matweb.cz</a:t>
            </a:r>
            <a:r>
              <a:rPr lang="cs-CZ"/>
              <a:t>/rozptyl/)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B5B24A7-3444-B647-8C05-F4FC92802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E75B630-FDF7-644C-8825-2C04BE83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3" y="1592104"/>
            <a:ext cx="6095999" cy="37723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A8506FD-AA14-9F42-B67B-99B06C301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592104"/>
            <a:ext cx="6095999" cy="38709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736EEE-3122-FE43-B3C7-A7BC5A8CD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5767681"/>
            <a:ext cx="29337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4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A5F50-E11A-41EE-AC1E-CB02B7DB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spočítáme </a:t>
            </a:r>
            <a:r>
              <a:rPr lang="cs-CZ" dirty="0" err="1"/>
              <a:t>Spearmana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34A02-10A5-4F33-A722-264C5562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Možnost: změníme proměnnou na pořadí a spočítáme </a:t>
            </a:r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223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F7A9B-05E8-4242-A2A8-C123916A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1. Možnost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D9A3A9-BEAD-44D1-83C5-626DC6BFC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257" y="1967668"/>
            <a:ext cx="4453004" cy="4351338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BD0F255-A7A2-45A9-A8A1-6F288181729C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766786" cy="456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Zkopírujeme si proměnnou </a:t>
            </a:r>
            <a:r>
              <a:rPr lang="cs-CZ" dirty="0" err="1"/>
              <a:t>CAST_soucet</a:t>
            </a:r>
            <a:r>
              <a:rPr lang="cs-CZ" dirty="0"/>
              <a:t> a změníme na pořadí</a:t>
            </a:r>
          </a:p>
          <a:p>
            <a:r>
              <a:rPr lang="cs-CZ" dirty="0"/>
              <a:t>Nicméně nejprve si vytvoříme novou proměnou: </a:t>
            </a:r>
            <a:r>
              <a:rPr lang="cs-CZ" dirty="0" err="1"/>
              <a:t>CAST_soucet_rank</a:t>
            </a:r>
            <a:endParaRPr lang="cs-CZ" dirty="0"/>
          </a:p>
          <a:p>
            <a:r>
              <a:rPr lang="cs-CZ" dirty="0"/>
              <a:t>Do ní můžeme zkopírovat a vložit hodnoty původní proměnné (</a:t>
            </a:r>
            <a:r>
              <a:rPr lang="cs-CZ" dirty="0" err="1"/>
              <a:t>CAST_soucet</a:t>
            </a:r>
            <a:r>
              <a:rPr lang="cs-CZ" dirty="0"/>
              <a:t>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27733BA-068E-4CE7-8272-BB5ABF0ABE91}"/>
              </a:ext>
            </a:extLst>
          </p:cNvPr>
          <p:cNvSpPr/>
          <p:nvPr/>
        </p:nvSpPr>
        <p:spPr>
          <a:xfrm>
            <a:off x="7780161" y="2580581"/>
            <a:ext cx="1372717" cy="757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331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E0B3F-3898-4CB9-BABF-E62D6BFE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1. Možnost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80AB9-2284-4261-BF95-F513221F2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Změníme hodnoty na pořadí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CB4E24-F294-4387-9583-F25E8625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269" y="907591"/>
            <a:ext cx="5433531" cy="129551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6937201-10B2-41D0-ABC4-044F88792F93}"/>
              </a:ext>
            </a:extLst>
          </p:cNvPr>
          <p:cNvSpPr/>
          <p:nvPr/>
        </p:nvSpPr>
        <p:spPr>
          <a:xfrm>
            <a:off x="6705963" y="1555347"/>
            <a:ext cx="769035" cy="269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39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53ED5-FA0E-4123-9884-05816727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1. Možnost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689D8-0161-4D03-AC88-E9DAD6DC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To samé udělám pro proměnnou LIE/BET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080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45BDC-7698-4DCE-B785-592FE90E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C54DC-8890-4EB2-BB9D-6C0B11493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postupuji stejně jako u </a:t>
            </a:r>
            <a:r>
              <a:rPr lang="cs-CZ" dirty="0" err="1"/>
              <a:t>Pearsonova</a:t>
            </a:r>
            <a:r>
              <a:rPr lang="cs-CZ" dirty="0"/>
              <a:t> korelačního koeficientu</a:t>
            </a:r>
          </a:p>
        </p:txBody>
      </p:sp>
    </p:spTree>
    <p:extLst>
      <p:ext uri="{BB962C8B-B14F-4D97-AF65-F5344CB8AC3E}">
        <p14:creationId xmlns:p14="http://schemas.microsoft.com/office/powerpoint/2010/main" val="2825269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07022-8E5A-399A-A956-08EC7641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Možnost vypočítání </a:t>
            </a:r>
            <a:r>
              <a:rPr lang="cs-CZ" dirty="0" err="1"/>
              <a:t>Spearmanova</a:t>
            </a:r>
            <a:r>
              <a:rPr lang="cs-CZ" dirty="0"/>
              <a:t> korelačního koeficientu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95A602-D5CB-119F-57A6-1621F65F9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205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487BE-D326-4032-B473-D0CC4D63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2. Možnost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02430F-E1A2-47FD-A5FA-390FE5F69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19" y="1882319"/>
            <a:ext cx="3398815" cy="1379340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56747473-E8B2-42D5-861D-A48565BFC375}"/>
              </a:ext>
            </a:extLst>
          </p:cNvPr>
          <p:cNvSpPr/>
          <p:nvPr/>
        </p:nvSpPr>
        <p:spPr>
          <a:xfrm>
            <a:off x="2631113" y="2054263"/>
            <a:ext cx="742402" cy="893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313EC51-0082-4F0E-9239-2017BCD21477}"/>
              </a:ext>
            </a:extLst>
          </p:cNvPr>
          <p:cNvSpPr txBox="1"/>
          <p:nvPr/>
        </p:nvSpPr>
        <p:spPr>
          <a:xfrm>
            <a:off x="838200" y="3273176"/>
            <a:ext cx="110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Neparametrické testy – obvykle nevyžadují žádné zvláštní předpoklady ohledně rozdělení pravděpodobnosti náhodné veličiny nevyžadují</a:t>
            </a:r>
          </a:p>
        </p:txBody>
      </p:sp>
    </p:spTree>
    <p:extLst>
      <p:ext uri="{BB962C8B-B14F-4D97-AF65-F5344CB8AC3E}">
        <p14:creationId xmlns:p14="http://schemas.microsoft.com/office/powerpoint/2010/main" val="2374581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10D52-23EC-4C28-AA27-655BE693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2. Možnost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DD3241-53BC-4E9C-A6D5-CC882E3A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0E6B1D-E53C-4275-AFA8-520EB289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74" y="2477162"/>
            <a:ext cx="4511431" cy="30482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D8EF19-3864-44CF-81F4-37F36049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635" y="2347141"/>
            <a:ext cx="4549534" cy="35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3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3AEC8-A3A2-4005-9F6A-1618A77D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2. Možnost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DEDBA-52D5-4D2C-937E-96D5FB6A6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Kendall</a:t>
            </a:r>
            <a:r>
              <a:rPr lang="cs-CZ" dirty="0"/>
              <a:t> Tau – velké množství shod v pořadí (lépe stavěný na tuto situaci)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D90371-1104-4EF4-A8E1-3B9ED283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092" y="1100575"/>
            <a:ext cx="3664803" cy="304939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5E68467-681D-410B-9EFC-8A9A97074977}"/>
              </a:ext>
            </a:extLst>
          </p:cNvPr>
          <p:cNvSpPr/>
          <p:nvPr/>
        </p:nvSpPr>
        <p:spPr>
          <a:xfrm>
            <a:off x="7291889" y="2625271"/>
            <a:ext cx="990976" cy="449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8413C4F-0603-4045-A4DF-1907ED1F5AA0}"/>
              </a:ext>
            </a:extLst>
          </p:cNvPr>
          <p:cNvCxnSpPr/>
          <p:nvPr/>
        </p:nvCxnSpPr>
        <p:spPr>
          <a:xfrm flipH="1">
            <a:off x="6436311" y="3429000"/>
            <a:ext cx="1038687" cy="1098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44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6833A-53CD-491B-95EC-FA308639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(méně podrobný)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222799-53E8-4A11-B4BD-F6536DB2D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293" y="2440197"/>
            <a:ext cx="3977985" cy="1577477"/>
          </a:xfrm>
        </p:spPr>
      </p:pic>
    </p:spTree>
    <p:extLst>
      <p:ext uri="{BB962C8B-B14F-4D97-AF65-F5344CB8AC3E}">
        <p14:creationId xmlns:p14="http://schemas.microsoft.com/office/powerpoint/2010/main" val="19090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C487B2CD-6C1A-64C2-316C-B22E2D194833}"/>
                  </a:ext>
                </a:extLst>
              </p14:cNvPr>
              <p14:cNvContentPartPr/>
              <p14:nvPr/>
            </p14:nvContentPartPr>
            <p14:xfrm>
              <a:off x="4807493" y="2377800"/>
              <a:ext cx="115920" cy="43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C487B2CD-6C1A-64C2-316C-B22E2D1948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8853" y="2369160"/>
                <a:ext cx="133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70178446-0503-A937-BCEA-65DCD2A982D2}"/>
                  </a:ext>
                </a:extLst>
              </p14:cNvPr>
              <p14:cNvContentPartPr/>
              <p14:nvPr/>
            </p14:nvContentPartPr>
            <p14:xfrm>
              <a:off x="5018453" y="3701160"/>
              <a:ext cx="147960" cy="828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70178446-0503-A937-BCEA-65DCD2A982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09453" y="3692160"/>
                <a:ext cx="165600" cy="259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DF13B30F-19FA-2BC5-ABFA-02E86775187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06093" y="2950202"/>
            <a:ext cx="2743200" cy="9017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E58766B-F63A-039E-AB43-58AB2007E16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60319" y="1809386"/>
            <a:ext cx="5909854" cy="45712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49D757-8A5E-C2DF-05E8-B66C4333D986}"/>
              </a:ext>
            </a:extLst>
          </p:cNvPr>
          <p:cNvSpPr txBox="1"/>
          <p:nvPr/>
        </p:nvSpPr>
        <p:spPr>
          <a:xfrm>
            <a:off x="838200" y="1440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Míra toho, jak dvě proměnné variují společně.</a:t>
            </a:r>
          </a:p>
        </p:txBody>
      </p:sp>
    </p:spTree>
    <p:extLst>
      <p:ext uri="{BB962C8B-B14F-4D97-AF65-F5344CB8AC3E}">
        <p14:creationId xmlns:p14="http://schemas.microsoft.com/office/powerpoint/2010/main" val="1304012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2F5B4-434D-4051-BE45-BE1CEB1F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proměnných?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56975-812F-40D4-87F3-50BC49937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Výhoda, že software spočítá korelace pro více proměnných najednou</a:t>
            </a:r>
          </a:p>
          <a:p>
            <a:r>
              <a:rPr lang="cs-CZ" dirty="0"/>
              <a:t>Vhodný nástroj explorační analýzy</a:t>
            </a:r>
          </a:p>
          <a:p>
            <a:r>
              <a:rPr lang="cs-CZ" dirty="0"/>
              <a:t>Přidáme si ještě proměnnou Q12 (peníze pro vlastní potřebu) – jen musíme překódovat</a:t>
            </a:r>
          </a:p>
        </p:txBody>
      </p:sp>
    </p:spTree>
    <p:extLst>
      <p:ext uri="{BB962C8B-B14F-4D97-AF65-F5344CB8AC3E}">
        <p14:creationId xmlns:p14="http://schemas.microsoft.com/office/powerpoint/2010/main" val="1840031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DA996-0BD0-42D0-9D2B-4429D200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CA6626-5BA1-41E2-8E82-89EA9002B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8" y="2604161"/>
            <a:ext cx="4435224" cy="23776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FF0186-75A3-4A1D-951B-EC2A4C758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08" y="1825625"/>
            <a:ext cx="4549534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0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DA996-0BD0-42D0-9D2B-4429D200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3A6C56-26F1-44EB-8CC6-3E89E68E7BAB}"/>
              </a:ext>
            </a:extLst>
          </p:cNvPr>
          <p:cNvSpPr txBox="1"/>
          <p:nvPr/>
        </p:nvSpPr>
        <p:spPr>
          <a:xfrm>
            <a:off x="763480" y="1420056"/>
            <a:ext cx="10697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Mírně jiný přístup k překódování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/>
              <a:t>Zkopírujiproměnnou</a:t>
            </a:r>
            <a:r>
              <a:rPr lang="cs-CZ" sz="2800" dirty="0"/>
              <a:t> q12 do nové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Překóduju jen vybrané hodnoty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E9C0FA-E70F-423C-BE66-D6DC3B5E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88" y="3016251"/>
            <a:ext cx="5307352" cy="32562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BBF9250-5986-42D3-AD01-D5BD7287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26" y="3810425"/>
            <a:ext cx="5215746" cy="16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4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006C3-B67E-4757-84BC-C0B2CC90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proměnných?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EAC6E-7C42-4BE1-9902-E8D8F4C3A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2BA510-BFDB-49BE-8C9D-233044A3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61" y="2210344"/>
            <a:ext cx="3753374" cy="3581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BC6D02-3492-4693-8596-436DF276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05" y="2393334"/>
            <a:ext cx="4077053" cy="32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0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FBE34-A2C1-4A7D-9793-B239E512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4EEC4A-A1E9-46BE-A7A5-5B4BDAEA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94" y="3141669"/>
            <a:ext cx="4061812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9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06663-51A8-B337-62EF-B30087F3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Kovariance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1A671-72B9-BADD-1A4B-47E32F99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97" y="1690688"/>
            <a:ext cx="8704803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cov</a:t>
            </a:r>
            <a:r>
              <a:rPr lang="cs-CZ" dirty="0"/>
              <a:t>(X,Y) &lt; 0 - mezi veličinami X a </a:t>
            </a:r>
            <a:r>
              <a:rPr lang="cs-CZ" dirty="0" err="1"/>
              <a:t>Y</a:t>
            </a:r>
            <a:r>
              <a:rPr lang="cs-CZ" dirty="0"/>
              <a:t> je inverzní vztah (jedna roste a druhá klesá a naopak)</a:t>
            </a:r>
          </a:p>
          <a:p>
            <a:r>
              <a:rPr lang="cs-CZ" dirty="0" err="1"/>
              <a:t>cov</a:t>
            </a:r>
            <a:r>
              <a:rPr lang="cs-CZ" dirty="0"/>
              <a:t>(X,Y) = 0 - veličiny X a </a:t>
            </a:r>
            <a:r>
              <a:rPr lang="cs-CZ" dirty="0" err="1"/>
              <a:t>Y</a:t>
            </a:r>
            <a:r>
              <a:rPr lang="cs-CZ" dirty="0"/>
              <a:t> jsou navzájem nezávislé</a:t>
            </a:r>
          </a:p>
          <a:p>
            <a:r>
              <a:rPr lang="cs-CZ" dirty="0" err="1"/>
              <a:t>cov</a:t>
            </a:r>
            <a:r>
              <a:rPr lang="cs-CZ" dirty="0"/>
              <a:t>(X,Y) &gt; 0 - veličiny X a </a:t>
            </a:r>
            <a:r>
              <a:rPr lang="cs-CZ" dirty="0" err="1"/>
              <a:t>Y</a:t>
            </a:r>
            <a:r>
              <a:rPr lang="cs-CZ" dirty="0"/>
              <a:t> se pohybují stejným směrem (současně rostou nebo klesají)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530BC-CE67-D2DC-D11E-2C7E27AD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03" y="-105508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B7767B-EF5D-3B69-4F0B-5972D33D39E2}"/>
              </a:ext>
            </a:extLst>
          </p:cNvPr>
          <p:cNvSpPr txBox="1"/>
          <p:nvPr/>
        </p:nvSpPr>
        <p:spPr>
          <a:xfrm>
            <a:off x="362997" y="6123543"/>
            <a:ext cx="75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zdroj obrázku: https://</a:t>
            </a:r>
            <a:r>
              <a:rPr lang="cs-CZ" b="1" dirty="0" err="1"/>
              <a:t>en.wikipedia.org</a:t>
            </a:r>
            <a:r>
              <a:rPr lang="cs-CZ" b="1" dirty="0"/>
              <a:t>/wiki/</a:t>
            </a:r>
            <a:r>
              <a:rPr lang="cs-CZ" b="1" dirty="0" err="1"/>
              <a:t>Covariance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5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FD59F-B08F-3958-327D-DD085725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BB3997-32D0-8004-E889-102E43B09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6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BA5B7-0505-4DC7-A505-3B4C828D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koeficienty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B19CC-5593-0350-208E-B3F182FE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Nepraktičnost kovariance</a:t>
            </a:r>
          </a:p>
          <a:p>
            <a:r>
              <a:rPr lang="cs-CZ" dirty="0"/>
              <a:t>Hodnoty kovariance nejsou samy o sobě příliš vypovídající (stejně jako hodnoty rozptylu)</a:t>
            </a:r>
          </a:p>
          <a:p>
            <a:r>
              <a:rPr lang="cs-CZ" dirty="0"/>
              <a:t>Problematická interpretace – hodnota odvisí od rozptýlenosti obou proměnných</a:t>
            </a:r>
          </a:p>
          <a:p>
            <a:r>
              <a:rPr lang="cs-CZ" dirty="0"/>
              <a:t>Hodnoty kovariance mají příliš velké rozpětí (teoreticky nabývají hodnoty od mínus nekonečna do plus nekonečna)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nutnost standardizace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Proto využíváme standardizovanou verzi kovariance (korelaci), která nabývá hodnot od -1 do 1</a:t>
            </a:r>
          </a:p>
        </p:txBody>
      </p:sp>
    </p:spTree>
    <p:extLst>
      <p:ext uri="{BB962C8B-B14F-4D97-AF65-F5344CB8AC3E}">
        <p14:creationId xmlns:p14="http://schemas.microsoft.com/office/powerpoint/2010/main" val="243101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2D520-73EC-83D2-2D3B-CA22FAD4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standardizujeme? </a:t>
            </a:r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ABE10B-595F-779C-17AE-2467A192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Vytvořil </a:t>
            </a:r>
            <a:r>
              <a:rPr lang="cs-CZ" dirty="0" err="1"/>
              <a:t>Pearson</a:t>
            </a:r>
            <a:endParaRPr lang="cs-CZ" dirty="0"/>
          </a:p>
          <a:p>
            <a:r>
              <a:rPr lang="cs-CZ" dirty="0"/>
              <a:t>Vydělíme kovarianci součinem směrodatných odchylek (standardizujeme)</a:t>
            </a:r>
          </a:p>
          <a:p>
            <a:r>
              <a:rPr lang="el-GR" dirty="0"/>
              <a:t>ρ=</a:t>
            </a:r>
            <a:r>
              <a:rPr lang="cs-CZ" dirty="0" err="1"/>
              <a:t>cov</a:t>
            </a:r>
            <a:r>
              <a:rPr lang="cs-CZ" dirty="0"/>
              <a:t>(X,Y)/(</a:t>
            </a:r>
            <a:r>
              <a:rPr lang="el-GR" dirty="0"/>
              <a:t>σ</a:t>
            </a:r>
            <a:r>
              <a:rPr lang="cs-CZ" dirty="0"/>
              <a:t>X∗</a:t>
            </a:r>
            <a:r>
              <a:rPr lang="el-GR" dirty="0"/>
              <a:t>σ</a:t>
            </a:r>
            <a:r>
              <a:rPr lang="cs-CZ" dirty="0" err="1"/>
              <a:t>Y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32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84E85-7B11-9F62-BC35-080D2B21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10037-F9A2-1D51-49A8-7E9F359E3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Intervalový nebo poměrový charakter proměnných; </a:t>
            </a:r>
          </a:p>
          <a:p>
            <a:r>
              <a:rPr lang="cs-CZ" dirty="0"/>
              <a:t>Lineární vztah; </a:t>
            </a:r>
          </a:p>
          <a:p>
            <a:r>
              <a:rPr lang="cs-CZ" dirty="0"/>
              <a:t>Dvojrozměrné normální rozložení (řešíme v případě dvou proměnných).</a:t>
            </a:r>
          </a:p>
        </p:txBody>
      </p:sp>
    </p:spTree>
    <p:extLst>
      <p:ext uri="{BB962C8B-B14F-4D97-AF65-F5344CB8AC3E}">
        <p14:creationId xmlns:p14="http://schemas.microsoft.com/office/powerpoint/2010/main" val="4102810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1050</Words>
  <Application>Microsoft Macintosh PowerPoint</Application>
  <PresentationFormat>Širokoúhlá obrazovka</PresentationFormat>
  <Paragraphs>135</Paragraphs>
  <Slides>44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Motiv Office</vt:lpstr>
      <vt:lpstr>Korelační koeficent</vt:lpstr>
      <vt:lpstr> Průměrný roční počet úmrtí souvisejících s opiáty (2009–2013) a nejlepší dostupné údaje odhady problémových uživatelů opiátů – Co nám ukazuje tento graf? Proč ho používáme? </vt:lpstr>
      <vt:lpstr>Rozptyl (https://www.matweb.cz/rozptyl/)</vt:lpstr>
      <vt:lpstr>Kovariance</vt:lpstr>
      <vt:lpstr>Kovariance</vt:lpstr>
      <vt:lpstr>Korelace?</vt:lpstr>
      <vt:lpstr>Korelační koeficienty</vt:lpstr>
      <vt:lpstr>Jak standardizujeme? Pearsonův korelační koeficient</vt:lpstr>
      <vt:lpstr>Pearsonův korelační koeficient</vt:lpstr>
      <vt:lpstr>Pearsonův korelační koeficient: interpretace</vt:lpstr>
      <vt:lpstr>Korelace zachycuje lineární vztah</vt:lpstr>
      <vt:lpstr>Pearsonův korelační koeficient</vt:lpstr>
      <vt:lpstr>Jak silná je souvislost? Pearsonův koeficient</vt:lpstr>
      <vt:lpstr>Korelace měří pouze lineární souvislost</vt:lpstr>
      <vt:lpstr>Korelace měří pouze lineární souvislost</vt:lpstr>
      <vt:lpstr>Korelace měří pouze lineární souvislost</vt:lpstr>
      <vt:lpstr>Korelace měří pouze lineární souvislost</vt:lpstr>
      <vt:lpstr>Korelace měří pouze lineární souvislost</vt:lpstr>
      <vt:lpstr>Pearsonův korelační koeficient (ale pozor žádný jiný!)</vt:lpstr>
      <vt:lpstr>Pearsonův korelační koeficient: rizikové užívání konopí a hazardní hraní</vt:lpstr>
      <vt:lpstr>Výsledky stručné</vt:lpstr>
      <vt:lpstr>Výsledky podrobné – pokračujeme v analýze</vt:lpstr>
      <vt:lpstr>Výsledky podrobné</vt:lpstr>
      <vt:lpstr>Grafické zobrazení?</vt:lpstr>
      <vt:lpstr>Grafické zobrazení?</vt:lpstr>
      <vt:lpstr>Biseriální Pearsonův korelační koeficient</vt:lpstr>
      <vt:lpstr>Co když proměnné nesplňují podmínky pro použití Pearsonova korelačního koeficientu?</vt:lpstr>
      <vt:lpstr>Spearmanův korelační koeficient</vt:lpstr>
      <vt:lpstr>Spearman: příklad</vt:lpstr>
      <vt:lpstr>Jak spočítáme Spearmana?</vt:lpstr>
      <vt:lpstr>Spearman: 1. Možnost</vt:lpstr>
      <vt:lpstr>Spearman: 1. Možnost</vt:lpstr>
      <vt:lpstr>Spearman: 1. Možnost</vt:lpstr>
      <vt:lpstr>Vyhodnocení</vt:lpstr>
      <vt:lpstr>2. Možnost vypočítání Spearmanova korelačního koeficientu</vt:lpstr>
      <vt:lpstr>Spearman: 2. Možnost</vt:lpstr>
      <vt:lpstr>Spearman: 2. Možnost</vt:lpstr>
      <vt:lpstr>Spearman: 2. Možnost</vt:lpstr>
      <vt:lpstr>Výsledek (méně podrobný)</vt:lpstr>
      <vt:lpstr>Více proměnných?</vt:lpstr>
      <vt:lpstr>Úprava</vt:lpstr>
      <vt:lpstr>Úprava</vt:lpstr>
      <vt:lpstr>Více proměnných?</vt:lpstr>
      <vt:lpstr>Výsledek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Benjamin Petruželka</cp:lastModifiedBy>
  <cp:revision>19</cp:revision>
  <dcterms:created xsi:type="dcterms:W3CDTF">2023-12-14T11:31:14Z</dcterms:created>
  <dcterms:modified xsi:type="dcterms:W3CDTF">2023-12-15T09:11:07Z</dcterms:modified>
</cp:coreProperties>
</file>