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71" r:id="rId2"/>
    <p:sldId id="480" r:id="rId3"/>
    <p:sldId id="433" r:id="rId4"/>
    <p:sldId id="492" r:id="rId5"/>
    <p:sldId id="437" r:id="rId6"/>
    <p:sldId id="493" r:id="rId7"/>
    <p:sldId id="482" r:id="rId8"/>
    <p:sldId id="483" r:id="rId9"/>
    <p:sldId id="308" r:id="rId10"/>
    <p:sldId id="494" r:id="rId11"/>
    <p:sldId id="416" r:id="rId12"/>
    <p:sldId id="417" r:id="rId13"/>
    <p:sldId id="418" r:id="rId14"/>
    <p:sldId id="488" r:id="rId15"/>
    <p:sldId id="419" r:id="rId16"/>
    <p:sldId id="477" r:id="rId17"/>
    <p:sldId id="474" r:id="rId18"/>
    <p:sldId id="438" r:id="rId19"/>
    <p:sldId id="454" r:id="rId20"/>
    <p:sldId id="460" r:id="rId21"/>
    <p:sldId id="456" r:id="rId22"/>
    <p:sldId id="457" r:id="rId23"/>
    <p:sldId id="462" r:id="rId24"/>
    <p:sldId id="484" r:id="rId25"/>
    <p:sldId id="459" r:id="rId26"/>
    <p:sldId id="487" r:id="rId27"/>
    <p:sldId id="486" r:id="rId28"/>
    <p:sldId id="481" r:id="rId29"/>
    <p:sldId id="304" r:id="rId30"/>
    <p:sldId id="265" r:id="rId31"/>
    <p:sldId id="266" r:id="rId32"/>
    <p:sldId id="478" r:id="rId33"/>
    <p:sldId id="303" r:id="rId34"/>
    <p:sldId id="305" r:id="rId35"/>
    <p:sldId id="371" r:id="rId36"/>
    <p:sldId id="375" r:id="rId37"/>
    <p:sldId id="376" r:id="rId38"/>
    <p:sldId id="378" r:id="rId39"/>
    <p:sldId id="379" r:id="rId40"/>
    <p:sldId id="380" r:id="rId41"/>
    <p:sldId id="490" r:id="rId42"/>
    <p:sldId id="382" r:id="rId43"/>
    <p:sldId id="377" r:id="rId44"/>
    <p:sldId id="532" r:id="rId45"/>
    <p:sldId id="381" r:id="rId46"/>
    <p:sldId id="384" r:id="rId47"/>
    <p:sldId id="383" r:id="rId48"/>
    <p:sldId id="385" r:id="rId49"/>
    <p:sldId id="524" r:id="rId50"/>
    <p:sldId id="386" r:id="rId51"/>
    <p:sldId id="348" r:id="rId52"/>
    <p:sldId id="491" r:id="rId53"/>
    <p:sldId id="347" r:id="rId54"/>
    <p:sldId id="387" r:id="rId55"/>
    <p:sldId id="352" r:id="rId56"/>
    <p:sldId id="355" r:id="rId57"/>
    <p:sldId id="525" r:id="rId58"/>
    <p:sldId id="354" r:id="rId59"/>
    <p:sldId id="356" r:id="rId60"/>
    <p:sldId id="407" r:id="rId61"/>
    <p:sldId id="526" r:id="rId62"/>
    <p:sldId id="527" r:id="rId63"/>
    <p:sldId id="528" r:id="rId64"/>
    <p:sldId id="307" r:id="rId65"/>
    <p:sldId id="357" r:id="rId66"/>
    <p:sldId id="529" r:id="rId67"/>
    <p:sldId id="530" r:id="rId68"/>
    <p:sldId id="406" r:id="rId69"/>
    <p:sldId id="361" r:id="rId70"/>
    <p:sldId id="389" r:id="rId71"/>
    <p:sldId id="363" r:id="rId72"/>
    <p:sldId id="364" r:id="rId73"/>
    <p:sldId id="365" r:id="rId74"/>
    <p:sldId id="366" r:id="rId75"/>
    <p:sldId id="531" r:id="rId76"/>
    <p:sldId id="390" r:id="rId77"/>
    <p:sldId id="391" r:id="rId78"/>
    <p:sldId id="362" r:id="rId79"/>
    <p:sldId id="367" r:id="rId80"/>
    <p:sldId id="523" r:id="rId8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ruželka, Benjamin" initials="PB" lastIdx="2" clrIdx="0">
    <p:extLst>
      <p:ext uri="{19B8F6BF-5375-455C-9EA6-DF929625EA0E}">
        <p15:presenceInfo xmlns:p15="http://schemas.microsoft.com/office/powerpoint/2012/main" userId="S::petruzeb@ff.cuni.cz::f8e3b45a-faa4-4094-9acf-441c23478e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520"/>
    <p:restoredTop sz="94785"/>
  </p:normalViewPr>
  <p:slideViewPr>
    <p:cSldViewPr snapToGrid="0" snapToObjects="1">
      <p:cViewPr>
        <p:scale>
          <a:sx n="78" d="100"/>
          <a:sy n="78" d="100"/>
        </p:scale>
        <p:origin x="120"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3T09:55:58.763"/>
    </inkml:context>
    <inkml:brush xml:id="br0">
      <inkml:brushProperty name="width" value="0.5" units="cm"/>
      <inkml:brushProperty name="height" value="1" units="cm"/>
      <inkml:brushProperty name="color" value="#FF2500"/>
      <inkml:brushProperty name="tip" value="rectangle"/>
      <inkml:brushProperty name="rasterOp" value="maskPen"/>
    </inkml:brush>
  </inkml:definitions>
  <inkml:trace contextRef="#ctx0" brushRef="#br0">5 1,'0'58,"0"-10,0-41,0 14,0 10,0-3,0 3,0-10,0 3,0 7,0-6,0 1,0-1,0 2,0-1,0 4,0-8,0 4,0 2,0-6,0 7,0-6,0 2,0 4,0-6,0 6,0-4,0-1,0 5,0-5,0 7,0-4,0 0,0 1,0-3,0 3,0-2,0-1,0 1,-2-1,-1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02:52.031"/>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37:22.006"/>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37:22.966"/>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02:52.031"/>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37:22.006"/>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37:22.966"/>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02:52.031"/>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37:22.006"/>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37:22.966"/>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3T09:56:10.567"/>
    </inkml:context>
    <inkml:brush xml:id="br0">
      <inkml:brushProperty name="width" value="0.035" units="cm"/>
      <inkml:brushProperty name="height" value="0.035" units="cm"/>
      <inkml:brushProperty name="color" value="#E71224"/>
    </inkml:brush>
  </inkml:definitions>
  <inkml:trace contextRef="#ctx0" brushRef="#br0">422 484 24575,'0'-7'0,"0"0"0,0-2 0,0-1 0,0 2 0,0-1 0,0 0 0,0 2 0,0-1 0,0 1 0,0 1 0,0-1 0,0 0 0,0 1 0,0-1 0,0-3 0,0 3 0,0-2 0,0 0 0,0 2 0,0-2 0,0 3 0,0-1 0,0 1 0,0 1 0,0-1 0,0 0 0,0-1 0,0 0 0,0 0 0,0 1 0,0-1 0,0 0 0,0-2 0,0-1 0,0-4 0,0 3 0,0 2 0,0 0 0,0 3 0,0-2 0,0 0 0,0 0 0,0-1 0,0-1 0,0 0 0,0 0 0,0 1 0,0 2 0,-1-1 0,-2 1 0,-1 1 0,0 1 0,2-1 0,2 0 0,0-1 0,0 0 0,0 1 0,0-1 0,0 1 0,0-3 0,-2 1 0,-2 2 0,-5 7 0,-1 5 0,1 5 0,1 2 0,4-2 0,-2 0 0,0 0 0,-1 1 0,-4 2 0,2 0 0,-1-2 0,0-1 0,4 0 0,1 0 0,-1 1 0,0-1 0,-1 1 0,-2 0 0,3 2 0,-1-2 0,0-2 0,2-2 0,0-1 0,0 1 0,2 0 0,-3-2 0,2 1 0,0 1 0,-2 0 0,2 1 0,-2-2 0,0-1 0,2 3 0,-2-1 0,1 0 0,-2-1 0,0 0 0,1 0 0,0 1 0,1 2 0,-1 0 0,2 2 0,0-3 0,-1-2 0,2 1 0,-2 1 0,-2 1 0,2 3 0,-1-2 0,1 0 0,0-2 0,-1-2 0,5-3 0,8-4 0,1-3 0,6-4 0,0 0 0,0 0 0,4-2 0,0 1 0,-1-4 0,-1-1 0,0-2 0,-1-1 0,-3 0 0,0 0 0,-1 1 0,0-1 0,1 3 0,-2 1 0,-2 1 0,-1 3 0,0 1 0,0 0 0,-1 3 0,0 0 0,-2-1 0,0 2 0,0-3 0,0 0 0,-1-1 0,-1 0 0,-2-1 0,0 0 0,0-1 0,0-2 0,0-1 0,0 0 0,0 0 0,0 1 0,0 5 0,0 6 0,0 4 0,0 7 0,0 3 0,0 5 0,0 6 0,-3 3 0,-1 5 0,-4 4 0,0 1 0,0-2 0,-2-6 0,3-6 0,0-2 0,0-4 0,2-2 0,1-3 0,0-6 0,0-6 0,1-5 0,1-7 0,2-3 0,0-1 0,0-1 0,0-2 0,0-1 0,0 0 0,0-1 0,0 2 0,3-3 0,1 0 0,0 3 0,1 2 0,-2 4 0,1 2 0,-1 0 0,-2-4 0,-1 1 0,0 1 0,0 3 0,0 3 0,0 0 0,3 2 0,0-3 0,1-1 0,-1-2 0,-3-2 0,0 1 0,0 0 0,0 1 0,-3 2 0,0 5 0,-1 4 0,-1 5 0,-2 7 0,-4 7 0,-3 5 0,0 4 0,-1 0 0,0-1 0,-2 1 0,0-4 0,-1 0 0,1-5 0,3-3 0,2-1 0,0-7 0,2 0 0,-2-2 0,0 0 0,2 0 0,1-1 0,0 1 0,0 0 0,-1 0 0,0-2 0,3 0 0,4 1 0,0 1 0,-4-3 0,0 1 0,0-1 0,6-4 0,5-4 0,4-6 0,2-5 0,3 0 0,0-1 0,2-3 0,1 0 0,1 1 0,-3 3 0,-2 4 0,-2 4 0,-3 0 0,1 2 0,-1-1 0,0-1 0,3 0 0,-1-3 0,3 3 0,-2-2 0,0 2 0,-2 2 0,0-2 0,0 1 0,-1-3 0,-1 1 0,0 2 0,-2 1 0,1 0 0,0 2 0,-2-3 0,4 2 0,-1-3 0,2-1 0,0 1 0,-2 1 0,0 1 0,-3 0 0,-1-1 0,0-1 0,2-1 0,-1-1 0,0 1 0,-2 2 0,-1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3T09:56:17.899"/>
    </inkml:context>
    <inkml:brush xml:id="br0">
      <inkml:brushProperty name="width" value="0.035" units="cm"/>
      <inkml:brushProperty name="height" value="0.035" units="cm"/>
      <inkml:brushProperty name="color" value="#E71224"/>
    </inkml:brush>
  </inkml:definitions>
  <inkml:trace contextRef="#ctx0" brushRef="#br0">364 48 24575,'-10'18'0,"-1"6"0,0 2 0,0 0 0,1-10 0,0-6 0,0-5 0,1-4 0,3-1 0,0 0 0,-1 0 0,1 0 0,-3 0 0,-1 0 0,-2 2 0,2 1 0,0 1 0,3 2 0,-1-1 0,2 1 0,-1 1 0,0 0 0,0 0 0,1 1 0,-1 2 0,0 0 0,1-1 0,0-2 0,2-1 0,-2-2 0,2 3 0,0 1 0,-2-1 0,-1 0 0,0-1 0,-2-2 0,3-1 0,3 3 0,-1 0 0,0 2 0,0 1 0,-2-2 0,0-2 0,2 1 0,1 0 0,-1 1 0,1 1 0,1-2 0,6-3 0,5 0 0,5-3 0,3 0 0,1 0 0,1 0 0,0 0 0,-1 0 0,-1 0 0,-3 0 0,-2 0 0,-2 0 0,-1 0 0,-2 0 0,0 0 0,-1 0 0,1 0 0,0 0 0,-2 0 0,2 0 0,-1 0 0,0-1 0,-1-2 0,1-1 0,0 1 0,1 1 0,3-1 0,-2 0 0,-1-4 0,3 0 0,-3 0 0,0 0 0,0 0 0,-1 1 0,-1 1 0,-1-1 0,-1 0 0,-2-2 0,-1 1 0,0 0 0,2 0 0,2-1 0,0-5 0,-1-3 0,-1-3 0,2-2 0,-1 0 0,1 0 0,-3 2 0,-1 3 0,0 5 0,0 3 0,0 0 0,0-1 0,0-2 0,0 1 0,0-1 0,0 0 0,0 3 0,0-1 0,0 0 0,0 0 0,0 1 0,0 1 0,-3 3 0,-2 1 0,-1 2 0,-2 1 0,2 0 0,-2 0 0,-1 0 0,-1 0 0,-1 0 0,0 0 0,0 0 0,0 0 0,3 0 0,2 2 0,3 2 0,-1 3 0,1 3 0,-3 2 0,0 7 0,0 0 0,-1 4 0,0 0 0,1-1 0,2 0 0,-2 0 0,0-3 0,-1-4 0,0-3 0,1-3 0,0-2 0,2 2 0,-1-3 0,1-1 0,-2-2 0,-1 1 0,2 2 0,0 1 0,1 0 0,0-1 0,-2-3 0,2 4 0,-1-1 0,-1-2 0,2 3 0,-1-3 0,0-1 0,2 2 0,0 0 0,2 2 0,-1 2 0,-2-2 0,-2 1 0,-1-1 0,2-2 0,-2 2 0,2-4 0,-2 4 0,1-3 0,-1 3 0,1 0 0,-1-3 0,0-1 0,1-1 0,0 1 0,0 1 0,-2 2 0,1-1 0,5-2 0,6 0 0,4-3 0,3 0 0,0 0 0,3 0 0,3-4 0,-2-3 0,0 0 0,-3-3 0,-1 2 0,2 1 0,-2-2 0,1 2 0,-2 0 0,-3 0 0,2 3 0,-1 1 0,-1 2 0,1-3 0,-1-1 0,-2-1 0,1 1 0,-1-2 0,-1-1 0,1 1 0,-1-1 0,0 0 0,-1 0 0,0-1 0,0-1 0,1 0 0,0 0 0,0 0 0,-1 1 0,2-1 0,0 0 0,-2 1 0,2 2 0,0 1 0,-2 1 0,1 1 0,-3 1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02:52.031"/>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37:22.006"/>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37:22.966"/>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02:52.031"/>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37:22.006"/>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9:37:22.966"/>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AE20A-F640-4249-A811-C32A9612F3D3}" type="datetimeFigureOut">
              <a:rPr lang="cs-CZ" smtClean="0"/>
              <a:t>01.12.2023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13504-9055-D448-A00B-03FEB6440A6F}" type="slidenum">
              <a:rPr lang="cs-CZ" smtClean="0"/>
              <a:t>‹#›</a:t>
            </a:fld>
            <a:endParaRPr lang="cs-CZ"/>
          </a:p>
        </p:txBody>
      </p:sp>
    </p:spTree>
    <p:extLst>
      <p:ext uri="{BB962C8B-B14F-4D97-AF65-F5344CB8AC3E}">
        <p14:creationId xmlns:p14="http://schemas.microsoft.com/office/powerpoint/2010/main" val="1897003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333333"/>
                </a:solidFill>
                <a:effectLst/>
                <a:latin typeface="Roboto" panose="020F0502020204030204" pitchFamily="34" charset="0"/>
              </a:rPr>
              <a:t>Psychosociální intervence bývá definována jako odborná pomoc vykonávaná osobou či organizací (většinou psychologem spolupracujícím s dalšími odborníky, především z oblasti sociální), jejímž cílem je zlepšení kvality života a snížení utrpení jedince či skupiny lidí. </a:t>
            </a:r>
            <a:endParaRPr lang="cs-CZ" dirty="0"/>
          </a:p>
        </p:txBody>
      </p:sp>
      <p:sp>
        <p:nvSpPr>
          <p:cNvPr id="4" name="Zástupný symbol pro číslo snímku 3"/>
          <p:cNvSpPr>
            <a:spLocks noGrp="1"/>
          </p:cNvSpPr>
          <p:nvPr>
            <p:ph type="sldNum" sz="quarter" idx="5"/>
          </p:nvPr>
        </p:nvSpPr>
        <p:spPr/>
        <p:txBody>
          <a:bodyPr/>
          <a:lstStyle/>
          <a:p>
            <a:fld id="{7AA13504-9055-D448-A00B-03FEB6440A6F}" type="slidenum">
              <a:rPr lang="cs-CZ" smtClean="0"/>
              <a:t>2</a:t>
            </a:fld>
            <a:endParaRPr lang="cs-CZ"/>
          </a:p>
        </p:txBody>
      </p:sp>
    </p:spTree>
    <p:extLst>
      <p:ext uri="{BB962C8B-B14F-4D97-AF65-F5344CB8AC3E}">
        <p14:creationId xmlns:p14="http://schemas.microsoft.com/office/powerpoint/2010/main" val="118434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7A22C5-6FA1-B14A-82D4-2B011332566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7A3CAD6-AA09-CB49-96A0-B0EAB3E6FD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092FEF6C-9A9F-E146-BBE0-5F27471A8F7C}"/>
              </a:ext>
            </a:extLst>
          </p:cNvPr>
          <p:cNvSpPr>
            <a:spLocks noGrp="1"/>
          </p:cNvSpPr>
          <p:nvPr>
            <p:ph type="dt" sz="half" idx="10"/>
          </p:nvPr>
        </p:nvSpPr>
        <p:spPr/>
        <p:txBody>
          <a:bodyPr/>
          <a:lstStyle/>
          <a:p>
            <a:fld id="{1B2A36A7-071C-0C47-AD2D-4C367EF6AB0B}" type="datetimeFigureOut">
              <a:rPr lang="cs-CZ" smtClean="0"/>
              <a:t>01.12.2023</a:t>
            </a:fld>
            <a:endParaRPr lang="cs-CZ"/>
          </a:p>
        </p:txBody>
      </p:sp>
      <p:sp>
        <p:nvSpPr>
          <p:cNvPr id="5" name="Zástupný symbol pro zápatí 4">
            <a:extLst>
              <a:ext uri="{FF2B5EF4-FFF2-40B4-BE49-F238E27FC236}">
                <a16:creationId xmlns:a16="http://schemas.microsoft.com/office/drawing/2014/main" id="{C9D7DBCF-0B4C-504A-B12D-EEC2D0395BC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8D94911-F303-9D4A-954B-92D0A3F34683}"/>
              </a:ext>
            </a:extLst>
          </p:cNvPr>
          <p:cNvSpPr>
            <a:spLocks noGrp="1"/>
          </p:cNvSpPr>
          <p:nvPr>
            <p:ph type="sldNum" sz="quarter" idx="12"/>
          </p:nvPr>
        </p:nvSpPr>
        <p:spPr/>
        <p:txBody>
          <a:bodyPr/>
          <a:lstStyle/>
          <a:p>
            <a:fld id="{E02C4A21-353C-E342-ADCA-3DA303684779}" type="slidenum">
              <a:rPr lang="cs-CZ" smtClean="0"/>
              <a:t>‹#›</a:t>
            </a:fld>
            <a:endParaRPr lang="cs-CZ"/>
          </a:p>
        </p:txBody>
      </p:sp>
    </p:spTree>
    <p:extLst>
      <p:ext uri="{BB962C8B-B14F-4D97-AF65-F5344CB8AC3E}">
        <p14:creationId xmlns:p14="http://schemas.microsoft.com/office/powerpoint/2010/main" val="2398759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C1EC28-E068-D340-94C8-3333853D4CAF}"/>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4365E6EE-C264-3E45-B393-6822861D6B4C}"/>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D235DB1-9D4A-B243-ACDA-D0CD9A0ED113}"/>
              </a:ext>
            </a:extLst>
          </p:cNvPr>
          <p:cNvSpPr>
            <a:spLocks noGrp="1"/>
          </p:cNvSpPr>
          <p:nvPr>
            <p:ph type="dt" sz="half" idx="10"/>
          </p:nvPr>
        </p:nvSpPr>
        <p:spPr/>
        <p:txBody>
          <a:bodyPr/>
          <a:lstStyle/>
          <a:p>
            <a:fld id="{1B2A36A7-071C-0C47-AD2D-4C367EF6AB0B}" type="datetimeFigureOut">
              <a:rPr lang="cs-CZ" smtClean="0"/>
              <a:t>01.12.2023</a:t>
            </a:fld>
            <a:endParaRPr lang="cs-CZ"/>
          </a:p>
        </p:txBody>
      </p:sp>
      <p:sp>
        <p:nvSpPr>
          <p:cNvPr id="5" name="Zástupný symbol pro zápatí 4">
            <a:extLst>
              <a:ext uri="{FF2B5EF4-FFF2-40B4-BE49-F238E27FC236}">
                <a16:creationId xmlns:a16="http://schemas.microsoft.com/office/drawing/2014/main" id="{328639EE-83BA-A340-96E6-3F33955A2A7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6571BAE-4D67-A64A-AEDB-F435837E70FD}"/>
              </a:ext>
            </a:extLst>
          </p:cNvPr>
          <p:cNvSpPr>
            <a:spLocks noGrp="1"/>
          </p:cNvSpPr>
          <p:nvPr>
            <p:ph type="sldNum" sz="quarter" idx="12"/>
          </p:nvPr>
        </p:nvSpPr>
        <p:spPr/>
        <p:txBody>
          <a:bodyPr/>
          <a:lstStyle/>
          <a:p>
            <a:fld id="{E02C4A21-353C-E342-ADCA-3DA303684779}" type="slidenum">
              <a:rPr lang="cs-CZ" smtClean="0"/>
              <a:t>‹#›</a:t>
            </a:fld>
            <a:endParaRPr lang="cs-CZ"/>
          </a:p>
        </p:txBody>
      </p:sp>
    </p:spTree>
    <p:extLst>
      <p:ext uri="{BB962C8B-B14F-4D97-AF65-F5344CB8AC3E}">
        <p14:creationId xmlns:p14="http://schemas.microsoft.com/office/powerpoint/2010/main" val="996137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4920B97-D308-3F4D-AF69-DD11D1C23C0F}"/>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1F3FFB3-F5DA-964D-89FA-5414234E7D0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EE25013-8AF7-EA42-80BD-922848D26DD5}"/>
              </a:ext>
            </a:extLst>
          </p:cNvPr>
          <p:cNvSpPr>
            <a:spLocks noGrp="1"/>
          </p:cNvSpPr>
          <p:nvPr>
            <p:ph type="dt" sz="half" idx="10"/>
          </p:nvPr>
        </p:nvSpPr>
        <p:spPr/>
        <p:txBody>
          <a:bodyPr/>
          <a:lstStyle/>
          <a:p>
            <a:fld id="{1B2A36A7-071C-0C47-AD2D-4C367EF6AB0B}" type="datetimeFigureOut">
              <a:rPr lang="cs-CZ" smtClean="0"/>
              <a:t>01.12.2023</a:t>
            </a:fld>
            <a:endParaRPr lang="cs-CZ"/>
          </a:p>
        </p:txBody>
      </p:sp>
      <p:sp>
        <p:nvSpPr>
          <p:cNvPr id="5" name="Zástupný symbol pro zápatí 4">
            <a:extLst>
              <a:ext uri="{FF2B5EF4-FFF2-40B4-BE49-F238E27FC236}">
                <a16:creationId xmlns:a16="http://schemas.microsoft.com/office/drawing/2014/main" id="{50D703B0-FE8F-0547-B8B7-DB2C710C9EA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5FE427B-C97B-FD42-A90F-B72D5E9A0F8E}"/>
              </a:ext>
            </a:extLst>
          </p:cNvPr>
          <p:cNvSpPr>
            <a:spLocks noGrp="1"/>
          </p:cNvSpPr>
          <p:nvPr>
            <p:ph type="sldNum" sz="quarter" idx="12"/>
          </p:nvPr>
        </p:nvSpPr>
        <p:spPr/>
        <p:txBody>
          <a:bodyPr/>
          <a:lstStyle/>
          <a:p>
            <a:fld id="{E02C4A21-353C-E342-ADCA-3DA303684779}" type="slidenum">
              <a:rPr lang="cs-CZ" smtClean="0"/>
              <a:t>‹#›</a:t>
            </a:fld>
            <a:endParaRPr lang="cs-CZ"/>
          </a:p>
        </p:txBody>
      </p:sp>
    </p:spTree>
    <p:extLst>
      <p:ext uri="{BB962C8B-B14F-4D97-AF65-F5344CB8AC3E}">
        <p14:creationId xmlns:p14="http://schemas.microsoft.com/office/powerpoint/2010/main" val="302245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1E1D8-8FA2-4A45-A396-34524295E830}"/>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00EEA1F-8EAD-5E4B-A548-183D6F186A38}"/>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A793751-A773-1C4E-A984-09C38270617E}"/>
              </a:ext>
            </a:extLst>
          </p:cNvPr>
          <p:cNvSpPr>
            <a:spLocks noGrp="1"/>
          </p:cNvSpPr>
          <p:nvPr>
            <p:ph type="dt" sz="half" idx="10"/>
          </p:nvPr>
        </p:nvSpPr>
        <p:spPr/>
        <p:txBody>
          <a:bodyPr/>
          <a:lstStyle/>
          <a:p>
            <a:fld id="{1B2A36A7-071C-0C47-AD2D-4C367EF6AB0B}" type="datetimeFigureOut">
              <a:rPr lang="cs-CZ" smtClean="0"/>
              <a:t>01.12.2023</a:t>
            </a:fld>
            <a:endParaRPr lang="cs-CZ"/>
          </a:p>
        </p:txBody>
      </p:sp>
      <p:sp>
        <p:nvSpPr>
          <p:cNvPr id="5" name="Zástupný symbol pro zápatí 4">
            <a:extLst>
              <a:ext uri="{FF2B5EF4-FFF2-40B4-BE49-F238E27FC236}">
                <a16:creationId xmlns:a16="http://schemas.microsoft.com/office/drawing/2014/main" id="{80ACE5B6-1809-1142-BC04-6BC1069046F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F3A51A8-AEB0-8244-888B-D657632F81E3}"/>
              </a:ext>
            </a:extLst>
          </p:cNvPr>
          <p:cNvSpPr>
            <a:spLocks noGrp="1"/>
          </p:cNvSpPr>
          <p:nvPr>
            <p:ph type="sldNum" sz="quarter" idx="12"/>
          </p:nvPr>
        </p:nvSpPr>
        <p:spPr/>
        <p:txBody>
          <a:bodyPr/>
          <a:lstStyle/>
          <a:p>
            <a:fld id="{E02C4A21-353C-E342-ADCA-3DA303684779}" type="slidenum">
              <a:rPr lang="cs-CZ" smtClean="0"/>
              <a:t>‹#›</a:t>
            </a:fld>
            <a:endParaRPr lang="cs-CZ"/>
          </a:p>
        </p:txBody>
      </p:sp>
    </p:spTree>
    <p:extLst>
      <p:ext uri="{BB962C8B-B14F-4D97-AF65-F5344CB8AC3E}">
        <p14:creationId xmlns:p14="http://schemas.microsoft.com/office/powerpoint/2010/main" val="608777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37BE48-C56D-2F49-9324-943164F3818D}"/>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66EEE748-D13E-CC49-A5A4-D89B1FA18A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5B732019-2CE7-F24E-A99A-D39824D27C79}"/>
              </a:ext>
            </a:extLst>
          </p:cNvPr>
          <p:cNvSpPr>
            <a:spLocks noGrp="1"/>
          </p:cNvSpPr>
          <p:nvPr>
            <p:ph type="dt" sz="half" idx="10"/>
          </p:nvPr>
        </p:nvSpPr>
        <p:spPr/>
        <p:txBody>
          <a:bodyPr/>
          <a:lstStyle/>
          <a:p>
            <a:fld id="{1B2A36A7-071C-0C47-AD2D-4C367EF6AB0B}" type="datetimeFigureOut">
              <a:rPr lang="cs-CZ" smtClean="0"/>
              <a:t>01.12.2023</a:t>
            </a:fld>
            <a:endParaRPr lang="cs-CZ"/>
          </a:p>
        </p:txBody>
      </p:sp>
      <p:sp>
        <p:nvSpPr>
          <p:cNvPr id="5" name="Zástupný symbol pro zápatí 4">
            <a:extLst>
              <a:ext uri="{FF2B5EF4-FFF2-40B4-BE49-F238E27FC236}">
                <a16:creationId xmlns:a16="http://schemas.microsoft.com/office/drawing/2014/main" id="{59085933-A27A-0F4C-9EE9-56360E79B56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BDF74FC-2055-C948-A182-8919317E3F80}"/>
              </a:ext>
            </a:extLst>
          </p:cNvPr>
          <p:cNvSpPr>
            <a:spLocks noGrp="1"/>
          </p:cNvSpPr>
          <p:nvPr>
            <p:ph type="sldNum" sz="quarter" idx="12"/>
          </p:nvPr>
        </p:nvSpPr>
        <p:spPr/>
        <p:txBody>
          <a:bodyPr/>
          <a:lstStyle/>
          <a:p>
            <a:fld id="{E02C4A21-353C-E342-ADCA-3DA303684779}" type="slidenum">
              <a:rPr lang="cs-CZ" smtClean="0"/>
              <a:t>‹#›</a:t>
            </a:fld>
            <a:endParaRPr lang="cs-CZ"/>
          </a:p>
        </p:txBody>
      </p:sp>
    </p:spTree>
    <p:extLst>
      <p:ext uri="{BB962C8B-B14F-4D97-AF65-F5344CB8AC3E}">
        <p14:creationId xmlns:p14="http://schemas.microsoft.com/office/powerpoint/2010/main" val="1937804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8CC246-77ED-6846-B600-E07F8A97BDC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B91EF61-1B18-5A42-87D1-F2661E22A6E6}"/>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4A6F0E1-EE46-3249-BDF2-A616A52FEE2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DC1E8A4-BD74-BF42-8CEC-0E34A15D55EA}"/>
              </a:ext>
            </a:extLst>
          </p:cNvPr>
          <p:cNvSpPr>
            <a:spLocks noGrp="1"/>
          </p:cNvSpPr>
          <p:nvPr>
            <p:ph type="dt" sz="half" idx="10"/>
          </p:nvPr>
        </p:nvSpPr>
        <p:spPr/>
        <p:txBody>
          <a:bodyPr/>
          <a:lstStyle/>
          <a:p>
            <a:fld id="{1B2A36A7-071C-0C47-AD2D-4C367EF6AB0B}" type="datetimeFigureOut">
              <a:rPr lang="cs-CZ" smtClean="0"/>
              <a:t>01.12.2023</a:t>
            </a:fld>
            <a:endParaRPr lang="cs-CZ"/>
          </a:p>
        </p:txBody>
      </p:sp>
      <p:sp>
        <p:nvSpPr>
          <p:cNvPr id="6" name="Zástupný symbol pro zápatí 5">
            <a:extLst>
              <a:ext uri="{FF2B5EF4-FFF2-40B4-BE49-F238E27FC236}">
                <a16:creationId xmlns:a16="http://schemas.microsoft.com/office/drawing/2014/main" id="{45481539-9877-4141-A866-DD1301B3307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2035F21-4928-1F4C-9CA5-60D67F52A7D7}"/>
              </a:ext>
            </a:extLst>
          </p:cNvPr>
          <p:cNvSpPr>
            <a:spLocks noGrp="1"/>
          </p:cNvSpPr>
          <p:nvPr>
            <p:ph type="sldNum" sz="quarter" idx="12"/>
          </p:nvPr>
        </p:nvSpPr>
        <p:spPr/>
        <p:txBody>
          <a:bodyPr/>
          <a:lstStyle/>
          <a:p>
            <a:fld id="{E02C4A21-353C-E342-ADCA-3DA303684779}" type="slidenum">
              <a:rPr lang="cs-CZ" smtClean="0"/>
              <a:t>‹#›</a:t>
            </a:fld>
            <a:endParaRPr lang="cs-CZ"/>
          </a:p>
        </p:txBody>
      </p:sp>
    </p:spTree>
    <p:extLst>
      <p:ext uri="{BB962C8B-B14F-4D97-AF65-F5344CB8AC3E}">
        <p14:creationId xmlns:p14="http://schemas.microsoft.com/office/powerpoint/2010/main" val="2671677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109C55-5933-7145-AF87-3C3372118F8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C934C03A-5E34-B140-821F-08F5792E7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769FD70-9598-BB46-A000-AA65F92C422A}"/>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65BA198C-8B9A-844D-8A29-A282BA3B33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EBAD0B8B-6C06-644D-A105-3243F8FA6EC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36BA753-E776-194E-A71C-38829519ECA4}"/>
              </a:ext>
            </a:extLst>
          </p:cNvPr>
          <p:cNvSpPr>
            <a:spLocks noGrp="1"/>
          </p:cNvSpPr>
          <p:nvPr>
            <p:ph type="dt" sz="half" idx="10"/>
          </p:nvPr>
        </p:nvSpPr>
        <p:spPr/>
        <p:txBody>
          <a:bodyPr/>
          <a:lstStyle/>
          <a:p>
            <a:fld id="{1B2A36A7-071C-0C47-AD2D-4C367EF6AB0B}" type="datetimeFigureOut">
              <a:rPr lang="cs-CZ" smtClean="0"/>
              <a:t>01.12.2023</a:t>
            </a:fld>
            <a:endParaRPr lang="cs-CZ"/>
          </a:p>
        </p:txBody>
      </p:sp>
      <p:sp>
        <p:nvSpPr>
          <p:cNvPr id="8" name="Zástupný symbol pro zápatí 7">
            <a:extLst>
              <a:ext uri="{FF2B5EF4-FFF2-40B4-BE49-F238E27FC236}">
                <a16:creationId xmlns:a16="http://schemas.microsoft.com/office/drawing/2014/main" id="{0CDD62DB-1D7C-1841-B5B7-450F3FDD801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56B25719-82BA-4C4D-AB3F-EBCD602069DB}"/>
              </a:ext>
            </a:extLst>
          </p:cNvPr>
          <p:cNvSpPr>
            <a:spLocks noGrp="1"/>
          </p:cNvSpPr>
          <p:nvPr>
            <p:ph type="sldNum" sz="quarter" idx="12"/>
          </p:nvPr>
        </p:nvSpPr>
        <p:spPr/>
        <p:txBody>
          <a:bodyPr/>
          <a:lstStyle/>
          <a:p>
            <a:fld id="{E02C4A21-353C-E342-ADCA-3DA303684779}" type="slidenum">
              <a:rPr lang="cs-CZ" smtClean="0"/>
              <a:t>‹#›</a:t>
            </a:fld>
            <a:endParaRPr lang="cs-CZ"/>
          </a:p>
        </p:txBody>
      </p:sp>
    </p:spTree>
    <p:extLst>
      <p:ext uri="{BB962C8B-B14F-4D97-AF65-F5344CB8AC3E}">
        <p14:creationId xmlns:p14="http://schemas.microsoft.com/office/powerpoint/2010/main" val="193805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F459C6-ABE7-7540-9BCC-7DBA1EFD13D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C4AFDB2-A28B-8D40-A064-A9F69436448D}"/>
              </a:ext>
            </a:extLst>
          </p:cNvPr>
          <p:cNvSpPr>
            <a:spLocks noGrp="1"/>
          </p:cNvSpPr>
          <p:nvPr>
            <p:ph type="dt" sz="half" idx="10"/>
          </p:nvPr>
        </p:nvSpPr>
        <p:spPr/>
        <p:txBody>
          <a:bodyPr/>
          <a:lstStyle/>
          <a:p>
            <a:fld id="{1B2A36A7-071C-0C47-AD2D-4C367EF6AB0B}" type="datetimeFigureOut">
              <a:rPr lang="cs-CZ" smtClean="0"/>
              <a:t>01.12.2023</a:t>
            </a:fld>
            <a:endParaRPr lang="cs-CZ"/>
          </a:p>
        </p:txBody>
      </p:sp>
      <p:sp>
        <p:nvSpPr>
          <p:cNvPr id="4" name="Zástupný symbol pro zápatí 3">
            <a:extLst>
              <a:ext uri="{FF2B5EF4-FFF2-40B4-BE49-F238E27FC236}">
                <a16:creationId xmlns:a16="http://schemas.microsoft.com/office/drawing/2014/main" id="{29EDB2CB-B271-CA41-ACCA-43A4A4A23755}"/>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F8AC340C-29A7-B146-B272-0CC7390ED72F}"/>
              </a:ext>
            </a:extLst>
          </p:cNvPr>
          <p:cNvSpPr>
            <a:spLocks noGrp="1"/>
          </p:cNvSpPr>
          <p:nvPr>
            <p:ph type="sldNum" sz="quarter" idx="12"/>
          </p:nvPr>
        </p:nvSpPr>
        <p:spPr/>
        <p:txBody>
          <a:bodyPr/>
          <a:lstStyle/>
          <a:p>
            <a:fld id="{E02C4A21-353C-E342-ADCA-3DA303684779}" type="slidenum">
              <a:rPr lang="cs-CZ" smtClean="0"/>
              <a:t>‹#›</a:t>
            </a:fld>
            <a:endParaRPr lang="cs-CZ"/>
          </a:p>
        </p:txBody>
      </p:sp>
    </p:spTree>
    <p:extLst>
      <p:ext uri="{BB962C8B-B14F-4D97-AF65-F5344CB8AC3E}">
        <p14:creationId xmlns:p14="http://schemas.microsoft.com/office/powerpoint/2010/main" val="2841500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A349907-6DD6-5C40-870B-62C0B7D0E582}"/>
              </a:ext>
            </a:extLst>
          </p:cNvPr>
          <p:cNvSpPr>
            <a:spLocks noGrp="1"/>
          </p:cNvSpPr>
          <p:nvPr>
            <p:ph type="dt" sz="half" idx="10"/>
          </p:nvPr>
        </p:nvSpPr>
        <p:spPr/>
        <p:txBody>
          <a:bodyPr/>
          <a:lstStyle/>
          <a:p>
            <a:fld id="{1B2A36A7-071C-0C47-AD2D-4C367EF6AB0B}" type="datetimeFigureOut">
              <a:rPr lang="cs-CZ" smtClean="0"/>
              <a:t>01.12.2023</a:t>
            </a:fld>
            <a:endParaRPr lang="cs-CZ"/>
          </a:p>
        </p:txBody>
      </p:sp>
      <p:sp>
        <p:nvSpPr>
          <p:cNvPr id="3" name="Zástupný symbol pro zápatí 2">
            <a:extLst>
              <a:ext uri="{FF2B5EF4-FFF2-40B4-BE49-F238E27FC236}">
                <a16:creationId xmlns:a16="http://schemas.microsoft.com/office/drawing/2014/main" id="{7DA17912-FE25-1740-BE8E-256DF08F095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0CECAAB8-0BB8-D94E-86E1-1C7371708C9F}"/>
              </a:ext>
            </a:extLst>
          </p:cNvPr>
          <p:cNvSpPr>
            <a:spLocks noGrp="1"/>
          </p:cNvSpPr>
          <p:nvPr>
            <p:ph type="sldNum" sz="quarter" idx="12"/>
          </p:nvPr>
        </p:nvSpPr>
        <p:spPr/>
        <p:txBody>
          <a:bodyPr/>
          <a:lstStyle/>
          <a:p>
            <a:fld id="{E02C4A21-353C-E342-ADCA-3DA303684779}" type="slidenum">
              <a:rPr lang="cs-CZ" smtClean="0"/>
              <a:t>‹#›</a:t>
            </a:fld>
            <a:endParaRPr lang="cs-CZ"/>
          </a:p>
        </p:txBody>
      </p:sp>
    </p:spTree>
    <p:extLst>
      <p:ext uri="{BB962C8B-B14F-4D97-AF65-F5344CB8AC3E}">
        <p14:creationId xmlns:p14="http://schemas.microsoft.com/office/powerpoint/2010/main" val="167930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D16841-73E8-8C42-B877-B9D731729C7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D47A4BC6-EF42-A149-ABE4-CB02D278E4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B82F71F7-DDBC-014E-B958-7EF1C73E6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FA70CC5-0ADA-5047-86D4-2F7E8209B413}"/>
              </a:ext>
            </a:extLst>
          </p:cNvPr>
          <p:cNvSpPr>
            <a:spLocks noGrp="1"/>
          </p:cNvSpPr>
          <p:nvPr>
            <p:ph type="dt" sz="half" idx="10"/>
          </p:nvPr>
        </p:nvSpPr>
        <p:spPr/>
        <p:txBody>
          <a:bodyPr/>
          <a:lstStyle/>
          <a:p>
            <a:fld id="{1B2A36A7-071C-0C47-AD2D-4C367EF6AB0B}" type="datetimeFigureOut">
              <a:rPr lang="cs-CZ" smtClean="0"/>
              <a:t>01.12.2023</a:t>
            </a:fld>
            <a:endParaRPr lang="cs-CZ"/>
          </a:p>
        </p:txBody>
      </p:sp>
      <p:sp>
        <p:nvSpPr>
          <p:cNvPr id="6" name="Zástupný symbol pro zápatí 5">
            <a:extLst>
              <a:ext uri="{FF2B5EF4-FFF2-40B4-BE49-F238E27FC236}">
                <a16:creationId xmlns:a16="http://schemas.microsoft.com/office/drawing/2014/main" id="{4563D31D-CABC-474E-9389-CBBAC7BCDB3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82677B6-C3ED-8144-9328-8F0E88B5181D}"/>
              </a:ext>
            </a:extLst>
          </p:cNvPr>
          <p:cNvSpPr>
            <a:spLocks noGrp="1"/>
          </p:cNvSpPr>
          <p:nvPr>
            <p:ph type="sldNum" sz="quarter" idx="12"/>
          </p:nvPr>
        </p:nvSpPr>
        <p:spPr/>
        <p:txBody>
          <a:bodyPr/>
          <a:lstStyle/>
          <a:p>
            <a:fld id="{E02C4A21-353C-E342-ADCA-3DA303684779}" type="slidenum">
              <a:rPr lang="cs-CZ" smtClean="0"/>
              <a:t>‹#›</a:t>
            </a:fld>
            <a:endParaRPr lang="cs-CZ"/>
          </a:p>
        </p:txBody>
      </p:sp>
    </p:spTree>
    <p:extLst>
      <p:ext uri="{BB962C8B-B14F-4D97-AF65-F5344CB8AC3E}">
        <p14:creationId xmlns:p14="http://schemas.microsoft.com/office/powerpoint/2010/main" val="1795282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ADE871-AD55-5E4B-AA99-BC5D100461A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EED7D15-B8C1-194D-8BE8-9843EF8372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AD7C85E-9F1C-4B4B-B0BF-9B1FB234D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E037F1A-9E67-8947-A352-E261C436BFD7}"/>
              </a:ext>
            </a:extLst>
          </p:cNvPr>
          <p:cNvSpPr>
            <a:spLocks noGrp="1"/>
          </p:cNvSpPr>
          <p:nvPr>
            <p:ph type="dt" sz="half" idx="10"/>
          </p:nvPr>
        </p:nvSpPr>
        <p:spPr/>
        <p:txBody>
          <a:bodyPr/>
          <a:lstStyle/>
          <a:p>
            <a:fld id="{1B2A36A7-071C-0C47-AD2D-4C367EF6AB0B}" type="datetimeFigureOut">
              <a:rPr lang="cs-CZ" smtClean="0"/>
              <a:t>01.12.2023</a:t>
            </a:fld>
            <a:endParaRPr lang="cs-CZ"/>
          </a:p>
        </p:txBody>
      </p:sp>
      <p:sp>
        <p:nvSpPr>
          <p:cNvPr id="6" name="Zástupný symbol pro zápatí 5">
            <a:extLst>
              <a:ext uri="{FF2B5EF4-FFF2-40B4-BE49-F238E27FC236}">
                <a16:creationId xmlns:a16="http://schemas.microsoft.com/office/drawing/2014/main" id="{B4C93332-8C7E-D944-87EE-529D68D3D3F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23C0C29-0757-3D40-96F1-23539B218F14}"/>
              </a:ext>
            </a:extLst>
          </p:cNvPr>
          <p:cNvSpPr>
            <a:spLocks noGrp="1"/>
          </p:cNvSpPr>
          <p:nvPr>
            <p:ph type="sldNum" sz="quarter" idx="12"/>
          </p:nvPr>
        </p:nvSpPr>
        <p:spPr/>
        <p:txBody>
          <a:bodyPr/>
          <a:lstStyle/>
          <a:p>
            <a:fld id="{E02C4A21-353C-E342-ADCA-3DA303684779}" type="slidenum">
              <a:rPr lang="cs-CZ" smtClean="0"/>
              <a:t>‹#›</a:t>
            </a:fld>
            <a:endParaRPr lang="cs-CZ"/>
          </a:p>
        </p:txBody>
      </p:sp>
    </p:spTree>
    <p:extLst>
      <p:ext uri="{BB962C8B-B14F-4D97-AF65-F5344CB8AC3E}">
        <p14:creationId xmlns:p14="http://schemas.microsoft.com/office/powerpoint/2010/main" val="3974397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AE8D36B-51E1-284B-B78C-28F64F6ED6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5404B819-F8EA-5D4F-84FB-10C94A2E45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DEB0C9F-E5CF-DE43-A4DE-F6ED78BA47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A36A7-071C-0C47-AD2D-4C367EF6AB0B}" type="datetimeFigureOut">
              <a:rPr lang="cs-CZ" smtClean="0"/>
              <a:t>01.12.2023</a:t>
            </a:fld>
            <a:endParaRPr lang="cs-CZ"/>
          </a:p>
        </p:txBody>
      </p:sp>
      <p:sp>
        <p:nvSpPr>
          <p:cNvPr id="5" name="Zástupný symbol pro zápatí 4">
            <a:extLst>
              <a:ext uri="{FF2B5EF4-FFF2-40B4-BE49-F238E27FC236}">
                <a16:creationId xmlns:a16="http://schemas.microsoft.com/office/drawing/2014/main" id="{1E3CE7C8-82AC-5740-837C-62C1EAFF6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92B5858A-6F40-F74A-AB47-5DACB84CA3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2C4A21-353C-E342-ADCA-3DA303684779}" type="slidenum">
              <a:rPr lang="cs-CZ" smtClean="0"/>
              <a:t>‹#›</a:t>
            </a:fld>
            <a:endParaRPr lang="cs-CZ"/>
          </a:p>
        </p:txBody>
      </p:sp>
    </p:spTree>
    <p:extLst>
      <p:ext uri="{BB962C8B-B14F-4D97-AF65-F5344CB8AC3E}">
        <p14:creationId xmlns:p14="http://schemas.microsoft.com/office/powerpoint/2010/main" val="3108280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customXml" Target="../ink/ink6.xml"/><Relationship Id="rId4" Type="http://schemas.openxmlformats.org/officeDocument/2006/relationships/customXml" Target="../ink/ink5.xml"/></Relationships>
</file>

<file path=ppt/slides/_rels/slide58.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12.png"/><Relationship Id="rId7" Type="http://schemas.openxmlformats.org/officeDocument/2006/relationships/image" Target="../media/image13.tiff"/><Relationship Id="rId12" Type="http://schemas.openxmlformats.org/officeDocument/2006/relationships/customXml" Target="../ink/ink9.xml"/><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7.png"/><Relationship Id="rId10" Type="http://schemas.openxmlformats.org/officeDocument/2006/relationships/customXml" Target="../ink/ink8.xml"/><Relationship Id="rId9" Type="http://schemas.openxmlformats.org/officeDocument/2006/relationships/image" Target="../media/image15.tiff"/></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4.tiff"/><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7.png"/><Relationship Id="rId7" Type="http://schemas.openxmlformats.org/officeDocument/2006/relationships/customXml" Target="../ink/ink11.xml"/><Relationship Id="rId2"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7.png"/><Relationship Id="rId10" Type="http://schemas.openxmlformats.org/officeDocument/2006/relationships/image" Target="../media/image26.png"/><Relationship Id="rId9" Type="http://schemas.openxmlformats.org/officeDocument/2006/relationships/customXml" Target="../ink/ink12.xml"/></Relationships>
</file>

<file path=ppt/slides/_rels/slide7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3.png"/><Relationship Id="rId2"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customXml" Target="../ink/ink15.xml"/><Relationship Id="rId4" Type="http://schemas.openxmlformats.org/officeDocument/2006/relationships/customXml" Target="../ink/ink14.xml"/></Relationships>
</file>

<file path=ppt/slides/_rels/slide76.xml.rels><?xml version="1.0" encoding="UTF-8" standalone="yes"?>
<Relationships xmlns="http://schemas.openxmlformats.org/package/2006/relationships"><Relationship Id="rId8" Type="http://schemas.openxmlformats.org/officeDocument/2006/relationships/image" Target="../media/image17.png"/><Relationship Id="rId7" Type="http://schemas.openxmlformats.org/officeDocument/2006/relationships/customXml" Target="../ink/ink17.xml"/><Relationship Id="rId2" Type="http://schemas.openxmlformats.org/officeDocument/2006/relationships/customXml" Target="../ink/ink16.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3.png"/><Relationship Id="rId10" Type="http://schemas.openxmlformats.org/officeDocument/2006/relationships/image" Target="../media/image31.tiff"/><Relationship Id="rId9" Type="http://schemas.openxmlformats.org/officeDocument/2006/relationships/customXml" Target="../ink/ink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customXml" Target="../ink/ink2.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28515C-9A42-6B4B-8D19-3D6384BDB7E8}"/>
              </a:ext>
            </a:extLst>
          </p:cNvPr>
          <p:cNvSpPr>
            <a:spLocks noGrp="1"/>
          </p:cNvSpPr>
          <p:nvPr>
            <p:ph type="title"/>
          </p:nvPr>
        </p:nvSpPr>
        <p:spPr/>
        <p:txBody>
          <a:bodyPr/>
          <a:lstStyle/>
          <a:p>
            <a:r>
              <a:rPr lang="cs-CZ" dirty="0"/>
              <a:t>Blok 3: Základy analýzy vztahu dvou proměnných</a:t>
            </a:r>
          </a:p>
        </p:txBody>
      </p:sp>
      <p:sp>
        <p:nvSpPr>
          <p:cNvPr id="3" name="Zástupný text 2">
            <a:extLst>
              <a:ext uri="{FF2B5EF4-FFF2-40B4-BE49-F238E27FC236}">
                <a16:creationId xmlns:a16="http://schemas.microsoft.com/office/drawing/2014/main" id="{288B5AED-81DA-2E48-9AE4-0EA2E94FCCE5}"/>
              </a:ext>
            </a:extLst>
          </p:cNvPr>
          <p:cNvSpPr>
            <a:spLocks noGrp="1"/>
          </p:cNvSpPr>
          <p:nvPr>
            <p:ph type="body" idx="1"/>
          </p:nvPr>
        </p:nvSpPr>
        <p:spPr/>
        <p:txBody>
          <a:bodyPr/>
          <a:lstStyle/>
          <a:p>
            <a:r>
              <a:rPr lang="cs-CZ" dirty="0"/>
              <a:t>Kontingenční tabulky a korelační koeficienty</a:t>
            </a:r>
          </a:p>
        </p:txBody>
      </p:sp>
    </p:spTree>
    <p:extLst>
      <p:ext uri="{BB962C8B-B14F-4D97-AF65-F5344CB8AC3E}">
        <p14:creationId xmlns:p14="http://schemas.microsoft.com/office/powerpoint/2010/main" val="2939048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753B5B-FC9C-5034-36CF-BEC159B31B29}"/>
              </a:ext>
            </a:extLst>
          </p:cNvPr>
          <p:cNvSpPr>
            <a:spLocks noGrp="1"/>
          </p:cNvSpPr>
          <p:nvPr>
            <p:ph type="title"/>
          </p:nvPr>
        </p:nvSpPr>
        <p:spPr/>
        <p:txBody>
          <a:bodyPr/>
          <a:lstStyle/>
          <a:p>
            <a:r>
              <a:rPr lang="cs-CZ" dirty="0"/>
              <a:t>Statistické testování: teorie</a:t>
            </a:r>
          </a:p>
        </p:txBody>
      </p:sp>
      <p:sp>
        <p:nvSpPr>
          <p:cNvPr id="3" name="Zástupný obsah 2">
            <a:extLst>
              <a:ext uri="{FF2B5EF4-FFF2-40B4-BE49-F238E27FC236}">
                <a16:creationId xmlns:a16="http://schemas.microsoft.com/office/drawing/2014/main" id="{85A4DCCC-DE06-DA31-9BCC-9B40DD758E9D}"/>
              </a:ext>
            </a:extLst>
          </p:cNvPr>
          <p:cNvSpPr>
            <a:spLocks noGrp="1"/>
          </p:cNvSpPr>
          <p:nvPr>
            <p:ph idx="1"/>
          </p:nvPr>
        </p:nvSpPr>
        <p:spPr/>
        <p:txBody>
          <a:bodyPr>
            <a:normAutofit fontScale="92500"/>
          </a:bodyPr>
          <a:lstStyle/>
          <a:p>
            <a:r>
              <a:rPr lang="cs-CZ" dirty="0"/>
              <a:t>Statistické hypotézy: tvrzení, které lze na základě pozorovaných hodnot pomocí statistických metod ohodnotit. </a:t>
            </a:r>
          </a:p>
          <a:p>
            <a:r>
              <a:rPr lang="cs-CZ" dirty="0"/>
              <a:t>Rozlišujeme nulovou a alternativní hypotézu</a:t>
            </a:r>
          </a:p>
          <a:p>
            <a:pPr marL="514350" indent="-514350">
              <a:buAutoNum type="alphaUcParenR"/>
            </a:pPr>
            <a:r>
              <a:rPr lang="cs-CZ" dirty="0"/>
              <a:t>Nulová hypotéza je tvrzení, které je obvykle postavena jako nepřítomnost rozdílu mezi sledovanými skupinami. </a:t>
            </a:r>
          </a:p>
          <a:p>
            <a:pPr marL="514350" indent="-514350">
              <a:buAutoNum type="alphaUcParenR"/>
            </a:pPr>
            <a:r>
              <a:rPr lang="cs-CZ" dirty="0"/>
              <a:t>Alternativní hypotéza je tvrzení, které popírá platnost nulové hypotézy. </a:t>
            </a:r>
          </a:p>
          <a:p>
            <a:r>
              <a:rPr lang="cs-CZ" i="1" dirty="0"/>
              <a:t>Nulovou hypotézu H0 </a:t>
            </a:r>
            <a:r>
              <a:rPr lang="cs-CZ" dirty="0"/>
              <a:t>ověřujeme a považujeme za platnou, pokud nedokážeme opak.</a:t>
            </a:r>
          </a:p>
          <a:p>
            <a:r>
              <a:rPr lang="cs-CZ" i="1" dirty="0"/>
              <a:t>alternativní hypotézu H1 </a:t>
            </a:r>
            <a:r>
              <a:rPr lang="cs-CZ" dirty="0"/>
              <a:t>platí, pokud nulovou hypotézu zamítneme (vyvrátíme).</a:t>
            </a:r>
          </a:p>
          <a:p>
            <a:endParaRPr lang="cs-CZ" dirty="0"/>
          </a:p>
          <a:p>
            <a:endParaRPr lang="cs-CZ" dirty="0"/>
          </a:p>
        </p:txBody>
      </p:sp>
    </p:spTree>
    <p:extLst>
      <p:ext uri="{BB962C8B-B14F-4D97-AF65-F5344CB8AC3E}">
        <p14:creationId xmlns:p14="http://schemas.microsoft.com/office/powerpoint/2010/main" val="1739264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DF5745-9BE8-B04C-AA75-974194BD46F2}"/>
              </a:ext>
            </a:extLst>
          </p:cNvPr>
          <p:cNvSpPr>
            <a:spLocks noGrp="1"/>
          </p:cNvSpPr>
          <p:nvPr>
            <p:ph type="title"/>
          </p:nvPr>
        </p:nvSpPr>
        <p:spPr/>
        <p:txBody>
          <a:bodyPr/>
          <a:lstStyle/>
          <a:p>
            <a:r>
              <a:rPr lang="cs-CZ" dirty="0"/>
              <a:t>Limity testování: chyba testu</a:t>
            </a:r>
          </a:p>
        </p:txBody>
      </p:sp>
      <p:sp>
        <p:nvSpPr>
          <p:cNvPr id="3" name="Zástupný obsah 2">
            <a:extLst>
              <a:ext uri="{FF2B5EF4-FFF2-40B4-BE49-F238E27FC236}">
                <a16:creationId xmlns:a16="http://schemas.microsoft.com/office/drawing/2014/main" id="{596070D1-486F-A347-AA42-295F02D87F2E}"/>
              </a:ext>
            </a:extLst>
          </p:cNvPr>
          <p:cNvSpPr>
            <a:spLocks noGrp="1"/>
          </p:cNvSpPr>
          <p:nvPr>
            <p:ph idx="1"/>
          </p:nvPr>
        </p:nvSpPr>
        <p:spPr/>
        <p:txBody>
          <a:bodyPr>
            <a:normAutofit/>
          </a:bodyPr>
          <a:lstStyle/>
          <a:p>
            <a:r>
              <a:rPr lang="cs-CZ" dirty="0"/>
              <a:t>Při jakémkoliv testování máme nenulovou pravděpodobnost, že se v závěru testu mýlíme a deklarujeme opak skutečnosti</a:t>
            </a:r>
          </a:p>
          <a:p>
            <a:r>
              <a:rPr lang="cs-CZ" dirty="0"/>
              <a:t>Test je kvantitativní - mimo jasných hodnot jsou i hodnoty mezi, test je zatížen experimentální chybou </a:t>
            </a:r>
          </a:p>
          <a:p>
            <a:endParaRPr lang="cs-CZ" dirty="0"/>
          </a:p>
        </p:txBody>
      </p:sp>
    </p:spTree>
    <p:extLst>
      <p:ext uri="{BB962C8B-B14F-4D97-AF65-F5344CB8AC3E}">
        <p14:creationId xmlns:p14="http://schemas.microsoft.com/office/powerpoint/2010/main" val="3911223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D3E48F-1AF8-2943-9194-C06F9B963E30}"/>
              </a:ext>
            </a:extLst>
          </p:cNvPr>
          <p:cNvSpPr>
            <a:spLocks noGrp="1"/>
          </p:cNvSpPr>
          <p:nvPr>
            <p:ph type="title"/>
          </p:nvPr>
        </p:nvSpPr>
        <p:spPr/>
        <p:txBody>
          <a:bodyPr/>
          <a:lstStyle/>
          <a:p>
            <a:r>
              <a:rPr lang="cs-CZ" dirty="0"/>
              <a:t>Příklad z materiálů: chyby testů</a:t>
            </a:r>
          </a:p>
        </p:txBody>
      </p:sp>
      <p:sp>
        <p:nvSpPr>
          <p:cNvPr id="3" name="Zástupný obsah 2">
            <a:extLst>
              <a:ext uri="{FF2B5EF4-FFF2-40B4-BE49-F238E27FC236}">
                <a16:creationId xmlns:a16="http://schemas.microsoft.com/office/drawing/2014/main" id="{4128FC3C-B11A-3145-B133-D9CD64DDAEF9}"/>
              </a:ext>
            </a:extLst>
          </p:cNvPr>
          <p:cNvSpPr>
            <a:spLocks noGrp="1"/>
          </p:cNvSpPr>
          <p:nvPr>
            <p:ph idx="1"/>
          </p:nvPr>
        </p:nvSpPr>
        <p:spPr/>
        <p:txBody>
          <a:bodyPr>
            <a:normAutofit/>
          </a:bodyPr>
          <a:lstStyle/>
          <a:p>
            <a:r>
              <a:rPr lang="cs-CZ" dirty="0"/>
              <a:t>Určujeme, zda má pacient HIV na základě rozboru krve.</a:t>
            </a:r>
          </a:p>
          <a:p>
            <a:r>
              <a:rPr lang="cs-CZ" dirty="0"/>
              <a:t>Lékař tak může při rozhodování udělat chybu dvojího druhu:</a:t>
            </a:r>
          </a:p>
          <a:p>
            <a:pPr marL="0" indent="0">
              <a:buNone/>
            </a:pPr>
            <a:r>
              <a:rPr lang="cs-CZ" dirty="0"/>
              <a:t>a) může se mu stát, že zdravému člověku oznámí, že má AIDS,</a:t>
            </a:r>
          </a:p>
          <a:p>
            <a:pPr marL="0" indent="0">
              <a:buNone/>
            </a:pPr>
            <a:r>
              <a:rPr lang="cs-CZ" dirty="0"/>
              <a:t>b) může také nakaženému pacientovi sdělit, že je zdravý. </a:t>
            </a:r>
          </a:p>
          <a:p>
            <a:endParaRPr lang="cs-CZ" dirty="0"/>
          </a:p>
        </p:txBody>
      </p:sp>
    </p:spTree>
    <p:extLst>
      <p:ext uri="{BB962C8B-B14F-4D97-AF65-F5344CB8AC3E}">
        <p14:creationId xmlns:p14="http://schemas.microsoft.com/office/powerpoint/2010/main" val="1301540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A98A49-85B1-4C4E-B662-0593FB618B4F}"/>
              </a:ext>
            </a:extLst>
          </p:cNvPr>
          <p:cNvSpPr>
            <a:spLocks noGrp="1"/>
          </p:cNvSpPr>
          <p:nvPr>
            <p:ph type="title"/>
          </p:nvPr>
        </p:nvSpPr>
        <p:spPr/>
        <p:txBody>
          <a:bodyPr/>
          <a:lstStyle/>
          <a:p>
            <a:r>
              <a:rPr lang="cs-CZ" dirty="0"/>
              <a:t>Chyba 1. a 2. druhu: metafora soudu</a:t>
            </a:r>
          </a:p>
        </p:txBody>
      </p:sp>
      <p:sp>
        <p:nvSpPr>
          <p:cNvPr id="5" name="TextovéPole 4">
            <a:extLst>
              <a:ext uri="{FF2B5EF4-FFF2-40B4-BE49-F238E27FC236}">
                <a16:creationId xmlns:a16="http://schemas.microsoft.com/office/drawing/2014/main" id="{3C60CE5E-6C62-1346-AD92-A50124F21682}"/>
              </a:ext>
            </a:extLst>
          </p:cNvPr>
          <p:cNvSpPr txBox="1"/>
          <p:nvPr/>
        </p:nvSpPr>
        <p:spPr>
          <a:xfrm>
            <a:off x="427512" y="1689317"/>
            <a:ext cx="6241472" cy="646331"/>
          </a:xfrm>
          <a:prstGeom prst="rect">
            <a:avLst/>
          </a:prstGeom>
          <a:noFill/>
        </p:spPr>
        <p:txBody>
          <a:bodyPr wrap="square" rtlCol="0">
            <a:spAutoFit/>
          </a:bodyPr>
          <a:lstStyle/>
          <a:p>
            <a:pPr marL="285750" indent="-285750">
              <a:buFont typeface="Arial" panose="020B0604020202020204" pitchFamily="34" charset="0"/>
              <a:buChar char="•"/>
            </a:pPr>
            <a:r>
              <a:rPr lang="cs-CZ" dirty="0"/>
              <a:t>Podobné chyby mohou nastat i při statistických testech.</a:t>
            </a:r>
          </a:p>
          <a:p>
            <a:pPr marL="285750" indent="-285750">
              <a:buFont typeface="Arial" panose="020B0604020202020204" pitchFamily="34" charset="0"/>
              <a:buChar char="•"/>
            </a:pPr>
            <a:r>
              <a:rPr lang="cs-CZ" dirty="0"/>
              <a:t>ctíme presumpci neviny – musíme prokázat, že se skutek stal</a:t>
            </a:r>
          </a:p>
        </p:txBody>
      </p:sp>
      <p:graphicFrame>
        <p:nvGraphicFramePr>
          <p:cNvPr id="8" name="Tabulka 8">
            <a:extLst>
              <a:ext uri="{FF2B5EF4-FFF2-40B4-BE49-F238E27FC236}">
                <a16:creationId xmlns:a16="http://schemas.microsoft.com/office/drawing/2014/main" id="{86577075-6475-61D1-E83A-3A16EE3CDEB6}"/>
              </a:ext>
            </a:extLst>
          </p:cNvPr>
          <p:cNvGraphicFramePr>
            <a:graphicFrameLocks noGrp="1"/>
          </p:cNvGraphicFramePr>
          <p:nvPr>
            <p:extLst>
              <p:ext uri="{D42A27DB-BD31-4B8C-83A1-F6EECF244321}">
                <p14:modId xmlns:p14="http://schemas.microsoft.com/office/powerpoint/2010/main" val="2733830081"/>
              </p:ext>
            </p:extLst>
          </p:nvPr>
        </p:nvGraphicFramePr>
        <p:xfrm>
          <a:off x="1234831" y="2863594"/>
          <a:ext cx="8127999" cy="21031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379632912"/>
                    </a:ext>
                  </a:extLst>
                </a:gridCol>
                <a:gridCol w="2709333">
                  <a:extLst>
                    <a:ext uri="{9D8B030D-6E8A-4147-A177-3AD203B41FA5}">
                      <a16:colId xmlns:a16="http://schemas.microsoft.com/office/drawing/2014/main" val="1326419539"/>
                    </a:ext>
                  </a:extLst>
                </a:gridCol>
                <a:gridCol w="2709333">
                  <a:extLst>
                    <a:ext uri="{9D8B030D-6E8A-4147-A177-3AD203B41FA5}">
                      <a16:colId xmlns:a16="http://schemas.microsoft.com/office/drawing/2014/main" val="1895167954"/>
                    </a:ext>
                  </a:extLst>
                </a:gridCol>
              </a:tblGrid>
              <a:tr h="370840">
                <a:tc>
                  <a:txBody>
                    <a:bodyPr/>
                    <a:lstStyle/>
                    <a:p>
                      <a:endParaRPr lang="cs-CZ" sz="2400" dirty="0"/>
                    </a:p>
                  </a:txBody>
                  <a:tcPr/>
                </a:tc>
                <a:tc>
                  <a:txBody>
                    <a:bodyPr/>
                    <a:lstStyle/>
                    <a:p>
                      <a:r>
                        <a:rPr lang="cs-CZ" sz="2400" dirty="0">
                          <a:highlight>
                            <a:srgbClr val="0000FF"/>
                          </a:highlight>
                        </a:rPr>
                        <a:t>Vinen</a:t>
                      </a:r>
                    </a:p>
                  </a:txBody>
                  <a:tcPr/>
                </a:tc>
                <a:tc>
                  <a:txBody>
                    <a:bodyPr/>
                    <a:lstStyle/>
                    <a:p>
                      <a:r>
                        <a:rPr lang="cs-CZ" sz="2400" dirty="0">
                          <a:highlight>
                            <a:srgbClr val="0000FF"/>
                          </a:highlight>
                        </a:rPr>
                        <a:t>Nevinen</a:t>
                      </a:r>
                    </a:p>
                  </a:txBody>
                  <a:tcPr/>
                </a:tc>
                <a:extLst>
                  <a:ext uri="{0D108BD9-81ED-4DB2-BD59-A6C34878D82A}">
                    <a16:rowId xmlns:a16="http://schemas.microsoft.com/office/drawing/2014/main" val="4283781732"/>
                  </a:ext>
                </a:extLst>
              </a:tr>
              <a:tr h="370840">
                <a:tc>
                  <a:txBody>
                    <a:bodyPr/>
                    <a:lstStyle/>
                    <a:p>
                      <a:r>
                        <a:rPr lang="cs-CZ" sz="2400" dirty="0">
                          <a:solidFill>
                            <a:schemeClr val="bg1"/>
                          </a:solidFill>
                          <a:highlight>
                            <a:srgbClr val="0000FF"/>
                          </a:highlight>
                        </a:rPr>
                        <a:t>Odsouzen</a:t>
                      </a:r>
                    </a:p>
                  </a:txBody>
                  <a:tcPr/>
                </a:tc>
                <a:tc>
                  <a:txBody>
                    <a:bodyPr/>
                    <a:lstStyle/>
                    <a:p>
                      <a:r>
                        <a:rPr lang="cs-CZ" sz="2400" dirty="0"/>
                        <a:t>OK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400" dirty="0"/>
                        <a:t>Odsouzen i přes svou nevinu</a:t>
                      </a:r>
                    </a:p>
                  </a:txBody>
                  <a:tcPr/>
                </a:tc>
                <a:extLst>
                  <a:ext uri="{0D108BD9-81ED-4DB2-BD59-A6C34878D82A}">
                    <a16:rowId xmlns:a16="http://schemas.microsoft.com/office/drawing/2014/main" val="1921866947"/>
                  </a:ext>
                </a:extLst>
              </a:tr>
              <a:tr h="370840">
                <a:tc>
                  <a:txBody>
                    <a:bodyPr/>
                    <a:lstStyle/>
                    <a:p>
                      <a:r>
                        <a:rPr lang="cs-CZ" sz="2400" dirty="0">
                          <a:solidFill>
                            <a:schemeClr val="bg1"/>
                          </a:solidFill>
                          <a:highlight>
                            <a:srgbClr val="0000FF"/>
                          </a:highlight>
                        </a:rPr>
                        <a:t>Zproštěn</a:t>
                      </a:r>
                    </a:p>
                  </a:txBody>
                  <a:tcPr/>
                </a:tc>
                <a:tc>
                  <a:txBody>
                    <a:bodyPr/>
                    <a:lstStyle/>
                    <a:p>
                      <a:r>
                        <a:rPr lang="cs-CZ" sz="2400" dirty="0"/>
                        <a:t>Zproštěn i přes svou vinu</a:t>
                      </a:r>
                    </a:p>
                  </a:txBody>
                  <a:tcPr/>
                </a:tc>
                <a:tc>
                  <a:txBody>
                    <a:bodyPr/>
                    <a:lstStyle/>
                    <a:p>
                      <a:r>
                        <a:rPr lang="cs-CZ" sz="2400" dirty="0"/>
                        <a:t>OK</a:t>
                      </a:r>
                    </a:p>
                  </a:txBody>
                  <a:tcPr/>
                </a:tc>
                <a:extLst>
                  <a:ext uri="{0D108BD9-81ED-4DB2-BD59-A6C34878D82A}">
                    <a16:rowId xmlns:a16="http://schemas.microsoft.com/office/drawing/2014/main" val="2708796960"/>
                  </a:ext>
                </a:extLst>
              </a:tr>
            </a:tbl>
          </a:graphicData>
        </a:graphic>
      </p:graphicFrame>
    </p:spTree>
    <p:extLst>
      <p:ext uri="{BB962C8B-B14F-4D97-AF65-F5344CB8AC3E}">
        <p14:creationId xmlns:p14="http://schemas.microsoft.com/office/powerpoint/2010/main" val="2118957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A98A49-85B1-4C4E-B662-0593FB618B4F}"/>
              </a:ext>
            </a:extLst>
          </p:cNvPr>
          <p:cNvSpPr>
            <a:spLocks noGrp="1"/>
          </p:cNvSpPr>
          <p:nvPr>
            <p:ph type="title"/>
          </p:nvPr>
        </p:nvSpPr>
        <p:spPr/>
        <p:txBody>
          <a:bodyPr/>
          <a:lstStyle/>
          <a:p>
            <a:r>
              <a:rPr lang="cs-CZ" dirty="0"/>
              <a:t>Chyba 1. a 2. druhu</a:t>
            </a:r>
          </a:p>
        </p:txBody>
      </p:sp>
      <p:sp>
        <p:nvSpPr>
          <p:cNvPr id="5" name="TextovéPole 4">
            <a:extLst>
              <a:ext uri="{FF2B5EF4-FFF2-40B4-BE49-F238E27FC236}">
                <a16:creationId xmlns:a16="http://schemas.microsoft.com/office/drawing/2014/main" id="{3C60CE5E-6C62-1346-AD92-A50124F21682}"/>
              </a:ext>
            </a:extLst>
          </p:cNvPr>
          <p:cNvSpPr txBox="1"/>
          <p:nvPr/>
        </p:nvSpPr>
        <p:spPr>
          <a:xfrm>
            <a:off x="128068" y="1690688"/>
            <a:ext cx="6241472" cy="4431983"/>
          </a:xfrm>
          <a:prstGeom prst="rect">
            <a:avLst/>
          </a:prstGeom>
          <a:noFill/>
        </p:spPr>
        <p:txBody>
          <a:bodyPr wrap="square" rtlCol="0">
            <a:spAutoFit/>
          </a:bodyPr>
          <a:lstStyle/>
          <a:p>
            <a:pPr marL="285750" indent="-285750">
              <a:buFont typeface="Arial" panose="020B0604020202020204" pitchFamily="34" charset="0"/>
              <a:buChar char="•"/>
            </a:pPr>
            <a:r>
              <a:rPr lang="cs-CZ" sz="2400" b="1" dirty="0"/>
              <a:t>Skutečnou situaci </a:t>
            </a:r>
            <a:r>
              <a:rPr lang="cs-CZ" sz="2400" dirty="0"/>
              <a:t>(zda platí </a:t>
            </a:r>
            <a:r>
              <a:rPr lang="cs-CZ" sz="2400" i="1" dirty="0"/>
              <a:t>H0 </a:t>
            </a:r>
            <a:r>
              <a:rPr lang="cs-CZ" sz="2400" dirty="0"/>
              <a:t>nebo </a:t>
            </a:r>
            <a:r>
              <a:rPr lang="cs-CZ" sz="2400" i="1" dirty="0"/>
              <a:t>H1</a:t>
            </a:r>
            <a:r>
              <a:rPr lang="cs-CZ" sz="2400" dirty="0"/>
              <a:t>) </a:t>
            </a:r>
            <a:r>
              <a:rPr lang="cs-CZ" sz="2400" b="1" dirty="0"/>
              <a:t>neznáme</a:t>
            </a:r>
            <a:r>
              <a:rPr lang="cs-CZ" sz="2400" dirty="0"/>
              <a:t> a rozhodujeme na základě nepřesného testu. </a:t>
            </a:r>
          </a:p>
          <a:p>
            <a:pPr marL="285750" indent="-285750">
              <a:buFont typeface="Arial" panose="020B0604020202020204" pitchFamily="34" charset="0"/>
              <a:buChar char="•"/>
            </a:pPr>
            <a:r>
              <a:rPr lang="cs-CZ" sz="2400" dirty="0"/>
              <a:t>Pokud ve skutečnosti platí </a:t>
            </a:r>
            <a:r>
              <a:rPr lang="cs-CZ" sz="2400" i="1" dirty="0"/>
              <a:t>H0 </a:t>
            </a:r>
            <a:r>
              <a:rPr lang="cs-CZ" sz="2400" dirty="0"/>
              <a:t>a experimentátor se rozhodne pro </a:t>
            </a:r>
            <a:r>
              <a:rPr lang="cs-CZ" sz="2400" i="1" dirty="0"/>
              <a:t>H1</a:t>
            </a:r>
            <a:r>
              <a:rPr lang="cs-CZ" sz="2400" dirty="0"/>
              <a:t>, řekneme, že se dopustil </a:t>
            </a:r>
            <a:r>
              <a:rPr lang="cs-CZ" sz="2400" b="1" i="1" dirty="0"/>
              <a:t>chyby 1. druhu</a:t>
            </a:r>
            <a:r>
              <a:rPr lang="cs-CZ" sz="2400" dirty="0"/>
              <a:t>. – </a:t>
            </a:r>
            <a:r>
              <a:rPr lang="cs-CZ" sz="2400" b="1" dirty="0"/>
              <a:t>falešně pozitivní závěr testu</a:t>
            </a:r>
          </a:p>
          <a:p>
            <a:pPr marL="285750" indent="-285750">
              <a:buFont typeface="Arial" panose="020B0604020202020204" pitchFamily="34" charset="0"/>
              <a:buChar char="•"/>
            </a:pPr>
            <a:r>
              <a:rPr lang="cs-CZ" sz="2400" dirty="0"/>
              <a:t>Pokud ve skutečnosti platí </a:t>
            </a:r>
            <a:r>
              <a:rPr lang="cs-CZ" sz="2400" i="1" dirty="0"/>
              <a:t>H1 </a:t>
            </a:r>
            <a:r>
              <a:rPr lang="cs-CZ" sz="2400" dirty="0"/>
              <a:t>a experimentátor se rozhodne pro </a:t>
            </a:r>
            <a:r>
              <a:rPr lang="cs-CZ" sz="2400" i="1" dirty="0"/>
              <a:t>H0 </a:t>
            </a:r>
            <a:r>
              <a:rPr lang="cs-CZ" sz="2400" dirty="0"/>
              <a:t>(tj. nezamítne </a:t>
            </a:r>
            <a:r>
              <a:rPr lang="cs-CZ" sz="2400" i="1" dirty="0"/>
              <a:t>H0</a:t>
            </a:r>
            <a:r>
              <a:rPr lang="cs-CZ" sz="2400" dirty="0"/>
              <a:t>), dopustí se </a:t>
            </a:r>
            <a:r>
              <a:rPr lang="cs-CZ" sz="2400" b="1" i="1" dirty="0"/>
              <a:t>chyby 2. druhu. </a:t>
            </a:r>
            <a:r>
              <a:rPr lang="cs-CZ" sz="2400" b="1" dirty="0"/>
              <a:t>– falešně negativní závěr testu</a:t>
            </a:r>
          </a:p>
          <a:p>
            <a:endParaRPr lang="cs-CZ" dirty="0"/>
          </a:p>
        </p:txBody>
      </p:sp>
      <p:graphicFrame>
        <p:nvGraphicFramePr>
          <p:cNvPr id="7" name="Tabulka 8">
            <a:extLst>
              <a:ext uri="{FF2B5EF4-FFF2-40B4-BE49-F238E27FC236}">
                <a16:creationId xmlns:a16="http://schemas.microsoft.com/office/drawing/2014/main" id="{6F26EEEE-2C47-8539-3245-7AD29C1EA9E7}"/>
              </a:ext>
            </a:extLst>
          </p:cNvPr>
          <p:cNvGraphicFramePr>
            <a:graphicFrameLocks noGrp="1"/>
          </p:cNvGraphicFramePr>
          <p:nvPr>
            <p:extLst>
              <p:ext uri="{D42A27DB-BD31-4B8C-83A1-F6EECF244321}">
                <p14:modId xmlns:p14="http://schemas.microsoft.com/office/powerpoint/2010/main" val="1074174333"/>
              </p:ext>
            </p:extLst>
          </p:nvPr>
        </p:nvGraphicFramePr>
        <p:xfrm>
          <a:off x="6369540" y="1242420"/>
          <a:ext cx="5822460" cy="1798320"/>
        </p:xfrm>
        <a:graphic>
          <a:graphicData uri="http://schemas.openxmlformats.org/drawingml/2006/table">
            <a:tbl>
              <a:tblPr firstRow="1" bandRow="1">
                <a:tableStyleId>{5C22544A-7EE6-4342-B048-85BDC9FD1C3A}</a:tableStyleId>
              </a:tblPr>
              <a:tblGrid>
                <a:gridCol w="1940820">
                  <a:extLst>
                    <a:ext uri="{9D8B030D-6E8A-4147-A177-3AD203B41FA5}">
                      <a16:colId xmlns:a16="http://schemas.microsoft.com/office/drawing/2014/main" val="2379632912"/>
                    </a:ext>
                  </a:extLst>
                </a:gridCol>
                <a:gridCol w="1940820">
                  <a:extLst>
                    <a:ext uri="{9D8B030D-6E8A-4147-A177-3AD203B41FA5}">
                      <a16:colId xmlns:a16="http://schemas.microsoft.com/office/drawing/2014/main" val="1326419539"/>
                    </a:ext>
                  </a:extLst>
                </a:gridCol>
                <a:gridCol w="1940820">
                  <a:extLst>
                    <a:ext uri="{9D8B030D-6E8A-4147-A177-3AD203B41FA5}">
                      <a16:colId xmlns:a16="http://schemas.microsoft.com/office/drawing/2014/main" val="1895167954"/>
                    </a:ext>
                  </a:extLst>
                </a:gridCol>
              </a:tblGrid>
              <a:tr h="388298">
                <a:tc>
                  <a:txBody>
                    <a:bodyPr/>
                    <a:lstStyle/>
                    <a:p>
                      <a:endParaRPr lang="cs-CZ" sz="2000" dirty="0"/>
                    </a:p>
                  </a:txBody>
                  <a:tcPr/>
                </a:tc>
                <a:tc>
                  <a:txBody>
                    <a:bodyPr/>
                    <a:lstStyle/>
                    <a:p>
                      <a:pPr marL="0" algn="l" defTabSz="914400" rtl="0" eaLnBrk="1" latinLnBrk="0" hangingPunct="1"/>
                      <a:r>
                        <a:rPr lang="cs-CZ" sz="2000" b="1" kern="1200" dirty="0">
                          <a:solidFill>
                            <a:schemeClr val="lt1"/>
                          </a:solidFill>
                          <a:latin typeface="+mn-lt"/>
                          <a:ea typeface="+mn-ea"/>
                          <a:cs typeface="+mn-cs"/>
                        </a:rPr>
                        <a:t>Vinen</a:t>
                      </a:r>
                    </a:p>
                  </a:txBody>
                  <a:tcPr/>
                </a:tc>
                <a:tc>
                  <a:txBody>
                    <a:bodyPr/>
                    <a:lstStyle/>
                    <a:p>
                      <a:pPr marL="0" algn="l" defTabSz="914400" rtl="0" eaLnBrk="1" latinLnBrk="0" hangingPunct="1"/>
                      <a:r>
                        <a:rPr lang="cs-CZ" sz="2000" b="1" kern="1200" dirty="0">
                          <a:solidFill>
                            <a:schemeClr val="lt1"/>
                          </a:solidFill>
                          <a:latin typeface="+mn-lt"/>
                          <a:ea typeface="+mn-ea"/>
                          <a:cs typeface="+mn-cs"/>
                        </a:rPr>
                        <a:t>Nevinen</a:t>
                      </a:r>
                    </a:p>
                  </a:txBody>
                  <a:tcPr/>
                </a:tc>
                <a:extLst>
                  <a:ext uri="{0D108BD9-81ED-4DB2-BD59-A6C34878D82A}">
                    <a16:rowId xmlns:a16="http://schemas.microsoft.com/office/drawing/2014/main" val="4283781732"/>
                  </a:ext>
                </a:extLst>
              </a:tr>
              <a:tr h="698936">
                <a:tc>
                  <a:txBody>
                    <a:bodyPr/>
                    <a:lstStyle/>
                    <a:p>
                      <a:pPr marL="0" algn="l" defTabSz="914400" rtl="0" eaLnBrk="1" latinLnBrk="0" hangingPunct="1"/>
                      <a:r>
                        <a:rPr lang="cs-CZ" sz="2000" b="1" kern="1200" dirty="0">
                          <a:solidFill>
                            <a:schemeClr val="lt1"/>
                          </a:solidFill>
                          <a:latin typeface="+mn-lt"/>
                          <a:ea typeface="+mn-ea"/>
                          <a:cs typeface="+mn-cs"/>
                        </a:rPr>
                        <a:t>Odsouzen</a:t>
                      </a:r>
                    </a:p>
                  </a:txBody>
                  <a:tcPr/>
                </a:tc>
                <a:tc>
                  <a:txBody>
                    <a:bodyPr/>
                    <a:lstStyle/>
                    <a:p>
                      <a:r>
                        <a:rPr lang="cs-CZ" sz="2000" dirty="0"/>
                        <a:t>OK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a:t>Odsouzen i přes svou nevinu</a:t>
                      </a:r>
                    </a:p>
                  </a:txBody>
                  <a:tcPr/>
                </a:tc>
                <a:extLst>
                  <a:ext uri="{0D108BD9-81ED-4DB2-BD59-A6C34878D82A}">
                    <a16:rowId xmlns:a16="http://schemas.microsoft.com/office/drawing/2014/main" val="1921866947"/>
                  </a:ext>
                </a:extLst>
              </a:tr>
              <a:tr h="698936">
                <a:tc>
                  <a:txBody>
                    <a:bodyPr/>
                    <a:lstStyle/>
                    <a:p>
                      <a:pPr marL="0" algn="l" defTabSz="914400" rtl="0" eaLnBrk="1" latinLnBrk="0" hangingPunct="1"/>
                      <a:r>
                        <a:rPr lang="cs-CZ" sz="2000" b="1" kern="1200" dirty="0">
                          <a:solidFill>
                            <a:schemeClr val="lt1"/>
                          </a:solidFill>
                          <a:latin typeface="+mn-lt"/>
                          <a:ea typeface="+mn-ea"/>
                          <a:cs typeface="+mn-cs"/>
                        </a:rPr>
                        <a:t>Zproštěn</a:t>
                      </a:r>
                    </a:p>
                  </a:txBody>
                  <a:tcPr/>
                </a:tc>
                <a:tc>
                  <a:txBody>
                    <a:bodyPr/>
                    <a:lstStyle/>
                    <a:p>
                      <a:r>
                        <a:rPr lang="cs-CZ" sz="2000" dirty="0"/>
                        <a:t>Zproštěn i přes svou vinu</a:t>
                      </a:r>
                    </a:p>
                  </a:txBody>
                  <a:tcPr/>
                </a:tc>
                <a:tc>
                  <a:txBody>
                    <a:bodyPr/>
                    <a:lstStyle/>
                    <a:p>
                      <a:r>
                        <a:rPr lang="cs-CZ" sz="2000" dirty="0"/>
                        <a:t>OK</a:t>
                      </a:r>
                    </a:p>
                  </a:txBody>
                  <a:tcPr/>
                </a:tc>
                <a:extLst>
                  <a:ext uri="{0D108BD9-81ED-4DB2-BD59-A6C34878D82A}">
                    <a16:rowId xmlns:a16="http://schemas.microsoft.com/office/drawing/2014/main" val="2708796960"/>
                  </a:ext>
                </a:extLst>
              </a:tr>
            </a:tbl>
          </a:graphicData>
        </a:graphic>
      </p:graphicFrame>
      <p:graphicFrame>
        <p:nvGraphicFramePr>
          <p:cNvPr id="8" name="Tabulka 8">
            <a:extLst>
              <a:ext uri="{FF2B5EF4-FFF2-40B4-BE49-F238E27FC236}">
                <a16:creationId xmlns:a16="http://schemas.microsoft.com/office/drawing/2014/main" id="{FC0AE31E-3AB6-9CFD-66EC-9297C3CC6EDE}"/>
              </a:ext>
            </a:extLst>
          </p:cNvPr>
          <p:cNvGraphicFramePr>
            <a:graphicFrameLocks noGrp="1"/>
          </p:cNvGraphicFramePr>
          <p:nvPr>
            <p:extLst>
              <p:ext uri="{D42A27DB-BD31-4B8C-83A1-F6EECF244321}">
                <p14:modId xmlns:p14="http://schemas.microsoft.com/office/powerpoint/2010/main" val="2868203188"/>
              </p:ext>
            </p:extLst>
          </p:nvPr>
        </p:nvGraphicFramePr>
        <p:xfrm>
          <a:off x="6369540" y="3701126"/>
          <a:ext cx="5822460" cy="2712720"/>
        </p:xfrm>
        <a:graphic>
          <a:graphicData uri="http://schemas.openxmlformats.org/drawingml/2006/table">
            <a:tbl>
              <a:tblPr firstRow="1" bandRow="1">
                <a:tableStyleId>{5C22544A-7EE6-4342-B048-85BDC9FD1C3A}</a:tableStyleId>
              </a:tblPr>
              <a:tblGrid>
                <a:gridCol w="1940820">
                  <a:extLst>
                    <a:ext uri="{9D8B030D-6E8A-4147-A177-3AD203B41FA5}">
                      <a16:colId xmlns:a16="http://schemas.microsoft.com/office/drawing/2014/main" val="2379632912"/>
                    </a:ext>
                  </a:extLst>
                </a:gridCol>
                <a:gridCol w="1940820">
                  <a:extLst>
                    <a:ext uri="{9D8B030D-6E8A-4147-A177-3AD203B41FA5}">
                      <a16:colId xmlns:a16="http://schemas.microsoft.com/office/drawing/2014/main" val="1326419539"/>
                    </a:ext>
                  </a:extLst>
                </a:gridCol>
                <a:gridCol w="1940820">
                  <a:extLst>
                    <a:ext uri="{9D8B030D-6E8A-4147-A177-3AD203B41FA5}">
                      <a16:colId xmlns:a16="http://schemas.microsoft.com/office/drawing/2014/main" val="1895167954"/>
                    </a:ext>
                  </a:extLst>
                </a:gridCol>
              </a:tblGrid>
              <a:tr h="388298">
                <a:tc>
                  <a:txBody>
                    <a:bodyPr/>
                    <a:lstStyle/>
                    <a:p>
                      <a:r>
                        <a:rPr lang="cs-CZ" sz="2000" dirty="0"/>
                        <a:t>na základě testu se experimentátor rozhodne pro</a:t>
                      </a:r>
                    </a:p>
                  </a:txBody>
                  <a:tcPr/>
                </a:tc>
                <a:tc>
                  <a:txBody>
                    <a:bodyPr/>
                    <a:lstStyle/>
                    <a:p>
                      <a:r>
                        <a:rPr lang="cs-CZ" dirty="0"/>
                        <a:t>ve skutečnosti platí H0</a:t>
                      </a:r>
                      <a:endParaRPr lang="cs-CZ" sz="2000" dirty="0">
                        <a:highlight>
                          <a:srgbClr val="0000FF"/>
                        </a:highlight>
                      </a:endParaRPr>
                    </a:p>
                  </a:txBody>
                  <a:tcPr/>
                </a:tc>
                <a:tc>
                  <a:txBody>
                    <a:bodyPr/>
                    <a:lstStyle/>
                    <a:p>
                      <a:r>
                        <a:rPr lang="cs-CZ" dirty="0"/>
                        <a:t>ve skutečnosti platí H1</a:t>
                      </a:r>
                      <a:endParaRPr lang="cs-CZ" sz="2000" dirty="0">
                        <a:highlight>
                          <a:srgbClr val="0000FF"/>
                        </a:highlight>
                      </a:endParaRPr>
                    </a:p>
                  </a:txBody>
                  <a:tcPr/>
                </a:tc>
                <a:extLst>
                  <a:ext uri="{0D108BD9-81ED-4DB2-BD59-A6C34878D82A}">
                    <a16:rowId xmlns:a16="http://schemas.microsoft.com/office/drawing/2014/main" val="4283781732"/>
                  </a:ext>
                </a:extLst>
              </a:tr>
              <a:tr h="698936">
                <a:tc>
                  <a:txBody>
                    <a:bodyPr/>
                    <a:lstStyle/>
                    <a:p>
                      <a:pPr marL="0" algn="l" defTabSz="914400" rtl="0" eaLnBrk="1" latinLnBrk="0" hangingPunct="1"/>
                      <a:r>
                        <a:rPr lang="cs-CZ" sz="2000" b="1" kern="1200" dirty="0">
                          <a:solidFill>
                            <a:schemeClr val="lt1"/>
                          </a:solidFill>
                          <a:latin typeface="+mn-lt"/>
                          <a:ea typeface="+mn-ea"/>
                          <a:cs typeface="+mn-cs"/>
                        </a:rPr>
                        <a:t>H0</a:t>
                      </a:r>
                    </a:p>
                  </a:txBody>
                  <a:tcPr/>
                </a:tc>
                <a:tc>
                  <a:txBody>
                    <a:bodyPr/>
                    <a:lstStyle/>
                    <a:p>
                      <a:r>
                        <a:rPr lang="cs-CZ" sz="2000" dirty="0"/>
                        <a:t>OK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a:t>Chyba 2. druhu (beta)</a:t>
                      </a:r>
                    </a:p>
                  </a:txBody>
                  <a:tcPr/>
                </a:tc>
                <a:extLst>
                  <a:ext uri="{0D108BD9-81ED-4DB2-BD59-A6C34878D82A}">
                    <a16:rowId xmlns:a16="http://schemas.microsoft.com/office/drawing/2014/main" val="1921866947"/>
                  </a:ext>
                </a:extLst>
              </a:tr>
              <a:tr h="698936">
                <a:tc>
                  <a:txBody>
                    <a:bodyPr/>
                    <a:lstStyle/>
                    <a:p>
                      <a:pPr marL="0" algn="l" defTabSz="914400" rtl="0" eaLnBrk="1" latinLnBrk="0" hangingPunct="1"/>
                      <a:r>
                        <a:rPr lang="cs-CZ" sz="2000" b="1" kern="1200" dirty="0">
                          <a:solidFill>
                            <a:schemeClr val="lt1"/>
                          </a:solidFill>
                          <a:latin typeface="+mn-lt"/>
                          <a:ea typeface="+mn-ea"/>
                          <a:cs typeface="+mn-cs"/>
                        </a:rPr>
                        <a:t>H1</a:t>
                      </a:r>
                    </a:p>
                  </a:txBody>
                  <a:tcPr/>
                </a:tc>
                <a:tc>
                  <a:txBody>
                    <a:bodyPr/>
                    <a:lstStyle/>
                    <a:p>
                      <a:r>
                        <a:rPr lang="cs-CZ" sz="2000" dirty="0"/>
                        <a:t>Chyba 1. druhu (alfa)</a:t>
                      </a:r>
                    </a:p>
                  </a:txBody>
                  <a:tcPr/>
                </a:tc>
                <a:tc>
                  <a:txBody>
                    <a:bodyPr/>
                    <a:lstStyle/>
                    <a:p>
                      <a:r>
                        <a:rPr lang="cs-CZ" sz="2000" dirty="0"/>
                        <a:t>OK</a:t>
                      </a:r>
                    </a:p>
                  </a:txBody>
                  <a:tcPr/>
                </a:tc>
                <a:extLst>
                  <a:ext uri="{0D108BD9-81ED-4DB2-BD59-A6C34878D82A}">
                    <a16:rowId xmlns:a16="http://schemas.microsoft.com/office/drawing/2014/main" val="2708796960"/>
                  </a:ext>
                </a:extLst>
              </a:tr>
            </a:tbl>
          </a:graphicData>
        </a:graphic>
      </p:graphicFrame>
    </p:spTree>
    <p:extLst>
      <p:ext uri="{BB962C8B-B14F-4D97-AF65-F5344CB8AC3E}">
        <p14:creationId xmlns:p14="http://schemas.microsoft.com/office/powerpoint/2010/main" val="224909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5D5DED-38E4-BC43-A2BC-384C288B96AE}"/>
              </a:ext>
            </a:extLst>
          </p:cNvPr>
          <p:cNvSpPr>
            <a:spLocks noGrp="1"/>
          </p:cNvSpPr>
          <p:nvPr>
            <p:ph type="title"/>
          </p:nvPr>
        </p:nvSpPr>
        <p:spPr/>
        <p:txBody>
          <a:bodyPr/>
          <a:lstStyle/>
          <a:p>
            <a:r>
              <a:rPr lang="cs-CZ" dirty="0"/>
              <a:t>Chyba 1. a 2. druhu</a:t>
            </a:r>
          </a:p>
        </p:txBody>
      </p:sp>
      <p:sp>
        <p:nvSpPr>
          <p:cNvPr id="3" name="Zástupný obsah 2">
            <a:extLst>
              <a:ext uri="{FF2B5EF4-FFF2-40B4-BE49-F238E27FC236}">
                <a16:creationId xmlns:a16="http://schemas.microsoft.com/office/drawing/2014/main" id="{E2C85B82-6612-984A-A4CC-98676D4E9F9C}"/>
              </a:ext>
            </a:extLst>
          </p:cNvPr>
          <p:cNvSpPr>
            <a:spLocks noGrp="1"/>
          </p:cNvSpPr>
          <p:nvPr>
            <p:ph idx="1"/>
          </p:nvPr>
        </p:nvSpPr>
        <p:spPr/>
        <p:txBody>
          <a:bodyPr/>
          <a:lstStyle/>
          <a:p>
            <a:r>
              <a:rPr lang="cs-CZ" dirty="0"/>
              <a:t>Obě chyby nemůžeme snížit na minimum</a:t>
            </a:r>
          </a:p>
          <a:p>
            <a:r>
              <a:rPr lang="cs-CZ" dirty="0"/>
              <a:t>Když se sníží jedna chyba, tak naroste druhá</a:t>
            </a:r>
          </a:p>
          <a:p>
            <a:r>
              <a:rPr lang="cs-CZ" dirty="0"/>
              <a:t>Zaměřujeme se na chybu 1. druhu – hladina významnosti (obvykle 5 %) se značí</a:t>
            </a:r>
          </a:p>
          <a:p>
            <a:r>
              <a:rPr lang="cs-CZ" dirty="0"/>
              <a:t>Na základě testu zamítáme H0 (chceme minimalizovat to, že bychom přijali nevhodné závěry)</a:t>
            </a:r>
          </a:p>
          <a:p>
            <a:endParaRPr lang="cs-CZ" dirty="0"/>
          </a:p>
        </p:txBody>
      </p:sp>
      <p:pic>
        <p:nvPicPr>
          <p:cNvPr id="4" name="Obrázek 3">
            <a:extLst>
              <a:ext uri="{FF2B5EF4-FFF2-40B4-BE49-F238E27FC236}">
                <a16:creationId xmlns:a16="http://schemas.microsoft.com/office/drawing/2014/main" id="{49FBDE39-E8E2-084A-B374-3A8F02905180}"/>
              </a:ext>
            </a:extLst>
          </p:cNvPr>
          <p:cNvPicPr>
            <a:picLocks noChangeAspect="1"/>
          </p:cNvPicPr>
          <p:nvPr/>
        </p:nvPicPr>
        <p:blipFill>
          <a:blip r:embed="rId2"/>
          <a:stretch>
            <a:fillRect/>
          </a:stretch>
        </p:blipFill>
        <p:spPr>
          <a:xfrm>
            <a:off x="2844446" y="3209885"/>
            <a:ext cx="262170" cy="438230"/>
          </a:xfrm>
          <a:prstGeom prst="rect">
            <a:avLst/>
          </a:prstGeom>
        </p:spPr>
      </p:pic>
    </p:spTree>
    <p:extLst>
      <p:ext uri="{BB962C8B-B14F-4D97-AF65-F5344CB8AC3E}">
        <p14:creationId xmlns:p14="http://schemas.microsoft.com/office/powerpoint/2010/main" val="1162079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27B493-1B21-7449-A1AF-9F7AB0286185}"/>
              </a:ext>
            </a:extLst>
          </p:cNvPr>
          <p:cNvSpPr>
            <a:spLocks noGrp="1"/>
          </p:cNvSpPr>
          <p:nvPr>
            <p:ph type="title"/>
          </p:nvPr>
        </p:nvSpPr>
        <p:spPr/>
        <p:txBody>
          <a:bodyPr/>
          <a:lstStyle/>
          <a:p>
            <a:r>
              <a:rPr lang="cs-CZ" dirty="0"/>
              <a:t>Chyba 1. a 2. druhu: pravděpodobnost</a:t>
            </a:r>
          </a:p>
        </p:txBody>
      </p:sp>
      <p:sp>
        <p:nvSpPr>
          <p:cNvPr id="3" name="Zástupný obsah 2">
            <a:extLst>
              <a:ext uri="{FF2B5EF4-FFF2-40B4-BE49-F238E27FC236}">
                <a16:creationId xmlns:a16="http://schemas.microsoft.com/office/drawing/2014/main" id="{DAE4EFF8-0EE7-1649-8345-E081D6BA3FB6}"/>
              </a:ext>
            </a:extLst>
          </p:cNvPr>
          <p:cNvSpPr>
            <a:spLocks noGrp="1"/>
          </p:cNvSpPr>
          <p:nvPr>
            <p:ph idx="1"/>
          </p:nvPr>
        </p:nvSpPr>
        <p:spPr/>
        <p:txBody>
          <a:bodyPr/>
          <a:lstStyle/>
          <a:p>
            <a:r>
              <a:rPr lang="cs-CZ" dirty="0"/>
              <a:t>Pojmy chyba 1. a 2. druhu úzce souvisí s </a:t>
            </a:r>
            <a:r>
              <a:rPr lang="cs-CZ" dirty="0" err="1"/>
              <a:t>klíčovým</a:t>
            </a:r>
            <a:r>
              <a:rPr lang="cs-CZ" dirty="0"/>
              <a:t> pojmem inferenční statistiky, </a:t>
            </a:r>
            <a:r>
              <a:rPr lang="cs-CZ" dirty="0" err="1"/>
              <a:t>kterým</a:t>
            </a:r>
            <a:r>
              <a:rPr lang="cs-CZ" dirty="0"/>
              <a:t> je </a:t>
            </a:r>
            <a:r>
              <a:rPr lang="cs-CZ" b="1" dirty="0"/>
              <a:t>pravděpodobnost</a:t>
            </a:r>
            <a:r>
              <a:rPr lang="cs-CZ" dirty="0"/>
              <a:t>.</a:t>
            </a:r>
          </a:p>
          <a:p>
            <a:r>
              <a:rPr lang="cs-CZ" dirty="0"/>
              <a:t>Naše závěry vždy tvrdíme pouze s </a:t>
            </a:r>
            <a:r>
              <a:rPr lang="cs-CZ" b="1" dirty="0"/>
              <a:t>určitou pravděpodobností</a:t>
            </a:r>
            <a:r>
              <a:rPr lang="cs-CZ" dirty="0"/>
              <a:t>. </a:t>
            </a:r>
          </a:p>
          <a:p>
            <a:r>
              <a:rPr lang="cs-CZ" b="1" dirty="0"/>
              <a:t>Hodnota pravděpodobnosti</a:t>
            </a:r>
            <a:r>
              <a:rPr lang="cs-CZ" dirty="0"/>
              <a:t> (značka </a:t>
            </a:r>
            <a:r>
              <a:rPr lang="cs-CZ" b="1" dirty="0"/>
              <a:t>p</a:t>
            </a:r>
            <a:r>
              <a:rPr lang="cs-CZ" dirty="0"/>
              <a:t>), kterou ve </a:t>
            </a:r>
            <a:r>
              <a:rPr lang="cs-CZ" dirty="0" err="1"/>
              <a:t>výzkumu</a:t>
            </a:r>
            <a:r>
              <a:rPr lang="cs-CZ" dirty="0"/>
              <a:t> uvádíme, poukazuje na </a:t>
            </a:r>
            <a:r>
              <a:rPr lang="cs-CZ" b="1" dirty="0"/>
              <a:t>pravděpodobnost chyby 1</a:t>
            </a:r>
            <a:r>
              <a:rPr lang="cs-CZ" dirty="0"/>
              <a:t>. druhu. </a:t>
            </a:r>
            <a:r>
              <a:rPr lang="cs-CZ" dirty="0" err="1"/>
              <a:t>Jinými</a:t>
            </a:r>
            <a:r>
              <a:rPr lang="cs-CZ" dirty="0"/>
              <a:t> slovy, hodnota p označuje </a:t>
            </a:r>
            <a:r>
              <a:rPr lang="cs-CZ" b="1" dirty="0"/>
              <a:t>riziko, že se spleteme, pokud zamítneme nulovou hypotézu</a:t>
            </a:r>
            <a:r>
              <a:rPr lang="cs-CZ" dirty="0"/>
              <a:t>.</a:t>
            </a:r>
          </a:p>
          <a:p>
            <a:endParaRPr lang="cs-CZ" dirty="0"/>
          </a:p>
          <a:p>
            <a:endParaRPr lang="cs-CZ" dirty="0"/>
          </a:p>
        </p:txBody>
      </p:sp>
    </p:spTree>
    <p:extLst>
      <p:ext uri="{BB962C8B-B14F-4D97-AF65-F5344CB8AC3E}">
        <p14:creationId xmlns:p14="http://schemas.microsoft.com/office/powerpoint/2010/main" val="2738250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CA47AA-6E93-2142-8E03-06498A0E59C0}"/>
              </a:ext>
            </a:extLst>
          </p:cNvPr>
          <p:cNvSpPr>
            <a:spLocks noGrp="1"/>
          </p:cNvSpPr>
          <p:nvPr>
            <p:ph type="title"/>
          </p:nvPr>
        </p:nvSpPr>
        <p:spPr/>
        <p:txBody>
          <a:bodyPr/>
          <a:lstStyle/>
          <a:p>
            <a:r>
              <a:rPr lang="cs-CZ" dirty="0"/>
              <a:t>Jenom na základě náhody?</a:t>
            </a:r>
          </a:p>
        </p:txBody>
      </p:sp>
      <p:sp>
        <p:nvSpPr>
          <p:cNvPr id="3" name="Zástupný text 2">
            <a:extLst>
              <a:ext uri="{FF2B5EF4-FFF2-40B4-BE49-F238E27FC236}">
                <a16:creationId xmlns:a16="http://schemas.microsoft.com/office/drawing/2014/main" id="{C86DBBAB-A56C-EF45-A2FE-2B7E90F01016}"/>
              </a:ext>
            </a:extLst>
          </p:cNvPr>
          <p:cNvSpPr>
            <a:spLocks noGrp="1"/>
          </p:cNvSpPr>
          <p:nvPr>
            <p:ph type="body" idx="1"/>
          </p:nvPr>
        </p:nvSpPr>
        <p:spPr/>
        <p:txBody>
          <a:bodyPr/>
          <a:lstStyle/>
          <a:p>
            <a:endParaRPr lang="cs-CZ"/>
          </a:p>
        </p:txBody>
      </p:sp>
    </p:spTree>
    <p:extLst>
      <p:ext uri="{BB962C8B-B14F-4D97-AF65-F5344CB8AC3E}">
        <p14:creationId xmlns:p14="http://schemas.microsoft.com/office/powerpoint/2010/main" val="77162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7E61FF-5741-DA44-861A-03E14219B39F}"/>
              </a:ext>
            </a:extLst>
          </p:cNvPr>
          <p:cNvSpPr>
            <a:spLocks noGrp="1"/>
          </p:cNvSpPr>
          <p:nvPr>
            <p:ph type="title"/>
          </p:nvPr>
        </p:nvSpPr>
        <p:spPr/>
        <p:txBody>
          <a:bodyPr/>
          <a:lstStyle/>
          <a:p>
            <a:r>
              <a:rPr lang="cs-CZ" dirty="0"/>
              <a:t>Jenom na základě náhody? (příklad z Graham)</a:t>
            </a:r>
          </a:p>
        </p:txBody>
      </p:sp>
      <p:sp>
        <p:nvSpPr>
          <p:cNvPr id="3" name="Zástupný obsah 2">
            <a:extLst>
              <a:ext uri="{FF2B5EF4-FFF2-40B4-BE49-F238E27FC236}">
                <a16:creationId xmlns:a16="http://schemas.microsoft.com/office/drawing/2014/main" id="{5B815402-D611-254F-80F8-9AAC3396F959}"/>
              </a:ext>
            </a:extLst>
          </p:cNvPr>
          <p:cNvSpPr>
            <a:spLocks noGrp="1"/>
          </p:cNvSpPr>
          <p:nvPr>
            <p:ph idx="1"/>
          </p:nvPr>
        </p:nvSpPr>
        <p:spPr/>
        <p:txBody>
          <a:bodyPr/>
          <a:lstStyle/>
          <a:p>
            <a:r>
              <a:rPr lang="en-US" dirty="0" err="1"/>
              <a:t>Příklad</a:t>
            </a:r>
            <a:r>
              <a:rPr lang="en-US" dirty="0"/>
              <a:t> </a:t>
            </a:r>
            <a:r>
              <a:rPr lang="en-US" dirty="0" err="1"/>
              <a:t>Jamese</a:t>
            </a:r>
            <a:r>
              <a:rPr lang="en-US" dirty="0"/>
              <a:t> Bonda</a:t>
            </a:r>
          </a:p>
          <a:p>
            <a:r>
              <a:rPr lang="en-US" dirty="0"/>
              <a:t>”</a:t>
            </a:r>
            <a:r>
              <a:rPr lang="en-US" dirty="0" err="1"/>
              <a:t>Protřepat</a:t>
            </a:r>
            <a:r>
              <a:rPr lang="en-US" dirty="0"/>
              <a:t>, </a:t>
            </a:r>
            <a:r>
              <a:rPr lang="en-US" dirty="0" err="1"/>
              <a:t>nemíchat</a:t>
            </a:r>
            <a:r>
              <a:rPr lang="en-US" dirty="0"/>
              <a:t>!”</a:t>
            </a:r>
          </a:p>
          <a:p>
            <a:r>
              <a:rPr lang="en-US" dirty="0" err="1"/>
              <a:t>Pozná</a:t>
            </a:r>
            <a:r>
              <a:rPr lang="en-US" dirty="0"/>
              <a:t> to Bond?</a:t>
            </a:r>
          </a:p>
          <a:p>
            <a:r>
              <a:rPr lang="en-US" dirty="0"/>
              <a:t>Experiment: </a:t>
            </a:r>
          </a:p>
          <a:p>
            <a:pPr marL="0" indent="0">
              <a:buNone/>
            </a:pPr>
            <a:r>
              <a:rPr lang="en-US" dirty="0"/>
              <a:t>1) </a:t>
            </a:r>
            <a:r>
              <a:rPr lang="en-US" dirty="0" err="1"/>
              <a:t>Bondovi</a:t>
            </a:r>
            <a:r>
              <a:rPr lang="en-US" dirty="0"/>
              <a:t> dame k </a:t>
            </a:r>
            <a:r>
              <a:rPr lang="en-US" dirty="0" err="1"/>
              <a:t>posouzení</a:t>
            </a:r>
            <a:r>
              <a:rPr lang="en-US" dirty="0"/>
              <a:t> </a:t>
            </a:r>
            <a:r>
              <a:rPr lang="en-US" dirty="0" err="1"/>
              <a:t>někdy</a:t>
            </a:r>
            <a:r>
              <a:rPr lang="en-US" dirty="0"/>
              <a:t> </a:t>
            </a:r>
            <a:r>
              <a:rPr lang="en-US" dirty="0" err="1"/>
              <a:t>protřepané</a:t>
            </a:r>
            <a:r>
              <a:rPr lang="en-US" dirty="0"/>
              <a:t> a </a:t>
            </a:r>
            <a:r>
              <a:rPr lang="en-US" dirty="0" err="1"/>
              <a:t>někdy</a:t>
            </a:r>
            <a:r>
              <a:rPr lang="en-US" dirty="0"/>
              <a:t> </a:t>
            </a:r>
            <a:r>
              <a:rPr lang="en-US" dirty="0" err="1"/>
              <a:t>míchané</a:t>
            </a:r>
            <a:r>
              <a:rPr lang="en-US" dirty="0"/>
              <a:t> Martini</a:t>
            </a:r>
          </a:p>
          <a:p>
            <a:pPr marL="0" indent="0">
              <a:buNone/>
            </a:pPr>
            <a:r>
              <a:rPr lang="en-US" dirty="0"/>
              <a:t>2) Bond </a:t>
            </a:r>
            <a:r>
              <a:rPr lang="en-US" dirty="0" err="1"/>
              <a:t>má</a:t>
            </a:r>
            <a:r>
              <a:rPr lang="en-US" dirty="0"/>
              <a:t> </a:t>
            </a:r>
            <a:r>
              <a:rPr lang="en-US" dirty="0" err="1"/>
              <a:t>posoudit</a:t>
            </a:r>
            <a:r>
              <a:rPr lang="en-US" dirty="0"/>
              <a:t> o </a:t>
            </a:r>
            <a:r>
              <a:rPr lang="en-US" dirty="0" err="1"/>
              <a:t>jaké</a:t>
            </a:r>
            <a:r>
              <a:rPr lang="en-US" dirty="0"/>
              <a:t> Martini se </a:t>
            </a:r>
            <a:r>
              <a:rPr lang="en-US" dirty="0" err="1"/>
              <a:t>jedná</a:t>
            </a:r>
            <a:endParaRPr lang="en-US" dirty="0"/>
          </a:p>
          <a:p>
            <a:pPr marL="0" indent="0">
              <a:buNone/>
            </a:pPr>
            <a:r>
              <a:rPr lang="en-US" dirty="0"/>
              <a:t>3) </a:t>
            </a:r>
            <a:r>
              <a:rPr lang="en-US" dirty="0" err="1"/>
              <a:t>Bondovi</a:t>
            </a:r>
            <a:r>
              <a:rPr lang="en-US" dirty="0"/>
              <a:t> </a:t>
            </a:r>
            <a:r>
              <a:rPr lang="en-US" dirty="0" err="1"/>
              <a:t>udělíme</a:t>
            </a:r>
            <a:r>
              <a:rPr lang="en-US" dirty="0"/>
              <a:t> </a:t>
            </a:r>
            <a:r>
              <a:rPr lang="en-US" dirty="0" err="1"/>
              <a:t>skóre</a:t>
            </a:r>
            <a:r>
              <a:rPr lang="en-US" dirty="0"/>
              <a:t>, </a:t>
            </a:r>
            <a:r>
              <a:rPr lang="en-US" dirty="0" err="1"/>
              <a:t>kolikrát</a:t>
            </a:r>
            <a:r>
              <a:rPr lang="en-US" dirty="0"/>
              <a:t> to </a:t>
            </a:r>
            <a:r>
              <a:rPr lang="en-US" dirty="0" err="1"/>
              <a:t>poznal</a:t>
            </a:r>
            <a:r>
              <a:rPr lang="en-US" dirty="0"/>
              <a:t> </a:t>
            </a:r>
            <a:r>
              <a:rPr lang="en-US" dirty="0" err="1"/>
              <a:t>správně</a:t>
            </a:r>
            <a:endParaRPr lang="en-US" dirty="0"/>
          </a:p>
          <a:p>
            <a:endParaRPr lang="en-US" dirty="0"/>
          </a:p>
          <a:p>
            <a:endParaRPr lang="en-US" dirty="0"/>
          </a:p>
        </p:txBody>
      </p:sp>
    </p:spTree>
    <p:extLst>
      <p:ext uri="{BB962C8B-B14F-4D97-AF65-F5344CB8AC3E}">
        <p14:creationId xmlns:p14="http://schemas.microsoft.com/office/powerpoint/2010/main" val="846446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C0FEB9-F75D-9B4F-AD8D-6BB3B6442894}"/>
              </a:ext>
            </a:extLst>
          </p:cNvPr>
          <p:cNvSpPr>
            <a:spLocks noGrp="1"/>
          </p:cNvSpPr>
          <p:nvPr>
            <p:ph type="title"/>
          </p:nvPr>
        </p:nvSpPr>
        <p:spPr>
          <a:xfrm>
            <a:off x="838200" y="365125"/>
            <a:ext cx="10515600" cy="1306443"/>
          </a:xfrm>
        </p:spPr>
        <p:txBody>
          <a:bodyPr>
            <a:normAutofit/>
          </a:bodyPr>
          <a:lstStyle/>
          <a:p>
            <a:r>
              <a:rPr lang="cs-CZ" sz="4000"/>
              <a:t>Jenom na základě náhody?</a:t>
            </a:r>
            <a:endParaRPr lang="en-US" sz="4000"/>
          </a:p>
        </p:txBody>
      </p:sp>
      <p:sp>
        <p:nvSpPr>
          <p:cNvPr id="3" name="Zástupný obsah 2">
            <a:extLst>
              <a:ext uri="{FF2B5EF4-FFF2-40B4-BE49-F238E27FC236}">
                <a16:creationId xmlns:a16="http://schemas.microsoft.com/office/drawing/2014/main" id="{B616FD46-5FED-C641-89B0-0F0D6B5265BA}"/>
              </a:ext>
            </a:extLst>
          </p:cNvPr>
          <p:cNvSpPr>
            <a:spLocks noGrp="1"/>
          </p:cNvSpPr>
          <p:nvPr>
            <p:ph idx="1"/>
          </p:nvPr>
        </p:nvSpPr>
        <p:spPr>
          <a:xfrm>
            <a:off x="838199" y="1825624"/>
            <a:ext cx="10515599" cy="4549049"/>
          </a:xfrm>
        </p:spPr>
        <p:txBody>
          <a:bodyPr>
            <a:normAutofit/>
          </a:bodyPr>
          <a:lstStyle/>
          <a:p>
            <a:r>
              <a:rPr lang="en-US" dirty="0" err="1"/>
              <a:t>Pokud</a:t>
            </a:r>
            <a:r>
              <a:rPr lang="en-US" dirty="0"/>
              <a:t> by </a:t>
            </a:r>
            <a:r>
              <a:rPr lang="en-US" dirty="0" err="1"/>
              <a:t>jeho</a:t>
            </a:r>
            <a:r>
              <a:rPr lang="en-US" dirty="0"/>
              <a:t> </a:t>
            </a:r>
            <a:r>
              <a:rPr lang="en-US" dirty="0" err="1"/>
              <a:t>odhad</a:t>
            </a:r>
            <a:r>
              <a:rPr lang="en-US" dirty="0"/>
              <a:t> </a:t>
            </a:r>
            <a:r>
              <a:rPr lang="en-US" dirty="0" err="1"/>
              <a:t>byl</a:t>
            </a:r>
            <a:r>
              <a:rPr lang="en-US" dirty="0"/>
              <a:t> </a:t>
            </a:r>
            <a:r>
              <a:rPr lang="en-US" dirty="0" err="1"/>
              <a:t>náhodný</a:t>
            </a:r>
            <a:r>
              <a:rPr lang="en-US" dirty="0"/>
              <a:t>, </a:t>
            </a:r>
            <a:r>
              <a:rPr lang="en-US" dirty="0" err="1"/>
              <a:t>tak</a:t>
            </a:r>
            <a:r>
              <a:rPr lang="en-US" dirty="0"/>
              <a:t> </a:t>
            </a:r>
            <a:r>
              <a:rPr lang="en-US" dirty="0" err="1"/>
              <a:t>předpokládáme</a:t>
            </a:r>
            <a:r>
              <a:rPr lang="en-US" dirty="0"/>
              <a:t>, </a:t>
            </a:r>
            <a:r>
              <a:rPr lang="en-US" dirty="0" err="1"/>
              <a:t>že</a:t>
            </a:r>
            <a:r>
              <a:rPr lang="en-US" dirty="0"/>
              <a:t> </a:t>
            </a:r>
            <a:r>
              <a:rPr lang="en-US" dirty="0" err="1"/>
              <a:t>uhodne</a:t>
            </a:r>
            <a:r>
              <a:rPr lang="en-US" dirty="0"/>
              <a:t> v 5 z 10 </a:t>
            </a:r>
            <a:r>
              <a:rPr lang="en-US" dirty="0" err="1"/>
              <a:t>pokusů</a:t>
            </a:r>
            <a:endParaRPr lang="en-US" dirty="0"/>
          </a:p>
          <a:p>
            <a:r>
              <a:rPr lang="en-US" dirty="0" err="1"/>
              <a:t>Nicméně</a:t>
            </a:r>
            <a:r>
              <a:rPr lang="en-US" dirty="0"/>
              <a:t> </a:t>
            </a:r>
            <a:r>
              <a:rPr lang="en-US" dirty="0" err="1"/>
              <a:t>objeví</a:t>
            </a:r>
            <a:r>
              <a:rPr lang="en-US" dirty="0"/>
              <a:t> se </a:t>
            </a:r>
            <a:r>
              <a:rPr lang="en-US" dirty="0" err="1"/>
              <a:t>i</a:t>
            </a:r>
            <a:r>
              <a:rPr lang="en-US" dirty="0"/>
              <a:t> </a:t>
            </a:r>
            <a:r>
              <a:rPr lang="en-US" dirty="0" err="1"/>
              <a:t>další</a:t>
            </a:r>
            <a:r>
              <a:rPr lang="en-US" dirty="0"/>
              <a:t> </a:t>
            </a:r>
            <a:r>
              <a:rPr lang="en-US" dirty="0" err="1"/>
              <a:t>možnosti</a:t>
            </a:r>
            <a:r>
              <a:rPr lang="en-US" dirty="0"/>
              <a:t>, </a:t>
            </a:r>
            <a:r>
              <a:rPr lang="en-US" dirty="0" err="1"/>
              <a:t>uhodne</a:t>
            </a:r>
            <a:r>
              <a:rPr lang="en-US" dirty="0"/>
              <a:t> </a:t>
            </a:r>
            <a:r>
              <a:rPr lang="en-US" dirty="0" err="1"/>
              <a:t>například</a:t>
            </a:r>
            <a:r>
              <a:rPr lang="en-US" dirty="0"/>
              <a:t> 6 </a:t>
            </a:r>
            <a:r>
              <a:rPr lang="en-US" dirty="0" err="1"/>
              <a:t>nebo</a:t>
            </a:r>
            <a:r>
              <a:rPr lang="en-US" dirty="0"/>
              <a:t> 7 z 10… je to stale </a:t>
            </a:r>
            <a:r>
              <a:rPr lang="en-US" dirty="0" err="1"/>
              <a:t>náhodné</a:t>
            </a:r>
            <a:r>
              <a:rPr lang="en-US" dirty="0"/>
              <a:t>?</a:t>
            </a:r>
          </a:p>
          <a:p>
            <a:pPr>
              <a:buFont typeface="Wingdings" pitchFamily="2" charset="2"/>
              <a:buChar char="Ø"/>
            </a:pPr>
            <a:r>
              <a:rPr lang="en-US" dirty="0"/>
              <a:t> k </a:t>
            </a:r>
            <a:r>
              <a:rPr lang="en-US" dirty="0" err="1"/>
              <a:t>odpovědi</a:t>
            </a:r>
            <a:r>
              <a:rPr lang="en-US" dirty="0"/>
              <a:t> </a:t>
            </a:r>
            <a:r>
              <a:rPr lang="en-US" dirty="0" err="1"/>
              <a:t>použijeme</a:t>
            </a:r>
            <a:r>
              <a:rPr lang="en-US" dirty="0"/>
              <a:t> </a:t>
            </a:r>
            <a:r>
              <a:rPr lang="en-US" dirty="0" err="1"/>
              <a:t>srovnání</a:t>
            </a:r>
            <a:r>
              <a:rPr lang="en-US" dirty="0"/>
              <a:t> se </a:t>
            </a:r>
            <a:r>
              <a:rPr lang="en-US" dirty="0" err="1"/>
              <a:t>známým</a:t>
            </a:r>
            <a:r>
              <a:rPr lang="en-US" dirty="0"/>
              <a:t> </a:t>
            </a:r>
            <a:r>
              <a:rPr lang="en-US" dirty="0" err="1"/>
              <a:t>binomickým</a:t>
            </a:r>
            <a:r>
              <a:rPr lang="en-US" dirty="0"/>
              <a:t> </a:t>
            </a:r>
            <a:r>
              <a:rPr lang="en-US" dirty="0" err="1"/>
              <a:t>rozdělením</a:t>
            </a:r>
            <a:r>
              <a:rPr lang="en-US" dirty="0"/>
              <a:t> (</a:t>
            </a:r>
            <a:r>
              <a:rPr lang="en-US" dirty="0" err="1"/>
              <a:t>jako</a:t>
            </a:r>
            <a:r>
              <a:rPr lang="en-US" dirty="0"/>
              <a:t> </a:t>
            </a:r>
            <a:r>
              <a:rPr lang="en-US" dirty="0" err="1"/>
              <a:t>hody</a:t>
            </a:r>
            <a:r>
              <a:rPr lang="en-US" dirty="0"/>
              <a:t> </a:t>
            </a:r>
            <a:r>
              <a:rPr lang="en-US" dirty="0" err="1"/>
              <a:t>mincí</a:t>
            </a:r>
            <a:r>
              <a:rPr lang="en-US" dirty="0"/>
              <a:t>)</a:t>
            </a:r>
          </a:p>
        </p:txBody>
      </p:sp>
    </p:spTree>
    <p:extLst>
      <p:ext uri="{BB962C8B-B14F-4D97-AF65-F5344CB8AC3E}">
        <p14:creationId xmlns:p14="http://schemas.microsoft.com/office/powerpoint/2010/main" val="3343162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BE889D-00D6-BE0C-DD51-0E143C81DE59}"/>
              </a:ext>
            </a:extLst>
          </p:cNvPr>
          <p:cNvSpPr>
            <a:spLocks noGrp="1"/>
          </p:cNvSpPr>
          <p:nvPr>
            <p:ph type="title"/>
          </p:nvPr>
        </p:nvSpPr>
        <p:spPr>
          <a:xfrm>
            <a:off x="838200" y="2481308"/>
            <a:ext cx="10515600" cy="1325563"/>
          </a:xfrm>
        </p:spPr>
        <p:txBody>
          <a:bodyPr>
            <a:normAutofit fontScale="90000"/>
          </a:bodyPr>
          <a:lstStyle/>
          <a:p>
            <a:r>
              <a:rPr lang="cs-CZ" dirty="0"/>
              <a:t>Chcete zjistit, zda je efektivnější substituční léčba metadonem nebo buprenorfinem. Jak to uděláte?</a:t>
            </a:r>
          </a:p>
        </p:txBody>
      </p:sp>
    </p:spTree>
    <p:extLst>
      <p:ext uri="{BB962C8B-B14F-4D97-AF65-F5344CB8AC3E}">
        <p14:creationId xmlns:p14="http://schemas.microsoft.com/office/powerpoint/2010/main" val="2444785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D3917B-48D2-914E-A648-B812BDDF7D71}"/>
              </a:ext>
            </a:extLst>
          </p:cNvPr>
          <p:cNvSpPr>
            <a:spLocks noGrp="1"/>
          </p:cNvSpPr>
          <p:nvPr>
            <p:ph type="title"/>
          </p:nvPr>
        </p:nvSpPr>
        <p:spPr/>
        <p:txBody>
          <a:bodyPr/>
          <a:lstStyle/>
          <a:p>
            <a:r>
              <a:rPr lang="cs-CZ" dirty="0"/>
              <a:t>Binomické rozdělení</a:t>
            </a:r>
            <a:endParaRPr lang="en-US" dirty="0"/>
          </a:p>
        </p:txBody>
      </p:sp>
      <p:pic>
        <p:nvPicPr>
          <p:cNvPr id="5" name="Zástupný obsah 4">
            <a:extLst>
              <a:ext uri="{FF2B5EF4-FFF2-40B4-BE49-F238E27FC236}">
                <a16:creationId xmlns:a16="http://schemas.microsoft.com/office/drawing/2014/main" id="{13DF9F2F-9E49-C94A-9F2F-93EF4C536089}"/>
              </a:ext>
            </a:extLst>
          </p:cNvPr>
          <p:cNvPicPr>
            <a:picLocks noGrp="1" noChangeAspect="1"/>
          </p:cNvPicPr>
          <p:nvPr>
            <p:ph sz="half" idx="1"/>
          </p:nvPr>
        </p:nvPicPr>
        <p:blipFill>
          <a:blip r:embed="rId2"/>
          <a:stretch>
            <a:fillRect/>
          </a:stretch>
        </p:blipFill>
        <p:spPr>
          <a:xfrm>
            <a:off x="0" y="1825625"/>
            <a:ext cx="6216197" cy="4351338"/>
          </a:xfrm>
          <a:prstGeom prst="rect">
            <a:avLst/>
          </a:prstGeom>
        </p:spPr>
      </p:pic>
      <p:sp>
        <p:nvSpPr>
          <p:cNvPr id="4" name="Zástupný obsah 3">
            <a:extLst>
              <a:ext uri="{FF2B5EF4-FFF2-40B4-BE49-F238E27FC236}">
                <a16:creationId xmlns:a16="http://schemas.microsoft.com/office/drawing/2014/main" id="{10A2EFC5-A193-7940-A1AA-7EE51158F912}"/>
              </a:ext>
            </a:extLst>
          </p:cNvPr>
          <p:cNvSpPr>
            <a:spLocks noGrp="1"/>
          </p:cNvSpPr>
          <p:nvPr>
            <p:ph sz="half" idx="2"/>
          </p:nvPr>
        </p:nvSpPr>
        <p:spPr/>
        <p:txBody>
          <a:bodyPr>
            <a:normAutofit fontScale="92500"/>
          </a:bodyPr>
          <a:lstStyle/>
          <a:p>
            <a:r>
              <a:rPr lang="cs-CZ" dirty="0"/>
              <a:t>Teoretické očekávané četnosti pro 100 pokusů (1 pokus je 10 hodů mincí a šancí na úspěch 50:50)</a:t>
            </a:r>
          </a:p>
          <a:p>
            <a:r>
              <a:rPr lang="cs-CZ" dirty="0"/>
              <a:t>Příklady čtení grafu:</a:t>
            </a:r>
          </a:p>
          <a:p>
            <a:r>
              <a:rPr lang="cs-CZ" dirty="0"/>
              <a:t>5 krát z 10 pokusů orel padne v 25 pokusech ze 100</a:t>
            </a:r>
          </a:p>
          <a:p>
            <a:r>
              <a:rPr lang="cs-CZ" dirty="0"/>
              <a:t>9 krát z 10 pokusů orel padne v 1 pokusu ze 100</a:t>
            </a:r>
          </a:p>
          <a:p>
            <a:pPr>
              <a:buFont typeface="Wingdings" pitchFamily="2" charset="2"/>
              <a:buChar char="Ø"/>
            </a:pPr>
            <a:r>
              <a:rPr lang="cs-CZ" dirty="0"/>
              <a:t> s tímto rozdělením srovnáme výsledky </a:t>
            </a:r>
            <a:r>
              <a:rPr lang="cs-CZ" dirty="0" err="1"/>
              <a:t>Bonda</a:t>
            </a:r>
            <a:endParaRPr lang="cs-CZ" dirty="0"/>
          </a:p>
        </p:txBody>
      </p:sp>
      <p:sp>
        <p:nvSpPr>
          <p:cNvPr id="3" name="Ovál 2">
            <a:extLst>
              <a:ext uri="{FF2B5EF4-FFF2-40B4-BE49-F238E27FC236}">
                <a16:creationId xmlns:a16="http://schemas.microsoft.com/office/drawing/2014/main" id="{09687403-3507-4547-95FA-9C2B1738B1E3}"/>
              </a:ext>
            </a:extLst>
          </p:cNvPr>
          <p:cNvSpPr/>
          <p:nvPr/>
        </p:nvSpPr>
        <p:spPr>
          <a:xfrm>
            <a:off x="2942492" y="2227385"/>
            <a:ext cx="609600" cy="58615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6" name="Ovál 5">
            <a:extLst>
              <a:ext uri="{FF2B5EF4-FFF2-40B4-BE49-F238E27FC236}">
                <a16:creationId xmlns:a16="http://schemas.microsoft.com/office/drawing/2014/main" id="{99539B6E-1D4E-2D59-8F27-10FE0519A698}"/>
              </a:ext>
            </a:extLst>
          </p:cNvPr>
          <p:cNvSpPr/>
          <p:nvPr/>
        </p:nvSpPr>
        <p:spPr>
          <a:xfrm>
            <a:off x="4759569" y="4923693"/>
            <a:ext cx="609600" cy="58615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Tree>
    <p:extLst>
      <p:ext uri="{BB962C8B-B14F-4D97-AF65-F5344CB8AC3E}">
        <p14:creationId xmlns:p14="http://schemas.microsoft.com/office/powerpoint/2010/main" val="1594317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D3917B-48D2-914E-A648-B812BDDF7D71}"/>
              </a:ext>
            </a:extLst>
          </p:cNvPr>
          <p:cNvSpPr>
            <a:spLocks noGrp="1"/>
          </p:cNvSpPr>
          <p:nvPr>
            <p:ph type="title"/>
          </p:nvPr>
        </p:nvSpPr>
        <p:spPr/>
        <p:txBody>
          <a:bodyPr/>
          <a:lstStyle/>
          <a:p>
            <a:r>
              <a:rPr lang="cs-CZ" dirty="0" err="1"/>
              <a:t>Scénař</a:t>
            </a:r>
            <a:r>
              <a:rPr lang="cs-CZ" dirty="0"/>
              <a:t> 1</a:t>
            </a:r>
            <a:endParaRPr lang="en-US" dirty="0"/>
          </a:p>
        </p:txBody>
      </p:sp>
      <p:pic>
        <p:nvPicPr>
          <p:cNvPr id="5" name="Zástupný obsah 4">
            <a:extLst>
              <a:ext uri="{FF2B5EF4-FFF2-40B4-BE49-F238E27FC236}">
                <a16:creationId xmlns:a16="http://schemas.microsoft.com/office/drawing/2014/main" id="{13DF9F2F-9E49-C94A-9F2F-93EF4C536089}"/>
              </a:ext>
            </a:extLst>
          </p:cNvPr>
          <p:cNvPicPr>
            <a:picLocks noGrp="1" noChangeAspect="1"/>
          </p:cNvPicPr>
          <p:nvPr>
            <p:ph sz="half" idx="1"/>
          </p:nvPr>
        </p:nvPicPr>
        <p:blipFill>
          <a:blip r:embed="rId2"/>
          <a:stretch>
            <a:fillRect/>
          </a:stretch>
        </p:blipFill>
        <p:spPr>
          <a:xfrm>
            <a:off x="0" y="1825625"/>
            <a:ext cx="6216197" cy="4351338"/>
          </a:xfrm>
          <a:prstGeom prst="rect">
            <a:avLst/>
          </a:prstGeom>
        </p:spPr>
      </p:pic>
      <p:sp>
        <p:nvSpPr>
          <p:cNvPr id="4" name="Zástupný obsah 3">
            <a:extLst>
              <a:ext uri="{FF2B5EF4-FFF2-40B4-BE49-F238E27FC236}">
                <a16:creationId xmlns:a16="http://schemas.microsoft.com/office/drawing/2014/main" id="{10A2EFC5-A193-7940-A1AA-7EE51158F912}"/>
              </a:ext>
            </a:extLst>
          </p:cNvPr>
          <p:cNvSpPr>
            <a:spLocks noGrp="1"/>
          </p:cNvSpPr>
          <p:nvPr>
            <p:ph sz="half" idx="2"/>
          </p:nvPr>
        </p:nvSpPr>
        <p:spPr/>
        <p:txBody>
          <a:bodyPr>
            <a:normAutofit fontScale="77500" lnSpcReduction="20000"/>
          </a:bodyPr>
          <a:lstStyle/>
          <a:p>
            <a:r>
              <a:rPr lang="cs-CZ" dirty="0"/>
              <a:t>Odpovídáme na otázku: jaká je pravděpodobnost, že se odlišuje </a:t>
            </a:r>
            <a:r>
              <a:rPr lang="cs-CZ" dirty="0" err="1"/>
              <a:t>bondův</a:t>
            </a:r>
            <a:r>
              <a:rPr lang="cs-CZ" dirty="0"/>
              <a:t> odhad od binomického rozdělení (reprezentující náhodu na spravedlivé kostce)?</a:t>
            </a:r>
          </a:p>
          <a:p>
            <a:r>
              <a:rPr lang="cs-CZ" dirty="0"/>
              <a:t>James Bond správně identifikuje 9 z 10 Martini, což je ekvivalent 9 nebo 10 Martini. </a:t>
            </a:r>
          </a:p>
          <a:p>
            <a:r>
              <a:rPr lang="cs-CZ" dirty="0"/>
              <a:t>Očekáváme, že v binomickém rozdělení se to stane jednou ze sto pokusů (1 + 0)</a:t>
            </a:r>
          </a:p>
          <a:p>
            <a:r>
              <a:rPr lang="cs-CZ" dirty="0"/>
              <a:t>1/100</a:t>
            </a:r>
          </a:p>
          <a:p>
            <a:r>
              <a:rPr lang="cs-CZ" dirty="0"/>
              <a:t>Je zde 0.01 pravděpodobnost toho, že tento výsledek je náhodou.</a:t>
            </a:r>
          </a:p>
          <a:p>
            <a:r>
              <a:rPr lang="cs-CZ" dirty="0"/>
              <a:t>Věříme, že Bond to umí rozpoznat.</a:t>
            </a:r>
          </a:p>
        </p:txBody>
      </p:sp>
      <p:cxnSp>
        <p:nvCxnSpPr>
          <p:cNvPr id="6" name="Přímá spojnice 5">
            <a:extLst>
              <a:ext uri="{FF2B5EF4-FFF2-40B4-BE49-F238E27FC236}">
                <a16:creationId xmlns:a16="http://schemas.microsoft.com/office/drawing/2014/main" id="{7A70C508-D01C-9D9C-5FAE-348063B5C57F}"/>
              </a:ext>
            </a:extLst>
          </p:cNvPr>
          <p:cNvCxnSpPr/>
          <p:nvPr/>
        </p:nvCxnSpPr>
        <p:spPr>
          <a:xfrm>
            <a:off x="4958861" y="1090246"/>
            <a:ext cx="0" cy="53222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201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D3917B-48D2-914E-A648-B812BDDF7D71}"/>
              </a:ext>
            </a:extLst>
          </p:cNvPr>
          <p:cNvSpPr>
            <a:spLocks noGrp="1"/>
          </p:cNvSpPr>
          <p:nvPr>
            <p:ph type="title"/>
          </p:nvPr>
        </p:nvSpPr>
        <p:spPr/>
        <p:txBody>
          <a:bodyPr/>
          <a:lstStyle/>
          <a:p>
            <a:r>
              <a:rPr lang="cs-CZ" dirty="0" err="1"/>
              <a:t>Scénař</a:t>
            </a:r>
            <a:r>
              <a:rPr lang="cs-CZ" dirty="0"/>
              <a:t> 2</a:t>
            </a:r>
            <a:endParaRPr lang="en-US" dirty="0"/>
          </a:p>
        </p:txBody>
      </p:sp>
      <p:pic>
        <p:nvPicPr>
          <p:cNvPr id="5" name="Zástupný obsah 4">
            <a:extLst>
              <a:ext uri="{FF2B5EF4-FFF2-40B4-BE49-F238E27FC236}">
                <a16:creationId xmlns:a16="http://schemas.microsoft.com/office/drawing/2014/main" id="{13DF9F2F-9E49-C94A-9F2F-93EF4C536089}"/>
              </a:ext>
            </a:extLst>
          </p:cNvPr>
          <p:cNvPicPr>
            <a:picLocks noGrp="1" noChangeAspect="1"/>
          </p:cNvPicPr>
          <p:nvPr>
            <p:ph sz="half" idx="1"/>
          </p:nvPr>
        </p:nvPicPr>
        <p:blipFill>
          <a:blip r:embed="rId2"/>
          <a:stretch>
            <a:fillRect/>
          </a:stretch>
        </p:blipFill>
        <p:spPr>
          <a:xfrm>
            <a:off x="0" y="1825625"/>
            <a:ext cx="6216197" cy="4351338"/>
          </a:xfrm>
          <a:prstGeom prst="rect">
            <a:avLst/>
          </a:prstGeom>
        </p:spPr>
      </p:pic>
      <p:sp>
        <p:nvSpPr>
          <p:cNvPr id="4" name="Zástupný obsah 3">
            <a:extLst>
              <a:ext uri="{FF2B5EF4-FFF2-40B4-BE49-F238E27FC236}">
                <a16:creationId xmlns:a16="http://schemas.microsoft.com/office/drawing/2014/main" id="{10A2EFC5-A193-7940-A1AA-7EE51158F912}"/>
              </a:ext>
            </a:extLst>
          </p:cNvPr>
          <p:cNvSpPr>
            <a:spLocks noGrp="1"/>
          </p:cNvSpPr>
          <p:nvPr>
            <p:ph sz="half" idx="2"/>
          </p:nvPr>
        </p:nvSpPr>
        <p:spPr/>
        <p:txBody>
          <a:bodyPr>
            <a:normAutofit fontScale="92500" lnSpcReduction="10000"/>
          </a:bodyPr>
          <a:lstStyle/>
          <a:p>
            <a:r>
              <a:rPr lang="cs-CZ" dirty="0"/>
              <a:t>James Bond správně identifikuje 8 z 10 martini, což je ekvivalent 8 nebo více Martini. </a:t>
            </a:r>
          </a:p>
          <a:p>
            <a:r>
              <a:rPr lang="cs-CZ" dirty="0"/>
              <a:t>Očekáváme, že v binomickém rozdělení se to stane pětkrát ze sto pokusů (4+ 1 + 0)</a:t>
            </a:r>
          </a:p>
          <a:p>
            <a:r>
              <a:rPr lang="cs-CZ" dirty="0"/>
              <a:t>5/100</a:t>
            </a:r>
          </a:p>
          <a:p>
            <a:r>
              <a:rPr lang="cs-CZ" dirty="0"/>
              <a:t>Je zde 0.05 pravděpodobnost toho, že tento výsledek je náhodou.</a:t>
            </a:r>
          </a:p>
          <a:p>
            <a:r>
              <a:rPr lang="cs-CZ" dirty="0"/>
              <a:t>Stále jsme nakloněni, že Bond to umí rozpoznat.</a:t>
            </a:r>
          </a:p>
        </p:txBody>
      </p:sp>
      <p:cxnSp>
        <p:nvCxnSpPr>
          <p:cNvPr id="3" name="Přímá spojnice 2">
            <a:extLst>
              <a:ext uri="{FF2B5EF4-FFF2-40B4-BE49-F238E27FC236}">
                <a16:creationId xmlns:a16="http://schemas.microsoft.com/office/drawing/2014/main" id="{D075125C-8CD0-2FDF-1913-C7DD256DCE5F}"/>
              </a:ext>
            </a:extLst>
          </p:cNvPr>
          <p:cNvCxnSpPr/>
          <p:nvPr/>
        </p:nvCxnSpPr>
        <p:spPr>
          <a:xfrm>
            <a:off x="4501662" y="1336430"/>
            <a:ext cx="0" cy="53222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998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D3917B-48D2-914E-A648-B812BDDF7D71}"/>
              </a:ext>
            </a:extLst>
          </p:cNvPr>
          <p:cNvSpPr>
            <a:spLocks noGrp="1"/>
          </p:cNvSpPr>
          <p:nvPr>
            <p:ph type="title"/>
          </p:nvPr>
        </p:nvSpPr>
        <p:spPr/>
        <p:txBody>
          <a:bodyPr/>
          <a:lstStyle/>
          <a:p>
            <a:r>
              <a:rPr lang="cs-CZ" dirty="0" err="1"/>
              <a:t>Scénař</a:t>
            </a:r>
            <a:r>
              <a:rPr lang="cs-CZ" dirty="0"/>
              <a:t> 3</a:t>
            </a:r>
            <a:endParaRPr lang="en-US" dirty="0"/>
          </a:p>
        </p:txBody>
      </p:sp>
      <p:pic>
        <p:nvPicPr>
          <p:cNvPr id="5" name="Zástupný obsah 4">
            <a:extLst>
              <a:ext uri="{FF2B5EF4-FFF2-40B4-BE49-F238E27FC236}">
                <a16:creationId xmlns:a16="http://schemas.microsoft.com/office/drawing/2014/main" id="{13DF9F2F-9E49-C94A-9F2F-93EF4C536089}"/>
              </a:ext>
            </a:extLst>
          </p:cNvPr>
          <p:cNvPicPr>
            <a:picLocks noGrp="1" noChangeAspect="1"/>
          </p:cNvPicPr>
          <p:nvPr>
            <p:ph sz="half" idx="1"/>
          </p:nvPr>
        </p:nvPicPr>
        <p:blipFill>
          <a:blip r:embed="rId2"/>
          <a:stretch>
            <a:fillRect/>
          </a:stretch>
        </p:blipFill>
        <p:spPr>
          <a:xfrm>
            <a:off x="0" y="1825625"/>
            <a:ext cx="6216197" cy="4351338"/>
          </a:xfrm>
          <a:prstGeom prst="rect">
            <a:avLst/>
          </a:prstGeom>
        </p:spPr>
      </p:pic>
      <p:sp>
        <p:nvSpPr>
          <p:cNvPr id="4" name="Zástupný obsah 3">
            <a:extLst>
              <a:ext uri="{FF2B5EF4-FFF2-40B4-BE49-F238E27FC236}">
                <a16:creationId xmlns:a16="http://schemas.microsoft.com/office/drawing/2014/main" id="{10A2EFC5-A193-7940-A1AA-7EE51158F912}"/>
              </a:ext>
            </a:extLst>
          </p:cNvPr>
          <p:cNvSpPr>
            <a:spLocks noGrp="1"/>
          </p:cNvSpPr>
          <p:nvPr>
            <p:ph sz="half" idx="2"/>
          </p:nvPr>
        </p:nvSpPr>
        <p:spPr/>
        <p:txBody>
          <a:bodyPr>
            <a:normAutofit fontScale="92500" lnSpcReduction="10000"/>
          </a:bodyPr>
          <a:lstStyle/>
          <a:p>
            <a:r>
              <a:rPr lang="cs-CZ" dirty="0"/>
              <a:t>James Bond správně identifikuje 7 z 10 martini, což je ekvivalent 7 nebo více Martini. </a:t>
            </a:r>
          </a:p>
          <a:p>
            <a:r>
              <a:rPr lang="cs-CZ" dirty="0"/>
              <a:t>Očekáváme, že v binomickém rozdělení se to stane jednou ze sedmnácti (12 + 4+ 1 + 0)</a:t>
            </a:r>
          </a:p>
          <a:p>
            <a:r>
              <a:rPr lang="cs-CZ" dirty="0"/>
              <a:t>17/100</a:t>
            </a:r>
          </a:p>
          <a:p>
            <a:r>
              <a:rPr lang="cs-CZ" dirty="0"/>
              <a:t>Je zde 0.17 pravděpodobnost toho, že tento výsledek je náhodou.</a:t>
            </a:r>
          </a:p>
          <a:p>
            <a:r>
              <a:rPr lang="cs-CZ" dirty="0"/>
              <a:t>Nejsme dostatečně přesvědčeni, že to umí rozpoznat.</a:t>
            </a:r>
          </a:p>
        </p:txBody>
      </p:sp>
      <p:cxnSp>
        <p:nvCxnSpPr>
          <p:cNvPr id="3" name="Přímá spojnice 2">
            <a:extLst>
              <a:ext uri="{FF2B5EF4-FFF2-40B4-BE49-F238E27FC236}">
                <a16:creationId xmlns:a16="http://schemas.microsoft.com/office/drawing/2014/main" id="{9C869032-3722-F95A-A48E-0DADEEEA032B}"/>
              </a:ext>
            </a:extLst>
          </p:cNvPr>
          <p:cNvCxnSpPr/>
          <p:nvPr/>
        </p:nvCxnSpPr>
        <p:spPr>
          <a:xfrm>
            <a:off x="4067908" y="1535723"/>
            <a:ext cx="0" cy="53222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155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2231FE-E467-F74E-BDD4-DA8E94C4AEBB}"/>
              </a:ext>
            </a:extLst>
          </p:cNvPr>
          <p:cNvSpPr>
            <a:spLocks noGrp="1"/>
          </p:cNvSpPr>
          <p:nvPr>
            <p:ph type="title"/>
          </p:nvPr>
        </p:nvSpPr>
        <p:spPr/>
        <p:txBody>
          <a:bodyPr/>
          <a:lstStyle/>
          <a:p>
            <a:r>
              <a:rPr lang="cs-CZ" dirty="0"/>
              <a:t>Jenom na základě náhody? Jak náš příklad sedí do teorie?</a:t>
            </a:r>
            <a:endParaRPr lang="en-US" dirty="0"/>
          </a:p>
        </p:txBody>
      </p:sp>
      <p:sp>
        <p:nvSpPr>
          <p:cNvPr id="3" name="Zástupný obsah 2">
            <a:extLst>
              <a:ext uri="{FF2B5EF4-FFF2-40B4-BE49-F238E27FC236}">
                <a16:creationId xmlns:a16="http://schemas.microsoft.com/office/drawing/2014/main" id="{EBF81D74-C6FF-CA42-8CD9-9BA49B3D305E}"/>
              </a:ext>
            </a:extLst>
          </p:cNvPr>
          <p:cNvSpPr>
            <a:spLocks noGrp="1"/>
          </p:cNvSpPr>
          <p:nvPr>
            <p:ph idx="1"/>
          </p:nvPr>
        </p:nvSpPr>
        <p:spPr>
          <a:xfrm>
            <a:off x="838200" y="1825625"/>
            <a:ext cx="6828692" cy="4351338"/>
          </a:xfrm>
        </p:spPr>
        <p:txBody>
          <a:bodyPr>
            <a:normAutofit lnSpcReduction="10000"/>
          </a:bodyPr>
          <a:lstStyle/>
          <a:p>
            <a:pPr>
              <a:buFont typeface="Wingdings" pitchFamily="2" charset="2"/>
              <a:buChar char="Ø"/>
            </a:pPr>
            <a:r>
              <a:rPr lang="cs-CZ" dirty="0"/>
              <a:t> rozhodování, které jsme si ukázali se nazývá testem signifikance</a:t>
            </a:r>
          </a:p>
          <a:p>
            <a:r>
              <a:rPr lang="cs-CZ" dirty="0"/>
              <a:t>Jak extrémní je náš vzorek ve srovnání s předpokládaným rozdělením? </a:t>
            </a:r>
          </a:p>
          <a:p>
            <a:r>
              <a:rPr lang="cs-CZ" dirty="0"/>
              <a:t>Jaká je pravděpodobnost, že se tento odhad objeví v binomickém rozdělení (reprezentující náhodu na spravedlivé kostce)?</a:t>
            </a:r>
          </a:p>
          <a:p>
            <a:pPr>
              <a:buFont typeface="Wingdings" pitchFamily="2" charset="2"/>
              <a:buChar char="Ø"/>
            </a:pPr>
            <a:r>
              <a:rPr lang="cs-CZ" dirty="0"/>
              <a:t> obor zamítnutí – které hodnoty jsou příliš extrémní (obor stanovuje statistickou signifikanci) (např. 5 %)</a:t>
            </a:r>
          </a:p>
        </p:txBody>
      </p:sp>
      <p:pic>
        <p:nvPicPr>
          <p:cNvPr id="4" name="Zástupný obsah 4">
            <a:extLst>
              <a:ext uri="{FF2B5EF4-FFF2-40B4-BE49-F238E27FC236}">
                <a16:creationId xmlns:a16="http://schemas.microsoft.com/office/drawing/2014/main" id="{0CD3CF46-117F-4AB6-CAD4-850C7BFF2B08}"/>
              </a:ext>
            </a:extLst>
          </p:cNvPr>
          <p:cNvPicPr>
            <a:picLocks noChangeAspect="1"/>
          </p:cNvPicPr>
          <p:nvPr/>
        </p:nvPicPr>
        <p:blipFill>
          <a:blip r:embed="rId2"/>
          <a:stretch>
            <a:fillRect/>
          </a:stretch>
        </p:blipFill>
        <p:spPr>
          <a:xfrm>
            <a:off x="7463902" y="1978025"/>
            <a:ext cx="4710513" cy="3297359"/>
          </a:xfrm>
          <a:prstGeom prst="rect">
            <a:avLst/>
          </a:prstGeom>
        </p:spPr>
      </p:pic>
      <p:cxnSp>
        <p:nvCxnSpPr>
          <p:cNvPr id="7" name="Přímá spojnice 6">
            <a:extLst>
              <a:ext uri="{FF2B5EF4-FFF2-40B4-BE49-F238E27FC236}">
                <a16:creationId xmlns:a16="http://schemas.microsoft.com/office/drawing/2014/main" id="{FB85FC17-1ABF-82A7-B778-CC50C1636FBD}"/>
              </a:ext>
            </a:extLst>
          </p:cNvPr>
          <p:cNvCxnSpPr>
            <a:cxnSpLocks/>
          </p:cNvCxnSpPr>
          <p:nvPr/>
        </p:nvCxnSpPr>
        <p:spPr>
          <a:xfrm>
            <a:off x="10842002" y="1825625"/>
            <a:ext cx="0" cy="40331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ovací šipka 8">
            <a:extLst>
              <a:ext uri="{FF2B5EF4-FFF2-40B4-BE49-F238E27FC236}">
                <a16:creationId xmlns:a16="http://schemas.microsoft.com/office/drawing/2014/main" id="{E2F726EB-508D-990B-E5BC-63522D4BB435}"/>
              </a:ext>
            </a:extLst>
          </p:cNvPr>
          <p:cNvCxnSpPr/>
          <p:nvPr/>
        </p:nvCxnSpPr>
        <p:spPr>
          <a:xfrm>
            <a:off x="10842002" y="5556738"/>
            <a:ext cx="107635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a:extLst>
              <a:ext uri="{FF2B5EF4-FFF2-40B4-BE49-F238E27FC236}">
                <a16:creationId xmlns:a16="http://schemas.microsoft.com/office/drawing/2014/main" id="{45B10942-2219-38B6-B883-2B81B2F7E755}"/>
              </a:ext>
            </a:extLst>
          </p:cNvPr>
          <p:cNvSpPr txBox="1"/>
          <p:nvPr/>
        </p:nvSpPr>
        <p:spPr>
          <a:xfrm>
            <a:off x="10823490" y="5133322"/>
            <a:ext cx="1332413" cy="276999"/>
          </a:xfrm>
          <a:prstGeom prst="rect">
            <a:avLst/>
          </a:prstGeom>
          <a:noFill/>
        </p:spPr>
        <p:txBody>
          <a:bodyPr wrap="square" rtlCol="0">
            <a:spAutoFit/>
          </a:bodyPr>
          <a:lstStyle/>
          <a:p>
            <a:r>
              <a:rPr lang="cs-CZ" sz="1200" dirty="0">
                <a:solidFill>
                  <a:srgbClr val="FF0000"/>
                </a:solidFill>
              </a:rPr>
              <a:t>obor zamítnutí </a:t>
            </a:r>
          </a:p>
        </p:txBody>
      </p:sp>
    </p:spTree>
    <p:extLst>
      <p:ext uri="{BB962C8B-B14F-4D97-AF65-F5344CB8AC3E}">
        <p14:creationId xmlns:p14="http://schemas.microsoft.com/office/powerpoint/2010/main" val="151690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2231FE-E467-F74E-BDD4-DA8E94C4AEBB}"/>
              </a:ext>
            </a:extLst>
          </p:cNvPr>
          <p:cNvSpPr>
            <a:spLocks noGrp="1"/>
          </p:cNvSpPr>
          <p:nvPr>
            <p:ph type="title"/>
          </p:nvPr>
        </p:nvSpPr>
        <p:spPr/>
        <p:txBody>
          <a:bodyPr/>
          <a:lstStyle/>
          <a:p>
            <a:r>
              <a:rPr lang="cs-CZ" dirty="0"/>
              <a:t>Jenom na základě náhody? Jak náš příklad sedí do teorie?</a:t>
            </a:r>
            <a:endParaRPr lang="en-US" dirty="0"/>
          </a:p>
        </p:txBody>
      </p:sp>
      <p:sp>
        <p:nvSpPr>
          <p:cNvPr id="3" name="Zástupný obsah 2">
            <a:extLst>
              <a:ext uri="{FF2B5EF4-FFF2-40B4-BE49-F238E27FC236}">
                <a16:creationId xmlns:a16="http://schemas.microsoft.com/office/drawing/2014/main" id="{EBF81D74-C6FF-CA42-8CD9-9BA49B3D305E}"/>
              </a:ext>
            </a:extLst>
          </p:cNvPr>
          <p:cNvSpPr>
            <a:spLocks noGrp="1"/>
          </p:cNvSpPr>
          <p:nvPr>
            <p:ph idx="1"/>
          </p:nvPr>
        </p:nvSpPr>
        <p:spPr>
          <a:xfrm>
            <a:off x="838200" y="1825625"/>
            <a:ext cx="6828692" cy="4351338"/>
          </a:xfrm>
        </p:spPr>
        <p:txBody>
          <a:bodyPr>
            <a:normAutofit/>
          </a:bodyPr>
          <a:lstStyle/>
          <a:p>
            <a:r>
              <a:rPr lang="cs-CZ" dirty="0"/>
              <a:t>H0: pravděpodobnost uhodnutí =(≤) 0.05</a:t>
            </a:r>
          </a:p>
          <a:p>
            <a:r>
              <a:rPr lang="cs-CZ" dirty="0"/>
              <a:t>H1: pravděpodobnost uhodnutí </a:t>
            </a:r>
            <a:r>
              <a:rPr lang="cs-CZ"/>
              <a:t>&gt; 0.05</a:t>
            </a:r>
            <a:endParaRPr lang="cs-CZ" dirty="0"/>
          </a:p>
          <a:p>
            <a:endParaRPr lang="cs-CZ" dirty="0"/>
          </a:p>
          <a:p>
            <a:r>
              <a:rPr lang="cs-CZ" dirty="0"/>
              <a:t>Test hypotézy říká, odmítněte H0 pokud je testovací statistika v 5 % distribuce</a:t>
            </a:r>
          </a:p>
          <a:p>
            <a:r>
              <a:rPr lang="cs-CZ" dirty="0"/>
              <a:t>P-hodnota říká testovací statistika je v nějakém procentu distribuce</a:t>
            </a:r>
          </a:p>
          <a:p>
            <a:r>
              <a:rPr lang="cs-CZ" dirty="0"/>
              <a:t>Čím nižší p-hodnota, tím extrémnější je náš vzorek </a:t>
            </a:r>
          </a:p>
          <a:p>
            <a:pPr>
              <a:buFont typeface="Wingdings" pitchFamily="2" charset="2"/>
              <a:buChar char="Ø"/>
            </a:pPr>
            <a:endParaRPr lang="cs-CZ" dirty="0"/>
          </a:p>
        </p:txBody>
      </p:sp>
      <p:pic>
        <p:nvPicPr>
          <p:cNvPr id="4" name="Zástupný obsah 4">
            <a:extLst>
              <a:ext uri="{FF2B5EF4-FFF2-40B4-BE49-F238E27FC236}">
                <a16:creationId xmlns:a16="http://schemas.microsoft.com/office/drawing/2014/main" id="{0CD3CF46-117F-4AB6-CAD4-850C7BFF2B08}"/>
              </a:ext>
            </a:extLst>
          </p:cNvPr>
          <p:cNvPicPr>
            <a:picLocks noChangeAspect="1"/>
          </p:cNvPicPr>
          <p:nvPr/>
        </p:nvPicPr>
        <p:blipFill>
          <a:blip r:embed="rId2"/>
          <a:stretch>
            <a:fillRect/>
          </a:stretch>
        </p:blipFill>
        <p:spPr>
          <a:xfrm>
            <a:off x="7463902" y="1978025"/>
            <a:ext cx="4710513" cy="3297359"/>
          </a:xfrm>
          <a:prstGeom prst="rect">
            <a:avLst/>
          </a:prstGeom>
        </p:spPr>
      </p:pic>
    </p:spTree>
    <p:extLst>
      <p:ext uri="{BB962C8B-B14F-4D97-AF65-F5344CB8AC3E}">
        <p14:creationId xmlns:p14="http://schemas.microsoft.com/office/powerpoint/2010/main" val="1022879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2231FE-E467-F74E-BDD4-DA8E94C4AEBB}"/>
              </a:ext>
            </a:extLst>
          </p:cNvPr>
          <p:cNvSpPr>
            <a:spLocks noGrp="1"/>
          </p:cNvSpPr>
          <p:nvPr>
            <p:ph type="title"/>
          </p:nvPr>
        </p:nvSpPr>
        <p:spPr/>
        <p:txBody>
          <a:bodyPr/>
          <a:lstStyle/>
          <a:p>
            <a:r>
              <a:rPr lang="cs-CZ" dirty="0"/>
              <a:t>Jenom na základě náhody? Jak náš příklad sedí do teorie?</a:t>
            </a:r>
            <a:endParaRPr lang="en-US" dirty="0"/>
          </a:p>
        </p:txBody>
      </p:sp>
      <p:sp>
        <p:nvSpPr>
          <p:cNvPr id="3" name="Zástupný obsah 2">
            <a:extLst>
              <a:ext uri="{FF2B5EF4-FFF2-40B4-BE49-F238E27FC236}">
                <a16:creationId xmlns:a16="http://schemas.microsoft.com/office/drawing/2014/main" id="{EBF81D74-C6FF-CA42-8CD9-9BA49B3D305E}"/>
              </a:ext>
            </a:extLst>
          </p:cNvPr>
          <p:cNvSpPr>
            <a:spLocks noGrp="1"/>
          </p:cNvSpPr>
          <p:nvPr>
            <p:ph idx="1"/>
          </p:nvPr>
        </p:nvSpPr>
        <p:spPr>
          <a:xfrm>
            <a:off x="838200" y="1825625"/>
            <a:ext cx="6828692" cy="4351338"/>
          </a:xfrm>
        </p:spPr>
        <p:txBody>
          <a:bodyPr>
            <a:normAutofit/>
          </a:bodyPr>
          <a:lstStyle/>
          <a:p>
            <a:r>
              <a:rPr lang="cs-CZ" dirty="0"/>
              <a:t>H0: pravděpodobnost uhodnutí ≤(=) 0.05</a:t>
            </a:r>
          </a:p>
          <a:p>
            <a:r>
              <a:rPr lang="cs-CZ" dirty="0"/>
              <a:t>H1: pravděpodobnost uhodnutí </a:t>
            </a:r>
            <a:r>
              <a:rPr lang="cs-CZ"/>
              <a:t>&gt; 0.05</a:t>
            </a:r>
            <a:endParaRPr lang="cs-CZ" dirty="0"/>
          </a:p>
          <a:p>
            <a:r>
              <a:rPr lang="cs-CZ" dirty="0"/>
              <a:t>Obor zamítnutí (hodnota alfa) = 5 %</a:t>
            </a:r>
          </a:p>
          <a:p>
            <a:r>
              <a:rPr lang="cs-CZ" dirty="0" err="1"/>
              <a:t>Scénař</a:t>
            </a:r>
            <a:r>
              <a:rPr lang="cs-CZ" dirty="0"/>
              <a:t> 1 – statistický signifikantní na úrovni 5 % (p = 0.01)</a:t>
            </a:r>
          </a:p>
          <a:p>
            <a:r>
              <a:rPr lang="cs-CZ" dirty="0" err="1"/>
              <a:t>Scénař</a:t>
            </a:r>
            <a:r>
              <a:rPr lang="cs-CZ" dirty="0"/>
              <a:t> 2 – statistický signifikantní na úrovni 5 % (p = 0.05)</a:t>
            </a:r>
          </a:p>
          <a:p>
            <a:r>
              <a:rPr lang="cs-CZ" dirty="0" err="1"/>
              <a:t>Scénař</a:t>
            </a:r>
            <a:r>
              <a:rPr lang="cs-CZ" dirty="0"/>
              <a:t> 3  – není statistický signifikantní na úrovni 5 % (p = 0.17)</a:t>
            </a:r>
          </a:p>
        </p:txBody>
      </p:sp>
      <p:pic>
        <p:nvPicPr>
          <p:cNvPr id="4" name="Zástupný obsah 4">
            <a:extLst>
              <a:ext uri="{FF2B5EF4-FFF2-40B4-BE49-F238E27FC236}">
                <a16:creationId xmlns:a16="http://schemas.microsoft.com/office/drawing/2014/main" id="{0CD3CF46-117F-4AB6-CAD4-850C7BFF2B08}"/>
              </a:ext>
            </a:extLst>
          </p:cNvPr>
          <p:cNvPicPr>
            <a:picLocks noChangeAspect="1"/>
          </p:cNvPicPr>
          <p:nvPr/>
        </p:nvPicPr>
        <p:blipFill>
          <a:blip r:embed="rId2"/>
          <a:stretch>
            <a:fillRect/>
          </a:stretch>
        </p:blipFill>
        <p:spPr>
          <a:xfrm>
            <a:off x="7463902" y="1978025"/>
            <a:ext cx="4710513" cy="3297359"/>
          </a:xfrm>
          <a:prstGeom prst="rect">
            <a:avLst/>
          </a:prstGeom>
        </p:spPr>
      </p:pic>
      <p:cxnSp>
        <p:nvCxnSpPr>
          <p:cNvPr id="5" name="Přímá spojnice 4">
            <a:extLst>
              <a:ext uri="{FF2B5EF4-FFF2-40B4-BE49-F238E27FC236}">
                <a16:creationId xmlns:a16="http://schemas.microsoft.com/office/drawing/2014/main" id="{E6350EF6-7A83-0F0E-1A6E-1FCB7031C7AD}"/>
              </a:ext>
            </a:extLst>
          </p:cNvPr>
          <p:cNvCxnSpPr>
            <a:cxnSpLocks/>
          </p:cNvCxnSpPr>
          <p:nvPr/>
        </p:nvCxnSpPr>
        <p:spPr>
          <a:xfrm>
            <a:off x="11209427" y="1995501"/>
            <a:ext cx="0" cy="40331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Přímá spojnice 6">
            <a:extLst>
              <a:ext uri="{FF2B5EF4-FFF2-40B4-BE49-F238E27FC236}">
                <a16:creationId xmlns:a16="http://schemas.microsoft.com/office/drawing/2014/main" id="{FB85FC17-1ABF-82A7-B778-CC50C1636FBD}"/>
              </a:ext>
            </a:extLst>
          </p:cNvPr>
          <p:cNvCxnSpPr>
            <a:cxnSpLocks/>
          </p:cNvCxnSpPr>
          <p:nvPr/>
        </p:nvCxnSpPr>
        <p:spPr>
          <a:xfrm>
            <a:off x="10881179" y="1995501"/>
            <a:ext cx="0" cy="40331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4093AE38-8FDD-7950-B99E-2DE38DB27E0E}"/>
              </a:ext>
            </a:extLst>
          </p:cNvPr>
          <p:cNvCxnSpPr>
            <a:cxnSpLocks/>
          </p:cNvCxnSpPr>
          <p:nvPr/>
        </p:nvCxnSpPr>
        <p:spPr>
          <a:xfrm>
            <a:off x="10541210" y="1978025"/>
            <a:ext cx="0" cy="40331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706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7864E8-11DA-A344-DB14-EF31D36DE63A}"/>
              </a:ext>
            </a:extLst>
          </p:cNvPr>
          <p:cNvSpPr>
            <a:spLocks noGrp="1"/>
          </p:cNvSpPr>
          <p:nvPr>
            <p:ph type="title"/>
          </p:nvPr>
        </p:nvSpPr>
        <p:spPr/>
        <p:txBody>
          <a:bodyPr/>
          <a:lstStyle/>
          <a:p>
            <a:r>
              <a:rPr lang="cs-CZ" dirty="0" err="1"/>
              <a:t>Scénař</a:t>
            </a:r>
            <a:r>
              <a:rPr lang="cs-CZ" dirty="0"/>
              <a:t> 3.</a:t>
            </a:r>
          </a:p>
        </p:txBody>
      </p:sp>
      <p:sp>
        <p:nvSpPr>
          <p:cNvPr id="3" name="Zástupný obsah 2">
            <a:extLst>
              <a:ext uri="{FF2B5EF4-FFF2-40B4-BE49-F238E27FC236}">
                <a16:creationId xmlns:a16="http://schemas.microsoft.com/office/drawing/2014/main" id="{0D08FC3B-796E-A1C1-C8CF-72D4EA830160}"/>
              </a:ext>
            </a:extLst>
          </p:cNvPr>
          <p:cNvSpPr>
            <a:spLocks noGrp="1"/>
          </p:cNvSpPr>
          <p:nvPr>
            <p:ph idx="1"/>
          </p:nvPr>
        </p:nvSpPr>
        <p:spPr>
          <a:xfrm>
            <a:off x="509953" y="1954579"/>
            <a:ext cx="6523892" cy="4351338"/>
          </a:xfrm>
        </p:spPr>
        <p:txBody>
          <a:bodyPr>
            <a:normAutofit/>
          </a:bodyPr>
          <a:lstStyle/>
          <a:p>
            <a:r>
              <a:rPr lang="cs-CZ" dirty="0"/>
              <a:t>Testová statistika: 7</a:t>
            </a:r>
          </a:p>
          <a:p>
            <a:r>
              <a:rPr lang="cs-CZ" dirty="0"/>
              <a:t>P-hodnota: 0.17</a:t>
            </a:r>
          </a:p>
          <a:p>
            <a:r>
              <a:rPr lang="cs-CZ" dirty="0"/>
              <a:t>0.17 pravděpodobnost toho, že tento výsledek je náhodou.</a:t>
            </a:r>
          </a:p>
          <a:p>
            <a:endParaRPr lang="cs-CZ" dirty="0"/>
          </a:p>
          <a:p>
            <a:endParaRPr lang="cs-CZ" dirty="0"/>
          </a:p>
        </p:txBody>
      </p:sp>
      <p:pic>
        <p:nvPicPr>
          <p:cNvPr id="4" name="Zástupný obsah 4">
            <a:extLst>
              <a:ext uri="{FF2B5EF4-FFF2-40B4-BE49-F238E27FC236}">
                <a16:creationId xmlns:a16="http://schemas.microsoft.com/office/drawing/2014/main" id="{2C793FB6-B115-B15B-0EA5-42D23476ADC5}"/>
              </a:ext>
            </a:extLst>
          </p:cNvPr>
          <p:cNvPicPr>
            <a:picLocks noChangeAspect="1"/>
          </p:cNvPicPr>
          <p:nvPr/>
        </p:nvPicPr>
        <p:blipFill>
          <a:blip r:embed="rId2"/>
          <a:stretch>
            <a:fillRect/>
          </a:stretch>
        </p:blipFill>
        <p:spPr>
          <a:xfrm>
            <a:off x="6737071" y="2212487"/>
            <a:ext cx="4710513" cy="3297359"/>
          </a:xfrm>
          <a:prstGeom prst="rect">
            <a:avLst/>
          </a:prstGeom>
        </p:spPr>
      </p:pic>
      <p:cxnSp>
        <p:nvCxnSpPr>
          <p:cNvPr id="5" name="Přímá spojnice 4">
            <a:extLst>
              <a:ext uri="{FF2B5EF4-FFF2-40B4-BE49-F238E27FC236}">
                <a16:creationId xmlns:a16="http://schemas.microsoft.com/office/drawing/2014/main" id="{78FC0CE1-B819-CC67-E3C3-83C85D57425E}"/>
              </a:ext>
            </a:extLst>
          </p:cNvPr>
          <p:cNvCxnSpPr>
            <a:cxnSpLocks/>
          </p:cNvCxnSpPr>
          <p:nvPr/>
        </p:nvCxnSpPr>
        <p:spPr>
          <a:xfrm>
            <a:off x="9826102" y="1630595"/>
            <a:ext cx="0" cy="40331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51042C6D-4FD3-0713-6B7C-8858587D4408}"/>
              </a:ext>
            </a:extLst>
          </p:cNvPr>
          <p:cNvCxnSpPr>
            <a:cxnSpLocks/>
          </p:cNvCxnSpPr>
          <p:nvPr/>
        </p:nvCxnSpPr>
        <p:spPr>
          <a:xfrm flipH="1">
            <a:off x="9826102" y="5663713"/>
            <a:ext cx="147494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ál 11">
            <a:extLst>
              <a:ext uri="{FF2B5EF4-FFF2-40B4-BE49-F238E27FC236}">
                <a16:creationId xmlns:a16="http://schemas.microsoft.com/office/drawing/2014/main" id="{794BBA07-F6B3-4CC9-AAC4-41D7D2B4701E}"/>
              </a:ext>
            </a:extLst>
          </p:cNvPr>
          <p:cNvSpPr/>
          <p:nvPr/>
        </p:nvSpPr>
        <p:spPr>
          <a:xfrm>
            <a:off x="9659815" y="4829908"/>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4" name="Přímá spojovací šipka 13">
            <a:extLst>
              <a:ext uri="{FF2B5EF4-FFF2-40B4-BE49-F238E27FC236}">
                <a16:creationId xmlns:a16="http://schemas.microsoft.com/office/drawing/2014/main" id="{C5F0DE77-A5D3-78A5-86F8-292CD62F238F}"/>
              </a:ext>
            </a:extLst>
          </p:cNvPr>
          <p:cNvCxnSpPr/>
          <p:nvPr/>
        </p:nvCxnSpPr>
        <p:spPr>
          <a:xfrm>
            <a:off x="3771899" y="2212487"/>
            <a:ext cx="5887916" cy="27229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17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1B4357-8116-615F-ED55-EC46B064EEBE}"/>
              </a:ext>
            </a:extLst>
          </p:cNvPr>
          <p:cNvSpPr>
            <a:spLocks noGrp="1"/>
          </p:cNvSpPr>
          <p:nvPr>
            <p:ph type="title"/>
          </p:nvPr>
        </p:nvSpPr>
        <p:spPr/>
        <p:txBody>
          <a:bodyPr/>
          <a:lstStyle/>
          <a:p>
            <a:r>
              <a:rPr lang="cs-CZ" dirty="0"/>
              <a:t>Shrnutí</a:t>
            </a:r>
          </a:p>
        </p:txBody>
      </p:sp>
      <p:sp>
        <p:nvSpPr>
          <p:cNvPr id="3" name="Zástupný obsah 2">
            <a:extLst>
              <a:ext uri="{FF2B5EF4-FFF2-40B4-BE49-F238E27FC236}">
                <a16:creationId xmlns:a16="http://schemas.microsoft.com/office/drawing/2014/main" id="{F828964A-59B0-C21B-AB04-412FEF54F715}"/>
              </a:ext>
            </a:extLst>
          </p:cNvPr>
          <p:cNvSpPr>
            <a:spLocks noGrp="1"/>
          </p:cNvSpPr>
          <p:nvPr>
            <p:ph idx="1"/>
          </p:nvPr>
        </p:nvSpPr>
        <p:spPr/>
        <p:txBody>
          <a:bodyPr/>
          <a:lstStyle/>
          <a:p>
            <a:r>
              <a:rPr lang="cs-CZ" dirty="0" err="1"/>
              <a:t>Výpočet</a:t>
            </a:r>
            <a:r>
              <a:rPr lang="cs-CZ" dirty="0"/>
              <a:t> toho, nakolik je pravděpodobné, že neděláme chybu 1. druhu, je totiž – zjednodušeně řečeno – založen na srovnání toho, jak by byly rozprostřeny hodnoty v určitém ideálním případě, a toho, jak jsou rozprostřeny v případě našeho </a:t>
            </a:r>
            <a:r>
              <a:rPr lang="cs-CZ" dirty="0" err="1"/>
              <a:t>výzkumu</a:t>
            </a:r>
            <a:r>
              <a:rPr lang="cs-CZ" dirty="0"/>
              <a:t>.</a:t>
            </a:r>
          </a:p>
          <a:p>
            <a:endParaRPr lang="cs-CZ" dirty="0"/>
          </a:p>
        </p:txBody>
      </p:sp>
    </p:spTree>
    <p:extLst>
      <p:ext uri="{BB962C8B-B14F-4D97-AF65-F5344CB8AC3E}">
        <p14:creationId xmlns:p14="http://schemas.microsoft.com/office/powerpoint/2010/main" val="2871109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791B96-F672-644C-8AFE-A8A9773A498B}"/>
              </a:ext>
            </a:extLst>
          </p:cNvPr>
          <p:cNvSpPr>
            <a:spLocks noGrp="1"/>
          </p:cNvSpPr>
          <p:nvPr>
            <p:ph type="title"/>
          </p:nvPr>
        </p:nvSpPr>
        <p:spPr/>
        <p:txBody>
          <a:bodyPr/>
          <a:lstStyle/>
          <a:p>
            <a:r>
              <a:rPr lang="cs-CZ" dirty="0"/>
              <a:t>Základy analýzy vztahu dvou proměnných</a:t>
            </a:r>
          </a:p>
        </p:txBody>
      </p:sp>
      <p:sp>
        <p:nvSpPr>
          <p:cNvPr id="3" name="Zástupný text 2">
            <a:extLst>
              <a:ext uri="{FF2B5EF4-FFF2-40B4-BE49-F238E27FC236}">
                <a16:creationId xmlns:a16="http://schemas.microsoft.com/office/drawing/2014/main" id="{D5C49C10-2B55-6E4D-9261-C95CA380EFFC}"/>
              </a:ext>
            </a:extLst>
          </p:cNvPr>
          <p:cNvSpPr>
            <a:spLocks noGrp="1"/>
          </p:cNvSpPr>
          <p:nvPr>
            <p:ph type="body" idx="1"/>
          </p:nvPr>
        </p:nvSpPr>
        <p:spPr/>
        <p:txBody>
          <a:bodyPr/>
          <a:lstStyle/>
          <a:p>
            <a:r>
              <a:rPr lang="cs-CZ" dirty="0"/>
              <a:t>Kontingenční tabulka: úvod</a:t>
            </a:r>
          </a:p>
        </p:txBody>
      </p:sp>
    </p:spTree>
    <p:extLst>
      <p:ext uri="{BB962C8B-B14F-4D97-AF65-F5344CB8AC3E}">
        <p14:creationId xmlns:p14="http://schemas.microsoft.com/office/powerpoint/2010/main" val="95562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1EDDD1-74DE-9549-BB75-948F556354A3}"/>
              </a:ext>
            </a:extLst>
          </p:cNvPr>
          <p:cNvSpPr>
            <a:spLocks noGrp="1"/>
          </p:cNvSpPr>
          <p:nvPr>
            <p:ph type="title"/>
          </p:nvPr>
        </p:nvSpPr>
        <p:spPr/>
        <p:txBody>
          <a:bodyPr/>
          <a:lstStyle/>
          <a:p>
            <a:r>
              <a:rPr lang="en-US" dirty="0" err="1"/>
              <a:t>Statistické</a:t>
            </a:r>
            <a:r>
              <a:rPr lang="en-US" dirty="0"/>
              <a:t> </a:t>
            </a:r>
            <a:r>
              <a:rPr lang="en-US" dirty="0" err="1"/>
              <a:t>testování</a:t>
            </a:r>
            <a:r>
              <a:rPr lang="en-US" dirty="0"/>
              <a:t>: </a:t>
            </a:r>
            <a:r>
              <a:rPr lang="en-US" dirty="0" err="1"/>
              <a:t>úvod</a:t>
            </a:r>
            <a:endParaRPr lang="en-US" dirty="0"/>
          </a:p>
        </p:txBody>
      </p:sp>
      <p:sp>
        <p:nvSpPr>
          <p:cNvPr id="3" name="Zástupný obsah 2">
            <a:extLst>
              <a:ext uri="{FF2B5EF4-FFF2-40B4-BE49-F238E27FC236}">
                <a16:creationId xmlns:a16="http://schemas.microsoft.com/office/drawing/2014/main" id="{0BADB436-86B8-DE4B-A1A2-8BA8BF5501EB}"/>
              </a:ext>
            </a:extLst>
          </p:cNvPr>
          <p:cNvSpPr>
            <a:spLocks noGrp="1"/>
          </p:cNvSpPr>
          <p:nvPr>
            <p:ph idx="1"/>
          </p:nvPr>
        </p:nvSpPr>
        <p:spPr/>
        <p:txBody>
          <a:bodyPr>
            <a:normAutofit/>
          </a:bodyPr>
          <a:lstStyle/>
          <a:p>
            <a:r>
              <a:rPr lang="cs-CZ" dirty="0"/>
              <a:t>Typické je použití pro srovnání</a:t>
            </a:r>
          </a:p>
          <a:p>
            <a:r>
              <a:rPr lang="cs-CZ" dirty="0"/>
              <a:t>Příklady:</a:t>
            </a:r>
          </a:p>
          <a:p>
            <a:pPr marL="514350" indent="-514350">
              <a:buAutoNum type="arabicParenR"/>
            </a:pPr>
            <a:r>
              <a:rPr lang="cs-CZ" dirty="0"/>
              <a:t>Funguje tento lék či léčba (máme pozitivní výsledky ve srovnání s tím, když nebyl použit)?</a:t>
            </a:r>
          </a:p>
          <a:p>
            <a:pPr marL="514350" indent="-514350">
              <a:buAutoNum type="arabicParenR"/>
            </a:pPr>
            <a:r>
              <a:rPr lang="cs-CZ" dirty="0"/>
              <a:t>Je nějaký lék či léčba (např. substituční léčba s psychosociální intervenci) efektivnější než jiný (např. substituční léčba bez psychosociální intervence)?</a:t>
            </a:r>
          </a:p>
          <a:p>
            <a:pPr marL="514350" indent="-514350">
              <a:buAutoNum type="arabicParenR"/>
            </a:pPr>
            <a:r>
              <a:rPr lang="cs-CZ" dirty="0"/>
              <a:t>Liší se dvě skupiny? (např. muži a ženy v prevalenci užívání návykových látek)</a:t>
            </a:r>
          </a:p>
          <a:p>
            <a:pPr marL="0" indent="0">
              <a:buNone/>
            </a:pPr>
            <a:endParaRPr lang="en-US" dirty="0"/>
          </a:p>
        </p:txBody>
      </p:sp>
    </p:spTree>
    <p:extLst>
      <p:ext uri="{BB962C8B-B14F-4D97-AF65-F5344CB8AC3E}">
        <p14:creationId xmlns:p14="http://schemas.microsoft.com/office/powerpoint/2010/main" val="341800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ABF27C-485F-3840-6F51-D90FFF03CC0B}"/>
              </a:ext>
            </a:extLst>
          </p:cNvPr>
          <p:cNvSpPr>
            <a:spLocks noGrp="1"/>
          </p:cNvSpPr>
          <p:nvPr>
            <p:ph type="title"/>
          </p:nvPr>
        </p:nvSpPr>
        <p:spPr/>
        <p:txBody>
          <a:bodyPr/>
          <a:lstStyle/>
          <a:p>
            <a:r>
              <a:rPr lang="cs-CZ" dirty="0"/>
              <a:t>Jak testovat závislost v kontingenčních tabulkách?</a:t>
            </a:r>
          </a:p>
        </p:txBody>
      </p:sp>
      <p:sp>
        <p:nvSpPr>
          <p:cNvPr id="3" name="Zástupný obsah 2">
            <a:extLst>
              <a:ext uri="{FF2B5EF4-FFF2-40B4-BE49-F238E27FC236}">
                <a16:creationId xmlns:a16="http://schemas.microsoft.com/office/drawing/2014/main" id="{093F70A9-532C-9E5C-FCD4-A470ACE55615}"/>
              </a:ext>
            </a:extLst>
          </p:cNvPr>
          <p:cNvSpPr>
            <a:spLocks noGrp="1"/>
          </p:cNvSpPr>
          <p:nvPr>
            <p:ph idx="1"/>
          </p:nvPr>
        </p:nvSpPr>
        <p:spPr/>
        <p:txBody>
          <a:bodyPr/>
          <a:lstStyle/>
          <a:p>
            <a:r>
              <a:rPr lang="cs-CZ" dirty="0"/>
              <a:t>Je vztah statisticky signifikantní?</a:t>
            </a:r>
          </a:p>
          <a:p>
            <a:r>
              <a:rPr lang="cs-CZ" dirty="0"/>
              <a:t>H0: proměnní na sobě nezávisí</a:t>
            </a:r>
          </a:p>
          <a:p>
            <a:r>
              <a:rPr lang="cs-CZ" dirty="0"/>
              <a:t>H1: proměnné na sobě závisí</a:t>
            </a:r>
          </a:p>
          <a:p>
            <a:endParaRPr lang="cs-CZ" dirty="0"/>
          </a:p>
          <a:p>
            <a:r>
              <a:rPr lang="cs-CZ" dirty="0"/>
              <a:t>Testové kritérium rozděleno dle chí-kvadrát</a:t>
            </a:r>
          </a:p>
          <a:p>
            <a:endParaRPr lang="cs-CZ" dirty="0"/>
          </a:p>
          <a:p>
            <a:r>
              <a:rPr lang="cs-CZ" dirty="0"/>
              <a:t>Nutno spočítat tzv. očekávané četnosti a srovnat je s napozorovanými</a:t>
            </a:r>
          </a:p>
          <a:p>
            <a:endParaRPr lang="cs-CZ" dirty="0"/>
          </a:p>
        </p:txBody>
      </p:sp>
    </p:spTree>
    <p:extLst>
      <p:ext uri="{BB962C8B-B14F-4D97-AF65-F5344CB8AC3E}">
        <p14:creationId xmlns:p14="http://schemas.microsoft.com/office/powerpoint/2010/main" val="2179154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E72108-1752-B18F-C476-D4A65DBCF926}"/>
              </a:ext>
            </a:extLst>
          </p:cNvPr>
          <p:cNvSpPr>
            <a:spLocks noGrp="1"/>
          </p:cNvSpPr>
          <p:nvPr>
            <p:ph type="title"/>
          </p:nvPr>
        </p:nvSpPr>
        <p:spPr/>
        <p:txBody>
          <a:bodyPr/>
          <a:lstStyle/>
          <a:p>
            <a:r>
              <a:rPr lang="cs-CZ" dirty="0"/>
              <a:t>Očekáváné hodnoty</a:t>
            </a:r>
          </a:p>
        </p:txBody>
      </p:sp>
      <p:graphicFrame>
        <p:nvGraphicFramePr>
          <p:cNvPr id="7" name="Zástupný obsah 6">
            <a:extLst>
              <a:ext uri="{FF2B5EF4-FFF2-40B4-BE49-F238E27FC236}">
                <a16:creationId xmlns:a16="http://schemas.microsoft.com/office/drawing/2014/main" id="{221657E2-1777-AD19-49ED-6FAEDCD759A5}"/>
              </a:ext>
            </a:extLst>
          </p:cNvPr>
          <p:cNvGraphicFramePr>
            <a:graphicFrameLocks noGrp="1"/>
          </p:cNvGraphicFramePr>
          <p:nvPr>
            <p:ph idx="1"/>
          </p:nvPr>
        </p:nvGraphicFramePr>
        <p:xfrm>
          <a:off x="1744458" y="1690688"/>
          <a:ext cx="7482670" cy="3888105"/>
        </p:xfrm>
        <a:graphic>
          <a:graphicData uri="http://schemas.openxmlformats.org/drawingml/2006/table">
            <a:tbl>
              <a:tblPr>
                <a:tableStyleId>{5C22544A-7EE6-4342-B048-85BDC9FD1C3A}</a:tableStyleId>
              </a:tblPr>
              <a:tblGrid>
                <a:gridCol w="1390635">
                  <a:extLst>
                    <a:ext uri="{9D8B030D-6E8A-4147-A177-3AD203B41FA5}">
                      <a16:colId xmlns:a16="http://schemas.microsoft.com/office/drawing/2014/main" val="2855994079"/>
                    </a:ext>
                  </a:extLst>
                </a:gridCol>
                <a:gridCol w="1390635">
                  <a:extLst>
                    <a:ext uri="{9D8B030D-6E8A-4147-A177-3AD203B41FA5}">
                      <a16:colId xmlns:a16="http://schemas.microsoft.com/office/drawing/2014/main" val="3278563302"/>
                    </a:ext>
                  </a:extLst>
                </a:gridCol>
                <a:gridCol w="1542564">
                  <a:extLst>
                    <a:ext uri="{9D8B030D-6E8A-4147-A177-3AD203B41FA5}">
                      <a16:colId xmlns:a16="http://schemas.microsoft.com/office/drawing/2014/main" val="3904649145"/>
                    </a:ext>
                  </a:extLst>
                </a:gridCol>
                <a:gridCol w="1080654">
                  <a:extLst>
                    <a:ext uri="{9D8B030D-6E8A-4147-A177-3AD203B41FA5}">
                      <a16:colId xmlns:a16="http://schemas.microsoft.com/office/drawing/2014/main" val="2499610928"/>
                    </a:ext>
                  </a:extLst>
                </a:gridCol>
                <a:gridCol w="2078182">
                  <a:extLst>
                    <a:ext uri="{9D8B030D-6E8A-4147-A177-3AD203B41FA5}">
                      <a16:colId xmlns:a16="http://schemas.microsoft.com/office/drawing/2014/main" val="161237657"/>
                    </a:ext>
                  </a:extLst>
                </a:gridCol>
              </a:tblGrid>
              <a:tr h="392041">
                <a:tc rowSpan="2" gridSpan="2">
                  <a:txBody>
                    <a:bodyPr/>
                    <a:lstStyle/>
                    <a:p>
                      <a:pPr algn="ctr" fontAlgn="b"/>
                      <a:endParaRPr lang="cs-CZ" sz="2800" b="0" i="0" u="none" strike="noStrike" dirty="0">
                        <a:solidFill>
                          <a:srgbClr val="000000"/>
                        </a:solidFill>
                        <a:effectLst/>
                        <a:latin typeface="Calibri" panose="020F0502020204030204" pitchFamily="34" charset="0"/>
                      </a:endParaRPr>
                    </a:p>
                  </a:txBody>
                  <a:tcPr marL="9525" marR="9525" marT="9525" marB="0" anchor="b"/>
                </a:tc>
                <a:tc rowSpan="2" hMerge="1">
                  <a:txBody>
                    <a:bodyPr/>
                    <a:lstStyle/>
                    <a:p>
                      <a:endParaRPr lang="cs-CZ"/>
                    </a:p>
                  </a:txBody>
                  <a:tcPr/>
                </a:tc>
                <a:tc gridSpan="3">
                  <a:txBody>
                    <a:bodyPr/>
                    <a:lstStyle/>
                    <a:p>
                      <a:pPr algn="ctr" fontAlgn="b"/>
                      <a:r>
                        <a:rPr lang="cs-CZ" sz="2800" u="none" strike="noStrike">
                          <a:effectLst/>
                        </a:rPr>
                        <a:t>HED</a:t>
                      </a:r>
                      <a:endParaRPr lang="cs-CZ" sz="2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798393230"/>
                  </a:ext>
                </a:extLst>
              </a:tr>
              <a:tr h="392041">
                <a:tc gridSpan="2" vMerge="1">
                  <a:txBody>
                    <a:bodyPr/>
                    <a:lstStyle/>
                    <a:p>
                      <a:endParaRPr lang="cs-CZ"/>
                    </a:p>
                  </a:txBody>
                  <a:tcPr/>
                </a:tc>
                <a:tc hMerge="1" vMerge="1">
                  <a:txBody>
                    <a:bodyPr/>
                    <a:lstStyle/>
                    <a:p>
                      <a:endParaRPr lang="cs-CZ"/>
                    </a:p>
                  </a:txBody>
                  <a:tcPr/>
                </a:tc>
                <a:tc>
                  <a:txBody>
                    <a:bodyPr/>
                    <a:lstStyle/>
                    <a:p>
                      <a:pPr algn="ctr" fontAlgn="b"/>
                      <a:r>
                        <a:rPr lang="cs-CZ" sz="2800" u="none" strike="noStrike" dirty="0">
                          <a:effectLst/>
                        </a:rPr>
                        <a:t>Ne</a:t>
                      </a:r>
                      <a:endParaRPr lang="cs-CZ"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a:effectLst/>
                        </a:rPr>
                        <a:t>Ano</a:t>
                      </a:r>
                      <a:endParaRPr lang="cs-CZ" sz="2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a:effectLst/>
                        </a:rPr>
                        <a:t>Celkový součet</a:t>
                      </a:r>
                      <a:endParaRPr lang="cs-CZ"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3111802"/>
                  </a:ext>
                </a:extLst>
              </a:tr>
              <a:tr h="392041">
                <a:tc rowSpan="3">
                  <a:txBody>
                    <a:bodyPr/>
                    <a:lstStyle/>
                    <a:p>
                      <a:pPr algn="ctr" fontAlgn="b"/>
                      <a:r>
                        <a:rPr lang="cs-CZ" sz="2800" u="none" strike="noStrike" dirty="0">
                          <a:effectLst/>
                        </a:rPr>
                        <a:t>Pohlaví</a:t>
                      </a:r>
                      <a:endParaRPr lang="cs-CZ"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dirty="0">
                          <a:effectLst/>
                        </a:rPr>
                        <a:t>Muži</a:t>
                      </a:r>
                      <a:endParaRPr lang="cs-CZ"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b="0" i="0" u="none" strike="noStrike" dirty="0">
                          <a:solidFill>
                            <a:srgbClr val="000000"/>
                          </a:solidFill>
                          <a:effectLst/>
                          <a:latin typeface="Calibri" panose="020F0502020204030204" pitchFamily="34" charset="0"/>
                        </a:rPr>
                        <a:t>=209*322/378 = 178</a:t>
                      </a:r>
                    </a:p>
                  </a:txBody>
                  <a:tcPr marL="9525" marR="9525" marT="9525" marB="0" anchor="b"/>
                </a:tc>
                <a:tc>
                  <a:txBody>
                    <a:bodyPr/>
                    <a:lstStyle/>
                    <a:p>
                      <a:pPr algn="ctr" fontAlgn="b"/>
                      <a:endParaRPr lang="cs-CZ"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dirty="0">
                          <a:effectLst/>
                        </a:rPr>
                        <a:t>209</a:t>
                      </a:r>
                      <a:endParaRPr lang="cs-CZ"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90925618"/>
                  </a:ext>
                </a:extLst>
              </a:tr>
              <a:tr h="392041">
                <a:tc vMerge="1">
                  <a:txBody>
                    <a:bodyPr/>
                    <a:lstStyle/>
                    <a:p>
                      <a:endParaRPr lang="cs-CZ"/>
                    </a:p>
                  </a:txBody>
                  <a:tcPr/>
                </a:tc>
                <a:tc>
                  <a:txBody>
                    <a:bodyPr/>
                    <a:lstStyle/>
                    <a:p>
                      <a:pPr algn="ctr" fontAlgn="b"/>
                      <a:r>
                        <a:rPr lang="cs-CZ" sz="2800" u="none" strike="noStrike">
                          <a:effectLst/>
                        </a:rPr>
                        <a:t>Ženy</a:t>
                      </a:r>
                      <a:endParaRPr lang="cs-CZ" sz="2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cs-CZ"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cs-CZ"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dirty="0">
                          <a:effectLst/>
                        </a:rPr>
                        <a:t>169</a:t>
                      </a:r>
                      <a:endParaRPr lang="cs-CZ"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92759521"/>
                  </a:ext>
                </a:extLst>
              </a:tr>
              <a:tr h="724050">
                <a:tc vMerge="1">
                  <a:txBody>
                    <a:bodyPr/>
                    <a:lstStyle/>
                    <a:p>
                      <a:endParaRPr lang="cs-CZ"/>
                    </a:p>
                  </a:txBody>
                  <a:tcPr/>
                </a:tc>
                <a:tc>
                  <a:txBody>
                    <a:bodyPr/>
                    <a:lstStyle/>
                    <a:p>
                      <a:pPr algn="ctr" fontAlgn="b"/>
                      <a:r>
                        <a:rPr lang="cs-CZ" sz="2800" u="none" strike="noStrike">
                          <a:effectLst/>
                        </a:rPr>
                        <a:t>Celkový součet</a:t>
                      </a:r>
                      <a:endParaRPr lang="cs-CZ" sz="2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a:effectLst/>
                        </a:rPr>
                        <a:t>322</a:t>
                      </a:r>
                      <a:endParaRPr lang="cs-CZ" sz="2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a:effectLst/>
                        </a:rPr>
                        <a:t>56</a:t>
                      </a:r>
                      <a:endParaRPr lang="cs-CZ" sz="2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dirty="0">
                          <a:effectLst/>
                        </a:rPr>
                        <a:t>378</a:t>
                      </a:r>
                      <a:endParaRPr lang="cs-CZ"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97688949"/>
                  </a:ext>
                </a:extLst>
              </a:tr>
            </a:tbl>
          </a:graphicData>
        </a:graphic>
      </p:graphicFrame>
    </p:spTree>
    <p:extLst>
      <p:ext uri="{BB962C8B-B14F-4D97-AF65-F5344CB8AC3E}">
        <p14:creationId xmlns:p14="http://schemas.microsoft.com/office/powerpoint/2010/main" val="4218963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1E3B77-51D0-40A7-FF73-AA51EC3584B2}"/>
              </a:ext>
            </a:extLst>
          </p:cNvPr>
          <p:cNvSpPr>
            <a:spLocks noGrp="1"/>
          </p:cNvSpPr>
          <p:nvPr>
            <p:ph type="title"/>
          </p:nvPr>
        </p:nvSpPr>
        <p:spPr/>
        <p:txBody>
          <a:bodyPr/>
          <a:lstStyle/>
          <a:p>
            <a:r>
              <a:rPr lang="cs-CZ" dirty="0"/>
              <a:t>Příklad v excelu</a:t>
            </a:r>
          </a:p>
        </p:txBody>
      </p:sp>
      <p:sp>
        <p:nvSpPr>
          <p:cNvPr id="3" name="Zástupný obsah 2">
            <a:extLst>
              <a:ext uri="{FF2B5EF4-FFF2-40B4-BE49-F238E27FC236}">
                <a16:creationId xmlns:a16="http://schemas.microsoft.com/office/drawing/2014/main" id="{34A59F1E-2BDC-9AC5-AA2D-4A641B7AA4F9}"/>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439842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08F439-4A89-0648-BC2F-E94AB4A4B839}"/>
              </a:ext>
            </a:extLst>
          </p:cNvPr>
          <p:cNvSpPr>
            <a:spLocks noGrp="1"/>
          </p:cNvSpPr>
          <p:nvPr>
            <p:ph type="title"/>
          </p:nvPr>
        </p:nvSpPr>
        <p:spPr>
          <a:xfrm>
            <a:off x="838200" y="365125"/>
            <a:ext cx="10617926" cy="1460500"/>
          </a:xfrm>
        </p:spPr>
        <p:txBody>
          <a:bodyPr>
            <a:normAutofit fontScale="90000"/>
          </a:bodyPr>
          <a:lstStyle/>
          <a:p>
            <a:r>
              <a:rPr lang="cs-CZ" dirty="0"/>
              <a:t>Dva základní nástroje analýzy vztahu dvou proměnných: Chí-kvadrát test nezávislosti a kontingenční tabulka</a:t>
            </a:r>
          </a:p>
        </p:txBody>
      </p:sp>
      <p:sp>
        <p:nvSpPr>
          <p:cNvPr id="3" name="Zástupný obsah 2">
            <a:extLst>
              <a:ext uri="{FF2B5EF4-FFF2-40B4-BE49-F238E27FC236}">
                <a16:creationId xmlns:a16="http://schemas.microsoft.com/office/drawing/2014/main" id="{696FD7E5-37CC-DC47-AE8A-DFDA72D67532}"/>
              </a:ext>
            </a:extLst>
          </p:cNvPr>
          <p:cNvSpPr>
            <a:spLocks noGrp="1"/>
          </p:cNvSpPr>
          <p:nvPr>
            <p:ph idx="1"/>
          </p:nvPr>
        </p:nvSpPr>
        <p:spPr>
          <a:xfrm>
            <a:off x="838200" y="2008505"/>
            <a:ext cx="10515600" cy="4351338"/>
          </a:xfrm>
        </p:spPr>
        <p:txBody>
          <a:bodyPr>
            <a:normAutofit/>
          </a:bodyPr>
          <a:lstStyle/>
          <a:p>
            <a:pPr latinLnBrk="1"/>
            <a:r>
              <a:rPr lang="cs-CZ" b="1" dirty="0"/>
              <a:t>Kontingenční tabulka</a:t>
            </a:r>
            <a:r>
              <a:rPr lang="cs-CZ" dirty="0"/>
              <a:t> se ve statistice užívá k přehledné vizualizaci </a:t>
            </a:r>
            <a:r>
              <a:rPr lang="cs-CZ" dirty="0" err="1"/>
              <a:t>vzá</a:t>
            </a:r>
            <a:r>
              <a:rPr lang="cs-CZ" dirty="0"/>
              <a:t> jemného vztahu dvou statistických znaků. </a:t>
            </a:r>
          </a:p>
          <a:p>
            <a:pPr latinLnBrk="1"/>
            <a:r>
              <a:rPr lang="cs-CZ" dirty="0"/>
              <a:t>Zároveň je používána ve vztahu k dalším postupům, které se na tento vztah zaměřují.</a:t>
            </a:r>
            <a:endParaRPr lang="cs-CZ" b="1" dirty="0"/>
          </a:p>
          <a:p>
            <a:pPr latinLnBrk="1"/>
            <a:r>
              <a:rPr lang="cs-CZ" dirty="0"/>
              <a:t>Například chceme zjistit asociaci mezi dvěma jevy (rozdíly mezi skupinami). </a:t>
            </a:r>
          </a:p>
          <a:p>
            <a:pPr latinLnBrk="1"/>
            <a:r>
              <a:rPr lang="cs-CZ" dirty="0"/>
              <a:t>Jeden jev může být epidemiologické riziko (např. injekční užívání), druhý nemoc (např. Hepatitida typu C).</a:t>
            </a:r>
          </a:p>
          <a:p>
            <a:pPr marL="0" indent="0" latinLnBrk="1">
              <a:buNone/>
            </a:pPr>
            <a:endParaRPr lang="cs-CZ" sz="1800" dirty="0"/>
          </a:p>
        </p:txBody>
      </p:sp>
    </p:spTree>
    <p:extLst>
      <p:ext uri="{BB962C8B-B14F-4D97-AF65-F5344CB8AC3E}">
        <p14:creationId xmlns:p14="http://schemas.microsoft.com/office/powerpoint/2010/main" val="692424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DAC21C-B781-D34B-ACEB-9D358883ECE8}"/>
              </a:ext>
            </a:extLst>
          </p:cNvPr>
          <p:cNvSpPr>
            <a:spLocks noGrp="1"/>
          </p:cNvSpPr>
          <p:nvPr>
            <p:ph type="title"/>
          </p:nvPr>
        </p:nvSpPr>
        <p:spPr/>
        <p:txBody>
          <a:bodyPr/>
          <a:lstStyle/>
          <a:p>
            <a:r>
              <a:rPr lang="cs-CZ" dirty="0"/>
              <a:t>Příklad kontingenční tabulky</a:t>
            </a:r>
          </a:p>
        </p:txBody>
      </p:sp>
      <p:pic>
        <p:nvPicPr>
          <p:cNvPr id="6" name="Obrázek 5"/>
          <p:cNvPicPr>
            <a:picLocks noChangeAspect="1"/>
          </p:cNvPicPr>
          <p:nvPr/>
        </p:nvPicPr>
        <p:blipFill>
          <a:blip r:embed="rId2"/>
          <a:stretch>
            <a:fillRect/>
          </a:stretch>
        </p:blipFill>
        <p:spPr>
          <a:xfrm>
            <a:off x="665992" y="1690688"/>
            <a:ext cx="5430008" cy="3915321"/>
          </a:xfrm>
          <a:prstGeom prst="rect">
            <a:avLst/>
          </a:prstGeom>
        </p:spPr>
      </p:pic>
      <p:pic>
        <p:nvPicPr>
          <p:cNvPr id="7" name="Obrázek 6"/>
          <p:cNvPicPr>
            <a:picLocks noChangeAspect="1"/>
          </p:cNvPicPr>
          <p:nvPr/>
        </p:nvPicPr>
        <p:blipFill>
          <a:blip r:embed="rId3"/>
          <a:stretch>
            <a:fillRect/>
          </a:stretch>
        </p:blipFill>
        <p:spPr>
          <a:xfrm>
            <a:off x="6268429" y="1752608"/>
            <a:ext cx="5468113" cy="1895740"/>
          </a:xfrm>
          <a:prstGeom prst="rect">
            <a:avLst/>
          </a:prstGeom>
        </p:spPr>
      </p:pic>
    </p:spTree>
    <p:extLst>
      <p:ext uri="{BB962C8B-B14F-4D97-AF65-F5344CB8AC3E}">
        <p14:creationId xmlns:p14="http://schemas.microsoft.com/office/powerpoint/2010/main" val="3488591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4E9F47-A4B9-F54D-9E7B-DC81A475CD0C}"/>
              </a:ext>
            </a:extLst>
          </p:cNvPr>
          <p:cNvSpPr>
            <a:spLocks noGrp="1"/>
          </p:cNvSpPr>
          <p:nvPr>
            <p:ph type="title"/>
          </p:nvPr>
        </p:nvSpPr>
        <p:spPr/>
        <p:txBody>
          <a:bodyPr/>
          <a:lstStyle/>
          <a:p>
            <a:r>
              <a:rPr lang="cs-CZ" dirty="0"/>
              <a:t>Interpretace a </a:t>
            </a:r>
            <a:br>
              <a:rPr lang="cs-CZ" dirty="0"/>
            </a:br>
            <a:r>
              <a:rPr lang="cs-CZ" dirty="0"/>
              <a:t>analýza kontingenčních tabulek</a:t>
            </a:r>
          </a:p>
        </p:txBody>
      </p:sp>
      <p:sp>
        <p:nvSpPr>
          <p:cNvPr id="3" name="Zástupný text 2">
            <a:extLst>
              <a:ext uri="{FF2B5EF4-FFF2-40B4-BE49-F238E27FC236}">
                <a16:creationId xmlns:a16="http://schemas.microsoft.com/office/drawing/2014/main" id="{A4233BCF-858F-7A49-A93F-6623D1F0C28A}"/>
              </a:ext>
            </a:extLst>
          </p:cNvPr>
          <p:cNvSpPr>
            <a:spLocks noGrp="1"/>
          </p:cNvSpPr>
          <p:nvPr>
            <p:ph type="body" idx="1"/>
          </p:nvPr>
        </p:nvSpPr>
        <p:spPr/>
        <p:txBody>
          <a:bodyPr/>
          <a:lstStyle/>
          <a:p>
            <a:r>
              <a:rPr lang="cs-CZ" dirty="0"/>
              <a:t>Teoreticky</a:t>
            </a:r>
          </a:p>
        </p:txBody>
      </p:sp>
    </p:spTree>
    <p:extLst>
      <p:ext uri="{BB962C8B-B14F-4D97-AF65-F5344CB8AC3E}">
        <p14:creationId xmlns:p14="http://schemas.microsoft.com/office/powerpoint/2010/main" val="1507707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C34C49-BD3B-AB49-9105-C7EC32187845}"/>
              </a:ext>
            </a:extLst>
          </p:cNvPr>
          <p:cNvSpPr>
            <a:spLocks noGrp="1"/>
          </p:cNvSpPr>
          <p:nvPr>
            <p:ph type="title"/>
          </p:nvPr>
        </p:nvSpPr>
        <p:spPr/>
        <p:txBody>
          <a:bodyPr/>
          <a:lstStyle/>
          <a:p>
            <a:r>
              <a:rPr lang="cs-CZ" dirty="0"/>
              <a:t>Interpretace a popis kontingenčních tabulek:</a:t>
            </a:r>
          </a:p>
        </p:txBody>
      </p:sp>
      <p:sp>
        <p:nvSpPr>
          <p:cNvPr id="3" name="Zástupný obsah 2">
            <a:extLst>
              <a:ext uri="{FF2B5EF4-FFF2-40B4-BE49-F238E27FC236}">
                <a16:creationId xmlns:a16="http://schemas.microsoft.com/office/drawing/2014/main" id="{CFF2C6E3-2CDD-E44C-8776-47D3D28D5033}"/>
              </a:ext>
            </a:extLst>
          </p:cNvPr>
          <p:cNvSpPr>
            <a:spLocks noGrp="1"/>
          </p:cNvSpPr>
          <p:nvPr>
            <p:ph idx="1"/>
          </p:nvPr>
        </p:nvSpPr>
        <p:spPr/>
        <p:txBody>
          <a:bodyPr/>
          <a:lstStyle/>
          <a:p>
            <a:r>
              <a:rPr lang="cs-CZ" dirty="0"/>
              <a:t>Základní kroky:</a:t>
            </a:r>
          </a:p>
          <a:p>
            <a:pPr marL="0" indent="0">
              <a:buNone/>
            </a:pPr>
            <a:r>
              <a:rPr lang="cs-CZ" dirty="0"/>
              <a:t>1) Příprava analýzy.</a:t>
            </a:r>
          </a:p>
          <a:p>
            <a:pPr marL="0" indent="0">
              <a:buNone/>
            </a:pPr>
            <a:r>
              <a:rPr lang="cs-CZ" dirty="0"/>
              <a:t>2) Hledání vztahu mezi proměnnými.</a:t>
            </a:r>
          </a:p>
          <a:p>
            <a:pPr marL="0" indent="0">
              <a:buNone/>
            </a:pPr>
            <a:r>
              <a:rPr lang="cs-CZ" dirty="0"/>
              <a:t>3) Hledání síly vztahu mezi proměnnými.</a:t>
            </a:r>
          </a:p>
          <a:p>
            <a:pPr marL="0" indent="0">
              <a:buNone/>
            </a:pPr>
            <a:r>
              <a:rPr lang="cs-CZ" dirty="0"/>
              <a:t>4) Sepsání interpretace.</a:t>
            </a:r>
          </a:p>
          <a:p>
            <a:r>
              <a:rPr lang="cs-CZ" dirty="0"/>
              <a:t>může být i více kroků (zjednodušeno)</a:t>
            </a:r>
          </a:p>
          <a:p>
            <a:r>
              <a:rPr lang="cs-CZ" dirty="0"/>
              <a:t>Nejsou nutně chronologické, můžeme se vracet zpět v jednotlivých krocích – zde je používáme heuristicky</a:t>
            </a:r>
          </a:p>
        </p:txBody>
      </p:sp>
    </p:spTree>
    <p:extLst>
      <p:ext uri="{BB962C8B-B14F-4D97-AF65-F5344CB8AC3E}">
        <p14:creationId xmlns:p14="http://schemas.microsoft.com/office/powerpoint/2010/main" val="1749456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EC3873-4C26-E645-AA39-CF5A357FA049}"/>
              </a:ext>
            </a:extLst>
          </p:cNvPr>
          <p:cNvSpPr>
            <a:spLocks noGrp="1"/>
          </p:cNvSpPr>
          <p:nvPr>
            <p:ph type="title"/>
          </p:nvPr>
        </p:nvSpPr>
        <p:spPr/>
        <p:txBody>
          <a:bodyPr/>
          <a:lstStyle/>
          <a:p>
            <a:r>
              <a:rPr lang="cs-CZ" dirty="0"/>
              <a:t>1. krok: Příprava analýzy</a:t>
            </a:r>
          </a:p>
        </p:txBody>
      </p:sp>
      <p:sp>
        <p:nvSpPr>
          <p:cNvPr id="3" name="Zástupný obsah 2">
            <a:extLst>
              <a:ext uri="{FF2B5EF4-FFF2-40B4-BE49-F238E27FC236}">
                <a16:creationId xmlns:a16="http://schemas.microsoft.com/office/drawing/2014/main" id="{9DB66A41-AF8B-5E4D-B6D0-9F620185ADB2}"/>
              </a:ext>
            </a:extLst>
          </p:cNvPr>
          <p:cNvSpPr>
            <a:spLocks noGrp="1"/>
          </p:cNvSpPr>
          <p:nvPr>
            <p:ph idx="1"/>
          </p:nvPr>
        </p:nvSpPr>
        <p:spPr/>
        <p:txBody>
          <a:bodyPr/>
          <a:lstStyle/>
          <a:p>
            <a:pPr marL="514350" indent="-514350">
              <a:buAutoNum type="alphaLcParenR"/>
            </a:pPr>
            <a:r>
              <a:rPr lang="cs-CZ" dirty="0"/>
              <a:t>Formulování hypotézy</a:t>
            </a:r>
          </a:p>
          <a:p>
            <a:pPr marL="514350" indent="-514350">
              <a:buAutoNum type="alphaLcParenR"/>
            </a:pPr>
            <a:r>
              <a:rPr lang="cs-CZ" dirty="0"/>
              <a:t>Kontrola a určení charakteristik proměnných</a:t>
            </a:r>
          </a:p>
        </p:txBody>
      </p:sp>
    </p:spTree>
    <p:extLst>
      <p:ext uri="{BB962C8B-B14F-4D97-AF65-F5344CB8AC3E}">
        <p14:creationId xmlns:p14="http://schemas.microsoft.com/office/powerpoint/2010/main" val="2419211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5849F7-A380-1A45-8AE9-7F9D66D7C368}"/>
              </a:ext>
            </a:extLst>
          </p:cNvPr>
          <p:cNvSpPr>
            <a:spLocks noGrp="1"/>
          </p:cNvSpPr>
          <p:nvPr>
            <p:ph type="title"/>
          </p:nvPr>
        </p:nvSpPr>
        <p:spPr/>
        <p:txBody>
          <a:bodyPr>
            <a:normAutofit/>
          </a:bodyPr>
          <a:lstStyle/>
          <a:p>
            <a:r>
              <a:rPr lang="cs-CZ" dirty="0"/>
              <a:t>1. krok: Příprava analýzy - formulování hypotézy</a:t>
            </a:r>
          </a:p>
        </p:txBody>
      </p:sp>
      <p:sp>
        <p:nvSpPr>
          <p:cNvPr id="3" name="Zástupný obsah 2">
            <a:extLst>
              <a:ext uri="{FF2B5EF4-FFF2-40B4-BE49-F238E27FC236}">
                <a16:creationId xmlns:a16="http://schemas.microsoft.com/office/drawing/2014/main" id="{D6D4E5D5-3E38-5E40-A997-2A3DDE8F1DFE}"/>
              </a:ext>
            </a:extLst>
          </p:cNvPr>
          <p:cNvSpPr>
            <a:spLocks noGrp="1"/>
          </p:cNvSpPr>
          <p:nvPr>
            <p:ph idx="1"/>
          </p:nvPr>
        </p:nvSpPr>
        <p:spPr/>
        <p:txBody>
          <a:bodyPr>
            <a:normAutofit fontScale="92500" lnSpcReduction="10000"/>
          </a:bodyPr>
          <a:lstStyle/>
          <a:p>
            <a:r>
              <a:rPr lang="cs-CZ" dirty="0"/>
              <a:t>Na základě dat nebo předpokladů</a:t>
            </a:r>
          </a:p>
          <a:p>
            <a:r>
              <a:rPr lang="cs-CZ" dirty="0"/>
              <a:t>Výzkumná otázka:</a:t>
            </a:r>
          </a:p>
          <a:p>
            <a:pPr marL="0" indent="0">
              <a:buNone/>
            </a:pPr>
            <a:r>
              <a:rPr lang="cs-CZ" dirty="0"/>
              <a:t>Souvisí rizikové chování v souvislosti s užíváním konopných drog na základních školách s pobytem v sociálně vyloučených lokalitách (SVL)?</a:t>
            </a:r>
          </a:p>
          <a:p>
            <a:r>
              <a:rPr lang="cs-CZ" dirty="0"/>
              <a:t>Příklad: </a:t>
            </a:r>
          </a:p>
          <a:p>
            <a:pPr marL="0" indent="0">
              <a:buNone/>
            </a:pPr>
            <a:r>
              <a:rPr lang="cs-CZ" dirty="0"/>
              <a:t>H0: (Nulová „statistická“ hypotéza): Rizikové chování v souvislosti s užíváním konopných drog nesouvisí s pobytem v SVL.</a:t>
            </a:r>
          </a:p>
          <a:p>
            <a:pPr marL="0" indent="0">
              <a:buNone/>
            </a:pPr>
            <a:r>
              <a:rPr lang="cs-CZ" dirty="0"/>
              <a:t>→ Statistickým postupem je očekávat žádný vztah. </a:t>
            </a:r>
          </a:p>
          <a:p>
            <a:pPr marL="0" indent="0">
              <a:buNone/>
            </a:pPr>
            <a:r>
              <a:rPr lang="cs-CZ" dirty="0"/>
              <a:t>H1: Rizikové chování v souvislosti s užíváním konopných drog souvisí s pobytem SVL.</a:t>
            </a:r>
          </a:p>
          <a:p>
            <a:pPr marL="0" indent="0">
              <a:buNone/>
            </a:pPr>
            <a:endParaRPr lang="cs-CZ" dirty="0"/>
          </a:p>
        </p:txBody>
      </p:sp>
    </p:spTree>
    <p:extLst>
      <p:ext uri="{BB962C8B-B14F-4D97-AF65-F5344CB8AC3E}">
        <p14:creationId xmlns:p14="http://schemas.microsoft.com/office/powerpoint/2010/main" val="4190716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FBC087-F4CD-3B43-A63F-73733D04A533}"/>
              </a:ext>
            </a:extLst>
          </p:cNvPr>
          <p:cNvSpPr>
            <a:spLocks noGrp="1"/>
          </p:cNvSpPr>
          <p:nvPr>
            <p:ph type="title"/>
          </p:nvPr>
        </p:nvSpPr>
        <p:spPr/>
        <p:txBody>
          <a:bodyPr>
            <a:normAutofit fontScale="90000"/>
          </a:bodyPr>
          <a:lstStyle/>
          <a:p>
            <a:r>
              <a:rPr lang="cs-CZ" dirty="0"/>
              <a:t>1. krok: Příprava analýzy – kontrola proměnných</a:t>
            </a:r>
            <a:br>
              <a:rPr lang="cs-CZ" dirty="0"/>
            </a:br>
            <a:endParaRPr lang="cs-CZ" dirty="0"/>
          </a:p>
        </p:txBody>
      </p:sp>
      <p:sp>
        <p:nvSpPr>
          <p:cNvPr id="3" name="Zástupný obsah 2">
            <a:extLst>
              <a:ext uri="{FF2B5EF4-FFF2-40B4-BE49-F238E27FC236}">
                <a16:creationId xmlns:a16="http://schemas.microsoft.com/office/drawing/2014/main" id="{0D279584-96B3-2143-AB55-598F26E2EEE7}"/>
              </a:ext>
            </a:extLst>
          </p:cNvPr>
          <p:cNvSpPr>
            <a:spLocks noGrp="1"/>
          </p:cNvSpPr>
          <p:nvPr>
            <p:ph idx="1"/>
          </p:nvPr>
        </p:nvSpPr>
        <p:spPr/>
        <p:txBody>
          <a:bodyPr/>
          <a:lstStyle/>
          <a:p>
            <a:r>
              <a:rPr lang="cs-CZ" dirty="0"/>
              <a:t>Kontrola a případná úprava proměnných – ukážeme si později na příkladech:</a:t>
            </a:r>
          </a:p>
          <a:p>
            <a:pPr marL="514350" indent="-514350">
              <a:buAutoNum type="arabicParenR"/>
            </a:pPr>
            <a:r>
              <a:rPr lang="cs-CZ" dirty="0"/>
              <a:t>Kontrola hodnot a chybějících hodnot – úprava „zvláštních hodnot“ </a:t>
            </a:r>
          </a:p>
          <a:p>
            <a:pPr marL="514350" indent="-514350">
              <a:buAutoNum type="arabicParenR"/>
            </a:pPr>
            <a:r>
              <a:rPr lang="cs-CZ" dirty="0"/>
              <a:t>Určení charakteristik proměnné</a:t>
            </a:r>
          </a:p>
        </p:txBody>
      </p:sp>
    </p:spTree>
    <p:extLst>
      <p:ext uri="{BB962C8B-B14F-4D97-AF65-F5344CB8AC3E}">
        <p14:creationId xmlns:p14="http://schemas.microsoft.com/office/powerpoint/2010/main" val="581755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EA477D-9E32-BFB2-0191-E41307C26879}"/>
              </a:ext>
            </a:extLst>
          </p:cNvPr>
          <p:cNvSpPr>
            <a:spLocks noGrp="1"/>
          </p:cNvSpPr>
          <p:nvPr>
            <p:ph type="title"/>
          </p:nvPr>
        </p:nvSpPr>
        <p:spPr/>
        <p:txBody>
          <a:bodyPr/>
          <a:lstStyle/>
          <a:p>
            <a:r>
              <a:rPr lang="cs-CZ" dirty="0"/>
              <a:t>Je rozdíl mezi muži a ženami?</a:t>
            </a:r>
          </a:p>
        </p:txBody>
      </p:sp>
      <p:sp>
        <p:nvSpPr>
          <p:cNvPr id="3" name="Zástupný obsah 2">
            <a:extLst>
              <a:ext uri="{FF2B5EF4-FFF2-40B4-BE49-F238E27FC236}">
                <a16:creationId xmlns:a16="http://schemas.microsoft.com/office/drawing/2014/main" id="{CBC17952-5333-56C4-9D05-3214AD077BC7}"/>
              </a:ext>
            </a:extLst>
          </p:cNvPr>
          <p:cNvSpPr>
            <a:spLocks noGrp="1"/>
          </p:cNvSpPr>
          <p:nvPr>
            <p:ph idx="1"/>
          </p:nvPr>
        </p:nvSpPr>
        <p:spPr/>
        <p:txBody>
          <a:bodyPr/>
          <a:lstStyle/>
          <a:p>
            <a:r>
              <a:rPr lang="cs-CZ" dirty="0"/>
              <a:t>Zjistíme průměrnou hodnotu skóru screeningového AUDIT testu</a:t>
            </a:r>
          </a:p>
          <a:p>
            <a:r>
              <a:rPr lang="cs-CZ" dirty="0"/>
              <a:t>Mezi muži je 4,5</a:t>
            </a:r>
          </a:p>
          <a:p>
            <a:r>
              <a:rPr lang="cs-CZ" dirty="0"/>
              <a:t>Mezi ženami je 4,7</a:t>
            </a:r>
          </a:p>
        </p:txBody>
      </p:sp>
    </p:spTree>
    <p:extLst>
      <p:ext uri="{BB962C8B-B14F-4D97-AF65-F5344CB8AC3E}">
        <p14:creationId xmlns:p14="http://schemas.microsoft.com/office/powerpoint/2010/main" val="1141386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9AA2C1-9B1E-0143-879E-DEF144649A57}"/>
              </a:ext>
            </a:extLst>
          </p:cNvPr>
          <p:cNvSpPr>
            <a:spLocks noGrp="1"/>
          </p:cNvSpPr>
          <p:nvPr>
            <p:ph type="title"/>
          </p:nvPr>
        </p:nvSpPr>
        <p:spPr>
          <a:xfrm>
            <a:off x="838200" y="590757"/>
            <a:ext cx="10515600" cy="1325563"/>
          </a:xfrm>
        </p:spPr>
        <p:txBody>
          <a:bodyPr>
            <a:normAutofit fontScale="90000"/>
          </a:bodyPr>
          <a:lstStyle/>
          <a:p>
            <a:r>
              <a:rPr lang="cs-CZ" dirty="0"/>
              <a:t>1. krok: Příprava analýzy -  Charakterizování proměnných</a:t>
            </a:r>
            <a:br>
              <a:rPr lang="cs-CZ" dirty="0"/>
            </a:br>
            <a:endParaRPr lang="cs-CZ" dirty="0"/>
          </a:p>
        </p:txBody>
      </p:sp>
      <p:sp>
        <p:nvSpPr>
          <p:cNvPr id="3" name="Zástupný obsah 2">
            <a:extLst>
              <a:ext uri="{FF2B5EF4-FFF2-40B4-BE49-F238E27FC236}">
                <a16:creationId xmlns:a16="http://schemas.microsoft.com/office/drawing/2014/main" id="{0931A912-03A1-844B-9919-C8F93979A842}"/>
              </a:ext>
            </a:extLst>
          </p:cNvPr>
          <p:cNvSpPr>
            <a:spLocks noGrp="1"/>
          </p:cNvSpPr>
          <p:nvPr>
            <p:ph idx="1"/>
          </p:nvPr>
        </p:nvSpPr>
        <p:spPr/>
        <p:txBody>
          <a:bodyPr>
            <a:normAutofit lnSpcReduction="10000"/>
          </a:bodyPr>
          <a:lstStyle/>
          <a:p>
            <a:r>
              <a:rPr lang="cs-CZ" dirty="0"/>
              <a:t>Je důležité určit charakteristiku proměnných, protože to do značné míry určuje, jaké statistické testy můžeme dále využít</a:t>
            </a:r>
          </a:p>
          <a:p>
            <a:r>
              <a:rPr lang="cs-CZ" dirty="0"/>
              <a:t>Jaké máme druhy proměnných? Jaké jsou toto druhy proměnných?</a:t>
            </a:r>
          </a:p>
          <a:p>
            <a:r>
              <a:rPr lang="cs-CZ" dirty="0"/>
              <a:t>IQ skór</a:t>
            </a:r>
          </a:p>
          <a:p>
            <a:r>
              <a:rPr lang="cs-CZ" dirty="0"/>
              <a:t>bydliště v sociálně vyloučené lokalitě</a:t>
            </a:r>
          </a:p>
          <a:p>
            <a:r>
              <a:rPr lang="cs-CZ" dirty="0"/>
              <a:t>Věk</a:t>
            </a:r>
          </a:p>
          <a:p>
            <a:r>
              <a:rPr lang="cs-CZ" dirty="0"/>
              <a:t>Bydliště</a:t>
            </a:r>
          </a:p>
          <a:p>
            <a:r>
              <a:rPr lang="cs-CZ" dirty="0"/>
              <a:t>vystudovaný obor</a:t>
            </a:r>
          </a:p>
          <a:p>
            <a:r>
              <a:rPr lang="cs-CZ" dirty="0"/>
              <a:t>dosažené vzdělání</a:t>
            </a:r>
          </a:p>
        </p:txBody>
      </p:sp>
    </p:spTree>
    <p:extLst>
      <p:ext uri="{BB962C8B-B14F-4D97-AF65-F5344CB8AC3E}">
        <p14:creationId xmlns:p14="http://schemas.microsoft.com/office/powerpoint/2010/main" val="2332832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9AA2C1-9B1E-0143-879E-DEF144649A57}"/>
              </a:ext>
            </a:extLst>
          </p:cNvPr>
          <p:cNvSpPr>
            <a:spLocks noGrp="1"/>
          </p:cNvSpPr>
          <p:nvPr>
            <p:ph type="title"/>
          </p:nvPr>
        </p:nvSpPr>
        <p:spPr>
          <a:xfrm>
            <a:off x="838200" y="590757"/>
            <a:ext cx="10515600" cy="1325563"/>
          </a:xfrm>
        </p:spPr>
        <p:txBody>
          <a:bodyPr>
            <a:normAutofit fontScale="90000"/>
          </a:bodyPr>
          <a:lstStyle/>
          <a:p>
            <a:r>
              <a:rPr lang="cs-CZ" dirty="0"/>
              <a:t>1. krok: Příprava analýzy -  Charakterizování proměnných</a:t>
            </a:r>
            <a:br>
              <a:rPr lang="cs-CZ" dirty="0"/>
            </a:br>
            <a:endParaRPr lang="cs-CZ" dirty="0"/>
          </a:p>
        </p:txBody>
      </p:sp>
      <p:sp>
        <p:nvSpPr>
          <p:cNvPr id="3" name="Zástupný obsah 2">
            <a:extLst>
              <a:ext uri="{FF2B5EF4-FFF2-40B4-BE49-F238E27FC236}">
                <a16:creationId xmlns:a16="http://schemas.microsoft.com/office/drawing/2014/main" id="{0931A912-03A1-844B-9919-C8F93979A842}"/>
              </a:ext>
            </a:extLst>
          </p:cNvPr>
          <p:cNvSpPr>
            <a:spLocks noGrp="1"/>
          </p:cNvSpPr>
          <p:nvPr>
            <p:ph idx="1"/>
          </p:nvPr>
        </p:nvSpPr>
        <p:spPr/>
        <p:txBody>
          <a:bodyPr/>
          <a:lstStyle/>
          <a:p>
            <a:r>
              <a:rPr lang="cs-CZ" dirty="0"/>
              <a:t>Je důležité určit charakteristiku proměnných, protože to do značné míry určuje, jaké statistické testy můžeme dále využít</a:t>
            </a:r>
          </a:p>
          <a:p>
            <a:r>
              <a:rPr lang="cs-CZ" dirty="0"/>
              <a:t>Typy proměnných</a:t>
            </a:r>
          </a:p>
          <a:p>
            <a:pPr marL="514350" indent="-514350">
              <a:buAutoNum type="arabicParenR"/>
            </a:pPr>
            <a:r>
              <a:rPr lang="cs-CZ" dirty="0"/>
              <a:t>Nominální – příklad: SVL/</a:t>
            </a:r>
            <a:r>
              <a:rPr lang="cs-CZ" dirty="0" err="1"/>
              <a:t>nSVL</a:t>
            </a:r>
            <a:r>
              <a:rPr lang="cs-CZ" dirty="0"/>
              <a:t>, bydliště, vystudovaný obor</a:t>
            </a:r>
          </a:p>
          <a:p>
            <a:pPr marL="514350" indent="-514350">
              <a:buAutoNum type="arabicParenR"/>
            </a:pPr>
            <a:r>
              <a:rPr lang="cs-CZ" dirty="0"/>
              <a:t>Pořadové (ordinální) – příklad: dosažené vzdělání</a:t>
            </a:r>
          </a:p>
          <a:p>
            <a:pPr marL="514350" indent="-514350">
              <a:buAutoNum type="arabicParenR"/>
            </a:pPr>
            <a:r>
              <a:rPr lang="cs-CZ" dirty="0"/>
              <a:t>Kardinální – příklad: IQ skór, věk</a:t>
            </a:r>
          </a:p>
          <a:p>
            <a:pPr marL="0" indent="0">
              <a:buNone/>
            </a:pPr>
            <a:endParaRPr lang="cs-CZ" dirty="0"/>
          </a:p>
        </p:txBody>
      </p:sp>
    </p:spTree>
    <p:extLst>
      <p:ext uri="{BB962C8B-B14F-4D97-AF65-F5344CB8AC3E}">
        <p14:creationId xmlns:p14="http://schemas.microsoft.com/office/powerpoint/2010/main" val="970932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E51ADB3E-0869-3141-9603-554C276C9846}"/>
              </a:ext>
            </a:extLst>
          </p:cNvPr>
          <p:cNvPicPr>
            <a:picLocks noGrp="1" noChangeAspect="1"/>
          </p:cNvPicPr>
          <p:nvPr>
            <p:ph idx="1"/>
          </p:nvPr>
        </p:nvPicPr>
        <p:blipFill>
          <a:blip r:embed="rId2"/>
          <a:stretch>
            <a:fillRect/>
          </a:stretch>
        </p:blipFill>
        <p:spPr>
          <a:xfrm>
            <a:off x="573881" y="-306450"/>
            <a:ext cx="11044238" cy="7804421"/>
          </a:xfrm>
        </p:spPr>
      </p:pic>
      <p:sp>
        <p:nvSpPr>
          <p:cNvPr id="2" name="Ovál 1">
            <a:extLst>
              <a:ext uri="{FF2B5EF4-FFF2-40B4-BE49-F238E27FC236}">
                <a16:creationId xmlns:a16="http://schemas.microsoft.com/office/drawing/2014/main" id="{27AA9696-4F5B-16D8-5CFF-DBFF2EAE9B90}"/>
              </a:ext>
            </a:extLst>
          </p:cNvPr>
          <p:cNvSpPr/>
          <p:nvPr/>
        </p:nvSpPr>
        <p:spPr>
          <a:xfrm>
            <a:off x="5930537" y="1841863"/>
            <a:ext cx="2076994" cy="5094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vál 3">
            <a:extLst>
              <a:ext uri="{FF2B5EF4-FFF2-40B4-BE49-F238E27FC236}">
                <a16:creationId xmlns:a16="http://schemas.microsoft.com/office/drawing/2014/main" id="{8557835F-890B-16C1-1CD4-1FE755E2581C}"/>
              </a:ext>
            </a:extLst>
          </p:cNvPr>
          <p:cNvSpPr/>
          <p:nvPr/>
        </p:nvSpPr>
        <p:spPr>
          <a:xfrm>
            <a:off x="3417558" y="1841862"/>
            <a:ext cx="2076994" cy="5094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1892C348-8C41-737D-34D6-B037616850DE}"/>
              </a:ext>
            </a:extLst>
          </p:cNvPr>
          <p:cNvSpPr/>
          <p:nvPr/>
        </p:nvSpPr>
        <p:spPr>
          <a:xfrm>
            <a:off x="3417558" y="2753021"/>
            <a:ext cx="2076994" cy="5094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42398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9E2460-EBF0-E849-9F6C-85482CA5D885}"/>
              </a:ext>
            </a:extLst>
          </p:cNvPr>
          <p:cNvSpPr>
            <a:spLocks noGrp="1"/>
          </p:cNvSpPr>
          <p:nvPr>
            <p:ph type="title"/>
          </p:nvPr>
        </p:nvSpPr>
        <p:spPr/>
        <p:txBody>
          <a:bodyPr/>
          <a:lstStyle/>
          <a:p>
            <a:r>
              <a:rPr lang="cs-CZ" dirty="0"/>
              <a:t>2. krok: Hledání vztahu</a:t>
            </a:r>
          </a:p>
        </p:txBody>
      </p:sp>
      <p:sp>
        <p:nvSpPr>
          <p:cNvPr id="3" name="Zástupný obsah 2">
            <a:extLst>
              <a:ext uri="{FF2B5EF4-FFF2-40B4-BE49-F238E27FC236}">
                <a16:creationId xmlns:a16="http://schemas.microsoft.com/office/drawing/2014/main" id="{F035EAE1-AD90-1646-9AF6-C92257CE7160}"/>
              </a:ext>
            </a:extLst>
          </p:cNvPr>
          <p:cNvSpPr>
            <a:spLocks noGrp="1"/>
          </p:cNvSpPr>
          <p:nvPr>
            <p:ph idx="1"/>
          </p:nvPr>
        </p:nvSpPr>
        <p:spPr/>
        <p:txBody>
          <a:bodyPr>
            <a:normAutofit/>
          </a:bodyPr>
          <a:lstStyle/>
          <a:p>
            <a:r>
              <a:rPr lang="cs-CZ" dirty="0" err="1"/>
              <a:t>Pearsonův</a:t>
            </a:r>
            <a:r>
              <a:rPr lang="cs-CZ" dirty="0"/>
              <a:t> chí kvadrát test</a:t>
            </a:r>
          </a:p>
          <a:p>
            <a:pPr marL="0" indent="0">
              <a:buNone/>
            </a:pPr>
            <a:r>
              <a:rPr lang="cs-CZ" dirty="0"/>
              <a:t>1) ověření předpokladu zaplnění tabulky: </a:t>
            </a:r>
          </a:p>
          <a:p>
            <a:pPr marL="0" indent="0">
              <a:buNone/>
            </a:pPr>
            <a:r>
              <a:rPr lang="cs-CZ" dirty="0"/>
              <a:t>- 20 % buněk </a:t>
            </a:r>
            <a:r>
              <a:rPr lang="cs-CZ" b="1" dirty="0"/>
              <a:t>očekávanou hodnotu</a:t>
            </a:r>
            <a:r>
              <a:rPr lang="cs-CZ" dirty="0"/>
              <a:t> menší než 5</a:t>
            </a:r>
          </a:p>
          <a:p>
            <a:pPr marL="0" indent="0">
              <a:buNone/>
            </a:pPr>
            <a:r>
              <a:rPr lang="cs-CZ" dirty="0"/>
              <a:t>- zároveň aby v žádná buňka neměla </a:t>
            </a:r>
            <a:r>
              <a:rPr lang="cs-CZ" b="1" dirty="0"/>
              <a:t>očekávanou hodnotu</a:t>
            </a:r>
            <a:r>
              <a:rPr lang="cs-CZ" dirty="0"/>
              <a:t> menší než 1 (2) </a:t>
            </a:r>
          </a:p>
          <a:p>
            <a:pPr marL="0" indent="0">
              <a:buNone/>
            </a:pPr>
            <a:r>
              <a:rPr lang="cs-CZ" dirty="0"/>
              <a:t>2) p-hodnota (záleží jak je stanoven práh – hladina alfa – obvykle 0,05) </a:t>
            </a:r>
            <a:endParaRPr lang="el-GR" dirty="0"/>
          </a:p>
          <a:p>
            <a:pPr marL="0" indent="0">
              <a:buNone/>
            </a:pPr>
            <a:r>
              <a:rPr lang="cs-CZ" dirty="0"/>
              <a:t>- Pokud máme důkaz pro zamítnutí nulové hypotézy o ne-existenci vztahu (obvykle p hodnota menší než 0,05), tak můžeme dále pokračovat v analýze vztahu mezi našimi proměnnými.</a:t>
            </a:r>
          </a:p>
          <a:p>
            <a:pPr marL="0" indent="0">
              <a:buNone/>
            </a:pPr>
            <a:endParaRPr lang="cs-CZ" dirty="0"/>
          </a:p>
        </p:txBody>
      </p:sp>
    </p:spTree>
    <p:extLst>
      <p:ext uri="{BB962C8B-B14F-4D97-AF65-F5344CB8AC3E}">
        <p14:creationId xmlns:p14="http://schemas.microsoft.com/office/powerpoint/2010/main" val="801530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E72108-1752-B18F-C476-D4A65DBCF926}"/>
              </a:ext>
            </a:extLst>
          </p:cNvPr>
          <p:cNvSpPr>
            <a:spLocks noGrp="1"/>
          </p:cNvSpPr>
          <p:nvPr>
            <p:ph type="title"/>
          </p:nvPr>
        </p:nvSpPr>
        <p:spPr/>
        <p:txBody>
          <a:bodyPr/>
          <a:lstStyle/>
          <a:p>
            <a:r>
              <a:rPr lang="cs-CZ" dirty="0"/>
              <a:t>Očekáváné hodnoty</a:t>
            </a:r>
          </a:p>
        </p:txBody>
      </p:sp>
      <p:graphicFrame>
        <p:nvGraphicFramePr>
          <p:cNvPr id="7" name="Zástupný obsah 6">
            <a:extLst>
              <a:ext uri="{FF2B5EF4-FFF2-40B4-BE49-F238E27FC236}">
                <a16:creationId xmlns:a16="http://schemas.microsoft.com/office/drawing/2014/main" id="{221657E2-1777-AD19-49ED-6FAEDCD759A5}"/>
              </a:ext>
            </a:extLst>
          </p:cNvPr>
          <p:cNvGraphicFramePr>
            <a:graphicFrameLocks noGrp="1"/>
          </p:cNvGraphicFramePr>
          <p:nvPr>
            <p:ph idx="1"/>
          </p:nvPr>
        </p:nvGraphicFramePr>
        <p:xfrm>
          <a:off x="1744458" y="1690688"/>
          <a:ext cx="7482670" cy="3888105"/>
        </p:xfrm>
        <a:graphic>
          <a:graphicData uri="http://schemas.openxmlformats.org/drawingml/2006/table">
            <a:tbl>
              <a:tblPr>
                <a:tableStyleId>{5C22544A-7EE6-4342-B048-85BDC9FD1C3A}</a:tableStyleId>
              </a:tblPr>
              <a:tblGrid>
                <a:gridCol w="1390635">
                  <a:extLst>
                    <a:ext uri="{9D8B030D-6E8A-4147-A177-3AD203B41FA5}">
                      <a16:colId xmlns:a16="http://schemas.microsoft.com/office/drawing/2014/main" val="2855994079"/>
                    </a:ext>
                  </a:extLst>
                </a:gridCol>
                <a:gridCol w="1390635">
                  <a:extLst>
                    <a:ext uri="{9D8B030D-6E8A-4147-A177-3AD203B41FA5}">
                      <a16:colId xmlns:a16="http://schemas.microsoft.com/office/drawing/2014/main" val="3278563302"/>
                    </a:ext>
                  </a:extLst>
                </a:gridCol>
                <a:gridCol w="1542564">
                  <a:extLst>
                    <a:ext uri="{9D8B030D-6E8A-4147-A177-3AD203B41FA5}">
                      <a16:colId xmlns:a16="http://schemas.microsoft.com/office/drawing/2014/main" val="3904649145"/>
                    </a:ext>
                  </a:extLst>
                </a:gridCol>
                <a:gridCol w="1080654">
                  <a:extLst>
                    <a:ext uri="{9D8B030D-6E8A-4147-A177-3AD203B41FA5}">
                      <a16:colId xmlns:a16="http://schemas.microsoft.com/office/drawing/2014/main" val="2499610928"/>
                    </a:ext>
                  </a:extLst>
                </a:gridCol>
                <a:gridCol w="2078182">
                  <a:extLst>
                    <a:ext uri="{9D8B030D-6E8A-4147-A177-3AD203B41FA5}">
                      <a16:colId xmlns:a16="http://schemas.microsoft.com/office/drawing/2014/main" val="161237657"/>
                    </a:ext>
                  </a:extLst>
                </a:gridCol>
              </a:tblGrid>
              <a:tr h="392041">
                <a:tc rowSpan="2" gridSpan="2">
                  <a:txBody>
                    <a:bodyPr/>
                    <a:lstStyle/>
                    <a:p>
                      <a:pPr algn="ctr" fontAlgn="b"/>
                      <a:endParaRPr lang="cs-CZ" sz="2800" b="0" i="0" u="none" strike="noStrike" dirty="0">
                        <a:solidFill>
                          <a:srgbClr val="000000"/>
                        </a:solidFill>
                        <a:effectLst/>
                        <a:latin typeface="Calibri" panose="020F0502020204030204" pitchFamily="34" charset="0"/>
                      </a:endParaRPr>
                    </a:p>
                  </a:txBody>
                  <a:tcPr marL="9525" marR="9525" marT="9525" marB="0" anchor="b"/>
                </a:tc>
                <a:tc rowSpan="2" hMerge="1">
                  <a:txBody>
                    <a:bodyPr/>
                    <a:lstStyle/>
                    <a:p>
                      <a:endParaRPr lang="cs-CZ"/>
                    </a:p>
                  </a:txBody>
                  <a:tcPr/>
                </a:tc>
                <a:tc gridSpan="3">
                  <a:txBody>
                    <a:bodyPr/>
                    <a:lstStyle/>
                    <a:p>
                      <a:pPr algn="ctr" fontAlgn="b"/>
                      <a:r>
                        <a:rPr lang="cs-CZ" sz="2800" u="none" strike="noStrike">
                          <a:effectLst/>
                        </a:rPr>
                        <a:t>HED</a:t>
                      </a:r>
                      <a:endParaRPr lang="cs-CZ" sz="2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798393230"/>
                  </a:ext>
                </a:extLst>
              </a:tr>
              <a:tr h="392041">
                <a:tc gridSpan="2" vMerge="1">
                  <a:txBody>
                    <a:bodyPr/>
                    <a:lstStyle/>
                    <a:p>
                      <a:endParaRPr lang="cs-CZ"/>
                    </a:p>
                  </a:txBody>
                  <a:tcPr/>
                </a:tc>
                <a:tc hMerge="1" vMerge="1">
                  <a:txBody>
                    <a:bodyPr/>
                    <a:lstStyle/>
                    <a:p>
                      <a:endParaRPr lang="cs-CZ"/>
                    </a:p>
                  </a:txBody>
                  <a:tcPr/>
                </a:tc>
                <a:tc>
                  <a:txBody>
                    <a:bodyPr/>
                    <a:lstStyle/>
                    <a:p>
                      <a:pPr algn="ctr" fontAlgn="b"/>
                      <a:r>
                        <a:rPr lang="cs-CZ" sz="2800" u="none" strike="noStrike" dirty="0">
                          <a:effectLst/>
                        </a:rPr>
                        <a:t>Ne</a:t>
                      </a:r>
                      <a:endParaRPr lang="cs-CZ"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a:effectLst/>
                        </a:rPr>
                        <a:t>Ano</a:t>
                      </a:r>
                      <a:endParaRPr lang="cs-CZ" sz="2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a:effectLst/>
                        </a:rPr>
                        <a:t>Celkový součet</a:t>
                      </a:r>
                      <a:endParaRPr lang="cs-CZ" sz="2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3111802"/>
                  </a:ext>
                </a:extLst>
              </a:tr>
              <a:tr h="392041">
                <a:tc rowSpan="3">
                  <a:txBody>
                    <a:bodyPr/>
                    <a:lstStyle/>
                    <a:p>
                      <a:pPr algn="ctr" fontAlgn="b"/>
                      <a:r>
                        <a:rPr lang="cs-CZ" sz="2800" u="none" strike="noStrike" dirty="0">
                          <a:effectLst/>
                        </a:rPr>
                        <a:t>Pohlaví</a:t>
                      </a:r>
                      <a:endParaRPr lang="cs-CZ"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dirty="0">
                          <a:effectLst/>
                        </a:rPr>
                        <a:t>Muži</a:t>
                      </a:r>
                      <a:endParaRPr lang="cs-CZ"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b="0" i="0" u="none" strike="noStrike" dirty="0">
                          <a:solidFill>
                            <a:srgbClr val="000000"/>
                          </a:solidFill>
                          <a:effectLst/>
                          <a:latin typeface="Calibri" panose="020F0502020204030204" pitchFamily="34" charset="0"/>
                        </a:rPr>
                        <a:t>=209*322/378 = 178</a:t>
                      </a:r>
                    </a:p>
                  </a:txBody>
                  <a:tcPr marL="9525" marR="9525" marT="9525" marB="0" anchor="b"/>
                </a:tc>
                <a:tc>
                  <a:txBody>
                    <a:bodyPr/>
                    <a:lstStyle/>
                    <a:p>
                      <a:pPr algn="ctr" fontAlgn="b"/>
                      <a:endParaRPr lang="cs-CZ"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dirty="0">
                          <a:effectLst/>
                        </a:rPr>
                        <a:t>209</a:t>
                      </a:r>
                      <a:endParaRPr lang="cs-CZ"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90925618"/>
                  </a:ext>
                </a:extLst>
              </a:tr>
              <a:tr h="392041">
                <a:tc vMerge="1">
                  <a:txBody>
                    <a:bodyPr/>
                    <a:lstStyle/>
                    <a:p>
                      <a:endParaRPr lang="cs-CZ"/>
                    </a:p>
                  </a:txBody>
                  <a:tcPr/>
                </a:tc>
                <a:tc>
                  <a:txBody>
                    <a:bodyPr/>
                    <a:lstStyle/>
                    <a:p>
                      <a:pPr algn="ctr" fontAlgn="b"/>
                      <a:r>
                        <a:rPr lang="cs-CZ" sz="2800" u="none" strike="noStrike">
                          <a:effectLst/>
                        </a:rPr>
                        <a:t>Ženy</a:t>
                      </a:r>
                      <a:endParaRPr lang="cs-CZ" sz="2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cs-CZ"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cs-CZ"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dirty="0">
                          <a:effectLst/>
                        </a:rPr>
                        <a:t>169</a:t>
                      </a:r>
                      <a:endParaRPr lang="cs-CZ"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92759521"/>
                  </a:ext>
                </a:extLst>
              </a:tr>
              <a:tr h="724050">
                <a:tc vMerge="1">
                  <a:txBody>
                    <a:bodyPr/>
                    <a:lstStyle/>
                    <a:p>
                      <a:endParaRPr lang="cs-CZ"/>
                    </a:p>
                  </a:txBody>
                  <a:tcPr/>
                </a:tc>
                <a:tc>
                  <a:txBody>
                    <a:bodyPr/>
                    <a:lstStyle/>
                    <a:p>
                      <a:pPr algn="ctr" fontAlgn="b"/>
                      <a:r>
                        <a:rPr lang="cs-CZ" sz="2800" u="none" strike="noStrike">
                          <a:effectLst/>
                        </a:rPr>
                        <a:t>Celkový součet</a:t>
                      </a:r>
                      <a:endParaRPr lang="cs-CZ" sz="2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a:effectLst/>
                        </a:rPr>
                        <a:t>322</a:t>
                      </a:r>
                      <a:endParaRPr lang="cs-CZ" sz="2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a:effectLst/>
                        </a:rPr>
                        <a:t>56</a:t>
                      </a:r>
                      <a:endParaRPr lang="cs-CZ" sz="2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cs-CZ" sz="2800" u="none" strike="noStrike" dirty="0">
                          <a:effectLst/>
                        </a:rPr>
                        <a:t>378</a:t>
                      </a:r>
                      <a:endParaRPr lang="cs-CZ"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97688949"/>
                  </a:ext>
                </a:extLst>
              </a:tr>
            </a:tbl>
          </a:graphicData>
        </a:graphic>
      </p:graphicFrame>
    </p:spTree>
    <p:extLst>
      <p:ext uri="{BB962C8B-B14F-4D97-AF65-F5344CB8AC3E}">
        <p14:creationId xmlns:p14="http://schemas.microsoft.com/office/powerpoint/2010/main" val="3486140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20AD64-66EF-7548-9951-518032F27B7D}"/>
              </a:ext>
            </a:extLst>
          </p:cNvPr>
          <p:cNvSpPr>
            <a:spLocks noGrp="1"/>
          </p:cNvSpPr>
          <p:nvPr>
            <p:ph type="title"/>
          </p:nvPr>
        </p:nvSpPr>
        <p:spPr/>
        <p:txBody>
          <a:bodyPr/>
          <a:lstStyle/>
          <a:p>
            <a:r>
              <a:rPr lang="cs-CZ" dirty="0"/>
              <a:t>3. krok: Jak silný je vztah?</a:t>
            </a:r>
          </a:p>
        </p:txBody>
      </p:sp>
      <p:sp>
        <p:nvSpPr>
          <p:cNvPr id="3" name="Zástupný obsah 2">
            <a:extLst>
              <a:ext uri="{FF2B5EF4-FFF2-40B4-BE49-F238E27FC236}">
                <a16:creationId xmlns:a16="http://schemas.microsoft.com/office/drawing/2014/main" id="{55186575-15D1-E743-B245-307C81A7E690}"/>
              </a:ext>
            </a:extLst>
          </p:cNvPr>
          <p:cNvSpPr>
            <a:spLocks noGrp="1"/>
          </p:cNvSpPr>
          <p:nvPr>
            <p:ph idx="1"/>
          </p:nvPr>
        </p:nvSpPr>
        <p:spPr/>
        <p:txBody>
          <a:bodyPr/>
          <a:lstStyle/>
          <a:p>
            <a:r>
              <a:rPr lang="cs-CZ" dirty="0"/>
              <a:t>Síla a směr vztahu</a:t>
            </a:r>
          </a:p>
          <a:p>
            <a:r>
              <a:rPr lang="cs-CZ" dirty="0"/>
              <a:t>Koeficienty kontingence – vybereme dle charakteristik proměnných</a:t>
            </a:r>
          </a:p>
          <a:p>
            <a:r>
              <a:rPr lang="cs-CZ" dirty="0"/>
              <a:t>Vybíráme  podle charakteristik proměnné</a:t>
            </a:r>
          </a:p>
          <a:p>
            <a:endParaRPr lang="cs-CZ" dirty="0"/>
          </a:p>
          <a:p>
            <a:endParaRPr lang="cs-CZ" dirty="0"/>
          </a:p>
        </p:txBody>
      </p:sp>
    </p:spTree>
    <p:extLst>
      <p:ext uri="{BB962C8B-B14F-4D97-AF65-F5344CB8AC3E}">
        <p14:creationId xmlns:p14="http://schemas.microsoft.com/office/powerpoint/2010/main" val="4115197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97C6F8-042A-7846-BBBC-AC8B161B9CC7}"/>
              </a:ext>
            </a:extLst>
          </p:cNvPr>
          <p:cNvSpPr>
            <a:spLocks noGrp="1"/>
          </p:cNvSpPr>
          <p:nvPr>
            <p:ph type="title"/>
          </p:nvPr>
        </p:nvSpPr>
        <p:spPr/>
        <p:txBody>
          <a:bodyPr/>
          <a:lstStyle/>
          <a:p>
            <a:r>
              <a:rPr lang="cs-CZ" dirty="0"/>
              <a:t>Orientační hranice hodnot koeficientů</a:t>
            </a:r>
          </a:p>
        </p:txBody>
      </p:sp>
      <p:sp>
        <p:nvSpPr>
          <p:cNvPr id="3" name="Zástupný obsah 2">
            <a:extLst>
              <a:ext uri="{FF2B5EF4-FFF2-40B4-BE49-F238E27FC236}">
                <a16:creationId xmlns:a16="http://schemas.microsoft.com/office/drawing/2014/main" id="{616E79D0-EDB8-8B47-A83E-9AF07DE3A9D1}"/>
              </a:ext>
            </a:extLst>
          </p:cNvPr>
          <p:cNvSpPr>
            <a:spLocks noGrp="1"/>
          </p:cNvSpPr>
          <p:nvPr>
            <p:ph idx="1"/>
          </p:nvPr>
        </p:nvSpPr>
        <p:spPr/>
        <p:txBody>
          <a:bodyPr/>
          <a:lstStyle/>
          <a:p>
            <a:r>
              <a:rPr lang="cs-CZ" dirty="0"/>
              <a:t>Hodnoty koeficientů se obvykle pohybují v rozmezí &lt;0;1&gt;, může být i &lt;-1;1&gt; (0 = žádný vztah; 1 = dokonalý vztah).</a:t>
            </a:r>
          </a:p>
          <a:p>
            <a:pPr marL="0" indent="0">
              <a:buNone/>
            </a:pPr>
            <a:r>
              <a:rPr lang="cs-CZ" dirty="0"/>
              <a:t>Doporučení k interpretaci hodnot:</a:t>
            </a:r>
          </a:p>
          <a:p>
            <a:r>
              <a:rPr lang="cs-CZ" dirty="0"/>
              <a:t>Hodnota 0 – žádný vztah </a:t>
            </a:r>
          </a:p>
          <a:p>
            <a:r>
              <a:rPr lang="cs-CZ" dirty="0"/>
              <a:t>Hodnoty kolem 0,2 slabý vztah </a:t>
            </a:r>
          </a:p>
          <a:p>
            <a:r>
              <a:rPr lang="cs-CZ" dirty="0"/>
              <a:t>Hodnoty kolem 0,5 – středně silný vztah </a:t>
            </a:r>
          </a:p>
          <a:p>
            <a:r>
              <a:rPr lang="cs-CZ" dirty="0"/>
              <a:t>Hodnoty kolem 0,7 a výše – silný vztah</a:t>
            </a:r>
          </a:p>
        </p:txBody>
      </p:sp>
    </p:spTree>
    <p:extLst>
      <p:ext uri="{BB962C8B-B14F-4D97-AF65-F5344CB8AC3E}">
        <p14:creationId xmlns:p14="http://schemas.microsoft.com/office/powerpoint/2010/main" val="1561019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20AD64-66EF-7548-9951-518032F27B7D}"/>
              </a:ext>
            </a:extLst>
          </p:cNvPr>
          <p:cNvSpPr>
            <a:spLocks noGrp="1"/>
          </p:cNvSpPr>
          <p:nvPr>
            <p:ph type="title"/>
          </p:nvPr>
        </p:nvSpPr>
        <p:spPr/>
        <p:txBody>
          <a:bodyPr>
            <a:normAutofit fontScale="90000"/>
          </a:bodyPr>
          <a:lstStyle/>
          <a:p>
            <a:r>
              <a:rPr lang="cs-CZ" dirty="0"/>
              <a:t>3. krok: Jak silný je vztah? Nominální proměnné (nominální a nominální, nominální a ordinální)</a:t>
            </a:r>
          </a:p>
        </p:txBody>
      </p:sp>
      <p:sp>
        <p:nvSpPr>
          <p:cNvPr id="3" name="Zástupný obsah 2">
            <a:extLst>
              <a:ext uri="{FF2B5EF4-FFF2-40B4-BE49-F238E27FC236}">
                <a16:creationId xmlns:a16="http://schemas.microsoft.com/office/drawing/2014/main" id="{55186575-15D1-E743-B245-307C81A7E690}"/>
              </a:ext>
            </a:extLst>
          </p:cNvPr>
          <p:cNvSpPr>
            <a:spLocks noGrp="1"/>
          </p:cNvSpPr>
          <p:nvPr>
            <p:ph idx="1"/>
          </p:nvPr>
        </p:nvSpPr>
        <p:spPr/>
        <p:txBody>
          <a:bodyPr>
            <a:normAutofit fontScale="55000" lnSpcReduction="20000"/>
          </a:bodyPr>
          <a:lstStyle/>
          <a:p>
            <a:pPr marL="0" indent="0">
              <a:buNone/>
            </a:pPr>
            <a:r>
              <a:rPr lang="cs-CZ" dirty="0"/>
              <a:t>Koeficienty:</a:t>
            </a:r>
          </a:p>
          <a:p>
            <a:pPr marL="0" indent="0">
              <a:buNone/>
            </a:pPr>
            <a:r>
              <a:rPr lang="el-GR" b="1" dirty="0"/>
              <a:t>Φ (</a:t>
            </a:r>
            <a:r>
              <a:rPr lang="cs-CZ" b="1" dirty="0"/>
              <a:t>fí):</a:t>
            </a:r>
          </a:p>
          <a:p>
            <a:r>
              <a:rPr lang="cs-CZ" dirty="0"/>
              <a:t>nejednoduší na výpočet</a:t>
            </a:r>
          </a:p>
          <a:p>
            <a:r>
              <a:rPr lang="cs-CZ" dirty="0"/>
              <a:t>jedná se o chí-kvadrát</a:t>
            </a:r>
            <a:r>
              <a:rPr lang="el-GR" dirty="0"/>
              <a:t> </a:t>
            </a:r>
            <a:r>
              <a:rPr lang="cs-CZ" dirty="0"/>
              <a:t>statistiku vydělenou počtem pozorování</a:t>
            </a:r>
          </a:p>
          <a:p>
            <a:r>
              <a:rPr lang="cs-CZ" b="1" dirty="0"/>
              <a:t>Vhodná pro tabulky 2x2</a:t>
            </a:r>
            <a:r>
              <a:rPr lang="cs-CZ" dirty="0"/>
              <a:t>, u větších nepřesný. </a:t>
            </a:r>
          </a:p>
          <a:p>
            <a:pPr marL="0" indent="0">
              <a:buNone/>
            </a:pPr>
            <a:r>
              <a:rPr lang="cs-CZ" b="1" dirty="0"/>
              <a:t>Koeficient kontingence (C)</a:t>
            </a:r>
          </a:p>
          <a:p>
            <a:r>
              <a:rPr lang="cs-CZ" dirty="0"/>
              <a:t>verze fí koeficientu</a:t>
            </a:r>
          </a:p>
          <a:p>
            <a:r>
              <a:rPr lang="cs-CZ" b="1" dirty="0"/>
              <a:t>možné použít i na tabulky větší než 2x2</a:t>
            </a:r>
            <a:r>
              <a:rPr lang="cs-CZ" dirty="0"/>
              <a:t>. </a:t>
            </a:r>
          </a:p>
          <a:p>
            <a:r>
              <a:rPr lang="cs-CZ" dirty="0"/>
              <a:t>Problémem je, že maximální hodnota, kterou může koeficient nabýt, není vždy 1, ale závisí na velikosti tabulky (tzn. počtu řádků/sloupců).</a:t>
            </a:r>
          </a:p>
          <a:p>
            <a:r>
              <a:rPr lang="cs-CZ" dirty="0"/>
              <a:t>Platí, že čím menší tabulka, tím menší je maximální možná hodnota koeficientu. U menších tabulek je tedy třeba dát si pozor při interpretaci, protože koeficient opticky podhodnocuje těsnost/sílu vztahu mezi proměnnými. Koeficient je možné standardizovat tak, aby měl maximální hodnotu vždy rovnou 1, ale není to standardem (např. SPSS verze 24 koeficient nestandardizuje automaticky, je třeba přepočítávat ručně). </a:t>
            </a:r>
          </a:p>
          <a:p>
            <a:pPr marL="0" indent="0">
              <a:buNone/>
            </a:pPr>
            <a:r>
              <a:rPr lang="cs-CZ" b="1" dirty="0" err="1"/>
              <a:t>Cramerovo</a:t>
            </a:r>
            <a:r>
              <a:rPr lang="cs-CZ" b="1" dirty="0"/>
              <a:t> V </a:t>
            </a:r>
          </a:p>
          <a:p>
            <a:r>
              <a:rPr lang="cs-CZ" sz="2700" b="1" dirty="0"/>
              <a:t>Korekce fí koeficientu pro větší tabulky</a:t>
            </a:r>
          </a:p>
          <a:p>
            <a:r>
              <a:rPr lang="cs-CZ" sz="2700" dirty="0"/>
              <a:t>Je možné využít pro tabulky jakékoliv velikosti a maximální hodnota je vždy 1.</a:t>
            </a:r>
          </a:p>
          <a:p>
            <a:endParaRPr lang="cs-CZ" dirty="0"/>
          </a:p>
        </p:txBody>
      </p:sp>
    </p:spTree>
    <p:extLst>
      <p:ext uri="{BB962C8B-B14F-4D97-AF65-F5344CB8AC3E}">
        <p14:creationId xmlns:p14="http://schemas.microsoft.com/office/powerpoint/2010/main" val="2460967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20AD64-66EF-7548-9951-518032F27B7D}"/>
              </a:ext>
            </a:extLst>
          </p:cNvPr>
          <p:cNvSpPr>
            <a:spLocks noGrp="1"/>
          </p:cNvSpPr>
          <p:nvPr>
            <p:ph type="title"/>
          </p:nvPr>
        </p:nvSpPr>
        <p:spPr/>
        <p:txBody>
          <a:bodyPr>
            <a:normAutofit/>
          </a:bodyPr>
          <a:lstStyle/>
          <a:p>
            <a:r>
              <a:rPr lang="cs-CZ" dirty="0"/>
              <a:t>3. krok: Jak silný je vztah? Ordinální proměnné</a:t>
            </a:r>
          </a:p>
        </p:txBody>
      </p:sp>
      <p:sp>
        <p:nvSpPr>
          <p:cNvPr id="3" name="Zástupný obsah 2">
            <a:extLst>
              <a:ext uri="{FF2B5EF4-FFF2-40B4-BE49-F238E27FC236}">
                <a16:creationId xmlns:a16="http://schemas.microsoft.com/office/drawing/2014/main" id="{55186575-15D1-E743-B245-307C81A7E690}"/>
              </a:ext>
            </a:extLst>
          </p:cNvPr>
          <p:cNvSpPr>
            <a:spLocks noGrp="1"/>
          </p:cNvSpPr>
          <p:nvPr>
            <p:ph idx="1"/>
          </p:nvPr>
        </p:nvSpPr>
        <p:spPr/>
        <p:txBody>
          <a:bodyPr>
            <a:normAutofit/>
          </a:bodyPr>
          <a:lstStyle/>
          <a:p>
            <a:r>
              <a:rPr lang="cs-CZ" dirty="0"/>
              <a:t>Obě proměnné ordinální</a:t>
            </a:r>
          </a:p>
          <a:p>
            <a:r>
              <a:rPr lang="cs-CZ" dirty="0"/>
              <a:t>Koeficienty - kromě síly vztahu i směr vztahu (v podstatě korelační koeficienty)</a:t>
            </a:r>
          </a:p>
          <a:p>
            <a:r>
              <a:rPr lang="cs-CZ" dirty="0"/>
              <a:t>pohybují se v intervalu &lt;-1;1&gt; a interpretují se stejně jako klasické korelační koeficienty</a:t>
            </a:r>
          </a:p>
          <a:p>
            <a:r>
              <a:rPr lang="cs-CZ" dirty="0"/>
              <a:t>Koeficienty:</a:t>
            </a:r>
          </a:p>
          <a:p>
            <a:pPr marL="0" indent="0">
              <a:buNone/>
            </a:pPr>
            <a:r>
              <a:rPr lang="cs-CZ" dirty="0" err="1"/>
              <a:t>Gamma</a:t>
            </a:r>
            <a:r>
              <a:rPr lang="cs-CZ" dirty="0"/>
              <a:t> – </a:t>
            </a:r>
            <a:r>
              <a:rPr lang="cs-CZ" b="1" dirty="0"/>
              <a:t>míra přesnosti klesá s rostoucí velikostí tabulky</a:t>
            </a:r>
          </a:p>
          <a:p>
            <a:pPr marL="0" indent="0">
              <a:buNone/>
            </a:pPr>
            <a:r>
              <a:rPr lang="cs-CZ" dirty="0" err="1"/>
              <a:t>Kendallovo</a:t>
            </a:r>
            <a:r>
              <a:rPr lang="cs-CZ" dirty="0"/>
              <a:t> tau-b –používá se na </a:t>
            </a:r>
            <a:r>
              <a:rPr lang="cs-CZ" b="1" dirty="0"/>
              <a:t>čtvercové tabulky</a:t>
            </a:r>
            <a:r>
              <a:rPr lang="cs-CZ" dirty="0"/>
              <a:t> (4x4, 6x6) </a:t>
            </a:r>
          </a:p>
          <a:p>
            <a:pPr marL="0" indent="0">
              <a:buNone/>
            </a:pPr>
            <a:r>
              <a:rPr lang="cs-CZ" dirty="0" err="1"/>
              <a:t>Kendallovo</a:t>
            </a:r>
            <a:r>
              <a:rPr lang="cs-CZ" dirty="0"/>
              <a:t> tau-c – </a:t>
            </a:r>
            <a:r>
              <a:rPr lang="cs-CZ" dirty="0" err="1"/>
              <a:t>Kendallovo</a:t>
            </a:r>
            <a:r>
              <a:rPr lang="cs-CZ" dirty="0"/>
              <a:t> tau-b ale pro </a:t>
            </a:r>
            <a:r>
              <a:rPr lang="cs-CZ" b="1" dirty="0"/>
              <a:t>obdélníkové tabulky</a:t>
            </a:r>
            <a:endParaRPr lang="cs-CZ" dirty="0"/>
          </a:p>
          <a:p>
            <a:pPr marL="0" indent="0">
              <a:buNone/>
            </a:pPr>
            <a:endParaRPr lang="cs-CZ" dirty="0"/>
          </a:p>
        </p:txBody>
      </p:sp>
    </p:spTree>
    <p:extLst>
      <p:ext uri="{BB962C8B-B14F-4D97-AF65-F5344CB8AC3E}">
        <p14:creationId xmlns:p14="http://schemas.microsoft.com/office/powerpoint/2010/main" val="3552383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20AD64-66EF-7548-9951-518032F27B7D}"/>
              </a:ext>
            </a:extLst>
          </p:cNvPr>
          <p:cNvSpPr>
            <a:spLocks noGrp="1"/>
          </p:cNvSpPr>
          <p:nvPr>
            <p:ph type="title"/>
          </p:nvPr>
        </p:nvSpPr>
        <p:spPr/>
        <p:txBody>
          <a:bodyPr>
            <a:normAutofit/>
          </a:bodyPr>
          <a:lstStyle/>
          <a:p>
            <a:r>
              <a:rPr lang="cs-CZ" dirty="0"/>
              <a:t>3. krok: Jak silný je vztah? Ordinální proměnné</a:t>
            </a:r>
          </a:p>
        </p:txBody>
      </p:sp>
      <p:sp>
        <p:nvSpPr>
          <p:cNvPr id="3" name="Zástupný obsah 2">
            <a:extLst>
              <a:ext uri="{FF2B5EF4-FFF2-40B4-BE49-F238E27FC236}">
                <a16:creationId xmlns:a16="http://schemas.microsoft.com/office/drawing/2014/main" id="{55186575-15D1-E743-B245-307C81A7E690}"/>
              </a:ext>
            </a:extLst>
          </p:cNvPr>
          <p:cNvSpPr>
            <a:spLocks noGrp="1"/>
          </p:cNvSpPr>
          <p:nvPr>
            <p:ph idx="1"/>
          </p:nvPr>
        </p:nvSpPr>
        <p:spPr/>
        <p:txBody>
          <a:bodyPr>
            <a:normAutofit/>
          </a:bodyPr>
          <a:lstStyle/>
          <a:p>
            <a:pPr marL="0" indent="0">
              <a:buNone/>
            </a:pPr>
            <a:r>
              <a:rPr lang="cs-CZ" dirty="0"/>
              <a:t>Interpretace hodnot:</a:t>
            </a:r>
          </a:p>
          <a:p>
            <a:r>
              <a:rPr lang="cs-CZ" dirty="0"/>
              <a:t>podobně jako u korelačních koeficientů - čím dále od 0 tím silnější vztah</a:t>
            </a:r>
          </a:p>
          <a:p>
            <a:r>
              <a:rPr lang="cs-CZ" dirty="0"/>
              <a:t>pozitivní koeficient - s rostoucí mírou jedné proměnné roste i druhá (např. s rostoucí úrovní vzdělání roste zájem o politiku)</a:t>
            </a:r>
          </a:p>
          <a:p>
            <a:r>
              <a:rPr lang="cs-CZ" dirty="0"/>
              <a:t>negativní koeficient - s rostoucí mírou jedné proměnné druhá klesá (např. s rostoucím věkem klesá spokojenost se životem). </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1845545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9CA3C7-1800-AB4D-A285-14C50D1DBCDA}"/>
              </a:ext>
            </a:extLst>
          </p:cNvPr>
          <p:cNvSpPr>
            <a:spLocks noGrp="1"/>
          </p:cNvSpPr>
          <p:nvPr>
            <p:ph type="title"/>
          </p:nvPr>
        </p:nvSpPr>
        <p:spPr/>
        <p:txBody>
          <a:bodyPr/>
          <a:lstStyle/>
          <a:p>
            <a:r>
              <a:rPr lang="en-US" dirty="0" err="1"/>
              <a:t>Příklad</a:t>
            </a:r>
            <a:endParaRPr lang="en-US" dirty="0"/>
          </a:p>
        </p:txBody>
      </p:sp>
      <p:sp>
        <p:nvSpPr>
          <p:cNvPr id="3" name="Zástupný obsah 2">
            <a:extLst>
              <a:ext uri="{FF2B5EF4-FFF2-40B4-BE49-F238E27FC236}">
                <a16:creationId xmlns:a16="http://schemas.microsoft.com/office/drawing/2014/main" id="{8EEEB808-FFF8-114E-A3EE-05E8FDB75CF4}"/>
              </a:ext>
            </a:extLst>
          </p:cNvPr>
          <p:cNvSpPr>
            <a:spLocks noGrp="1"/>
          </p:cNvSpPr>
          <p:nvPr>
            <p:ph idx="1"/>
          </p:nvPr>
        </p:nvSpPr>
        <p:spPr/>
        <p:txBody>
          <a:bodyPr>
            <a:normAutofit/>
          </a:bodyPr>
          <a:lstStyle/>
          <a:p>
            <a:r>
              <a:rPr lang="cs-CZ" dirty="0"/>
              <a:t>Máme výběr dětí, které byli v léčbě. Tento výběr vykazuje průměrný a velký nárůst kvality života.</a:t>
            </a:r>
          </a:p>
          <a:p>
            <a:r>
              <a:rPr lang="cs-CZ" dirty="0"/>
              <a:t>Jaká je šance, že získáme stejnou průměrnou hodnotu z výběru dětí, které nebyli v léčbě?</a:t>
            </a:r>
          </a:p>
          <a:p>
            <a:r>
              <a:rPr lang="cs-CZ" dirty="0"/>
              <a:t>Statistická otázka je, jak je pravděpodobné, že bychom dostali tento výsledek jenom na základě náhody?</a:t>
            </a:r>
          </a:p>
          <a:p>
            <a:pPr>
              <a:buFont typeface="Wingdings" pitchFamily="2" charset="2"/>
              <a:buChar char="Ø"/>
            </a:pPr>
            <a:r>
              <a:rPr lang="cs-CZ" dirty="0"/>
              <a:t> Pokud je malá pak můžeme věřit že je léčba efektivní</a:t>
            </a:r>
          </a:p>
          <a:p>
            <a:pPr>
              <a:buFont typeface="Wingdings" pitchFamily="2" charset="2"/>
              <a:buChar char="Ø"/>
            </a:pPr>
            <a:endParaRPr lang="cs-CZ" dirty="0"/>
          </a:p>
          <a:p>
            <a:r>
              <a:rPr lang="cs-CZ" dirty="0"/>
              <a:t>Je třeba mít oba výběry dobře strukturované</a:t>
            </a:r>
          </a:p>
        </p:txBody>
      </p:sp>
    </p:spTree>
    <p:extLst>
      <p:ext uri="{BB962C8B-B14F-4D97-AF65-F5344CB8AC3E}">
        <p14:creationId xmlns:p14="http://schemas.microsoft.com/office/powerpoint/2010/main" val="826747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4E59D4-68BF-714D-945A-ACB9D6411617}"/>
              </a:ext>
            </a:extLst>
          </p:cNvPr>
          <p:cNvSpPr>
            <a:spLocks noGrp="1"/>
          </p:cNvSpPr>
          <p:nvPr>
            <p:ph type="title"/>
          </p:nvPr>
        </p:nvSpPr>
        <p:spPr/>
        <p:txBody>
          <a:bodyPr/>
          <a:lstStyle/>
          <a:p>
            <a:r>
              <a:rPr lang="cs-CZ" dirty="0"/>
              <a:t>Interpretace kontingenčních tabulek</a:t>
            </a:r>
          </a:p>
        </p:txBody>
      </p:sp>
      <p:sp>
        <p:nvSpPr>
          <p:cNvPr id="3" name="Zástupný obsah 2">
            <a:extLst>
              <a:ext uri="{FF2B5EF4-FFF2-40B4-BE49-F238E27FC236}">
                <a16:creationId xmlns:a16="http://schemas.microsoft.com/office/drawing/2014/main" id="{B6286552-630A-774A-B57C-0C92CB45C8F0}"/>
              </a:ext>
            </a:extLst>
          </p:cNvPr>
          <p:cNvSpPr>
            <a:spLocks noGrp="1"/>
          </p:cNvSpPr>
          <p:nvPr>
            <p:ph idx="1"/>
          </p:nvPr>
        </p:nvSpPr>
        <p:spPr/>
        <p:txBody>
          <a:bodyPr/>
          <a:lstStyle/>
          <a:p>
            <a:r>
              <a:rPr lang="cs-CZ" dirty="0"/>
              <a:t>Ukážeme si na konkrétních příkladech…</a:t>
            </a:r>
          </a:p>
        </p:txBody>
      </p:sp>
    </p:spTree>
    <p:extLst>
      <p:ext uri="{BB962C8B-B14F-4D97-AF65-F5344CB8AC3E}">
        <p14:creationId xmlns:p14="http://schemas.microsoft.com/office/powerpoint/2010/main" val="1234811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791B96-F672-644C-8AFE-A8A9773A498B}"/>
              </a:ext>
            </a:extLst>
          </p:cNvPr>
          <p:cNvSpPr>
            <a:spLocks noGrp="1"/>
          </p:cNvSpPr>
          <p:nvPr>
            <p:ph type="title"/>
          </p:nvPr>
        </p:nvSpPr>
        <p:spPr/>
        <p:txBody>
          <a:bodyPr/>
          <a:lstStyle/>
          <a:p>
            <a:r>
              <a:rPr lang="cs-CZ" dirty="0"/>
              <a:t>Interpretace a </a:t>
            </a:r>
            <a:br>
              <a:rPr lang="cs-CZ" dirty="0"/>
            </a:br>
            <a:r>
              <a:rPr lang="cs-CZ" dirty="0"/>
              <a:t>analýza kontingenčních tabulek</a:t>
            </a:r>
          </a:p>
        </p:txBody>
      </p:sp>
      <p:sp>
        <p:nvSpPr>
          <p:cNvPr id="3" name="Zástupný text 2">
            <a:extLst>
              <a:ext uri="{FF2B5EF4-FFF2-40B4-BE49-F238E27FC236}">
                <a16:creationId xmlns:a16="http://schemas.microsoft.com/office/drawing/2014/main" id="{D5C49C10-2B55-6E4D-9261-C95CA380EFFC}"/>
              </a:ext>
            </a:extLst>
          </p:cNvPr>
          <p:cNvSpPr>
            <a:spLocks noGrp="1"/>
          </p:cNvSpPr>
          <p:nvPr>
            <p:ph type="body" idx="1"/>
          </p:nvPr>
        </p:nvSpPr>
        <p:spPr/>
        <p:txBody>
          <a:bodyPr/>
          <a:lstStyle/>
          <a:p>
            <a:r>
              <a:rPr lang="cs-CZ" dirty="0"/>
              <a:t>Příklad: Liší se populace SVL a n-SVL v rizikovém užívání konopí?</a:t>
            </a:r>
          </a:p>
        </p:txBody>
      </p:sp>
    </p:spTree>
    <p:extLst>
      <p:ext uri="{BB962C8B-B14F-4D97-AF65-F5344CB8AC3E}">
        <p14:creationId xmlns:p14="http://schemas.microsoft.com/office/powerpoint/2010/main" val="2905670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45DAB9-B959-73E2-A73C-56A6C3B63E65}"/>
              </a:ext>
            </a:extLst>
          </p:cNvPr>
          <p:cNvSpPr>
            <a:spLocks noGrp="1"/>
          </p:cNvSpPr>
          <p:nvPr>
            <p:ph type="title"/>
          </p:nvPr>
        </p:nvSpPr>
        <p:spPr/>
        <p:txBody>
          <a:bodyPr/>
          <a:lstStyle/>
          <a:p>
            <a:r>
              <a:rPr lang="cs-CZ" dirty="0"/>
              <a:t>Stáhněte si data z </a:t>
            </a:r>
            <a:r>
              <a:rPr lang="cs-CZ" dirty="0" err="1"/>
              <a:t>moodle</a:t>
            </a:r>
            <a:endParaRPr lang="cs-CZ" dirty="0"/>
          </a:p>
        </p:txBody>
      </p:sp>
      <p:pic>
        <p:nvPicPr>
          <p:cNvPr id="4" name="Zástupný obsah 3">
            <a:extLst>
              <a:ext uri="{FF2B5EF4-FFF2-40B4-BE49-F238E27FC236}">
                <a16:creationId xmlns:a16="http://schemas.microsoft.com/office/drawing/2014/main" id="{37C4C1E1-CF0B-1090-F7DA-9604273A28C9}"/>
              </a:ext>
            </a:extLst>
          </p:cNvPr>
          <p:cNvPicPr>
            <a:picLocks noGrp="1" noChangeAspect="1"/>
          </p:cNvPicPr>
          <p:nvPr>
            <p:ph idx="1"/>
          </p:nvPr>
        </p:nvPicPr>
        <p:blipFill>
          <a:blip r:embed="rId2"/>
          <a:stretch>
            <a:fillRect/>
          </a:stretch>
        </p:blipFill>
        <p:spPr>
          <a:xfrm>
            <a:off x="951833" y="1825625"/>
            <a:ext cx="10288333" cy="4351338"/>
          </a:xfrm>
          <a:prstGeom prst="rect">
            <a:avLst/>
          </a:prstGeom>
        </p:spPr>
      </p:pic>
      <p:sp>
        <p:nvSpPr>
          <p:cNvPr id="5" name="Ovál 4">
            <a:extLst>
              <a:ext uri="{FF2B5EF4-FFF2-40B4-BE49-F238E27FC236}">
                <a16:creationId xmlns:a16="http://schemas.microsoft.com/office/drawing/2014/main" id="{422E14F6-8C3E-3DFA-125E-4FDBC918413F}"/>
              </a:ext>
            </a:extLst>
          </p:cNvPr>
          <p:cNvSpPr/>
          <p:nvPr/>
        </p:nvSpPr>
        <p:spPr>
          <a:xfrm>
            <a:off x="1400783" y="4844374"/>
            <a:ext cx="3793787" cy="15369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89779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44360E-C2BD-0B43-8DC8-259D1B5AE7B1}"/>
              </a:ext>
            </a:extLst>
          </p:cNvPr>
          <p:cNvSpPr>
            <a:spLocks noGrp="1"/>
          </p:cNvSpPr>
          <p:nvPr>
            <p:ph type="title"/>
          </p:nvPr>
        </p:nvSpPr>
        <p:spPr/>
        <p:txBody>
          <a:bodyPr/>
          <a:lstStyle/>
          <a:p>
            <a:r>
              <a:rPr lang="cs-CZ" dirty="0"/>
              <a:t>Liší se populace SVL a n-SVL v rizikovém užívání konopí?</a:t>
            </a:r>
          </a:p>
        </p:txBody>
      </p:sp>
      <p:sp>
        <p:nvSpPr>
          <p:cNvPr id="3" name="Zástupný obsah 2">
            <a:extLst>
              <a:ext uri="{FF2B5EF4-FFF2-40B4-BE49-F238E27FC236}">
                <a16:creationId xmlns:a16="http://schemas.microsoft.com/office/drawing/2014/main" id="{5587D966-0DC9-3F43-87BA-57880B27857C}"/>
              </a:ext>
            </a:extLst>
          </p:cNvPr>
          <p:cNvSpPr>
            <a:spLocks noGrp="1"/>
          </p:cNvSpPr>
          <p:nvPr>
            <p:ph idx="1"/>
          </p:nvPr>
        </p:nvSpPr>
        <p:spPr/>
        <p:txBody>
          <a:bodyPr/>
          <a:lstStyle/>
          <a:p>
            <a:r>
              <a:rPr lang="cs-CZ" dirty="0"/>
              <a:t>Vztah mezi dvěma proměnnými:</a:t>
            </a:r>
          </a:p>
          <a:p>
            <a:pPr marL="514350" indent="-514350">
              <a:buFont typeface="+mj-lt"/>
              <a:buAutoNum type="alphaLcParenR"/>
            </a:pPr>
            <a:r>
              <a:rPr lang="cs-CZ" dirty="0"/>
              <a:t>příslušnost k populaci SVL</a:t>
            </a:r>
          </a:p>
          <a:p>
            <a:pPr marL="514350" indent="-514350">
              <a:buFont typeface="+mj-lt"/>
              <a:buAutoNum type="alphaLcParenR"/>
            </a:pPr>
            <a:r>
              <a:rPr lang="cs-CZ" dirty="0"/>
              <a:t>Rizikovost užívání konopí – výsledky CAST </a:t>
            </a:r>
          </a:p>
        </p:txBody>
      </p:sp>
    </p:spTree>
    <p:extLst>
      <p:ext uri="{BB962C8B-B14F-4D97-AF65-F5344CB8AC3E}">
        <p14:creationId xmlns:p14="http://schemas.microsoft.com/office/powerpoint/2010/main" val="796567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EC619C-85F9-3147-8763-90F9E65B13AF}"/>
              </a:ext>
            </a:extLst>
          </p:cNvPr>
          <p:cNvSpPr>
            <a:spLocks noGrp="1"/>
          </p:cNvSpPr>
          <p:nvPr>
            <p:ph type="title"/>
          </p:nvPr>
        </p:nvSpPr>
        <p:spPr/>
        <p:txBody>
          <a:bodyPr/>
          <a:lstStyle/>
          <a:p>
            <a:r>
              <a:rPr lang="cs-CZ" dirty="0"/>
              <a:t>Aplikace výše popsaného postupu na příkladu</a:t>
            </a:r>
          </a:p>
        </p:txBody>
      </p:sp>
      <p:sp>
        <p:nvSpPr>
          <p:cNvPr id="3" name="Zástupný obsah 2">
            <a:extLst>
              <a:ext uri="{FF2B5EF4-FFF2-40B4-BE49-F238E27FC236}">
                <a16:creationId xmlns:a16="http://schemas.microsoft.com/office/drawing/2014/main" id="{B6312F5B-FF2E-8540-BCE4-4B0033007F99}"/>
              </a:ext>
            </a:extLst>
          </p:cNvPr>
          <p:cNvSpPr>
            <a:spLocks noGrp="1"/>
          </p:cNvSpPr>
          <p:nvPr>
            <p:ph idx="1"/>
          </p:nvPr>
        </p:nvSpPr>
        <p:spPr/>
        <p:txBody>
          <a:bodyPr>
            <a:normAutofit fontScale="92500" lnSpcReduction="20000"/>
          </a:bodyPr>
          <a:lstStyle/>
          <a:p>
            <a:pPr marL="514350" indent="-514350">
              <a:buAutoNum type="arabicParenR"/>
            </a:pPr>
            <a:r>
              <a:rPr lang="cs-CZ" b="1" dirty="0"/>
              <a:t>Příprava analýzy</a:t>
            </a:r>
          </a:p>
          <a:p>
            <a:pPr marL="514350" indent="-514350">
              <a:buAutoNum type="alphaLcParenR"/>
            </a:pPr>
            <a:r>
              <a:rPr lang="cs-CZ" u="sng" dirty="0"/>
              <a:t>Formulování hypotézy:</a:t>
            </a:r>
          </a:p>
          <a:p>
            <a:pPr marL="0" indent="0">
              <a:buNone/>
            </a:pPr>
            <a:r>
              <a:rPr lang="cs-CZ" dirty="0"/>
              <a:t>H0 (Nulová „statistická“ hypotéza): Rizikové chování v souvislosti s užíváním konopných drog nesouvisí s pobytem v SVL.</a:t>
            </a:r>
          </a:p>
          <a:p>
            <a:pPr marL="0" indent="0">
              <a:buNone/>
            </a:pPr>
            <a:r>
              <a:rPr lang="cs-CZ" dirty="0"/>
              <a:t>H1: Rizikové chování v souvislosti s užíváním konopných drog souvisí s pobytem SVL.</a:t>
            </a:r>
          </a:p>
          <a:p>
            <a:pPr marL="0" indent="0">
              <a:buNone/>
            </a:pPr>
            <a:r>
              <a:rPr lang="cs-CZ" dirty="0"/>
              <a:t>b) </a:t>
            </a:r>
            <a:r>
              <a:rPr lang="cs-CZ" u="sng" dirty="0"/>
              <a:t>Kontrola, určení charakteristik proměnných a jejich úprava:</a:t>
            </a:r>
          </a:p>
          <a:p>
            <a:pPr marL="514350" indent="-514350">
              <a:buFont typeface="+mj-lt"/>
              <a:buAutoNum type="arabicPeriod"/>
            </a:pPr>
            <a:r>
              <a:rPr lang="cs-CZ" dirty="0"/>
              <a:t>Zjištění charakteristik proměnné</a:t>
            </a:r>
          </a:p>
          <a:p>
            <a:pPr marL="514350" indent="-514350">
              <a:buFont typeface="+mj-lt"/>
              <a:buAutoNum type="arabicPeriod"/>
            </a:pPr>
            <a:r>
              <a:rPr lang="cs-CZ" dirty="0"/>
              <a:t>Podívat se, jak jednotlivé proměnné vypadají a kde je najdeme v dotazníku</a:t>
            </a:r>
          </a:p>
          <a:p>
            <a:pPr marL="514350" indent="-514350">
              <a:buFont typeface="+mj-lt"/>
              <a:buAutoNum type="arabicPeriod"/>
            </a:pPr>
            <a:r>
              <a:rPr lang="cs-CZ" dirty="0"/>
              <a:t>Případná úprava proměnných (učinili jsme již částečně v rámci vyhodnocení </a:t>
            </a:r>
            <a:r>
              <a:rPr lang="cs-CZ" dirty="0" err="1"/>
              <a:t>CASTu</a:t>
            </a:r>
            <a:r>
              <a:rPr lang="cs-CZ" dirty="0"/>
              <a:t>)</a:t>
            </a:r>
          </a:p>
        </p:txBody>
      </p:sp>
    </p:spTree>
    <p:extLst>
      <p:ext uri="{BB962C8B-B14F-4D97-AF65-F5344CB8AC3E}">
        <p14:creationId xmlns:p14="http://schemas.microsoft.com/office/powerpoint/2010/main" val="893168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6EB2E4-6B96-C44E-9D43-7227B8698DE0}"/>
              </a:ext>
            </a:extLst>
          </p:cNvPr>
          <p:cNvSpPr>
            <a:spLocks noGrp="1"/>
          </p:cNvSpPr>
          <p:nvPr>
            <p:ph type="title"/>
          </p:nvPr>
        </p:nvSpPr>
        <p:spPr/>
        <p:txBody>
          <a:bodyPr>
            <a:normAutofit/>
          </a:bodyPr>
          <a:lstStyle/>
          <a:p>
            <a:r>
              <a:rPr lang="cs-CZ" dirty="0"/>
              <a:t>1. Kontrola, určení charakteristik proměnných a jejich úprava</a:t>
            </a:r>
          </a:p>
        </p:txBody>
      </p:sp>
      <p:sp>
        <p:nvSpPr>
          <p:cNvPr id="3" name="Zástupný obsah 2">
            <a:extLst>
              <a:ext uri="{FF2B5EF4-FFF2-40B4-BE49-F238E27FC236}">
                <a16:creationId xmlns:a16="http://schemas.microsoft.com/office/drawing/2014/main" id="{37D8AAA0-C7B1-DB40-AD76-ED873284DCD5}"/>
              </a:ext>
            </a:extLst>
          </p:cNvPr>
          <p:cNvSpPr>
            <a:spLocks noGrp="1"/>
          </p:cNvSpPr>
          <p:nvPr>
            <p:ph idx="1"/>
          </p:nvPr>
        </p:nvSpPr>
        <p:spPr>
          <a:xfrm>
            <a:off x="838200" y="1908753"/>
            <a:ext cx="10515600" cy="4351338"/>
          </a:xfrm>
        </p:spPr>
        <p:txBody>
          <a:bodyPr>
            <a:normAutofit lnSpcReduction="10000"/>
          </a:bodyPr>
          <a:lstStyle/>
          <a:p>
            <a:pPr marL="0" indent="0">
              <a:buNone/>
            </a:pPr>
            <a:r>
              <a:rPr lang="cs-CZ" u="sng" dirty="0"/>
              <a:t>1. příslušnost k populaci SVL a n-SVL</a:t>
            </a:r>
            <a:r>
              <a:rPr lang="cs-CZ" dirty="0"/>
              <a:t> </a:t>
            </a:r>
          </a:p>
          <a:p>
            <a:pPr>
              <a:buFontTx/>
              <a:buChar char="-"/>
            </a:pPr>
            <a:r>
              <a:rPr lang="cs-CZ" dirty="0"/>
              <a:t>nebyla v dotazníku, byla zadána v rámci kódování</a:t>
            </a:r>
          </a:p>
          <a:p>
            <a:pPr>
              <a:buFontTx/>
              <a:buChar char="-"/>
            </a:pPr>
            <a:r>
              <a:rPr lang="cs-CZ" dirty="0"/>
              <a:t>název proměnné: skupina</a:t>
            </a:r>
          </a:p>
          <a:p>
            <a:pPr>
              <a:buFontTx/>
              <a:buChar char="-"/>
            </a:pPr>
            <a:r>
              <a:rPr lang="cs-CZ" dirty="0"/>
              <a:t>Najděte si v datech a dotazníku. O jaký typ proměnné se jedná?</a:t>
            </a:r>
          </a:p>
          <a:p>
            <a:pPr marL="0" indent="0">
              <a:buNone/>
            </a:pPr>
            <a:r>
              <a:rPr lang="cs-CZ" u="sng" dirty="0"/>
              <a:t>2. Rizikovost užívání konopí – výsledky CAST </a:t>
            </a:r>
          </a:p>
          <a:p>
            <a:pPr marL="0" indent="0">
              <a:buNone/>
            </a:pPr>
            <a:r>
              <a:rPr lang="cs-CZ" dirty="0"/>
              <a:t>- proměnná, kterou jsme upravili a vytvořili již dříve: </a:t>
            </a:r>
            <a:r>
              <a:rPr lang="cs-CZ" dirty="0" err="1"/>
              <a:t>CAST_cat</a:t>
            </a:r>
            <a:endParaRPr lang="cs-CZ" dirty="0"/>
          </a:p>
          <a:p>
            <a:pPr>
              <a:buFontTx/>
              <a:buChar char="-"/>
            </a:pPr>
            <a:r>
              <a:rPr lang="cs-CZ" dirty="0"/>
              <a:t>Vzhledem k charakteristikám této metody málo jednotlivců skóruje </a:t>
            </a:r>
          </a:p>
          <a:p>
            <a:pPr marL="0" indent="0">
              <a:buNone/>
            </a:pPr>
            <a:r>
              <a:rPr lang="cs-CZ" dirty="0"/>
              <a:t>v jednotlivých kategoriích testu CAST</a:t>
            </a:r>
          </a:p>
          <a:p>
            <a:pPr marL="0" indent="0">
              <a:buNone/>
            </a:pPr>
            <a:r>
              <a:rPr lang="cs-CZ" dirty="0"/>
              <a:t>- O jaký typ proměnné se jedná?</a:t>
            </a:r>
          </a:p>
          <a:p>
            <a:pPr marL="0" indent="0">
              <a:buNone/>
            </a:pPr>
            <a:endParaRPr lang="cs-CZ" dirty="0"/>
          </a:p>
        </p:txBody>
      </p:sp>
    </p:spTree>
    <p:extLst>
      <p:ext uri="{BB962C8B-B14F-4D97-AF65-F5344CB8AC3E}">
        <p14:creationId xmlns:p14="http://schemas.microsoft.com/office/powerpoint/2010/main" val="24785476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FFE117-A340-B543-869E-5A573F265E63}"/>
              </a:ext>
            </a:extLst>
          </p:cNvPr>
          <p:cNvSpPr>
            <a:spLocks noGrp="1"/>
          </p:cNvSpPr>
          <p:nvPr>
            <p:ph type="title"/>
          </p:nvPr>
        </p:nvSpPr>
        <p:spPr/>
        <p:txBody>
          <a:bodyPr>
            <a:normAutofit/>
          </a:bodyPr>
          <a:lstStyle/>
          <a:p>
            <a:r>
              <a:rPr lang="cs-CZ" dirty="0"/>
              <a:t>2. krok: Hledání vztahu</a:t>
            </a:r>
            <a:br>
              <a:rPr lang="cs-CZ" dirty="0"/>
            </a:br>
            <a:endParaRPr lang="cs-CZ" dirty="0"/>
          </a:p>
        </p:txBody>
      </p:sp>
      <p:sp>
        <p:nvSpPr>
          <p:cNvPr id="3" name="Zástupný obsah 2">
            <a:extLst>
              <a:ext uri="{FF2B5EF4-FFF2-40B4-BE49-F238E27FC236}">
                <a16:creationId xmlns:a16="http://schemas.microsoft.com/office/drawing/2014/main" id="{09573B82-1A98-9240-9CF2-88A5C533E466}"/>
              </a:ext>
            </a:extLst>
          </p:cNvPr>
          <p:cNvSpPr>
            <a:spLocks noGrp="1"/>
          </p:cNvSpPr>
          <p:nvPr>
            <p:ph idx="1"/>
          </p:nvPr>
        </p:nvSpPr>
        <p:spPr/>
        <p:txBody>
          <a:bodyPr>
            <a:normAutofit/>
          </a:bodyPr>
          <a:lstStyle/>
          <a:p>
            <a:pPr marL="0" indent="0">
              <a:buNone/>
            </a:pPr>
            <a:r>
              <a:rPr lang="cs-CZ" dirty="0"/>
              <a:t>1) Ověření předpokladů Chí-kvadrát testu:</a:t>
            </a:r>
          </a:p>
          <a:p>
            <a:r>
              <a:rPr lang="cs-CZ" dirty="0"/>
              <a:t>ověření předpokladu zaplnění tabulky: </a:t>
            </a:r>
            <a:r>
              <a:rPr lang="cs-CZ" b="1" dirty="0"/>
              <a:t>očekáváné hodnoty </a:t>
            </a:r>
            <a:r>
              <a:rPr lang="cs-CZ" dirty="0"/>
              <a:t>musí být v </a:t>
            </a:r>
            <a:r>
              <a:rPr lang="cs-CZ" b="1" dirty="0"/>
              <a:t>80 % buněk větší než 5</a:t>
            </a:r>
          </a:p>
          <a:p>
            <a:r>
              <a:rPr lang="cs-CZ" dirty="0"/>
              <a:t>žádná buňka by neměla mít </a:t>
            </a:r>
            <a:r>
              <a:rPr lang="cs-CZ" b="1" dirty="0"/>
              <a:t>očekávanou hodnotu</a:t>
            </a:r>
            <a:r>
              <a:rPr lang="cs-CZ" dirty="0"/>
              <a:t> menší než 1(2)</a:t>
            </a:r>
          </a:p>
          <a:p>
            <a:pPr>
              <a:buFont typeface="Wingdings" panose="05000000000000000000" pitchFamily="2" charset="2"/>
              <a:buChar char="Ø"/>
            </a:pPr>
            <a:r>
              <a:rPr lang="cs-CZ" dirty="0"/>
              <a:t> vygeneruji kontingenční tabulku</a:t>
            </a:r>
          </a:p>
          <a:p>
            <a:pPr marL="0" indent="0">
              <a:buNone/>
            </a:pPr>
            <a:endParaRPr lang="cs-CZ" dirty="0"/>
          </a:p>
        </p:txBody>
      </p:sp>
      <p:pic>
        <p:nvPicPr>
          <p:cNvPr id="7" name="Obrázek 6">
            <a:extLst>
              <a:ext uri="{FF2B5EF4-FFF2-40B4-BE49-F238E27FC236}">
                <a16:creationId xmlns:a16="http://schemas.microsoft.com/office/drawing/2014/main" id="{746F4752-90EF-4FB4-B0AA-26C53A91C906}"/>
              </a:ext>
            </a:extLst>
          </p:cNvPr>
          <p:cNvPicPr>
            <a:picLocks noChangeAspect="1"/>
          </p:cNvPicPr>
          <p:nvPr/>
        </p:nvPicPr>
        <p:blipFill>
          <a:blip r:embed="rId2"/>
          <a:stretch>
            <a:fillRect/>
          </a:stretch>
        </p:blipFill>
        <p:spPr>
          <a:xfrm>
            <a:off x="2843495" y="4175528"/>
            <a:ext cx="5182049" cy="2682472"/>
          </a:xfrm>
          <a:prstGeom prst="rect">
            <a:avLst/>
          </a:prstGeom>
        </p:spPr>
      </p:pic>
      <p:sp>
        <p:nvSpPr>
          <p:cNvPr id="8" name="Ovál 7">
            <a:extLst>
              <a:ext uri="{FF2B5EF4-FFF2-40B4-BE49-F238E27FC236}">
                <a16:creationId xmlns:a16="http://schemas.microsoft.com/office/drawing/2014/main" id="{AF19A73C-77B3-40C7-BDC9-CA4FB4C82588}"/>
              </a:ext>
            </a:extLst>
          </p:cNvPr>
          <p:cNvSpPr/>
          <p:nvPr/>
        </p:nvSpPr>
        <p:spPr>
          <a:xfrm>
            <a:off x="2843495" y="4727643"/>
            <a:ext cx="1923058" cy="6712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40073741-3C52-4BB6-A843-34F67C879A42}"/>
              </a:ext>
            </a:extLst>
          </p:cNvPr>
          <p:cNvSpPr/>
          <p:nvPr/>
        </p:nvSpPr>
        <p:spPr>
          <a:xfrm>
            <a:off x="4811725" y="4904361"/>
            <a:ext cx="622794" cy="3177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66983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1F08CC-0E28-C247-933B-82880508CCBE}"/>
              </a:ext>
            </a:extLst>
          </p:cNvPr>
          <p:cNvSpPr>
            <a:spLocks noGrp="1"/>
          </p:cNvSpPr>
          <p:nvPr>
            <p:ph type="title"/>
          </p:nvPr>
        </p:nvSpPr>
        <p:spPr/>
        <p:txBody>
          <a:bodyPr>
            <a:normAutofit/>
          </a:bodyPr>
          <a:lstStyle/>
          <a:p>
            <a:r>
              <a:rPr lang="cs-CZ" dirty="0"/>
              <a:t>2. krok: Ověření předpokladů Chí-kvadrát testu</a:t>
            </a:r>
          </a:p>
        </p:txBody>
      </p:sp>
      <mc:AlternateContent xmlns:mc="http://schemas.openxmlformats.org/markup-compatibility/2006" xmlns:p14="http://schemas.microsoft.com/office/powerpoint/2010/main">
        <mc:Choice Requires="p14">
          <p:contentPart p14:bwMode="auto" r:id="rId2">
            <p14:nvContentPartPr>
              <p14:cNvPr id="6" name="Rukopis 5">
                <a:extLst>
                  <a:ext uri="{FF2B5EF4-FFF2-40B4-BE49-F238E27FC236}">
                    <a16:creationId xmlns:a16="http://schemas.microsoft.com/office/drawing/2014/main" id="{B502B0C5-9AED-D74B-A38F-08CAB558C740}"/>
                  </a:ext>
                </a:extLst>
              </p14:cNvPr>
              <p14:cNvContentPartPr/>
              <p14:nvPr/>
            </p14:nvContentPartPr>
            <p14:xfrm>
              <a:off x="3950100" y="7427115"/>
              <a:ext cx="360" cy="360"/>
            </p14:xfrm>
          </p:contentPart>
        </mc:Choice>
        <mc:Fallback xmlns="">
          <p:pic>
            <p:nvPicPr>
              <p:cNvPr id="6" name="Rukopis 5">
                <a:extLst>
                  <a:ext uri="{FF2B5EF4-FFF2-40B4-BE49-F238E27FC236}">
                    <a16:creationId xmlns:a16="http://schemas.microsoft.com/office/drawing/2014/main" id="{B502B0C5-9AED-D74B-A38F-08CAB558C740}"/>
                  </a:ext>
                </a:extLst>
              </p:cNvPr>
              <p:cNvPicPr/>
              <p:nvPr/>
            </p:nvPicPr>
            <p:blipFill>
              <a:blip r:embed="rId3"/>
              <a:stretch>
                <a:fillRect/>
              </a:stretch>
            </p:blipFill>
            <p:spPr>
              <a:xfrm>
                <a:off x="3941100" y="74181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Rukopis 2">
                <a:extLst>
                  <a:ext uri="{FF2B5EF4-FFF2-40B4-BE49-F238E27FC236}">
                    <a16:creationId xmlns:a16="http://schemas.microsoft.com/office/drawing/2014/main" id="{91BEB2F1-E931-394D-B161-0E8448995044}"/>
                  </a:ext>
                </a:extLst>
              </p14:cNvPr>
              <p14:cNvContentPartPr/>
              <p14:nvPr/>
            </p14:nvContentPartPr>
            <p14:xfrm>
              <a:off x="9782820" y="6258892"/>
              <a:ext cx="360" cy="360"/>
            </p14:xfrm>
          </p:contentPart>
        </mc:Choice>
        <mc:Fallback xmlns="">
          <p:pic>
            <p:nvPicPr>
              <p:cNvPr id="3" name="Rukopis 2">
                <a:extLst>
                  <a:ext uri="{FF2B5EF4-FFF2-40B4-BE49-F238E27FC236}">
                    <a16:creationId xmlns:a16="http://schemas.microsoft.com/office/drawing/2014/main" id="{91BEB2F1-E931-394D-B161-0E8448995044}"/>
                  </a:ext>
                </a:extLst>
              </p:cNvPr>
              <p:cNvPicPr/>
              <p:nvPr/>
            </p:nvPicPr>
            <p:blipFill>
              <a:blip r:embed="rId3"/>
              <a:stretch>
                <a:fillRect/>
              </a:stretch>
            </p:blipFill>
            <p:spPr>
              <a:xfrm>
                <a:off x="9773820" y="62498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Rukopis 11">
                <a:extLst>
                  <a:ext uri="{FF2B5EF4-FFF2-40B4-BE49-F238E27FC236}">
                    <a16:creationId xmlns:a16="http://schemas.microsoft.com/office/drawing/2014/main" id="{F302DFE2-3B1F-FD4B-AC8B-1B19873B5FB2}"/>
                  </a:ext>
                </a:extLst>
              </p14:cNvPr>
              <p14:cNvContentPartPr/>
              <p14:nvPr/>
            </p14:nvContentPartPr>
            <p14:xfrm>
              <a:off x="8985780" y="6498292"/>
              <a:ext cx="360" cy="360"/>
            </p14:xfrm>
          </p:contentPart>
        </mc:Choice>
        <mc:Fallback xmlns="">
          <p:pic>
            <p:nvPicPr>
              <p:cNvPr id="12" name="Rukopis 11">
                <a:extLst>
                  <a:ext uri="{FF2B5EF4-FFF2-40B4-BE49-F238E27FC236}">
                    <a16:creationId xmlns:a16="http://schemas.microsoft.com/office/drawing/2014/main" id="{F302DFE2-3B1F-FD4B-AC8B-1B19873B5FB2}"/>
                  </a:ext>
                </a:extLst>
              </p:cNvPr>
              <p:cNvPicPr/>
              <p:nvPr/>
            </p:nvPicPr>
            <p:blipFill>
              <a:blip r:embed="rId3"/>
              <a:stretch>
                <a:fillRect/>
              </a:stretch>
            </p:blipFill>
            <p:spPr>
              <a:xfrm>
                <a:off x="8976780" y="6489292"/>
                <a:ext cx="18000" cy="18000"/>
              </a:xfrm>
              <a:prstGeom prst="rect">
                <a:avLst/>
              </a:prstGeom>
            </p:spPr>
          </p:pic>
        </mc:Fallback>
      </mc:AlternateContent>
      <p:pic>
        <p:nvPicPr>
          <p:cNvPr id="10" name="Obrázek 9">
            <a:extLst>
              <a:ext uri="{FF2B5EF4-FFF2-40B4-BE49-F238E27FC236}">
                <a16:creationId xmlns:a16="http://schemas.microsoft.com/office/drawing/2014/main" id="{0B54DD2C-81BB-4A06-9051-0AD3E8AB1C73}"/>
              </a:ext>
            </a:extLst>
          </p:cNvPr>
          <p:cNvPicPr>
            <a:picLocks noChangeAspect="1"/>
          </p:cNvPicPr>
          <p:nvPr/>
        </p:nvPicPr>
        <p:blipFill>
          <a:blip r:embed="rId6"/>
          <a:stretch>
            <a:fillRect/>
          </a:stretch>
        </p:blipFill>
        <p:spPr>
          <a:xfrm>
            <a:off x="2189727" y="1926637"/>
            <a:ext cx="3520745" cy="1714649"/>
          </a:xfrm>
          <a:prstGeom prst="rect">
            <a:avLst/>
          </a:prstGeom>
        </p:spPr>
      </p:pic>
      <p:sp>
        <p:nvSpPr>
          <p:cNvPr id="13" name="TextovéPole 12">
            <a:extLst>
              <a:ext uri="{FF2B5EF4-FFF2-40B4-BE49-F238E27FC236}">
                <a16:creationId xmlns:a16="http://schemas.microsoft.com/office/drawing/2014/main" id="{6305569E-8209-46FE-B23B-F445ECF3AB33}"/>
              </a:ext>
            </a:extLst>
          </p:cNvPr>
          <p:cNvSpPr txBox="1"/>
          <p:nvPr/>
        </p:nvSpPr>
        <p:spPr>
          <a:xfrm>
            <a:off x="1220838" y="3934280"/>
            <a:ext cx="5458522" cy="923330"/>
          </a:xfrm>
          <a:prstGeom prst="rect">
            <a:avLst/>
          </a:prstGeom>
          <a:noFill/>
        </p:spPr>
        <p:txBody>
          <a:bodyPr wrap="square" rtlCol="0">
            <a:spAutoFit/>
          </a:bodyPr>
          <a:lstStyle/>
          <a:p>
            <a:pPr marL="285750" indent="-285750">
              <a:buFont typeface="Arial" panose="020B0604020202020204" pitchFamily="34" charset="0"/>
              <a:buChar char="•"/>
            </a:pPr>
            <a:r>
              <a:rPr lang="cs-CZ" dirty="0"/>
              <a:t>2 buňky ze 6 mají očekávanou četnost menší než 5</a:t>
            </a:r>
          </a:p>
          <a:p>
            <a:pPr marL="285750" indent="-285750">
              <a:buFont typeface="Wingdings" panose="05000000000000000000" pitchFamily="2" charset="2"/>
              <a:buChar char="Ø"/>
            </a:pPr>
            <a:r>
              <a:rPr lang="cs-CZ" dirty="0"/>
              <a:t>33 %</a:t>
            </a:r>
          </a:p>
          <a:p>
            <a:pPr marL="285750" indent="-285750">
              <a:buFont typeface="Wingdings" panose="05000000000000000000" pitchFamily="2" charset="2"/>
              <a:buChar char="Ø"/>
            </a:pPr>
            <a:r>
              <a:rPr lang="cs-CZ" dirty="0"/>
              <a:t>Jsou předpoklady naplněny?</a:t>
            </a:r>
          </a:p>
        </p:txBody>
      </p:sp>
    </p:spTree>
    <p:extLst>
      <p:ext uri="{BB962C8B-B14F-4D97-AF65-F5344CB8AC3E}">
        <p14:creationId xmlns:p14="http://schemas.microsoft.com/office/powerpoint/2010/main" val="1676484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1F08CC-0E28-C247-933B-82880508CCBE}"/>
              </a:ext>
            </a:extLst>
          </p:cNvPr>
          <p:cNvSpPr>
            <a:spLocks noGrp="1"/>
          </p:cNvSpPr>
          <p:nvPr>
            <p:ph type="title"/>
          </p:nvPr>
        </p:nvSpPr>
        <p:spPr/>
        <p:txBody>
          <a:bodyPr>
            <a:normAutofit/>
          </a:bodyPr>
          <a:lstStyle/>
          <a:p>
            <a:r>
              <a:rPr lang="cs-CZ" dirty="0"/>
              <a:t>2. krok: Ověření předpokladů Chí-kvadrát testu</a:t>
            </a:r>
          </a:p>
        </p:txBody>
      </p:sp>
      <mc:AlternateContent xmlns:mc="http://schemas.openxmlformats.org/markup-compatibility/2006" xmlns:p14="http://schemas.microsoft.com/office/powerpoint/2010/main">
        <mc:Choice Requires="p14">
          <p:contentPart p14:bwMode="auto" r:id="rId2">
            <p14:nvContentPartPr>
              <p14:cNvPr id="6" name="Rukopis 5">
                <a:extLst>
                  <a:ext uri="{FF2B5EF4-FFF2-40B4-BE49-F238E27FC236}">
                    <a16:creationId xmlns:a16="http://schemas.microsoft.com/office/drawing/2014/main" id="{B502B0C5-9AED-D74B-A38F-08CAB558C740}"/>
                  </a:ext>
                </a:extLst>
              </p14:cNvPr>
              <p14:cNvContentPartPr/>
              <p14:nvPr/>
            </p14:nvContentPartPr>
            <p14:xfrm>
              <a:off x="3950100" y="7427115"/>
              <a:ext cx="360" cy="360"/>
            </p14:xfrm>
          </p:contentPart>
        </mc:Choice>
        <mc:Fallback xmlns="">
          <p:pic>
            <p:nvPicPr>
              <p:cNvPr id="6" name="Rukopis 5">
                <a:extLst>
                  <a:ext uri="{FF2B5EF4-FFF2-40B4-BE49-F238E27FC236}">
                    <a16:creationId xmlns:a16="http://schemas.microsoft.com/office/drawing/2014/main" id="{B502B0C5-9AED-D74B-A38F-08CAB558C740}"/>
                  </a:ext>
                </a:extLst>
              </p:cNvPr>
              <p:cNvPicPr/>
              <p:nvPr/>
            </p:nvPicPr>
            <p:blipFill>
              <a:blip r:embed="rId6"/>
              <a:stretch>
                <a:fillRect/>
              </a:stretch>
            </p:blipFill>
            <p:spPr>
              <a:xfrm>
                <a:off x="3941100" y="7418475"/>
                <a:ext cx="18000" cy="18000"/>
              </a:xfrm>
              <a:prstGeom prst="rect">
                <a:avLst/>
              </a:prstGeom>
            </p:spPr>
          </p:pic>
        </mc:Fallback>
      </mc:AlternateContent>
      <p:sp>
        <p:nvSpPr>
          <p:cNvPr id="7" name="TextovéPole 6">
            <a:extLst>
              <a:ext uri="{FF2B5EF4-FFF2-40B4-BE49-F238E27FC236}">
                <a16:creationId xmlns:a16="http://schemas.microsoft.com/office/drawing/2014/main" id="{13E0EB15-48C6-F54B-B9E7-0FCF7672F50C}"/>
              </a:ext>
            </a:extLst>
          </p:cNvPr>
          <p:cNvSpPr txBox="1"/>
          <p:nvPr/>
        </p:nvSpPr>
        <p:spPr>
          <a:xfrm>
            <a:off x="4531848" y="5470708"/>
            <a:ext cx="2726860" cy="830997"/>
          </a:xfrm>
          <a:prstGeom prst="rect">
            <a:avLst/>
          </a:prstGeom>
          <a:noFill/>
        </p:spPr>
        <p:txBody>
          <a:bodyPr wrap="square" rtlCol="0">
            <a:spAutoFit/>
          </a:bodyPr>
          <a:lstStyle/>
          <a:p>
            <a:r>
              <a:rPr lang="cs-CZ" sz="2400" dirty="0">
                <a:solidFill>
                  <a:srgbClr val="FF0000"/>
                </a:solidFill>
              </a:rPr>
              <a:t>Předpoklady nejsou naplněny! Co s tím?</a:t>
            </a:r>
          </a:p>
        </p:txBody>
      </p:sp>
      <p:pic>
        <p:nvPicPr>
          <p:cNvPr id="8" name="Obrázek 7">
            <a:extLst>
              <a:ext uri="{FF2B5EF4-FFF2-40B4-BE49-F238E27FC236}">
                <a16:creationId xmlns:a16="http://schemas.microsoft.com/office/drawing/2014/main" id="{45D9B59F-9403-A945-A4EF-764252F10227}"/>
              </a:ext>
            </a:extLst>
          </p:cNvPr>
          <p:cNvPicPr>
            <a:picLocks noChangeAspect="1"/>
          </p:cNvPicPr>
          <p:nvPr/>
        </p:nvPicPr>
        <p:blipFill>
          <a:blip r:embed="rId7"/>
          <a:stretch>
            <a:fillRect/>
          </a:stretch>
        </p:blipFill>
        <p:spPr>
          <a:xfrm>
            <a:off x="7809573" y="4371731"/>
            <a:ext cx="4101703" cy="3028950"/>
          </a:xfrm>
          <a:prstGeom prst="rect">
            <a:avLst/>
          </a:prstGeom>
        </p:spPr>
      </p:pic>
      <p:pic>
        <p:nvPicPr>
          <p:cNvPr id="9" name="Obrázek 8">
            <a:extLst>
              <a:ext uri="{FF2B5EF4-FFF2-40B4-BE49-F238E27FC236}">
                <a16:creationId xmlns:a16="http://schemas.microsoft.com/office/drawing/2014/main" id="{CEA80CAD-ACD3-0740-8302-585C4FA1D480}"/>
              </a:ext>
            </a:extLst>
          </p:cNvPr>
          <p:cNvPicPr>
            <a:picLocks noChangeAspect="1"/>
          </p:cNvPicPr>
          <p:nvPr/>
        </p:nvPicPr>
        <p:blipFill>
          <a:blip r:embed="rId8"/>
          <a:stretch>
            <a:fillRect/>
          </a:stretch>
        </p:blipFill>
        <p:spPr>
          <a:xfrm>
            <a:off x="166762" y="2686747"/>
            <a:ext cx="3906788" cy="3906788"/>
          </a:xfrm>
          <a:prstGeom prst="rect">
            <a:avLst/>
          </a:prstGeom>
        </p:spPr>
      </p:pic>
      <p:pic>
        <p:nvPicPr>
          <p:cNvPr id="11" name="Obrázek 10">
            <a:extLst>
              <a:ext uri="{FF2B5EF4-FFF2-40B4-BE49-F238E27FC236}">
                <a16:creationId xmlns:a16="http://schemas.microsoft.com/office/drawing/2014/main" id="{094DC51F-4C95-AF48-8543-5AF6A50589E9}"/>
              </a:ext>
            </a:extLst>
          </p:cNvPr>
          <p:cNvPicPr>
            <a:picLocks noChangeAspect="1"/>
          </p:cNvPicPr>
          <p:nvPr/>
        </p:nvPicPr>
        <p:blipFill>
          <a:blip r:embed="rId9"/>
          <a:stretch>
            <a:fillRect/>
          </a:stretch>
        </p:blipFill>
        <p:spPr>
          <a:xfrm>
            <a:off x="3090911" y="1298677"/>
            <a:ext cx="2339398" cy="3028950"/>
          </a:xfrm>
          <a:prstGeom prst="rect">
            <a:avLst/>
          </a:prstGeom>
        </p:spPr>
      </p:pic>
      <mc:AlternateContent xmlns:mc="http://schemas.openxmlformats.org/markup-compatibility/2006" xmlns:p14="http://schemas.microsoft.com/office/powerpoint/2010/main">
        <mc:Choice Requires="p14">
          <p:contentPart p14:bwMode="auto" r:id="rId10">
            <p14:nvContentPartPr>
              <p14:cNvPr id="3" name="Rukopis 2">
                <a:extLst>
                  <a:ext uri="{FF2B5EF4-FFF2-40B4-BE49-F238E27FC236}">
                    <a16:creationId xmlns:a16="http://schemas.microsoft.com/office/drawing/2014/main" id="{91BEB2F1-E931-394D-B161-0E8448995044}"/>
                  </a:ext>
                </a:extLst>
              </p14:cNvPr>
              <p14:cNvContentPartPr/>
              <p14:nvPr/>
            </p14:nvContentPartPr>
            <p14:xfrm>
              <a:off x="9782820" y="6258892"/>
              <a:ext cx="360" cy="360"/>
            </p14:xfrm>
          </p:contentPart>
        </mc:Choice>
        <mc:Fallback xmlns="">
          <p:pic>
            <p:nvPicPr>
              <p:cNvPr id="3" name="Rukopis 2">
                <a:extLst>
                  <a:ext uri="{FF2B5EF4-FFF2-40B4-BE49-F238E27FC236}">
                    <a16:creationId xmlns:a16="http://schemas.microsoft.com/office/drawing/2014/main" id="{91BEB2F1-E931-394D-B161-0E8448995044}"/>
                  </a:ext>
                </a:extLst>
              </p:cNvPr>
              <p:cNvPicPr/>
              <p:nvPr/>
            </p:nvPicPr>
            <p:blipFill>
              <a:blip r:embed="rId11"/>
              <a:stretch>
                <a:fillRect/>
              </a:stretch>
            </p:blipFill>
            <p:spPr>
              <a:xfrm>
                <a:off x="9773820" y="62502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Rukopis 11">
                <a:extLst>
                  <a:ext uri="{FF2B5EF4-FFF2-40B4-BE49-F238E27FC236}">
                    <a16:creationId xmlns:a16="http://schemas.microsoft.com/office/drawing/2014/main" id="{F302DFE2-3B1F-FD4B-AC8B-1B19873B5FB2}"/>
                  </a:ext>
                </a:extLst>
              </p14:cNvPr>
              <p14:cNvContentPartPr/>
              <p14:nvPr/>
            </p14:nvContentPartPr>
            <p14:xfrm>
              <a:off x="8985780" y="6498292"/>
              <a:ext cx="360" cy="360"/>
            </p14:xfrm>
          </p:contentPart>
        </mc:Choice>
        <mc:Fallback xmlns="">
          <p:pic>
            <p:nvPicPr>
              <p:cNvPr id="12" name="Rukopis 11">
                <a:extLst>
                  <a:ext uri="{FF2B5EF4-FFF2-40B4-BE49-F238E27FC236}">
                    <a16:creationId xmlns:a16="http://schemas.microsoft.com/office/drawing/2014/main" id="{F302DFE2-3B1F-FD4B-AC8B-1B19873B5FB2}"/>
                  </a:ext>
                </a:extLst>
              </p:cNvPr>
              <p:cNvPicPr/>
              <p:nvPr/>
            </p:nvPicPr>
            <p:blipFill>
              <a:blip r:embed="rId11"/>
              <a:stretch>
                <a:fillRect/>
              </a:stretch>
            </p:blipFill>
            <p:spPr>
              <a:xfrm>
                <a:off x="8977140" y="6489292"/>
                <a:ext cx="18000" cy="18000"/>
              </a:xfrm>
              <a:prstGeom prst="rect">
                <a:avLst/>
              </a:prstGeom>
            </p:spPr>
          </p:pic>
        </mc:Fallback>
      </mc:AlternateContent>
      <p:pic>
        <p:nvPicPr>
          <p:cNvPr id="10" name="Obrázek 9">
            <a:extLst>
              <a:ext uri="{FF2B5EF4-FFF2-40B4-BE49-F238E27FC236}">
                <a16:creationId xmlns:a16="http://schemas.microsoft.com/office/drawing/2014/main" id="{0B54DD2C-81BB-4A06-9051-0AD3E8AB1C73}"/>
              </a:ext>
            </a:extLst>
          </p:cNvPr>
          <p:cNvPicPr>
            <a:picLocks noChangeAspect="1"/>
          </p:cNvPicPr>
          <p:nvPr/>
        </p:nvPicPr>
        <p:blipFill>
          <a:blip r:embed="rId13"/>
          <a:stretch>
            <a:fillRect/>
          </a:stretch>
        </p:blipFill>
        <p:spPr>
          <a:xfrm>
            <a:off x="5716954" y="1228217"/>
            <a:ext cx="3520745" cy="1714649"/>
          </a:xfrm>
          <a:prstGeom prst="rect">
            <a:avLst/>
          </a:prstGeom>
        </p:spPr>
      </p:pic>
      <p:sp>
        <p:nvSpPr>
          <p:cNvPr id="13" name="TextovéPole 12">
            <a:extLst>
              <a:ext uri="{FF2B5EF4-FFF2-40B4-BE49-F238E27FC236}">
                <a16:creationId xmlns:a16="http://schemas.microsoft.com/office/drawing/2014/main" id="{6305569E-8209-46FE-B23B-F445ECF3AB33}"/>
              </a:ext>
            </a:extLst>
          </p:cNvPr>
          <p:cNvSpPr txBox="1"/>
          <p:nvPr/>
        </p:nvSpPr>
        <p:spPr>
          <a:xfrm>
            <a:off x="5895278" y="3287949"/>
            <a:ext cx="5458522" cy="646331"/>
          </a:xfrm>
          <a:prstGeom prst="rect">
            <a:avLst/>
          </a:prstGeom>
          <a:noFill/>
        </p:spPr>
        <p:txBody>
          <a:bodyPr wrap="square" rtlCol="0">
            <a:spAutoFit/>
          </a:bodyPr>
          <a:lstStyle/>
          <a:p>
            <a:pPr marL="285750" indent="-285750">
              <a:buFont typeface="Arial" panose="020B0604020202020204" pitchFamily="34" charset="0"/>
              <a:buChar char="•"/>
            </a:pPr>
            <a:r>
              <a:rPr lang="cs-CZ" dirty="0"/>
              <a:t>2 buňky ze 6 mají očekávanou četnost menší než 5</a:t>
            </a:r>
          </a:p>
          <a:p>
            <a:pPr marL="285750" indent="-285750">
              <a:buFont typeface="Wingdings" panose="05000000000000000000" pitchFamily="2" charset="2"/>
              <a:buChar char="Ø"/>
            </a:pPr>
            <a:r>
              <a:rPr lang="cs-CZ" dirty="0">
                <a:solidFill>
                  <a:srgbClr val="FF0000"/>
                </a:solidFill>
              </a:rPr>
              <a:t>33 %</a:t>
            </a:r>
          </a:p>
        </p:txBody>
      </p:sp>
    </p:spTree>
    <p:extLst>
      <p:ext uri="{BB962C8B-B14F-4D97-AF65-F5344CB8AC3E}">
        <p14:creationId xmlns:p14="http://schemas.microsoft.com/office/powerpoint/2010/main" val="17331494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E4940-4A44-144D-8EB3-E2443C58B658}"/>
              </a:ext>
            </a:extLst>
          </p:cNvPr>
          <p:cNvSpPr>
            <a:spLocks noGrp="1"/>
          </p:cNvSpPr>
          <p:nvPr>
            <p:ph type="title"/>
          </p:nvPr>
        </p:nvSpPr>
        <p:spPr>
          <a:xfrm>
            <a:off x="838200" y="-297657"/>
            <a:ext cx="10515600" cy="1325563"/>
          </a:xfrm>
        </p:spPr>
        <p:txBody>
          <a:bodyPr/>
          <a:lstStyle/>
          <a:p>
            <a:r>
              <a:rPr lang="cs-CZ" dirty="0"/>
              <a:t>2. krok: Úprava proměnných</a:t>
            </a:r>
          </a:p>
        </p:txBody>
      </p:sp>
      <p:sp>
        <p:nvSpPr>
          <p:cNvPr id="3" name="Zástupný obsah 2">
            <a:extLst>
              <a:ext uri="{FF2B5EF4-FFF2-40B4-BE49-F238E27FC236}">
                <a16:creationId xmlns:a16="http://schemas.microsoft.com/office/drawing/2014/main" id="{D554B768-D30D-C04C-A101-170973F18191}"/>
              </a:ext>
            </a:extLst>
          </p:cNvPr>
          <p:cNvSpPr>
            <a:spLocks noGrp="1"/>
          </p:cNvSpPr>
          <p:nvPr>
            <p:ph idx="1"/>
          </p:nvPr>
        </p:nvSpPr>
        <p:spPr>
          <a:xfrm>
            <a:off x="283029" y="788454"/>
            <a:ext cx="10515600" cy="4351338"/>
          </a:xfrm>
        </p:spPr>
        <p:txBody>
          <a:bodyPr>
            <a:normAutofit/>
          </a:bodyPr>
          <a:lstStyle/>
          <a:p>
            <a:r>
              <a:rPr lang="cs-CZ" dirty="0"/>
              <a:t>Jednou z možností je upravit proměnnou CAST vytvořením dvou kategorií</a:t>
            </a:r>
          </a:p>
          <a:p>
            <a:r>
              <a:rPr lang="cs-CZ" dirty="0"/>
              <a:t>Sloučíme kategorie následujícím způsobem:</a:t>
            </a:r>
          </a:p>
          <a:p>
            <a:pPr marL="0" indent="0">
              <a:buNone/>
            </a:pPr>
            <a:r>
              <a:rPr lang="cs-CZ" b="1" dirty="0"/>
              <a:t>1 </a:t>
            </a:r>
            <a:r>
              <a:rPr lang="cs-CZ" dirty="0"/>
              <a:t>(malé riziko) =</a:t>
            </a:r>
            <a:r>
              <a:rPr lang="cs-CZ" b="1" dirty="0"/>
              <a:t> 1 </a:t>
            </a:r>
            <a:r>
              <a:rPr lang="cs-CZ" dirty="0"/>
              <a:t>(představuje malé riziko rizikového chování)</a:t>
            </a:r>
          </a:p>
          <a:p>
            <a:pPr marL="0" indent="0">
              <a:buNone/>
            </a:pPr>
            <a:r>
              <a:rPr lang="cs-CZ" b="1" dirty="0"/>
              <a:t>2 </a:t>
            </a:r>
            <a:r>
              <a:rPr lang="cs-CZ" dirty="0"/>
              <a:t>(střední a vysoké riziko) </a:t>
            </a:r>
            <a:r>
              <a:rPr lang="cs-CZ" b="1" dirty="0"/>
              <a:t>= 2 </a:t>
            </a:r>
            <a:r>
              <a:rPr lang="cs-CZ" dirty="0"/>
              <a:t>(představují střední riziko rizikového chování) + </a:t>
            </a:r>
            <a:r>
              <a:rPr lang="cs-CZ" b="1" dirty="0"/>
              <a:t>3</a:t>
            </a:r>
            <a:r>
              <a:rPr lang="cs-CZ" dirty="0"/>
              <a:t> (představují vysoké riziko rizikového chování užívání konopných drog)</a:t>
            </a:r>
          </a:p>
          <a:p>
            <a:pPr marL="0" indent="0">
              <a:buNone/>
            </a:pPr>
            <a:endParaRPr lang="cs-CZ" dirty="0"/>
          </a:p>
          <a:p>
            <a:endParaRPr lang="cs-CZ" dirty="0"/>
          </a:p>
        </p:txBody>
      </p:sp>
      <p:pic>
        <p:nvPicPr>
          <p:cNvPr id="6" name="Obrázek 5"/>
          <p:cNvPicPr>
            <a:picLocks noChangeAspect="1"/>
          </p:cNvPicPr>
          <p:nvPr/>
        </p:nvPicPr>
        <p:blipFill>
          <a:blip r:embed="rId2"/>
          <a:stretch>
            <a:fillRect/>
          </a:stretch>
        </p:blipFill>
        <p:spPr>
          <a:xfrm>
            <a:off x="4109091" y="4107439"/>
            <a:ext cx="3572374" cy="1552792"/>
          </a:xfrm>
          <a:prstGeom prst="rect">
            <a:avLst/>
          </a:prstGeom>
        </p:spPr>
      </p:pic>
      <p:sp>
        <p:nvSpPr>
          <p:cNvPr id="4" name="Ovál 3"/>
          <p:cNvSpPr/>
          <p:nvPr/>
        </p:nvSpPr>
        <p:spPr>
          <a:xfrm>
            <a:off x="5416138" y="4802087"/>
            <a:ext cx="1524989" cy="6754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5148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98CBDB-5BD0-0DD5-E1CB-6D1C5AC9EC35}"/>
              </a:ext>
            </a:extLst>
          </p:cNvPr>
          <p:cNvSpPr>
            <a:spLocks noGrp="1"/>
          </p:cNvSpPr>
          <p:nvPr>
            <p:ph type="title"/>
          </p:nvPr>
        </p:nvSpPr>
        <p:spPr>
          <a:xfrm>
            <a:off x="838199" y="365125"/>
            <a:ext cx="10186851" cy="1235075"/>
          </a:xfrm>
        </p:spPr>
        <p:txBody>
          <a:bodyPr>
            <a:normAutofit fontScale="90000"/>
          </a:bodyPr>
          <a:lstStyle/>
          <a:p>
            <a:r>
              <a:rPr lang="cs-CZ" dirty="0"/>
              <a:t>Pro srovnání souborů je potřebujeme popsat. Jak popíšeme nějaký soubor? </a:t>
            </a:r>
          </a:p>
        </p:txBody>
      </p:sp>
      <p:sp>
        <p:nvSpPr>
          <p:cNvPr id="3" name="Zástupný obsah 2">
            <a:extLst>
              <a:ext uri="{FF2B5EF4-FFF2-40B4-BE49-F238E27FC236}">
                <a16:creationId xmlns:a16="http://schemas.microsoft.com/office/drawing/2014/main" id="{F72B6C5B-01CB-46AC-FF18-9C42C61E4C77}"/>
              </a:ext>
            </a:extLst>
          </p:cNvPr>
          <p:cNvSpPr>
            <a:spLocks noGrp="1"/>
          </p:cNvSpPr>
          <p:nvPr>
            <p:ph sz="half" idx="1"/>
          </p:nvPr>
        </p:nvSpPr>
        <p:spPr>
          <a:xfrm>
            <a:off x="838200" y="1600200"/>
            <a:ext cx="10748554" cy="4892675"/>
          </a:xfrm>
        </p:spPr>
        <p:txBody>
          <a:bodyPr>
            <a:normAutofit/>
          </a:bodyPr>
          <a:lstStyle/>
          <a:p>
            <a:r>
              <a:rPr lang="cs-CZ" dirty="0"/>
              <a:t>Jaká je např. výška hráčů NBA? </a:t>
            </a:r>
          </a:p>
          <a:p>
            <a:r>
              <a:rPr lang="cs-CZ" dirty="0"/>
              <a:t>Jak výsledky skóru AUDIT se vyskytují v populaci?</a:t>
            </a:r>
          </a:p>
          <a:p>
            <a:r>
              <a:rPr lang="cs-CZ" dirty="0"/>
              <a:t>Abychom náhodnou veličinu mohli plně popsat, musíme umět kvantifikovat, jak často ten který výsledek vyjde. </a:t>
            </a:r>
          </a:p>
          <a:p>
            <a:pPr>
              <a:buFont typeface="Wingdings" pitchFamily="2" charset="2"/>
              <a:buChar char="Ø"/>
            </a:pPr>
            <a:r>
              <a:rPr lang="cs-CZ" dirty="0"/>
              <a:t> popisujeme pomocí rozdělení pravděpodobnosti (někdy také distribuce pravděpodobnosti): každému jevu popisovanému touto veličinou je přiřazena určitá pravděpodobnost</a:t>
            </a:r>
          </a:p>
          <a:p>
            <a:pPr>
              <a:buFont typeface="Wingdings" pitchFamily="2" charset="2"/>
              <a:buChar char="Ø"/>
            </a:pPr>
            <a:r>
              <a:rPr lang="cs-CZ" dirty="0"/>
              <a:t> v případě diskrétních proměnných pravděpodobnostní funkci</a:t>
            </a:r>
          </a:p>
          <a:p>
            <a:pPr>
              <a:buFont typeface="Wingdings" pitchFamily="2" charset="2"/>
              <a:buChar char="Ø"/>
            </a:pPr>
            <a:r>
              <a:rPr lang="cs-CZ" dirty="0"/>
              <a:t> v případě spojitých proměnných používáme funkci hustoty pravděpodobnosti</a:t>
            </a:r>
          </a:p>
        </p:txBody>
      </p:sp>
    </p:spTree>
    <p:extLst>
      <p:ext uri="{BB962C8B-B14F-4D97-AF65-F5344CB8AC3E}">
        <p14:creationId xmlns:p14="http://schemas.microsoft.com/office/powerpoint/2010/main" val="5665186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E4940-4A44-144D-8EB3-E2443C58B658}"/>
              </a:ext>
            </a:extLst>
          </p:cNvPr>
          <p:cNvSpPr>
            <a:spLocks noGrp="1"/>
          </p:cNvSpPr>
          <p:nvPr>
            <p:ph type="title"/>
          </p:nvPr>
        </p:nvSpPr>
        <p:spPr>
          <a:xfrm>
            <a:off x="838200" y="0"/>
            <a:ext cx="10515600" cy="1325563"/>
          </a:xfrm>
        </p:spPr>
        <p:txBody>
          <a:bodyPr/>
          <a:lstStyle/>
          <a:p>
            <a:r>
              <a:rPr lang="cs-CZ" dirty="0"/>
              <a:t>2. krok: Úprava proměnných</a:t>
            </a:r>
          </a:p>
        </p:txBody>
      </p:sp>
      <p:pic>
        <p:nvPicPr>
          <p:cNvPr id="5" name="Obrázek 4">
            <a:extLst>
              <a:ext uri="{FF2B5EF4-FFF2-40B4-BE49-F238E27FC236}">
                <a16:creationId xmlns:a16="http://schemas.microsoft.com/office/drawing/2014/main" id="{14D2EF55-219F-44FE-978C-2509250E8224}"/>
              </a:ext>
            </a:extLst>
          </p:cNvPr>
          <p:cNvPicPr>
            <a:picLocks noChangeAspect="1"/>
          </p:cNvPicPr>
          <p:nvPr/>
        </p:nvPicPr>
        <p:blipFill>
          <a:blip r:embed="rId2"/>
          <a:stretch>
            <a:fillRect/>
          </a:stretch>
        </p:blipFill>
        <p:spPr>
          <a:xfrm>
            <a:off x="2311751" y="1889361"/>
            <a:ext cx="6226080" cy="3604572"/>
          </a:xfrm>
          <a:prstGeom prst="rect">
            <a:avLst/>
          </a:prstGeom>
        </p:spPr>
      </p:pic>
    </p:spTree>
    <p:extLst>
      <p:ext uri="{BB962C8B-B14F-4D97-AF65-F5344CB8AC3E}">
        <p14:creationId xmlns:p14="http://schemas.microsoft.com/office/powerpoint/2010/main" val="3935255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4FEC72-7657-462A-ABCA-BF84F0A586DB}"/>
              </a:ext>
            </a:extLst>
          </p:cNvPr>
          <p:cNvSpPr>
            <a:spLocks noGrp="1"/>
          </p:cNvSpPr>
          <p:nvPr>
            <p:ph type="title"/>
          </p:nvPr>
        </p:nvSpPr>
        <p:spPr/>
        <p:txBody>
          <a:bodyPr/>
          <a:lstStyle/>
          <a:p>
            <a:r>
              <a:rPr lang="cs-CZ" dirty="0"/>
              <a:t>Kontrola překódování</a:t>
            </a:r>
          </a:p>
        </p:txBody>
      </p:sp>
      <p:sp>
        <p:nvSpPr>
          <p:cNvPr id="3" name="Zástupný obsah 2">
            <a:extLst>
              <a:ext uri="{FF2B5EF4-FFF2-40B4-BE49-F238E27FC236}">
                <a16:creationId xmlns:a16="http://schemas.microsoft.com/office/drawing/2014/main" id="{A1399427-54AA-40E5-A49E-956464E69174}"/>
              </a:ext>
            </a:extLst>
          </p:cNvPr>
          <p:cNvSpPr>
            <a:spLocks noGrp="1"/>
          </p:cNvSpPr>
          <p:nvPr>
            <p:ph idx="1"/>
          </p:nvPr>
        </p:nvSpPr>
        <p:spPr/>
        <p:txBody>
          <a:bodyPr/>
          <a:lstStyle/>
          <a:p>
            <a:r>
              <a:rPr lang="cs-CZ" dirty="0"/>
              <a:t>Zkuste si samy</a:t>
            </a:r>
          </a:p>
        </p:txBody>
      </p:sp>
    </p:spTree>
    <p:extLst>
      <p:ext uri="{BB962C8B-B14F-4D97-AF65-F5344CB8AC3E}">
        <p14:creationId xmlns:p14="http://schemas.microsoft.com/office/powerpoint/2010/main" val="14270003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D08A41-F8A5-4328-8BF8-4B1F9436D7A6}"/>
              </a:ext>
            </a:extLst>
          </p:cNvPr>
          <p:cNvSpPr>
            <a:spLocks noGrp="1"/>
          </p:cNvSpPr>
          <p:nvPr>
            <p:ph type="title"/>
          </p:nvPr>
        </p:nvSpPr>
        <p:spPr/>
        <p:txBody>
          <a:bodyPr/>
          <a:lstStyle/>
          <a:p>
            <a:r>
              <a:rPr lang="cs-CZ" dirty="0"/>
              <a:t>Výsledek</a:t>
            </a:r>
          </a:p>
        </p:txBody>
      </p:sp>
      <p:pic>
        <p:nvPicPr>
          <p:cNvPr id="5" name="Zástupný obsah 4">
            <a:extLst>
              <a:ext uri="{FF2B5EF4-FFF2-40B4-BE49-F238E27FC236}">
                <a16:creationId xmlns:a16="http://schemas.microsoft.com/office/drawing/2014/main" id="{84E13E32-9A8C-4DF1-BB3E-0127BF2EA5DE}"/>
              </a:ext>
            </a:extLst>
          </p:cNvPr>
          <p:cNvPicPr>
            <a:picLocks noGrp="1" noChangeAspect="1"/>
          </p:cNvPicPr>
          <p:nvPr>
            <p:ph idx="1"/>
          </p:nvPr>
        </p:nvPicPr>
        <p:blipFill>
          <a:blip r:embed="rId2"/>
          <a:stretch>
            <a:fillRect/>
          </a:stretch>
        </p:blipFill>
        <p:spPr>
          <a:xfrm>
            <a:off x="3969836" y="3216366"/>
            <a:ext cx="4252328" cy="1569856"/>
          </a:xfrm>
        </p:spPr>
      </p:pic>
    </p:spTree>
    <p:extLst>
      <p:ext uri="{BB962C8B-B14F-4D97-AF65-F5344CB8AC3E}">
        <p14:creationId xmlns:p14="http://schemas.microsoft.com/office/powerpoint/2010/main" val="12811610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D54CDE-C387-4146-9AB1-393882C4B245}"/>
              </a:ext>
            </a:extLst>
          </p:cNvPr>
          <p:cNvSpPr>
            <a:spLocks noGrp="1"/>
          </p:cNvSpPr>
          <p:nvPr>
            <p:ph type="title"/>
          </p:nvPr>
        </p:nvSpPr>
        <p:spPr/>
        <p:txBody>
          <a:bodyPr/>
          <a:lstStyle/>
          <a:p>
            <a:r>
              <a:rPr lang="cs-CZ" dirty="0"/>
              <a:t>2. krok: Ověření předpokladů Chí-kvadrát testu</a:t>
            </a:r>
          </a:p>
        </p:txBody>
      </p:sp>
      <p:sp>
        <p:nvSpPr>
          <p:cNvPr id="3" name="TextovéPole 2">
            <a:extLst>
              <a:ext uri="{FF2B5EF4-FFF2-40B4-BE49-F238E27FC236}">
                <a16:creationId xmlns:a16="http://schemas.microsoft.com/office/drawing/2014/main" id="{D3AE8CBF-891B-4A27-83B8-099FF22659AB}"/>
              </a:ext>
            </a:extLst>
          </p:cNvPr>
          <p:cNvSpPr txBox="1"/>
          <p:nvPr/>
        </p:nvSpPr>
        <p:spPr>
          <a:xfrm>
            <a:off x="992221" y="1945532"/>
            <a:ext cx="10175132" cy="954107"/>
          </a:xfrm>
          <a:prstGeom prst="rect">
            <a:avLst/>
          </a:prstGeom>
          <a:noFill/>
        </p:spPr>
        <p:txBody>
          <a:bodyPr wrap="square" rtlCol="0">
            <a:spAutoFit/>
          </a:bodyPr>
          <a:lstStyle/>
          <a:p>
            <a:pPr marL="285750" indent="-285750">
              <a:buFont typeface="Arial" panose="020B0604020202020204" pitchFamily="34" charset="0"/>
              <a:buChar char="•"/>
            </a:pPr>
            <a:r>
              <a:rPr lang="cs-CZ" sz="2800" dirty="0"/>
              <a:t>Zkuste si nejprve samy ověřit</a:t>
            </a:r>
          </a:p>
          <a:p>
            <a:pPr marL="285750" indent="-285750">
              <a:buFont typeface="Arial" panose="020B0604020202020204" pitchFamily="34" charset="0"/>
              <a:buChar char="•"/>
            </a:pPr>
            <a:r>
              <a:rPr lang="cs-CZ" sz="2800" dirty="0"/>
              <a:t>Proměnné: skupina, </a:t>
            </a:r>
            <a:r>
              <a:rPr lang="cs-CZ" sz="2800" dirty="0" err="1"/>
              <a:t>cast_rec</a:t>
            </a:r>
            <a:endParaRPr lang="cs-CZ" sz="2800" dirty="0"/>
          </a:p>
        </p:txBody>
      </p:sp>
    </p:spTree>
    <p:extLst>
      <p:ext uri="{BB962C8B-B14F-4D97-AF65-F5344CB8AC3E}">
        <p14:creationId xmlns:p14="http://schemas.microsoft.com/office/powerpoint/2010/main" val="2539269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D54CDE-C387-4146-9AB1-393882C4B245}"/>
              </a:ext>
            </a:extLst>
          </p:cNvPr>
          <p:cNvSpPr>
            <a:spLocks noGrp="1"/>
          </p:cNvSpPr>
          <p:nvPr>
            <p:ph type="title"/>
          </p:nvPr>
        </p:nvSpPr>
        <p:spPr/>
        <p:txBody>
          <a:bodyPr/>
          <a:lstStyle/>
          <a:p>
            <a:r>
              <a:rPr lang="cs-CZ" dirty="0"/>
              <a:t>2. krok: Ověření předpokladů Chí-kvadrát testu</a:t>
            </a:r>
          </a:p>
        </p:txBody>
      </p:sp>
      <p:pic>
        <p:nvPicPr>
          <p:cNvPr id="5" name="Obrázek 4">
            <a:extLst>
              <a:ext uri="{FF2B5EF4-FFF2-40B4-BE49-F238E27FC236}">
                <a16:creationId xmlns:a16="http://schemas.microsoft.com/office/drawing/2014/main" id="{36C8FB5F-8A02-B74C-A501-ACC307F8D59E}"/>
              </a:ext>
            </a:extLst>
          </p:cNvPr>
          <p:cNvPicPr>
            <a:picLocks noChangeAspect="1"/>
          </p:cNvPicPr>
          <p:nvPr/>
        </p:nvPicPr>
        <p:blipFill>
          <a:blip r:embed="rId2"/>
          <a:stretch>
            <a:fillRect/>
          </a:stretch>
        </p:blipFill>
        <p:spPr>
          <a:xfrm>
            <a:off x="0" y="1690688"/>
            <a:ext cx="3906788" cy="3906788"/>
          </a:xfrm>
          <a:prstGeom prst="rect">
            <a:avLst/>
          </a:prstGeom>
        </p:spPr>
      </p:pic>
      <p:pic>
        <p:nvPicPr>
          <p:cNvPr id="6" name="Obrázek 5">
            <a:extLst>
              <a:ext uri="{FF2B5EF4-FFF2-40B4-BE49-F238E27FC236}">
                <a16:creationId xmlns:a16="http://schemas.microsoft.com/office/drawing/2014/main" id="{8CEEB5B5-0A17-8746-A724-3C22B522B6A8}"/>
              </a:ext>
            </a:extLst>
          </p:cNvPr>
          <p:cNvPicPr>
            <a:picLocks noChangeAspect="1"/>
          </p:cNvPicPr>
          <p:nvPr/>
        </p:nvPicPr>
        <p:blipFill>
          <a:blip r:embed="rId2"/>
          <a:stretch>
            <a:fillRect/>
          </a:stretch>
        </p:blipFill>
        <p:spPr>
          <a:xfrm>
            <a:off x="2309887" y="2815335"/>
            <a:ext cx="2628203" cy="2628203"/>
          </a:xfrm>
          <a:prstGeom prst="rect">
            <a:avLst/>
          </a:prstGeom>
        </p:spPr>
      </p:pic>
      <p:pic>
        <p:nvPicPr>
          <p:cNvPr id="7" name="Obrázek 6">
            <a:extLst>
              <a:ext uri="{FF2B5EF4-FFF2-40B4-BE49-F238E27FC236}">
                <a16:creationId xmlns:a16="http://schemas.microsoft.com/office/drawing/2014/main" id="{E73BA242-36F5-F040-9050-FF9970B94F2D}"/>
              </a:ext>
            </a:extLst>
          </p:cNvPr>
          <p:cNvPicPr>
            <a:picLocks noChangeAspect="1"/>
          </p:cNvPicPr>
          <p:nvPr/>
        </p:nvPicPr>
        <p:blipFill>
          <a:blip r:embed="rId3"/>
          <a:stretch>
            <a:fillRect/>
          </a:stretch>
        </p:blipFill>
        <p:spPr>
          <a:xfrm>
            <a:off x="7960607" y="1250435"/>
            <a:ext cx="2800789" cy="2068275"/>
          </a:xfrm>
          <a:prstGeom prst="rect">
            <a:avLst/>
          </a:prstGeom>
        </p:spPr>
      </p:pic>
      <p:pic>
        <p:nvPicPr>
          <p:cNvPr id="8" name="Obrázek 7">
            <a:extLst>
              <a:ext uri="{FF2B5EF4-FFF2-40B4-BE49-F238E27FC236}">
                <a16:creationId xmlns:a16="http://schemas.microsoft.com/office/drawing/2014/main" id="{5713A01C-93C1-8046-A077-6D5F14052230}"/>
              </a:ext>
            </a:extLst>
          </p:cNvPr>
          <p:cNvPicPr>
            <a:picLocks noChangeAspect="1"/>
          </p:cNvPicPr>
          <p:nvPr/>
        </p:nvPicPr>
        <p:blipFill>
          <a:blip r:embed="rId4"/>
          <a:stretch>
            <a:fillRect/>
          </a:stretch>
        </p:blipFill>
        <p:spPr>
          <a:xfrm>
            <a:off x="9310604" y="1690688"/>
            <a:ext cx="2339398" cy="3028950"/>
          </a:xfrm>
          <a:prstGeom prst="rect">
            <a:avLst/>
          </a:prstGeom>
        </p:spPr>
      </p:pic>
      <p:pic>
        <p:nvPicPr>
          <p:cNvPr id="9" name="Obrázek 8">
            <a:extLst>
              <a:ext uri="{FF2B5EF4-FFF2-40B4-BE49-F238E27FC236}">
                <a16:creationId xmlns:a16="http://schemas.microsoft.com/office/drawing/2014/main" id="{A28EBF5D-30E1-7A40-AC29-77B535485169}"/>
              </a:ext>
            </a:extLst>
          </p:cNvPr>
          <p:cNvPicPr>
            <a:picLocks noChangeAspect="1"/>
          </p:cNvPicPr>
          <p:nvPr/>
        </p:nvPicPr>
        <p:blipFill>
          <a:blip r:embed="rId2"/>
          <a:stretch>
            <a:fillRect/>
          </a:stretch>
        </p:blipFill>
        <p:spPr>
          <a:xfrm>
            <a:off x="7453312" y="3175001"/>
            <a:ext cx="2628203" cy="2628203"/>
          </a:xfrm>
          <a:prstGeom prst="rect">
            <a:avLst/>
          </a:prstGeom>
        </p:spPr>
      </p:pic>
      <p:pic>
        <p:nvPicPr>
          <p:cNvPr id="10" name="Obrázek 9">
            <a:extLst>
              <a:ext uri="{FF2B5EF4-FFF2-40B4-BE49-F238E27FC236}">
                <a16:creationId xmlns:a16="http://schemas.microsoft.com/office/drawing/2014/main" id="{B9180560-325C-E448-8338-B55AEB611E5C}"/>
              </a:ext>
            </a:extLst>
          </p:cNvPr>
          <p:cNvPicPr>
            <a:picLocks noChangeAspect="1"/>
          </p:cNvPicPr>
          <p:nvPr/>
        </p:nvPicPr>
        <p:blipFill>
          <a:blip r:embed="rId3"/>
          <a:stretch>
            <a:fillRect/>
          </a:stretch>
        </p:blipFill>
        <p:spPr>
          <a:xfrm>
            <a:off x="975965" y="4636953"/>
            <a:ext cx="2800789" cy="2068275"/>
          </a:xfrm>
          <a:prstGeom prst="rect">
            <a:avLst/>
          </a:prstGeom>
        </p:spPr>
      </p:pic>
      <p:sp>
        <p:nvSpPr>
          <p:cNvPr id="12" name="TextovéPole 11">
            <a:extLst>
              <a:ext uri="{FF2B5EF4-FFF2-40B4-BE49-F238E27FC236}">
                <a16:creationId xmlns:a16="http://schemas.microsoft.com/office/drawing/2014/main" id="{0FB00151-EF9C-7342-92D2-F0562AF226B1}"/>
              </a:ext>
            </a:extLst>
          </p:cNvPr>
          <p:cNvSpPr txBox="1"/>
          <p:nvPr/>
        </p:nvSpPr>
        <p:spPr>
          <a:xfrm>
            <a:off x="4918153" y="3780961"/>
            <a:ext cx="2726860" cy="1200329"/>
          </a:xfrm>
          <a:prstGeom prst="rect">
            <a:avLst/>
          </a:prstGeom>
          <a:noFill/>
        </p:spPr>
        <p:txBody>
          <a:bodyPr wrap="square" rtlCol="0">
            <a:spAutoFit/>
          </a:bodyPr>
          <a:lstStyle/>
          <a:p>
            <a:r>
              <a:rPr lang="cs-CZ" sz="2400" dirty="0">
                <a:solidFill>
                  <a:srgbClr val="FF0000"/>
                </a:solidFill>
              </a:rPr>
              <a:t>Předpoklady nejsou stále naplněny! Co s tím?</a:t>
            </a:r>
          </a:p>
        </p:txBody>
      </p:sp>
      <p:pic>
        <p:nvPicPr>
          <p:cNvPr id="4" name="Obrázek 3">
            <a:extLst>
              <a:ext uri="{FF2B5EF4-FFF2-40B4-BE49-F238E27FC236}">
                <a16:creationId xmlns:a16="http://schemas.microsoft.com/office/drawing/2014/main" id="{C43716FF-4D83-4D24-9C0A-3E78B75327BD}"/>
              </a:ext>
            </a:extLst>
          </p:cNvPr>
          <p:cNvPicPr>
            <a:picLocks noChangeAspect="1"/>
          </p:cNvPicPr>
          <p:nvPr/>
        </p:nvPicPr>
        <p:blipFill>
          <a:blip r:embed="rId5"/>
          <a:stretch>
            <a:fillRect/>
          </a:stretch>
        </p:blipFill>
        <p:spPr>
          <a:xfrm>
            <a:off x="4363841" y="1105021"/>
            <a:ext cx="3139712" cy="1409822"/>
          </a:xfrm>
          <a:prstGeom prst="rect">
            <a:avLst/>
          </a:prstGeom>
        </p:spPr>
      </p:pic>
      <p:sp>
        <p:nvSpPr>
          <p:cNvPr id="13" name="TextovéPole 12">
            <a:extLst>
              <a:ext uri="{FF2B5EF4-FFF2-40B4-BE49-F238E27FC236}">
                <a16:creationId xmlns:a16="http://schemas.microsoft.com/office/drawing/2014/main" id="{12986D8E-7E6C-4300-969D-2263D72A9572}"/>
              </a:ext>
            </a:extLst>
          </p:cNvPr>
          <p:cNvSpPr txBox="1"/>
          <p:nvPr/>
        </p:nvSpPr>
        <p:spPr>
          <a:xfrm>
            <a:off x="4753585" y="2731885"/>
            <a:ext cx="2829761" cy="646331"/>
          </a:xfrm>
          <a:prstGeom prst="rect">
            <a:avLst/>
          </a:prstGeom>
          <a:noFill/>
        </p:spPr>
        <p:txBody>
          <a:bodyPr wrap="square" rtlCol="0">
            <a:spAutoFit/>
          </a:bodyPr>
          <a:lstStyle/>
          <a:p>
            <a:pPr marL="285750" indent="-285750">
              <a:buFont typeface="Arial" panose="020B0604020202020204" pitchFamily="34" charset="0"/>
              <a:buChar char="•"/>
            </a:pPr>
            <a:r>
              <a:rPr lang="cs-CZ" dirty="0"/>
              <a:t>1 buňka ze 4</a:t>
            </a:r>
          </a:p>
          <a:p>
            <a:pPr marL="285750" indent="-285750">
              <a:buFont typeface="Arial" panose="020B0604020202020204" pitchFamily="34" charset="0"/>
              <a:buChar char="•"/>
            </a:pPr>
            <a:r>
              <a:rPr lang="cs-CZ" dirty="0"/>
              <a:t>25 %</a:t>
            </a:r>
          </a:p>
        </p:txBody>
      </p:sp>
    </p:spTree>
    <p:extLst>
      <p:ext uri="{BB962C8B-B14F-4D97-AF65-F5344CB8AC3E}">
        <p14:creationId xmlns:p14="http://schemas.microsoft.com/office/powerpoint/2010/main" val="34752393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D51CBB-C49C-6346-A654-28348AD52C89}"/>
              </a:ext>
            </a:extLst>
          </p:cNvPr>
          <p:cNvSpPr>
            <a:spLocks noGrp="1"/>
          </p:cNvSpPr>
          <p:nvPr>
            <p:ph type="title"/>
          </p:nvPr>
        </p:nvSpPr>
        <p:spPr/>
        <p:txBody>
          <a:bodyPr/>
          <a:lstStyle/>
          <a:p>
            <a:r>
              <a:rPr lang="cs-CZ" dirty="0"/>
              <a:t>2. krok: Úprava proměnných a vyhodnocení (iterativní proces)</a:t>
            </a:r>
          </a:p>
        </p:txBody>
      </p:sp>
      <p:sp>
        <p:nvSpPr>
          <p:cNvPr id="3" name="Zástupný obsah 2">
            <a:extLst>
              <a:ext uri="{FF2B5EF4-FFF2-40B4-BE49-F238E27FC236}">
                <a16:creationId xmlns:a16="http://schemas.microsoft.com/office/drawing/2014/main" id="{89B9A589-1EA5-1145-83F7-74C43DDD198E}"/>
              </a:ext>
            </a:extLst>
          </p:cNvPr>
          <p:cNvSpPr>
            <a:spLocks noGrp="1"/>
          </p:cNvSpPr>
          <p:nvPr>
            <p:ph idx="1"/>
          </p:nvPr>
        </p:nvSpPr>
        <p:spPr>
          <a:xfrm>
            <a:off x="838199" y="1825624"/>
            <a:ext cx="10421983" cy="4518025"/>
          </a:xfrm>
        </p:spPr>
        <p:txBody>
          <a:bodyPr/>
          <a:lstStyle/>
          <a:p>
            <a:r>
              <a:rPr lang="cs-CZ" dirty="0"/>
              <a:t>Softwary nám nabízejí jiné druhy testů jako je např. </a:t>
            </a:r>
            <a:r>
              <a:rPr lang="cs-CZ" dirty="0" err="1"/>
              <a:t>Fisherův</a:t>
            </a:r>
            <a:r>
              <a:rPr lang="cs-CZ" dirty="0"/>
              <a:t> test</a:t>
            </a:r>
          </a:p>
          <a:p>
            <a:r>
              <a:rPr lang="cs-CZ" dirty="0"/>
              <a:t>Mají různé charakteristiky a předpoklady, do kterých nebudeme teď zabíhat….</a:t>
            </a:r>
          </a:p>
          <a:p>
            <a:r>
              <a:rPr lang="cs-CZ" dirty="0"/>
              <a:t>V zápočtovém testu, když nebudou naplněny předpoklady, tak analýzu stačí ukončit (pokud se nepodaří vyřešit překódováním)</a:t>
            </a:r>
          </a:p>
        </p:txBody>
      </p:sp>
    </p:spTree>
    <p:extLst>
      <p:ext uri="{BB962C8B-B14F-4D97-AF65-F5344CB8AC3E}">
        <p14:creationId xmlns:p14="http://schemas.microsoft.com/office/powerpoint/2010/main" val="15374828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E86129-A266-43C6-8F56-447E38FB91C1}"/>
              </a:ext>
            </a:extLst>
          </p:cNvPr>
          <p:cNvSpPr>
            <a:spLocks noGrp="1"/>
          </p:cNvSpPr>
          <p:nvPr>
            <p:ph type="title"/>
          </p:nvPr>
        </p:nvSpPr>
        <p:spPr/>
        <p:txBody>
          <a:bodyPr/>
          <a:lstStyle/>
          <a:p>
            <a:r>
              <a:rPr lang="cs-CZ" dirty="0"/>
              <a:t>Fischerův test</a:t>
            </a:r>
          </a:p>
        </p:txBody>
      </p:sp>
      <p:pic>
        <p:nvPicPr>
          <p:cNvPr id="5" name="Obrázek 4">
            <a:extLst>
              <a:ext uri="{FF2B5EF4-FFF2-40B4-BE49-F238E27FC236}">
                <a16:creationId xmlns:a16="http://schemas.microsoft.com/office/drawing/2014/main" id="{009BD0C5-C07F-4385-83C4-5FB9BB8F7DAE}"/>
              </a:ext>
            </a:extLst>
          </p:cNvPr>
          <p:cNvPicPr>
            <a:picLocks noChangeAspect="1"/>
          </p:cNvPicPr>
          <p:nvPr/>
        </p:nvPicPr>
        <p:blipFill>
          <a:blip r:embed="rId2"/>
          <a:stretch>
            <a:fillRect/>
          </a:stretch>
        </p:blipFill>
        <p:spPr>
          <a:xfrm>
            <a:off x="6482269" y="2464748"/>
            <a:ext cx="5608806" cy="2682472"/>
          </a:xfrm>
          <a:prstGeom prst="rect">
            <a:avLst/>
          </a:prstGeom>
        </p:spPr>
      </p:pic>
      <p:pic>
        <p:nvPicPr>
          <p:cNvPr id="7" name="Obrázek 6">
            <a:extLst>
              <a:ext uri="{FF2B5EF4-FFF2-40B4-BE49-F238E27FC236}">
                <a16:creationId xmlns:a16="http://schemas.microsoft.com/office/drawing/2014/main" id="{74A51EB7-85FC-4EF2-A774-2BE62CBB08AA}"/>
              </a:ext>
            </a:extLst>
          </p:cNvPr>
          <p:cNvPicPr>
            <a:picLocks noChangeAspect="1"/>
          </p:cNvPicPr>
          <p:nvPr/>
        </p:nvPicPr>
        <p:blipFill>
          <a:blip r:embed="rId3"/>
          <a:stretch>
            <a:fillRect/>
          </a:stretch>
        </p:blipFill>
        <p:spPr>
          <a:xfrm>
            <a:off x="838200" y="2346628"/>
            <a:ext cx="5220152" cy="2918713"/>
          </a:xfrm>
          <a:prstGeom prst="rect">
            <a:avLst/>
          </a:prstGeom>
        </p:spPr>
      </p:pic>
      <p:sp>
        <p:nvSpPr>
          <p:cNvPr id="8" name="Ovál 7">
            <a:extLst>
              <a:ext uri="{FF2B5EF4-FFF2-40B4-BE49-F238E27FC236}">
                <a16:creationId xmlns:a16="http://schemas.microsoft.com/office/drawing/2014/main" id="{55AB69E9-4C20-4A1B-9B35-9D68DC5F0FC4}"/>
              </a:ext>
            </a:extLst>
          </p:cNvPr>
          <p:cNvSpPr/>
          <p:nvPr/>
        </p:nvSpPr>
        <p:spPr>
          <a:xfrm>
            <a:off x="950067" y="3088399"/>
            <a:ext cx="2007142" cy="717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784DB308-BE23-4DBF-BEBC-6151B140C998}"/>
              </a:ext>
            </a:extLst>
          </p:cNvPr>
          <p:cNvSpPr/>
          <p:nvPr/>
        </p:nvSpPr>
        <p:spPr>
          <a:xfrm>
            <a:off x="8291208" y="2863815"/>
            <a:ext cx="1044103" cy="717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11689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239DEA-FC9E-4050-B973-9E2A410A90B3}"/>
              </a:ext>
            </a:extLst>
          </p:cNvPr>
          <p:cNvSpPr>
            <a:spLocks noGrp="1"/>
          </p:cNvSpPr>
          <p:nvPr>
            <p:ph type="title"/>
          </p:nvPr>
        </p:nvSpPr>
        <p:spPr/>
        <p:txBody>
          <a:bodyPr/>
          <a:lstStyle/>
          <a:p>
            <a:r>
              <a:rPr lang="cs-CZ" dirty="0"/>
              <a:t>Výsledek</a:t>
            </a:r>
          </a:p>
        </p:txBody>
      </p:sp>
      <p:sp>
        <p:nvSpPr>
          <p:cNvPr id="7" name="Zástupný obsah 6">
            <a:extLst>
              <a:ext uri="{FF2B5EF4-FFF2-40B4-BE49-F238E27FC236}">
                <a16:creationId xmlns:a16="http://schemas.microsoft.com/office/drawing/2014/main" id="{B646155A-97C5-4262-B2AB-D9517390C851}"/>
              </a:ext>
            </a:extLst>
          </p:cNvPr>
          <p:cNvSpPr>
            <a:spLocks noGrp="1"/>
          </p:cNvSpPr>
          <p:nvPr>
            <p:ph idx="1"/>
          </p:nvPr>
        </p:nvSpPr>
        <p:spPr/>
        <p:txBody>
          <a:bodyPr/>
          <a:lstStyle/>
          <a:p>
            <a:endParaRPr lang="cs-CZ"/>
          </a:p>
        </p:txBody>
      </p:sp>
      <p:pic>
        <p:nvPicPr>
          <p:cNvPr id="9" name="Obrázek 8">
            <a:extLst>
              <a:ext uri="{FF2B5EF4-FFF2-40B4-BE49-F238E27FC236}">
                <a16:creationId xmlns:a16="http://schemas.microsoft.com/office/drawing/2014/main" id="{CBA9DCB7-CDA2-45B4-A553-D7AF0049D868}"/>
              </a:ext>
            </a:extLst>
          </p:cNvPr>
          <p:cNvPicPr>
            <a:picLocks noChangeAspect="1"/>
          </p:cNvPicPr>
          <p:nvPr/>
        </p:nvPicPr>
        <p:blipFill>
          <a:blip r:embed="rId2"/>
          <a:stretch>
            <a:fillRect/>
          </a:stretch>
        </p:blipFill>
        <p:spPr>
          <a:xfrm>
            <a:off x="4133680" y="2564055"/>
            <a:ext cx="3924640" cy="1729890"/>
          </a:xfrm>
          <a:prstGeom prst="rect">
            <a:avLst/>
          </a:prstGeom>
        </p:spPr>
      </p:pic>
    </p:spTree>
    <p:extLst>
      <p:ext uri="{BB962C8B-B14F-4D97-AF65-F5344CB8AC3E}">
        <p14:creationId xmlns:p14="http://schemas.microsoft.com/office/powerpoint/2010/main" val="20867896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791B96-F672-644C-8AFE-A8A9773A498B}"/>
              </a:ext>
            </a:extLst>
          </p:cNvPr>
          <p:cNvSpPr>
            <a:spLocks noGrp="1"/>
          </p:cNvSpPr>
          <p:nvPr>
            <p:ph type="title"/>
          </p:nvPr>
        </p:nvSpPr>
        <p:spPr/>
        <p:txBody>
          <a:bodyPr/>
          <a:lstStyle/>
          <a:p>
            <a:r>
              <a:rPr lang="cs-CZ" dirty="0"/>
              <a:t>Interpretace a </a:t>
            </a:r>
            <a:br>
              <a:rPr lang="cs-CZ" dirty="0"/>
            </a:br>
            <a:r>
              <a:rPr lang="cs-CZ" dirty="0"/>
              <a:t>analýza kontingenčních tabulek</a:t>
            </a:r>
          </a:p>
        </p:txBody>
      </p:sp>
      <p:sp>
        <p:nvSpPr>
          <p:cNvPr id="3" name="Zástupný text 2">
            <a:extLst>
              <a:ext uri="{FF2B5EF4-FFF2-40B4-BE49-F238E27FC236}">
                <a16:creationId xmlns:a16="http://schemas.microsoft.com/office/drawing/2014/main" id="{D5C49C10-2B55-6E4D-9261-C95CA380EFFC}"/>
              </a:ext>
            </a:extLst>
          </p:cNvPr>
          <p:cNvSpPr>
            <a:spLocks noGrp="1"/>
          </p:cNvSpPr>
          <p:nvPr>
            <p:ph type="body" idx="1"/>
          </p:nvPr>
        </p:nvSpPr>
        <p:spPr/>
        <p:txBody>
          <a:bodyPr/>
          <a:lstStyle/>
          <a:p>
            <a:r>
              <a:rPr lang="cs-CZ" dirty="0"/>
              <a:t>Příklad: Liší se populace SVL a n-SVL v riziku problémového hraní?</a:t>
            </a:r>
          </a:p>
        </p:txBody>
      </p:sp>
    </p:spTree>
    <p:extLst>
      <p:ext uri="{BB962C8B-B14F-4D97-AF65-F5344CB8AC3E}">
        <p14:creationId xmlns:p14="http://schemas.microsoft.com/office/powerpoint/2010/main" val="468311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44360E-C2BD-0B43-8DC8-259D1B5AE7B1}"/>
              </a:ext>
            </a:extLst>
          </p:cNvPr>
          <p:cNvSpPr>
            <a:spLocks noGrp="1"/>
          </p:cNvSpPr>
          <p:nvPr>
            <p:ph type="title"/>
          </p:nvPr>
        </p:nvSpPr>
        <p:spPr/>
        <p:txBody>
          <a:bodyPr/>
          <a:lstStyle/>
          <a:p>
            <a:r>
              <a:rPr lang="cs-CZ" dirty="0"/>
              <a:t>Liší se populace SVL a n-SVL v riziku problémového hraní?</a:t>
            </a:r>
          </a:p>
        </p:txBody>
      </p:sp>
      <p:sp>
        <p:nvSpPr>
          <p:cNvPr id="3" name="Zástupný obsah 2">
            <a:extLst>
              <a:ext uri="{FF2B5EF4-FFF2-40B4-BE49-F238E27FC236}">
                <a16:creationId xmlns:a16="http://schemas.microsoft.com/office/drawing/2014/main" id="{5587D966-0DC9-3F43-87BA-57880B27857C}"/>
              </a:ext>
            </a:extLst>
          </p:cNvPr>
          <p:cNvSpPr>
            <a:spLocks noGrp="1"/>
          </p:cNvSpPr>
          <p:nvPr>
            <p:ph idx="1"/>
          </p:nvPr>
        </p:nvSpPr>
        <p:spPr>
          <a:xfrm>
            <a:off x="743198" y="1690688"/>
            <a:ext cx="10515600" cy="4351338"/>
          </a:xfrm>
        </p:spPr>
        <p:txBody>
          <a:bodyPr/>
          <a:lstStyle/>
          <a:p>
            <a:r>
              <a:rPr lang="cs-CZ" dirty="0"/>
              <a:t>Vztah mezi dvěma proměnnými:</a:t>
            </a:r>
          </a:p>
          <a:p>
            <a:pPr marL="514350" indent="-514350">
              <a:buFont typeface="+mj-lt"/>
              <a:buAutoNum type="alphaLcParenR"/>
            </a:pPr>
            <a:r>
              <a:rPr lang="cs-CZ" dirty="0"/>
              <a:t>příslušnost k populaci SVL a n-SVL (již známe z předchozí analýzy)</a:t>
            </a:r>
          </a:p>
          <a:p>
            <a:pPr marL="514350" indent="-514350">
              <a:buFont typeface="+mj-lt"/>
              <a:buAutoNum type="alphaLcParenR"/>
            </a:pPr>
            <a:r>
              <a:rPr lang="cs-CZ" dirty="0"/>
              <a:t>Riziko problémového hraní– výsledky Lie/bet </a:t>
            </a:r>
          </a:p>
        </p:txBody>
      </p:sp>
    </p:spTree>
    <p:extLst>
      <p:ext uri="{BB962C8B-B14F-4D97-AF65-F5344CB8AC3E}">
        <p14:creationId xmlns:p14="http://schemas.microsoft.com/office/powerpoint/2010/main" val="3054375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98CBDB-5BD0-0DD5-E1CB-6D1C5AC9EC35}"/>
              </a:ext>
            </a:extLst>
          </p:cNvPr>
          <p:cNvSpPr>
            <a:spLocks noGrp="1"/>
          </p:cNvSpPr>
          <p:nvPr>
            <p:ph type="title"/>
          </p:nvPr>
        </p:nvSpPr>
        <p:spPr/>
        <p:txBody>
          <a:bodyPr/>
          <a:lstStyle/>
          <a:p>
            <a:r>
              <a:rPr lang="cs-CZ" dirty="0"/>
              <a:t>Jak získáme pravděpodobnostní funkci?</a:t>
            </a:r>
          </a:p>
        </p:txBody>
      </p:sp>
      <p:sp>
        <p:nvSpPr>
          <p:cNvPr id="3" name="Zástupný obsah 2">
            <a:extLst>
              <a:ext uri="{FF2B5EF4-FFF2-40B4-BE49-F238E27FC236}">
                <a16:creationId xmlns:a16="http://schemas.microsoft.com/office/drawing/2014/main" id="{F72B6C5B-01CB-46AC-FF18-9C42C61E4C77}"/>
              </a:ext>
            </a:extLst>
          </p:cNvPr>
          <p:cNvSpPr>
            <a:spLocks noGrp="1"/>
          </p:cNvSpPr>
          <p:nvPr>
            <p:ph sz="half" idx="1"/>
          </p:nvPr>
        </p:nvSpPr>
        <p:spPr/>
        <p:txBody>
          <a:bodyPr>
            <a:normAutofit fontScale="77500" lnSpcReduction="20000"/>
          </a:bodyPr>
          <a:lstStyle/>
          <a:p>
            <a:r>
              <a:rPr lang="cs-CZ" dirty="0"/>
              <a:t>Příklad pro </a:t>
            </a:r>
            <a:r>
              <a:rPr lang="cs-CZ" b="1" dirty="0"/>
              <a:t>diskrétní náhodnou veličinu</a:t>
            </a:r>
          </a:p>
          <a:p>
            <a:r>
              <a:rPr lang="cs-CZ" dirty="0"/>
              <a:t>Pravděpodobnostní funkce přiřadí </a:t>
            </a:r>
            <a:r>
              <a:rPr lang="cs-CZ" b="1" dirty="0"/>
              <a:t>pravděpodobnost každé možné výsledné hodnotě</a:t>
            </a:r>
          </a:p>
          <a:p>
            <a:r>
              <a:rPr lang="cs-CZ" dirty="0"/>
              <a:t>Hodnoty pravděpodobnostní funkce znázorňujeme obvykle formou tabulky nebo grafu</a:t>
            </a:r>
          </a:p>
          <a:p>
            <a:r>
              <a:rPr lang="cs-CZ" b="1" dirty="0"/>
              <a:t>Pravděpodobnosti jsou čísla mezi 0 a 1</a:t>
            </a:r>
            <a:r>
              <a:rPr lang="cs-CZ" dirty="0"/>
              <a:t> a </a:t>
            </a:r>
            <a:r>
              <a:rPr lang="cs-CZ" b="1" dirty="0"/>
              <a:t>celkový součet pravděpodobností je 1</a:t>
            </a:r>
            <a:r>
              <a:rPr lang="cs-CZ" dirty="0"/>
              <a:t>.</a:t>
            </a:r>
          </a:p>
          <a:p>
            <a:r>
              <a:rPr lang="cs-CZ" dirty="0"/>
              <a:t>V běžném hovoru jsme zvyklí mluvit o </a:t>
            </a:r>
            <a:r>
              <a:rPr lang="cs-CZ" b="1" dirty="0"/>
              <a:t>pravděpodobnostech vyjádřených v procentech</a:t>
            </a:r>
            <a:r>
              <a:rPr lang="cs-CZ" dirty="0"/>
              <a:t>. Protože procento znamená jednu část ze sta, tedy jednu setinu, platí například 0,05 = 5 %.)</a:t>
            </a:r>
          </a:p>
        </p:txBody>
      </p:sp>
      <p:sp>
        <p:nvSpPr>
          <p:cNvPr id="8" name="TextovéPole 7">
            <a:extLst>
              <a:ext uri="{FF2B5EF4-FFF2-40B4-BE49-F238E27FC236}">
                <a16:creationId xmlns:a16="http://schemas.microsoft.com/office/drawing/2014/main" id="{AF7208E9-E406-C510-F624-34121C001D2E}"/>
              </a:ext>
            </a:extLst>
          </p:cNvPr>
          <p:cNvSpPr txBox="1"/>
          <p:nvPr/>
        </p:nvSpPr>
        <p:spPr>
          <a:xfrm>
            <a:off x="5499463" y="6579196"/>
            <a:ext cx="7445829" cy="246221"/>
          </a:xfrm>
          <a:prstGeom prst="rect">
            <a:avLst/>
          </a:prstGeom>
          <a:noFill/>
        </p:spPr>
        <p:txBody>
          <a:bodyPr wrap="square" rtlCol="0">
            <a:spAutoFit/>
          </a:bodyPr>
          <a:lstStyle/>
          <a:p>
            <a:r>
              <a:rPr lang="cs-CZ" sz="1000" dirty="0"/>
              <a:t>Zdroj obrázku: Autor: Oleg </a:t>
            </a:r>
            <a:r>
              <a:rPr lang="cs-CZ" sz="1000" dirty="0" err="1"/>
              <a:t>Alexandrov</a:t>
            </a:r>
            <a:r>
              <a:rPr lang="cs-CZ" sz="1000" dirty="0"/>
              <a:t> – Vlastní dílo, Volné dílo, https://</a:t>
            </a:r>
            <a:r>
              <a:rPr lang="cs-CZ" sz="1000" dirty="0" err="1"/>
              <a:t>commons.wikimedia.org</a:t>
            </a:r>
            <a:r>
              <a:rPr lang="cs-CZ" sz="1000" dirty="0"/>
              <a:t>/</a:t>
            </a:r>
            <a:r>
              <a:rPr lang="cs-CZ" sz="1000" dirty="0" err="1"/>
              <a:t>w</a:t>
            </a:r>
            <a:r>
              <a:rPr lang="cs-CZ" sz="1000" dirty="0"/>
              <a:t>/</a:t>
            </a:r>
            <a:r>
              <a:rPr lang="cs-CZ" sz="1000" dirty="0" err="1"/>
              <a:t>index.php?curid</a:t>
            </a:r>
            <a:r>
              <a:rPr lang="cs-CZ" sz="1000" dirty="0"/>
              <a:t>=2432487</a:t>
            </a:r>
          </a:p>
        </p:txBody>
      </p:sp>
      <p:pic>
        <p:nvPicPr>
          <p:cNvPr id="1026" name="Picture 2">
            <a:extLst>
              <a:ext uri="{FF2B5EF4-FFF2-40B4-BE49-F238E27FC236}">
                <a16:creationId xmlns:a16="http://schemas.microsoft.com/office/drawing/2014/main" id="{17FE1A0D-3D8E-A489-A89B-4B9A94AC3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2" y="3742321"/>
            <a:ext cx="5584842" cy="243464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A755809-5026-DE3D-30B0-FCF9BA1A8BC6}"/>
              </a:ext>
            </a:extLst>
          </p:cNvPr>
          <p:cNvSpPr txBox="1"/>
          <p:nvPr/>
        </p:nvSpPr>
        <p:spPr>
          <a:xfrm>
            <a:off x="6263807" y="2313622"/>
            <a:ext cx="5603631" cy="923330"/>
          </a:xfrm>
          <a:prstGeom prst="rect">
            <a:avLst/>
          </a:prstGeom>
          <a:noFill/>
        </p:spPr>
        <p:txBody>
          <a:bodyPr wrap="square" rtlCol="0">
            <a:spAutoFit/>
          </a:bodyPr>
          <a:lstStyle/>
          <a:p>
            <a:r>
              <a:rPr lang="cs-CZ" b="1" dirty="0"/>
              <a:t>Pravděpodobnostní funkce poctivé kostky</a:t>
            </a:r>
            <a:r>
              <a:rPr lang="cs-CZ" dirty="0"/>
              <a:t>. U všech čísel na kostce je stejná pravděpodobnost, že se při hodu objeví na horní stěně.</a:t>
            </a:r>
          </a:p>
        </p:txBody>
      </p:sp>
    </p:spTree>
    <p:extLst>
      <p:ext uri="{BB962C8B-B14F-4D97-AF65-F5344CB8AC3E}">
        <p14:creationId xmlns:p14="http://schemas.microsoft.com/office/powerpoint/2010/main" val="3729526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EC619C-85F9-3147-8763-90F9E65B13AF}"/>
              </a:ext>
            </a:extLst>
          </p:cNvPr>
          <p:cNvSpPr>
            <a:spLocks noGrp="1"/>
          </p:cNvSpPr>
          <p:nvPr>
            <p:ph type="title"/>
          </p:nvPr>
        </p:nvSpPr>
        <p:spPr/>
        <p:txBody>
          <a:bodyPr/>
          <a:lstStyle/>
          <a:p>
            <a:r>
              <a:rPr lang="cs-CZ" dirty="0"/>
              <a:t>Aplikace výše popsaného postupu na příkladu</a:t>
            </a:r>
          </a:p>
        </p:txBody>
      </p:sp>
      <p:sp>
        <p:nvSpPr>
          <p:cNvPr id="3" name="Zástupný obsah 2">
            <a:extLst>
              <a:ext uri="{FF2B5EF4-FFF2-40B4-BE49-F238E27FC236}">
                <a16:creationId xmlns:a16="http://schemas.microsoft.com/office/drawing/2014/main" id="{B6312F5B-FF2E-8540-BCE4-4B0033007F99}"/>
              </a:ext>
            </a:extLst>
          </p:cNvPr>
          <p:cNvSpPr>
            <a:spLocks noGrp="1"/>
          </p:cNvSpPr>
          <p:nvPr>
            <p:ph idx="1"/>
          </p:nvPr>
        </p:nvSpPr>
        <p:spPr/>
        <p:txBody>
          <a:bodyPr>
            <a:normAutofit fontScale="92500" lnSpcReduction="10000"/>
          </a:bodyPr>
          <a:lstStyle/>
          <a:p>
            <a:pPr marL="514350" indent="-514350">
              <a:buAutoNum type="arabicParenR"/>
            </a:pPr>
            <a:r>
              <a:rPr lang="cs-CZ" b="1" dirty="0"/>
              <a:t>Příprava analýzy</a:t>
            </a:r>
          </a:p>
          <a:p>
            <a:pPr marL="514350" indent="-514350">
              <a:buAutoNum type="alphaLcParenR"/>
            </a:pPr>
            <a:r>
              <a:rPr lang="cs-CZ" u="sng" dirty="0"/>
              <a:t>Formulování hypotézy:</a:t>
            </a:r>
          </a:p>
          <a:p>
            <a:pPr marL="0" indent="0">
              <a:buNone/>
            </a:pPr>
            <a:r>
              <a:rPr lang="cs-CZ" dirty="0"/>
              <a:t>H0: (Nulová „statistická“ hypotéza): Riziko problémového hraní nesouvisí s pobytem SVL. </a:t>
            </a:r>
          </a:p>
          <a:p>
            <a:pPr marL="0" indent="0">
              <a:buNone/>
            </a:pPr>
            <a:r>
              <a:rPr lang="cs-CZ" dirty="0"/>
              <a:t>H1: Riziko problémového hraní souvisí s pobytem SVL.</a:t>
            </a:r>
          </a:p>
          <a:p>
            <a:pPr marL="0" indent="0">
              <a:buNone/>
            </a:pPr>
            <a:r>
              <a:rPr lang="cs-CZ" dirty="0"/>
              <a:t>b) </a:t>
            </a:r>
            <a:r>
              <a:rPr lang="cs-CZ" u="sng" dirty="0"/>
              <a:t>Kontrola, určení charakteristik proměnných a jejich úprava:</a:t>
            </a:r>
          </a:p>
          <a:p>
            <a:pPr marL="514350" indent="-514350">
              <a:buFont typeface="+mj-lt"/>
              <a:buAutoNum type="arabicPeriod"/>
            </a:pPr>
            <a:r>
              <a:rPr lang="cs-CZ" dirty="0"/>
              <a:t>Zjištění charakteristik proměnné</a:t>
            </a:r>
          </a:p>
          <a:p>
            <a:pPr marL="514350" indent="-514350">
              <a:buFont typeface="+mj-lt"/>
              <a:buAutoNum type="arabicPeriod"/>
            </a:pPr>
            <a:r>
              <a:rPr lang="cs-CZ" dirty="0"/>
              <a:t>Podívat se, jak jednotlivé proměnné vypadají a kde je najdeme v dotazníku</a:t>
            </a:r>
          </a:p>
          <a:p>
            <a:pPr marL="514350" indent="-514350">
              <a:buFont typeface="+mj-lt"/>
              <a:buAutoNum type="arabicPeriod"/>
            </a:pPr>
            <a:r>
              <a:rPr lang="cs-CZ" dirty="0"/>
              <a:t>Případná úprava proměnných (učinili jsme již víceméně v rámci </a:t>
            </a:r>
          </a:p>
        </p:txBody>
      </p:sp>
    </p:spTree>
    <p:extLst>
      <p:ext uri="{BB962C8B-B14F-4D97-AF65-F5344CB8AC3E}">
        <p14:creationId xmlns:p14="http://schemas.microsoft.com/office/powerpoint/2010/main" val="16249628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6EB2E4-6B96-C44E-9D43-7227B8698DE0}"/>
              </a:ext>
            </a:extLst>
          </p:cNvPr>
          <p:cNvSpPr>
            <a:spLocks noGrp="1"/>
          </p:cNvSpPr>
          <p:nvPr>
            <p:ph type="title"/>
          </p:nvPr>
        </p:nvSpPr>
        <p:spPr/>
        <p:txBody>
          <a:bodyPr>
            <a:normAutofit/>
          </a:bodyPr>
          <a:lstStyle/>
          <a:p>
            <a:r>
              <a:rPr lang="cs-CZ" u="sng" dirty="0"/>
              <a:t>Kontrola, určení charakteristik proměnných a jejich úprava:</a:t>
            </a:r>
          </a:p>
        </p:txBody>
      </p:sp>
      <p:sp>
        <p:nvSpPr>
          <p:cNvPr id="3" name="Zástupný obsah 2">
            <a:extLst>
              <a:ext uri="{FF2B5EF4-FFF2-40B4-BE49-F238E27FC236}">
                <a16:creationId xmlns:a16="http://schemas.microsoft.com/office/drawing/2014/main" id="{37D8AAA0-C7B1-DB40-AD76-ED873284DCD5}"/>
              </a:ext>
            </a:extLst>
          </p:cNvPr>
          <p:cNvSpPr>
            <a:spLocks noGrp="1"/>
          </p:cNvSpPr>
          <p:nvPr>
            <p:ph idx="1"/>
          </p:nvPr>
        </p:nvSpPr>
        <p:spPr/>
        <p:txBody>
          <a:bodyPr>
            <a:normAutofit/>
          </a:bodyPr>
          <a:lstStyle/>
          <a:p>
            <a:pPr marL="0" indent="0">
              <a:buNone/>
            </a:pPr>
            <a:endParaRPr lang="cs-CZ" u="sng" dirty="0"/>
          </a:p>
          <a:p>
            <a:pPr marL="514350" indent="-514350">
              <a:buFont typeface="+mj-lt"/>
              <a:buAutoNum type="alphaLcParenR"/>
            </a:pPr>
            <a:r>
              <a:rPr lang="cs-CZ" u="sng" dirty="0"/>
              <a:t>příslušnost k populaci SVL a n-SVL</a:t>
            </a:r>
            <a:r>
              <a:rPr lang="cs-CZ" dirty="0"/>
              <a:t> </a:t>
            </a:r>
          </a:p>
          <a:p>
            <a:pPr>
              <a:buFontTx/>
              <a:buChar char="-"/>
            </a:pPr>
            <a:r>
              <a:rPr lang="cs-CZ" dirty="0"/>
              <a:t>Nominální proměnná</a:t>
            </a:r>
          </a:p>
          <a:p>
            <a:pPr>
              <a:buFontTx/>
              <a:buChar char="-"/>
            </a:pPr>
            <a:r>
              <a:rPr lang="cs-CZ" dirty="0"/>
              <a:t>nebyla v dotazníku, byla zadána v rámci kódování</a:t>
            </a:r>
          </a:p>
          <a:p>
            <a:pPr>
              <a:buFontTx/>
              <a:buChar char="-"/>
            </a:pPr>
            <a:r>
              <a:rPr lang="cs-CZ" dirty="0"/>
              <a:t>název proměnné: skupina</a:t>
            </a:r>
          </a:p>
          <a:p>
            <a:pPr marL="514350" indent="-514350">
              <a:buFont typeface="+mj-lt"/>
              <a:buAutoNum type="alphaLcParenR"/>
            </a:pPr>
            <a:r>
              <a:rPr lang="cs-CZ" dirty="0"/>
              <a:t>Rizikovost užívání konopí – výsledky </a:t>
            </a:r>
            <a:r>
              <a:rPr lang="cs-CZ" dirty="0" err="1"/>
              <a:t>Lie_bet</a:t>
            </a:r>
            <a:r>
              <a:rPr lang="cs-CZ" dirty="0"/>
              <a:t> </a:t>
            </a:r>
          </a:p>
          <a:p>
            <a:pPr>
              <a:buFontTx/>
              <a:buChar char="-"/>
            </a:pPr>
            <a:r>
              <a:rPr lang="cs-CZ" dirty="0"/>
              <a:t>Ordinální proměnná</a:t>
            </a:r>
          </a:p>
          <a:p>
            <a:pPr>
              <a:buFontTx/>
              <a:buChar char="-"/>
            </a:pPr>
            <a:r>
              <a:rPr lang="cs-CZ" dirty="0"/>
              <a:t>proměnná, kterou jsme vytvořili: </a:t>
            </a:r>
            <a:r>
              <a:rPr lang="cs-CZ" dirty="0" err="1"/>
              <a:t>Lie_bet</a:t>
            </a:r>
            <a:r>
              <a:rPr lang="cs-CZ" dirty="0"/>
              <a:t> _</a:t>
            </a:r>
            <a:r>
              <a:rPr lang="cs-CZ" dirty="0" err="1"/>
              <a:t>cat</a:t>
            </a:r>
            <a:endParaRPr lang="cs-CZ" dirty="0"/>
          </a:p>
        </p:txBody>
      </p:sp>
      <p:pic>
        <p:nvPicPr>
          <p:cNvPr id="4" name="Obrázek 3"/>
          <p:cNvPicPr>
            <a:picLocks noChangeAspect="1"/>
          </p:cNvPicPr>
          <p:nvPr/>
        </p:nvPicPr>
        <p:blipFill>
          <a:blip r:embed="rId2"/>
          <a:stretch>
            <a:fillRect/>
          </a:stretch>
        </p:blipFill>
        <p:spPr>
          <a:xfrm>
            <a:off x="6628604" y="1478871"/>
            <a:ext cx="5210902" cy="1448002"/>
          </a:xfrm>
          <a:prstGeom prst="rect">
            <a:avLst/>
          </a:prstGeom>
        </p:spPr>
      </p:pic>
    </p:spTree>
    <p:extLst>
      <p:ext uri="{BB962C8B-B14F-4D97-AF65-F5344CB8AC3E}">
        <p14:creationId xmlns:p14="http://schemas.microsoft.com/office/powerpoint/2010/main" val="14279074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FFE117-A340-B543-869E-5A573F265E63}"/>
              </a:ext>
            </a:extLst>
          </p:cNvPr>
          <p:cNvSpPr>
            <a:spLocks noGrp="1"/>
          </p:cNvSpPr>
          <p:nvPr>
            <p:ph type="title"/>
          </p:nvPr>
        </p:nvSpPr>
        <p:spPr/>
        <p:txBody>
          <a:bodyPr>
            <a:normAutofit/>
          </a:bodyPr>
          <a:lstStyle/>
          <a:p>
            <a:r>
              <a:rPr lang="cs-CZ" dirty="0"/>
              <a:t>2. krok: Hledání vztahu</a:t>
            </a:r>
            <a:br>
              <a:rPr lang="cs-CZ" dirty="0"/>
            </a:br>
            <a:endParaRPr lang="cs-CZ" dirty="0"/>
          </a:p>
        </p:txBody>
      </p:sp>
      <p:sp>
        <p:nvSpPr>
          <p:cNvPr id="3" name="Zástupný obsah 2">
            <a:extLst>
              <a:ext uri="{FF2B5EF4-FFF2-40B4-BE49-F238E27FC236}">
                <a16:creationId xmlns:a16="http://schemas.microsoft.com/office/drawing/2014/main" id="{09573B82-1A98-9240-9CF2-88A5C533E466}"/>
              </a:ext>
            </a:extLst>
          </p:cNvPr>
          <p:cNvSpPr>
            <a:spLocks noGrp="1"/>
          </p:cNvSpPr>
          <p:nvPr>
            <p:ph idx="1"/>
          </p:nvPr>
        </p:nvSpPr>
        <p:spPr/>
        <p:txBody>
          <a:bodyPr/>
          <a:lstStyle/>
          <a:p>
            <a:pPr>
              <a:buFontTx/>
              <a:buChar char="-"/>
            </a:pPr>
            <a:r>
              <a:rPr lang="cs-CZ" dirty="0"/>
              <a:t>Vygenerujte si kontingenční tabulku</a:t>
            </a:r>
          </a:p>
          <a:p>
            <a:pPr>
              <a:buFontTx/>
              <a:buChar char="-"/>
            </a:pPr>
            <a:r>
              <a:rPr lang="cs-CZ" dirty="0"/>
              <a:t>Ověřte předpoklady a případně interpretujte výsledky chí-kvadrát testu</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37487411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1F08CC-0E28-C247-933B-82880508CCBE}"/>
              </a:ext>
            </a:extLst>
          </p:cNvPr>
          <p:cNvSpPr>
            <a:spLocks noGrp="1"/>
          </p:cNvSpPr>
          <p:nvPr>
            <p:ph type="title"/>
          </p:nvPr>
        </p:nvSpPr>
        <p:spPr/>
        <p:txBody>
          <a:bodyPr>
            <a:normAutofit/>
          </a:bodyPr>
          <a:lstStyle/>
          <a:p>
            <a:r>
              <a:rPr lang="cs-CZ" sz="3600" dirty="0"/>
              <a:t>2. krok: Úprava proměnných a vyhodnocení (iterativní proces)</a:t>
            </a:r>
          </a:p>
        </p:txBody>
      </p:sp>
      <mc:AlternateContent xmlns:mc="http://schemas.openxmlformats.org/markup-compatibility/2006" xmlns:p14="http://schemas.microsoft.com/office/powerpoint/2010/main">
        <mc:Choice Requires="p14">
          <p:contentPart p14:bwMode="auto" r:id="rId2">
            <p14:nvContentPartPr>
              <p14:cNvPr id="6" name="Rukopis 5">
                <a:extLst>
                  <a:ext uri="{FF2B5EF4-FFF2-40B4-BE49-F238E27FC236}">
                    <a16:creationId xmlns:a16="http://schemas.microsoft.com/office/drawing/2014/main" id="{B502B0C5-9AED-D74B-A38F-08CAB558C740}"/>
                  </a:ext>
                </a:extLst>
              </p14:cNvPr>
              <p14:cNvContentPartPr/>
              <p14:nvPr/>
            </p14:nvContentPartPr>
            <p14:xfrm>
              <a:off x="3950100" y="7427115"/>
              <a:ext cx="360" cy="360"/>
            </p14:xfrm>
          </p:contentPart>
        </mc:Choice>
        <mc:Fallback xmlns="">
          <p:pic>
            <p:nvPicPr>
              <p:cNvPr id="6" name="Rukopis 5">
                <a:extLst>
                  <a:ext uri="{FF2B5EF4-FFF2-40B4-BE49-F238E27FC236}">
                    <a16:creationId xmlns:a16="http://schemas.microsoft.com/office/drawing/2014/main" id="{B502B0C5-9AED-D74B-A38F-08CAB558C740}"/>
                  </a:ext>
                </a:extLst>
              </p:cNvPr>
              <p:cNvPicPr/>
              <p:nvPr/>
            </p:nvPicPr>
            <p:blipFill>
              <a:blip r:embed="rId6"/>
              <a:stretch>
                <a:fillRect/>
              </a:stretch>
            </p:blipFill>
            <p:spPr>
              <a:xfrm>
                <a:off x="3941100" y="74184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Rukopis 2">
                <a:extLst>
                  <a:ext uri="{FF2B5EF4-FFF2-40B4-BE49-F238E27FC236}">
                    <a16:creationId xmlns:a16="http://schemas.microsoft.com/office/drawing/2014/main" id="{91BEB2F1-E931-394D-B161-0E8448995044}"/>
                  </a:ext>
                </a:extLst>
              </p14:cNvPr>
              <p14:cNvContentPartPr/>
              <p14:nvPr/>
            </p14:nvContentPartPr>
            <p14:xfrm>
              <a:off x="9782820" y="6258892"/>
              <a:ext cx="360" cy="360"/>
            </p14:xfrm>
          </p:contentPart>
        </mc:Choice>
        <mc:Fallback xmlns="">
          <p:pic>
            <p:nvPicPr>
              <p:cNvPr id="3" name="Rukopis 2">
                <a:extLst>
                  <a:ext uri="{FF2B5EF4-FFF2-40B4-BE49-F238E27FC236}">
                    <a16:creationId xmlns:a16="http://schemas.microsoft.com/office/drawing/2014/main" id="{91BEB2F1-E931-394D-B161-0E8448995044}"/>
                  </a:ext>
                </a:extLst>
              </p:cNvPr>
              <p:cNvPicPr/>
              <p:nvPr/>
            </p:nvPicPr>
            <p:blipFill>
              <a:blip r:embed="rId8"/>
              <a:stretch>
                <a:fillRect/>
              </a:stretch>
            </p:blipFill>
            <p:spPr>
              <a:xfrm>
                <a:off x="9773820" y="62502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Rukopis 11">
                <a:extLst>
                  <a:ext uri="{FF2B5EF4-FFF2-40B4-BE49-F238E27FC236}">
                    <a16:creationId xmlns:a16="http://schemas.microsoft.com/office/drawing/2014/main" id="{F302DFE2-3B1F-FD4B-AC8B-1B19873B5FB2}"/>
                  </a:ext>
                </a:extLst>
              </p14:cNvPr>
              <p14:cNvContentPartPr/>
              <p14:nvPr/>
            </p14:nvContentPartPr>
            <p14:xfrm>
              <a:off x="8985780" y="6498292"/>
              <a:ext cx="360" cy="360"/>
            </p14:xfrm>
          </p:contentPart>
        </mc:Choice>
        <mc:Fallback xmlns="">
          <p:pic>
            <p:nvPicPr>
              <p:cNvPr id="12" name="Rukopis 11">
                <a:extLst>
                  <a:ext uri="{FF2B5EF4-FFF2-40B4-BE49-F238E27FC236}">
                    <a16:creationId xmlns:a16="http://schemas.microsoft.com/office/drawing/2014/main" id="{F302DFE2-3B1F-FD4B-AC8B-1B19873B5FB2}"/>
                  </a:ext>
                </a:extLst>
              </p:cNvPr>
              <p:cNvPicPr/>
              <p:nvPr/>
            </p:nvPicPr>
            <p:blipFill>
              <a:blip r:embed="rId8"/>
              <a:stretch>
                <a:fillRect/>
              </a:stretch>
            </p:blipFill>
            <p:spPr>
              <a:xfrm>
                <a:off x="8977140" y="6489292"/>
                <a:ext cx="18000" cy="18000"/>
              </a:xfrm>
              <a:prstGeom prst="rect">
                <a:avLst/>
              </a:prstGeom>
            </p:spPr>
          </p:pic>
        </mc:Fallback>
      </mc:AlternateContent>
      <p:sp>
        <p:nvSpPr>
          <p:cNvPr id="19" name="Šipka vlevo 18">
            <a:extLst>
              <a:ext uri="{FF2B5EF4-FFF2-40B4-BE49-F238E27FC236}">
                <a16:creationId xmlns:a16="http://schemas.microsoft.com/office/drawing/2014/main" id="{6F47813C-DABC-3947-8EBF-E4F74F2F842A}"/>
              </a:ext>
            </a:extLst>
          </p:cNvPr>
          <p:cNvSpPr/>
          <p:nvPr/>
        </p:nvSpPr>
        <p:spPr>
          <a:xfrm>
            <a:off x="5530301" y="5023035"/>
            <a:ext cx="1555668" cy="4703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extovéPole 19">
            <a:extLst>
              <a:ext uri="{FF2B5EF4-FFF2-40B4-BE49-F238E27FC236}">
                <a16:creationId xmlns:a16="http://schemas.microsoft.com/office/drawing/2014/main" id="{24C8BA41-9A01-6645-9CB2-6E6F65745E70}"/>
              </a:ext>
            </a:extLst>
          </p:cNvPr>
          <p:cNvSpPr txBox="1"/>
          <p:nvPr/>
        </p:nvSpPr>
        <p:spPr>
          <a:xfrm>
            <a:off x="7207050" y="4870701"/>
            <a:ext cx="1995055" cy="646331"/>
          </a:xfrm>
          <a:prstGeom prst="rect">
            <a:avLst/>
          </a:prstGeom>
          <a:noFill/>
        </p:spPr>
        <p:txBody>
          <a:bodyPr wrap="square" rtlCol="0">
            <a:spAutoFit/>
          </a:bodyPr>
          <a:lstStyle/>
          <a:p>
            <a:r>
              <a:rPr lang="cs-CZ" sz="3600" b="1" dirty="0"/>
              <a:t>?</a:t>
            </a:r>
          </a:p>
        </p:txBody>
      </p:sp>
      <p:sp>
        <p:nvSpPr>
          <p:cNvPr id="4" name="Šipka vpravo 3">
            <a:extLst>
              <a:ext uri="{FF2B5EF4-FFF2-40B4-BE49-F238E27FC236}">
                <a16:creationId xmlns:a16="http://schemas.microsoft.com/office/drawing/2014/main" id="{4DBE7C8D-C1B5-264A-81F7-5911F6AD561C}"/>
              </a:ext>
            </a:extLst>
          </p:cNvPr>
          <p:cNvSpPr/>
          <p:nvPr/>
        </p:nvSpPr>
        <p:spPr>
          <a:xfrm>
            <a:off x="5023262" y="2921330"/>
            <a:ext cx="2481943" cy="3325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5AF871F8-66FF-B240-8802-5F036CAFC178}"/>
              </a:ext>
            </a:extLst>
          </p:cNvPr>
          <p:cNvSpPr txBox="1"/>
          <p:nvPr/>
        </p:nvSpPr>
        <p:spPr>
          <a:xfrm>
            <a:off x="7586245" y="2702809"/>
            <a:ext cx="2196935" cy="646331"/>
          </a:xfrm>
          <a:prstGeom prst="rect">
            <a:avLst/>
          </a:prstGeom>
          <a:noFill/>
        </p:spPr>
        <p:txBody>
          <a:bodyPr wrap="square" rtlCol="0">
            <a:spAutoFit/>
          </a:bodyPr>
          <a:lstStyle/>
          <a:p>
            <a:r>
              <a:rPr lang="cs-CZ" dirty="0"/>
              <a:t>Předpoklady naplněny</a:t>
            </a:r>
          </a:p>
        </p:txBody>
      </p:sp>
      <p:pic>
        <p:nvPicPr>
          <p:cNvPr id="8" name="Obrázek 7">
            <a:extLst>
              <a:ext uri="{FF2B5EF4-FFF2-40B4-BE49-F238E27FC236}">
                <a16:creationId xmlns:a16="http://schemas.microsoft.com/office/drawing/2014/main" id="{596C6126-7F59-48A1-8F4D-71BC2EFE2F12}"/>
              </a:ext>
            </a:extLst>
          </p:cNvPr>
          <p:cNvPicPr>
            <a:picLocks noChangeAspect="1"/>
          </p:cNvPicPr>
          <p:nvPr/>
        </p:nvPicPr>
        <p:blipFill>
          <a:blip r:embed="rId10"/>
          <a:stretch>
            <a:fillRect/>
          </a:stretch>
        </p:blipFill>
        <p:spPr>
          <a:xfrm>
            <a:off x="186635" y="2363127"/>
            <a:ext cx="4906060" cy="1781424"/>
          </a:xfrm>
          <a:prstGeom prst="rect">
            <a:avLst/>
          </a:prstGeom>
        </p:spPr>
      </p:pic>
      <p:pic>
        <p:nvPicPr>
          <p:cNvPr id="10" name="Obrázek 9">
            <a:extLst>
              <a:ext uri="{FF2B5EF4-FFF2-40B4-BE49-F238E27FC236}">
                <a16:creationId xmlns:a16="http://schemas.microsoft.com/office/drawing/2014/main" id="{DF8E7DAE-31BA-48E8-86BC-E1DF5E51A21E}"/>
              </a:ext>
            </a:extLst>
          </p:cNvPr>
          <p:cNvPicPr>
            <a:picLocks noChangeAspect="1"/>
          </p:cNvPicPr>
          <p:nvPr/>
        </p:nvPicPr>
        <p:blipFill>
          <a:blip r:embed="rId11"/>
          <a:stretch>
            <a:fillRect/>
          </a:stretch>
        </p:blipFill>
        <p:spPr>
          <a:xfrm>
            <a:off x="457028" y="4408938"/>
            <a:ext cx="3962743" cy="1569856"/>
          </a:xfrm>
          <a:prstGeom prst="rect">
            <a:avLst/>
          </a:prstGeom>
        </p:spPr>
      </p:pic>
    </p:spTree>
    <p:extLst>
      <p:ext uri="{BB962C8B-B14F-4D97-AF65-F5344CB8AC3E}">
        <p14:creationId xmlns:p14="http://schemas.microsoft.com/office/powerpoint/2010/main" val="7293031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A5B8E9-6993-704A-A4CD-D75F32016895}"/>
              </a:ext>
            </a:extLst>
          </p:cNvPr>
          <p:cNvSpPr>
            <a:spLocks noGrp="1"/>
          </p:cNvSpPr>
          <p:nvPr>
            <p:ph type="title"/>
          </p:nvPr>
        </p:nvSpPr>
        <p:spPr/>
        <p:txBody>
          <a:bodyPr/>
          <a:lstStyle/>
          <a:p>
            <a:r>
              <a:rPr lang="cs-CZ" dirty="0"/>
              <a:t>Zjistili jsme, statisticky signifikantní rozdíl mezi skupinami!</a:t>
            </a:r>
          </a:p>
        </p:txBody>
      </p:sp>
      <p:pic>
        <p:nvPicPr>
          <p:cNvPr id="4" name="Zástupný obsah 3">
            <a:extLst>
              <a:ext uri="{FF2B5EF4-FFF2-40B4-BE49-F238E27FC236}">
                <a16:creationId xmlns:a16="http://schemas.microsoft.com/office/drawing/2014/main" id="{FEA2F0CA-4337-444C-8E13-C12DB29845B6}"/>
              </a:ext>
            </a:extLst>
          </p:cNvPr>
          <p:cNvPicPr>
            <a:picLocks noGrp="1" noChangeAspect="1"/>
          </p:cNvPicPr>
          <p:nvPr>
            <p:ph idx="1"/>
          </p:nvPr>
        </p:nvPicPr>
        <p:blipFill>
          <a:blip r:embed="rId2"/>
          <a:stretch>
            <a:fillRect/>
          </a:stretch>
        </p:blipFill>
        <p:spPr>
          <a:xfrm>
            <a:off x="2831501" y="1825625"/>
            <a:ext cx="6528997" cy="4351338"/>
          </a:xfrm>
          <a:prstGeom prst="rect">
            <a:avLst/>
          </a:prstGeom>
        </p:spPr>
      </p:pic>
    </p:spTree>
    <p:extLst>
      <p:ext uri="{BB962C8B-B14F-4D97-AF65-F5344CB8AC3E}">
        <p14:creationId xmlns:p14="http://schemas.microsoft.com/office/powerpoint/2010/main" val="882043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1F08CC-0E28-C247-933B-82880508CCBE}"/>
              </a:ext>
            </a:extLst>
          </p:cNvPr>
          <p:cNvSpPr>
            <a:spLocks noGrp="1"/>
          </p:cNvSpPr>
          <p:nvPr>
            <p:ph type="title"/>
          </p:nvPr>
        </p:nvSpPr>
        <p:spPr/>
        <p:txBody>
          <a:bodyPr>
            <a:normAutofit/>
          </a:bodyPr>
          <a:lstStyle/>
          <a:p>
            <a:r>
              <a:rPr lang="cs-CZ" sz="3600" dirty="0"/>
              <a:t>3. krok: Hledání síly vztahu</a:t>
            </a:r>
          </a:p>
        </p:txBody>
      </p:sp>
      <mc:AlternateContent xmlns:mc="http://schemas.openxmlformats.org/markup-compatibility/2006" xmlns:p14="http://schemas.microsoft.com/office/powerpoint/2010/main">
        <mc:Choice Requires="p14">
          <p:contentPart p14:bwMode="auto" r:id="rId2">
            <p14:nvContentPartPr>
              <p14:cNvPr id="6" name="Rukopis 5">
                <a:extLst>
                  <a:ext uri="{FF2B5EF4-FFF2-40B4-BE49-F238E27FC236}">
                    <a16:creationId xmlns:a16="http://schemas.microsoft.com/office/drawing/2014/main" id="{B502B0C5-9AED-D74B-A38F-08CAB558C740}"/>
                  </a:ext>
                </a:extLst>
              </p14:cNvPr>
              <p14:cNvContentPartPr/>
              <p14:nvPr/>
            </p14:nvContentPartPr>
            <p14:xfrm>
              <a:off x="3950100" y="7427115"/>
              <a:ext cx="360" cy="360"/>
            </p14:xfrm>
          </p:contentPart>
        </mc:Choice>
        <mc:Fallback xmlns="">
          <p:pic>
            <p:nvPicPr>
              <p:cNvPr id="6" name="Rukopis 5">
                <a:extLst>
                  <a:ext uri="{FF2B5EF4-FFF2-40B4-BE49-F238E27FC236}">
                    <a16:creationId xmlns:a16="http://schemas.microsoft.com/office/drawing/2014/main" id="{B502B0C5-9AED-D74B-A38F-08CAB558C740}"/>
                  </a:ext>
                </a:extLst>
              </p:cNvPr>
              <p:cNvPicPr/>
              <p:nvPr/>
            </p:nvPicPr>
            <p:blipFill>
              <a:blip r:embed="rId3"/>
              <a:stretch>
                <a:fillRect/>
              </a:stretch>
            </p:blipFill>
            <p:spPr>
              <a:xfrm>
                <a:off x="3941100" y="74181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Rukopis 2">
                <a:extLst>
                  <a:ext uri="{FF2B5EF4-FFF2-40B4-BE49-F238E27FC236}">
                    <a16:creationId xmlns:a16="http://schemas.microsoft.com/office/drawing/2014/main" id="{91BEB2F1-E931-394D-B161-0E8448995044}"/>
                  </a:ext>
                </a:extLst>
              </p14:cNvPr>
              <p14:cNvContentPartPr/>
              <p14:nvPr/>
            </p14:nvContentPartPr>
            <p14:xfrm>
              <a:off x="9782820" y="6258892"/>
              <a:ext cx="360" cy="360"/>
            </p14:xfrm>
          </p:contentPart>
        </mc:Choice>
        <mc:Fallback xmlns="">
          <p:pic>
            <p:nvPicPr>
              <p:cNvPr id="3" name="Rukopis 2">
                <a:extLst>
                  <a:ext uri="{FF2B5EF4-FFF2-40B4-BE49-F238E27FC236}">
                    <a16:creationId xmlns:a16="http://schemas.microsoft.com/office/drawing/2014/main" id="{91BEB2F1-E931-394D-B161-0E8448995044}"/>
                  </a:ext>
                </a:extLst>
              </p:cNvPr>
              <p:cNvPicPr/>
              <p:nvPr/>
            </p:nvPicPr>
            <p:blipFill>
              <a:blip r:embed="rId3"/>
              <a:stretch>
                <a:fillRect/>
              </a:stretch>
            </p:blipFill>
            <p:spPr>
              <a:xfrm>
                <a:off x="9773820" y="62498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Rukopis 11">
                <a:extLst>
                  <a:ext uri="{FF2B5EF4-FFF2-40B4-BE49-F238E27FC236}">
                    <a16:creationId xmlns:a16="http://schemas.microsoft.com/office/drawing/2014/main" id="{F302DFE2-3B1F-FD4B-AC8B-1B19873B5FB2}"/>
                  </a:ext>
                </a:extLst>
              </p14:cNvPr>
              <p14:cNvContentPartPr/>
              <p14:nvPr/>
            </p14:nvContentPartPr>
            <p14:xfrm>
              <a:off x="8985780" y="6498292"/>
              <a:ext cx="360" cy="360"/>
            </p14:xfrm>
          </p:contentPart>
        </mc:Choice>
        <mc:Fallback xmlns="">
          <p:pic>
            <p:nvPicPr>
              <p:cNvPr id="12" name="Rukopis 11">
                <a:extLst>
                  <a:ext uri="{FF2B5EF4-FFF2-40B4-BE49-F238E27FC236}">
                    <a16:creationId xmlns:a16="http://schemas.microsoft.com/office/drawing/2014/main" id="{F302DFE2-3B1F-FD4B-AC8B-1B19873B5FB2}"/>
                  </a:ext>
                </a:extLst>
              </p:cNvPr>
              <p:cNvPicPr/>
              <p:nvPr/>
            </p:nvPicPr>
            <p:blipFill>
              <a:blip r:embed="rId3"/>
              <a:stretch>
                <a:fillRect/>
              </a:stretch>
            </p:blipFill>
            <p:spPr>
              <a:xfrm>
                <a:off x="8976780" y="6489292"/>
                <a:ext cx="18000" cy="18000"/>
              </a:xfrm>
              <a:prstGeom prst="rect">
                <a:avLst/>
              </a:prstGeom>
            </p:spPr>
          </p:pic>
        </mc:Fallback>
      </mc:AlternateContent>
      <p:sp>
        <p:nvSpPr>
          <p:cNvPr id="7" name="TextovéPole 6">
            <a:extLst>
              <a:ext uri="{FF2B5EF4-FFF2-40B4-BE49-F238E27FC236}">
                <a16:creationId xmlns:a16="http://schemas.microsoft.com/office/drawing/2014/main" id="{2DCDD83C-A856-4C09-8704-7D5EDB5D43CD}"/>
              </a:ext>
            </a:extLst>
          </p:cNvPr>
          <p:cNvSpPr txBox="1"/>
          <p:nvPr/>
        </p:nvSpPr>
        <p:spPr>
          <a:xfrm>
            <a:off x="486383" y="1384266"/>
            <a:ext cx="11330562" cy="2246769"/>
          </a:xfrm>
          <a:prstGeom prst="rect">
            <a:avLst/>
          </a:prstGeom>
          <a:noFill/>
        </p:spPr>
        <p:txBody>
          <a:bodyPr wrap="square" rtlCol="0">
            <a:spAutoFit/>
          </a:bodyPr>
          <a:lstStyle/>
          <a:p>
            <a:pPr marL="285750" indent="-285750">
              <a:buFont typeface="Arial" panose="020B0604020202020204" pitchFamily="34" charset="0"/>
              <a:buChar char="•"/>
            </a:pPr>
            <a:r>
              <a:rPr lang="cs-CZ" sz="2800" dirty="0"/>
              <a:t>Jak jsme již zmiňovali chceme se nejen věnovat hypotéze o neexistenci vztahu mezi proměnnými a jejímu případnému vyvrácení</a:t>
            </a:r>
          </a:p>
          <a:p>
            <a:pPr marL="285750" indent="-285750">
              <a:buFont typeface="Arial" panose="020B0604020202020204" pitchFamily="34" charset="0"/>
              <a:buChar char="•"/>
            </a:pPr>
            <a:r>
              <a:rPr lang="cs-CZ" sz="2800" dirty="0"/>
              <a:t>Také chceme zjistit jaká je síla vztahu</a:t>
            </a:r>
          </a:p>
          <a:p>
            <a:pPr marL="285750" indent="-285750">
              <a:buFont typeface="Arial" panose="020B0604020202020204" pitchFamily="34" charset="0"/>
              <a:buChar char="•"/>
            </a:pPr>
            <a:r>
              <a:rPr lang="cs-CZ" sz="2800" dirty="0"/>
              <a:t>Využíváme dvě proměnné s dvěma možnostmi -</a:t>
            </a:r>
            <a:r>
              <a:rPr lang="cs-CZ" sz="2800" b="0" i="0" dirty="0">
                <a:solidFill>
                  <a:srgbClr val="4D5156"/>
                </a:solidFill>
                <a:effectLst/>
              </a:rPr>
              <a:t>&gt; tedy 2x2 tabulka </a:t>
            </a:r>
            <a:r>
              <a:rPr lang="cs-CZ" sz="2800" dirty="0"/>
              <a:t>-</a:t>
            </a:r>
            <a:r>
              <a:rPr lang="cs-CZ" sz="2800" b="0" i="0" dirty="0">
                <a:solidFill>
                  <a:srgbClr val="4D5156"/>
                </a:solidFill>
                <a:effectLst/>
              </a:rPr>
              <a:t>&gt; fí koeficient pro 2x2 tabulky</a:t>
            </a:r>
            <a:endParaRPr lang="cs-CZ" sz="2800" dirty="0"/>
          </a:p>
        </p:txBody>
      </p:sp>
      <p:pic>
        <p:nvPicPr>
          <p:cNvPr id="13" name="Obrázek 12">
            <a:extLst>
              <a:ext uri="{FF2B5EF4-FFF2-40B4-BE49-F238E27FC236}">
                <a16:creationId xmlns:a16="http://schemas.microsoft.com/office/drawing/2014/main" id="{91AAFE14-CF82-4093-AC9A-D128000A9805}"/>
              </a:ext>
            </a:extLst>
          </p:cNvPr>
          <p:cNvPicPr>
            <a:picLocks noChangeAspect="1"/>
          </p:cNvPicPr>
          <p:nvPr/>
        </p:nvPicPr>
        <p:blipFill>
          <a:blip r:embed="rId6"/>
          <a:stretch>
            <a:fillRect/>
          </a:stretch>
        </p:blipFill>
        <p:spPr>
          <a:xfrm>
            <a:off x="913950" y="3830226"/>
            <a:ext cx="5182049" cy="2796782"/>
          </a:xfrm>
          <a:prstGeom prst="rect">
            <a:avLst/>
          </a:prstGeom>
        </p:spPr>
      </p:pic>
      <p:sp>
        <p:nvSpPr>
          <p:cNvPr id="14" name="Ovál 13">
            <a:extLst>
              <a:ext uri="{FF2B5EF4-FFF2-40B4-BE49-F238E27FC236}">
                <a16:creationId xmlns:a16="http://schemas.microsoft.com/office/drawing/2014/main" id="{B53C4073-85E4-461A-BCDF-8263E8B1D071}"/>
              </a:ext>
            </a:extLst>
          </p:cNvPr>
          <p:cNvSpPr/>
          <p:nvPr/>
        </p:nvSpPr>
        <p:spPr>
          <a:xfrm>
            <a:off x="2587557" y="4784993"/>
            <a:ext cx="1099225" cy="5982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5" name="Obrázek 14">
            <a:extLst>
              <a:ext uri="{FF2B5EF4-FFF2-40B4-BE49-F238E27FC236}">
                <a16:creationId xmlns:a16="http://schemas.microsoft.com/office/drawing/2014/main" id="{1E080B06-6EC2-4DC7-8BA2-635E2D2D2101}"/>
              </a:ext>
            </a:extLst>
          </p:cNvPr>
          <p:cNvPicPr>
            <a:picLocks noChangeAspect="1"/>
          </p:cNvPicPr>
          <p:nvPr/>
        </p:nvPicPr>
        <p:blipFill>
          <a:blip r:embed="rId7"/>
          <a:stretch>
            <a:fillRect/>
          </a:stretch>
        </p:blipFill>
        <p:spPr>
          <a:xfrm>
            <a:off x="6596793" y="3830226"/>
            <a:ext cx="5220152" cy="2918713"/>
          </a:xfrm>
          <a:prstGeom prst="rect">
            <a:avLst/>
          </a:prstGeom>
        </p:spPr>
      </p:pic>
      <p:sp>
        <p:nvSpPr>
          <p:cNvPr id="16" name="Ovál 15">
            <a:extLst>
              <a:ext uri="{FF2B5EF4-FFF2-40B4-BE49-F238E27FC236}">
                <a16:creationId xmlns:a16="http://schemas.microsoft.com/office/drawing/2014/main" id="{7A25DC18-8C2C-44C8-BE68-781F7F87F807}"/>
              </a:ext>
            </a:extLst>
          </p:cNvPr>
          <p:cNvSpPr/>
          <p:nvPr/>
        </p:nvSpPr>
        <p:spPr>
          <a:xfrm>
            <a:off x="6708660" y="4571997"/>
            <a:ext cx="2007142" cy="717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919460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1F08CC-0E28-C247-933B-82880508CCBE}"/>
              </a:ext>
            </a:extLst>
          </p:cNvPr>
          <p:cNvSpPr>
            <a:spLocks noGrp="1"/>
          </p:cNvSpPr>
          <p:nvPr>
            <p:ph type="title"/>
          </p:nvPr>
        </p:nvSpPr>
        <p:spPr/>
        <p:txBody>
          <a:bodyPr>
            <a:normAutofit/>
          </a:bodyPr>
          <a:lstStyle/>
          <a:p>
            <a:r>
              <a:rPr lang="cs-CZ" sz="3600" dirty="0"/>
              <a:t>3. krok: Hledání síly vztahu</a:t>
            </a:r>
          </a:p>
        </p:txBody>
      </p:sp>
      <mc:AlternateContent xmlns:mc="http://schemas.openxmlformats.org/markup-compatibility/2006" xmlns:p14="http://schemas.microsoft.com/office/powerpoint/2010/main">
        <mc:Choice Requires="p14">
          <p:contentPart p14:bwMode="auto" r:id="rId2">
            <p14:nvContentPartPr>
              <p14:cNvPr id="6" name="Rukopis 5">
                <a:extLst>
                  <a:ext uri="{FF2B5EF4-FFF2-40B4-BE49-F238E27FC236}">
                    <a16:creationId xmlns:a16="http://schemas.microsoft.com/office/drawing/2014/main" id="{B502B0C5-9AED-D74B-A38F-08CAB558C740}"/>
                  </a:ext>
                </a:extLst>
              </p14:cNvPr>
              <p14:cNvContentPartPr/>
              <p14:nvPr/>
            </p14:nvContentPartPr>
            <p14:xfrm>
              <a:off x="3950100" y="7427115"/>
              <a:ext cx="360" cy="360"/>
            </p14:xfrm>
          </p:contentPart>
        </mc:Choice>
        <mc:Fallback xmlns="">
          <p:pic>
            <p:nvPicPr>
              <p:cNvPr id="6" name="Rukopis 5">
                <a:extLst>
                  <a:ext uri="{FF2B5EF4-FFF2-40B4-BE49-F238E27FC236}">
                    <a16:creationId xmlns:a16="http://schemas.microsoft.com/office/drawing/2014/main" id="{B502B0C5-9AED-D74B-A38F-08CAB558C740}"/>
                  </a:ext>
                </a:extLst>
              </p:cNvPr>
              <p:cNvPicPr/>
              <p:nvPr/>
            </p:nvPicPr>
            <p:blipFill>
              <a:blip r:embed="rId6"/>
              <a:stretch>
                <a:fillRect/>
              </a:stretch>
            </p:blipFill>
            <p:spPr>
              <a:xfrm>
                <a:off x="3941100" y="74184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Rukopis 2">
                <a:extLst>
                  <a:ext uri="{FF2B5EF4-FFF2-40B4-BE49-F238E27FC236}">
                    <a16:creationId xmlns:a16="http://schemas.microsoft.com/office/drawing/2014/main" id="{91BEB2F1-E931-394D-B161-0E8448995044}"/>
                  </a:ext>
                </a:extLst>
              </p14:cNvPr>
              <p14:cNvContentPartPr/>
              <p14:nvPr/>
            </p14:nvContentPartPr>
            <p14:xfrm>
              <a:off x="9782820" y="6258892"/>
              <a:ext cx="360" cy="360"/>
            </p14:xfrm>
          </p:contentPart>
        </mc:Choice>
        <mc:Fallback xmlns="">
          <p:pic>
            <p:nvPicPr>
              <p:cNvPr id="3" name="Rukopis 2">
                <a:extLst>
                  <a:ext uri="{FF2B5EF4-FFF2-40B4-BE49-F238E27FC236}">
                    <a16:creationId xmlns:a16="http://schemas.microsoft.com/office/drawing/2014/main" id="{91BEB2F1-E931-394D-B161-0E8448995044}"/>
                  </a:ext>
                </a:extLst>
              </p:cNvPr>
              <p:cNvPicPr/>
              <p:nvPr/>
            </p:nvPicPr>
            <p:blipFill>
              <a:blip r:embed="rId8"/>
              <a:stretch>
                <a:fillRect/>
              </a:stretch>
            </p:blipFill>
            <p:spPr>
              <a:xfrm>
                <a:off x="9773820" y="62502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Rukopis 11">
                <a:extLst>
                  <a:ext uri="{FF2B5EF4-FFF2-40B4-BE49-F238E27FC236}">
                    <a16:creationId xmlns:a16="http://schemas.microsoft.com/office/drawing/2014/main" id="{F302DFE2-3B1F-FD4B-AC8B-1B19873B5FB2}"/>
                  </a:ext>
                </a:extLst>
              </p14:cNvPr>
              <p14:cNvContentPartPr/>
              <p14:nvPr/>
            </p14:nvContentPartPr>
            <p14:xfrm>
              <a:off x="8985780" y="6498292"/>
              <a:ext cx="360" cy="360"/>
            </p14:xfrm>
          </p:contentPart>
        </mc:Choice>
        <mc:Fallback xmlns="">
          <p:pic>
            <p:nvPicPr>
              <p:cNvPr id="12" name="Rukopis 11">
                <a:extLst>
                  <a:ext uri="{FF2B5EF4-FFF2-40B4-BE49-F238E27FC236}">
                    <a16:creationId xmlns:a16="http://schemas.microsoft.com/office/drawing/2014/main" id="{F302DFE2-3B1F-FD4B-AC8B-1B19873B5FB2}"/>
                  </a:ext>
                </a:extLst>
              </p:cNvPr>
              <p:cNvPicPr/>
              <p:nvPr/>
            </p:nvPicPr>
            <p:blipFill>
              <a:blip r:embed="rId8"/>
              <a:stretch>
                <a:fillRect/>
              </a:stretch>
            </p:blipFill>
            <p:spPr>
              <a:xfrm>
                <a:off x="8977140" y="6489292"/>
                <a:ext cx="18000" cy="18000"/>
              </a:xfrm>
              <a:prstGeom prst="rect">
                <a:avLst/>
              </a:prstGeom>
            </p:spPr>
          </p:pic>
        </mc:Fallback>
      </mc:AlternateContent>
      <p:sp>
        <p:nvSpPr>
          <p:cNvPr id="8" name="Šipka vpravo 7">
            <a:extLst>
              <a:ext uri="{FF2B5EF4-FFF2-40B4-BE49-F238E27FC236}">
                <a16:creationId xmlns:a16="http://schemas.microsoft.com/office/drawing/2014/main" id="{F3A33553-0195-5448-ABB5-1DE78C5ED3C2}"/>
              </a:ext>
            </a:extLst>
          </p:cNvPr>
          <p:cNvSpPr/>
          <p:nvPr/>
        </p:nvSpPr>
        <p:spPr>
          <a:xfrm>
            <a:off x="3497282" y="4429003"/>
            <a:ext cx="181692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790ABBA0-A51F-C243-B0ED-69A776660732}"/>
              </a:ext>
            </a:extLst>
          </p:cNvPr>
          <p:cNvSpPr txBox="1"/>
          <p:nvPr/>
        </p:nvSpPr>
        <p:spPr>
          <a:xfrm>
            <a:off x="5314207" y="4087050"/>
            <a:ext cx="2351314" cy="646331"/>
          </a:xfrm>
          <a:prstGeom prst="rect">
            <a:avLst/>
          </a:prstGeom>
          <a:noFill/>
        </p:spPr>
        <p:txBody>
          <a:bodyPr wrap="square" rtlCol="0">
            <a:spAutoFit/>
          </a:bodyPr>
          <a:lstStyle/>
          <a:p>
            <a:r>
              <a:rPr lang="cs-CZ" dirty="0"/>
              <a:t>Síla vztahu velmi slabá až žádná….</a:t>
            </a:r>
          </a:p>
        </p:txBody>
      </p:sp>
      <p:pic>
        <p:nvPicPr>
          <p:cNvPr id="4" name="Obrázek 3">
            <a:extLst>
              <a:ext uri="{FF2B5EF4-FFF2-40B4-BE49-F238E27FC236}">
                <a16:creationId xmlns:a16="http://schemas.microsoft.com/office/drawing/2014/main" id="{1136EA50-907C-8E4A-A52C-2A2E0688164D}"/>
              </a:ext>
            </a:extLst>
          </p:cNvPr>
          <p:cNvPicPr>
            <a:picLocks noChangeAspect="1"/>
          </p:cNvPicPr>
          <p:nvPr/>
        </p:nvPicPr>
        <p:blipFill>
          <a:blip r:embed="rId10"/>
          <a:stretch>
            <a:fillRect/>
          </a:stretch>
        </p:blipFill>
        <p:spPr>
          <a:xfrm>
            <a:off x="7679281" y="3177113"/>
            <a:ext cx="3674519" cy="3674519"/>
          </a:xfrm>
          <a:prstGeom prst="rect">
            <a:avLst/>
          </a:prstGeom>
        </p:spPr>
      </p:pic>
      <p:pic>
        <p:nvPicPr>
          <p:cNvPr id="9" name="Obrázek 8"/>
          <p:cNvPicPr>
            <a:picLocks noChangeAspect="1"/>
          </p:cNvPicPr>
          <p:nvPr/>
        </p:nvPicPr>
        <p:blipFill>
          <a:blip r:embed="rId11"/>
          <a:stretch>
            <a:fillRect/>
          </a:stretch>
        </p:blipFill>
        <p:spPr>
          <a:xfrm>
            <a:off x="587666" y="4323749"/>
            <a:ext cx="3362794" cy="819264"/>
          </a:xfrm>
          <a:prstGeom prst="rect">
            <a:avLst/>
          </a:prstGeom>
        </p:spPr>
      </p:pic>
      <p:sp>
        <p:nvSpPr>
          <p:cNvPr id="5" name="Ovál 4">
            <a:extLst>
              <a:ext uri="{FF2B5EF4-FFF2-40B4-BE49-F238E27FC236}">
                <a16:creationId xmlns:a16="http://schemas.microsoft.com/office/drawing/2014/main" id="{0013C37B-F1BC-4EBA-89D0-40A41F79906E}"/>
              </a:ext>
            </a:extLst>
          </p:cNvPr>
          <p:cNvSpPr/>
          <p:nvPr/>
        </p:nvSpPr>
        <p:spPr>
          <a:xfrm>
            <a:off x="2850875" y="4289897"/>
            <a:ext cx="1099225" cy="3696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a:extLst>
              <a:ext uri="{FF2B5EF4-FFF2-40B4-BE49-F238E27FC236}">
                <a16:creationId xmlns:a16="http://schemas.microsoft.com/office/drawing/2014/main" id="{316E8AD8-5FA2-4B70-8539-E310880AED1D}"/>
              </a:ext>
            </a:extLst>
          </p:cNvPr>
          <p:cNvSpPr txBox="1"/>
          <p:nvPr/>
        </p:nvSpPr>
        <p:spPr>
          <a:xfrm>
            <a:off x="527726" y="2497462"/>
            <a:ext cx="6094378" cy="1477328"/>
          </a:xfrm>
          <a:prstGeom prst="rect">
            <a:avLst/>
          </a:prstGeom>
          <a:noFill/>
        </p:spPr>
        <p:txBody>
          <a:bodyPr wrap="square">
            <a:spAutoFit/>
          </a:bodyPr>
          <a:lstStyle/>
          <a:p>
            <a:pPr marL="0" indent="0">
              <a:buNone/>
            </a:pPr>
            <a:r>
              <a:rPr lang="cs-CZ" dirty="0"/>
              <a:t>Doporučení k interpretaci hodnot:</a:t>
            </a:r>
          </a:p>
          <a:p>
            <a:r>
              <a:rPr lang="cs-CZ" dirty="0"/>
              <a:t>Hodnota 0 – žádný vztah </a:t>
            </a:r>
          </a:p>
          <a:p>
            <a:r>
              <a:rPr lang="cs-CZ" dirty="0"/>
              <a:t>Hodnoty kolem 0,2 slabý vztah </a:t>
            </a:r>
          </a:p>
          <a:p>
            <a:r>
              <a:rPr lang="cs-CZ" dirty="0"/>
              <a:t>Hodnoty kolem 0,5 – středně silný vztah </a:t>
            </a:r>
          </a:p>
          <a:p>
            <a:r>
              <a:rPr lang="cs-CZ" dirty="0"/>
              <a:t>Hodnoty kolem 0,7 a výše – silný vztah</a:t>
            </a:r>
          </a:p>
        </p:txBody>
      </p:sp>
    </p:spTree>
    <p:extLst>
      <p:ext uri="{BB962C8B-B14F-4D97-AF65-F5344CB8AC3E}">
        <p14:creationId xmlns:p14="http://schemas.microsoft.com/office/powerpoint/2010/main" val="28129058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0D5498-9087-3746-B841-60EBE7200E21}"/>
              </a:ext>
            </a:extLst>
          </p:cNvPr>
          <p:cNvSpPr>
            <a:spLocks noGrp="1"/>
          </p:cNvSpPr>
          <p:nvPr>
            <p:ph type="title"/>
          </p:nvPr>
        </p:nvSpPr>
        <p:spPr/>
        <p:txBody>
          <a:bodyPr/>
          <a:lstStyle/>
          <a:p>
            <a:r>
              <a:rPr lang="cs-CZ" dirty="0"/>
              <a:t>4. interpretace</a:t>
            </a:r>
          </a:p>
        </p:txBody>
      </p:sp>
      <p:sp>
        <p:nvSpPr>
          <p:cNvPr id="3" name="Zástupný obsah 2">
            <a:extLst>
              <a:ext uri="{FF2B5EF4-FFF2-40B4-BE49-F238E27FC236}">
                <a16:creationId xmlns:a16="http://schemas.microsoft.com/office/drawing/2014/main" id="{245CD4EB-9A0F-B744-AA10-7CD05757ED90}"/>
              </a:ext>
            </a:extLst>
          </p:cNvPr>
          <p:cNvSpPr>
            <a:spLocks noGrp="1"/>
          </p:cNvSpPr>
          <p:nvPr>
            <p:ph idx="1"/>
          </p:nvPr>
        </p:nvSpPr>
        <p:spPr/>
        <p:txBody>
          <a:bodyPr/>
          <a:lstStyle/>
          <a:p>
            <a:pPr algn="just"/>
            <a:r>
              <a:rPr lang="cs-CZ" sz="1800" dirty="0">
                <a:latin typeface="Calibri" panose="020F0502020204030204" pitchFamily="34" charset="0"/>
                <a:cs typeface="Times New Roman" panose="02020603050405020304" pitchFamily="18" charset="0"/>
              </a:rPr>
              <a:t>U této tabulky jsou naplněny předpoklady pro použití chí-kvadrát testu. Hodnota chí-kvadrátu 0,01 je nižší než 0,05, což nám umožňuje vyvrátit hypotézu o neexistenci vztahu mezi těmito dvěma proměnnými na hladině alfa 0,05. Můžeme tedy usuzovat na existenci vztahu mezi těmito dvěma jevy. Avšak síla vztahu je velmi nízká až zanedbatelná.</a:t>
            </a:r>
          </a:p>
        </p:txBody>
      </p:sp>
    </p:spTree>
    <p:extLst>
      <p:ext uri="{BB962C8B-B14F-4D97-AF65-F5344CB8AC3E}">
        <p14:creationId xmlns:p14="http://schemas.microsoft.com/office/powerpoint/2010/main" val="36296946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791B96-F672-644C-8AFE-A8A9773A498B}"/>
              </a:ext>
            </a:extLst>
          </p:cNvPr>
          <p:cNvSpPr>
            <a:spLocks noGrp="1"/>
          </p:cNvSpPr>
          <p:nvPr>
            <p:ph type="title"/>
          </p:nvPr>
        </p:nvSpPr>
        <p:spPr/>
        <p:txBody>
          <a:bodyPr/>
          <a:lstStyle/>
          <a:p>
            <a:r>
              <a:rPr lang="cs-CZ" dirty="0"/>
              <a:t>Základní analýza vztahu dvou proměnných: vyzkoušejte si</a:t>
            </a:r>
          </a:p>
        </p:txBody>
      </p:sp>
      <p:sp>
        <p:nvSpPr>
          <p:cNvPr id="3" name="Zástupný text 2">
            <a:extLst>
              <a:ext uri="{FF2B5EF4-FFF2-40B4-BE49-F238E27FC236}">
                <a16:creationId xmlns:a16="http://schemas.microsoft.com/office/drawing/2014/main" id="{D5C49C10-2B55-6E4D-9261-C95CA380EFFC}"/>
              </a:ext>
            </a:extLst>
          </p:cNvPr>
          <p:cNvSpPr>
            <a:spLocks noGrp="1"/>
          </p:cNvSpPr>
          <p:nvPr>
            <p:ph type="body" idx="1"/>
          </p:nvPr>
        </p:nvSpPr>
        <p:spPr/>
        <p:txBody>
          <a:bodyPr/>
          <a:lstStyle/>
          <a:p>
            <a:r>
              <a:rPr lang="cs-CZ" dirty="0"/>
              <a:t>Liší se populace mladých obyvatel sociálně vyloučených lokalit ve srovnání se zbytkem populace?</a:t>
            </a:r>
          </a:p>
        </p:txBody>
      </p:sp>
    </p:spTree>
    <p:extLst>
      <p:ext uri="{BB962C8B-B14F-4D97-AF65-F5344CB8AC3E}">
        <p14:creationId xmlns:p14="http://schemas.microsoft.com/office/powerpoint/2010/main" val="41822407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D26E685-07AC-0444-81B7-E86922D312E5}"/>
              </a:ext>
            </a:extLst>
          </p:cNvPr>
          <p:cNvSpPr>
            <a:spLocks noGrp="1"/>
          </p:cNvSpPr>
          <p:nvPr>
            <p:ph idx="1"/>
          </p:nvPr>
        </p:nvSpPr>
        <p:spPr>
          <a:xfrm>
            <a:off x="1096107" y="4207922"/>
            <a:ext cx="4200524" cy="3094892"/>
          </a:xfrm>
        </p:spPr>
        <p:txBody>
          <a:bodyPr>
            <a:normAutofit/>
          </a:bodyPr>
          <a:lstStyle/>
          <a:p>
            <a:pPr marL="0" indent="0">
              <a:buNone/>
            </a:pPr>
            <a:r>
              <a:rPr lang="cs-CZ" sz="2000" u="sng" dirty="0"/>
              <a:t>Např. aktivity s rodiči:</a:t>
            </a:r>
            <a:endParaRPr lang="cs-CZ" sz="2000" dirty="0"/>
          </a:p>
          <a:p>
            <a:r>
              <a:rPr lang="cs-CZ" sz="2000" dirty="0"/>
              <a:t>hraní počítačových her</a:t>
            </a:r>
          </a:p>
          <a:p>
            <a:r>
              <a:rPr lang="cs-CZ" sz="2000" dirty="0"/>
              <a:t>surfování na internetu </a:t>
            </a:r>
          </a:p>
          <a:p>
            <a:r>
              <a:rPr lang="cs-CZ" sz="2000" dirty="0"/>
              <a:t>pití alkoholických nápojů</a:t>
            </a:r>
          </a:p>
          <a:p>
            <a:r>
              <a:rPr lang="cs-CZ" sz="2000" dirty="0"/>
              <a:t>kouření cigaret</a:t>
            </a:r>
          </a:p>
          <a:p>
            <a:r>
              <a:rPr lang="cs-CZ" sz="2000" dirty="0"/>
              <a:t>užívání marihuany či hašiše</a:t>
            </a:r>
          </a:p>
        </p:txBody>
      </p:sp>
      <p:sp>
        <p:nvSpPr>
          <p:cNvPr id="5" name="Zástupný obsah 2">
            <a:extLst>
              <a:ext uri="{FF2B5EF4-FFF2-40B4-BE49-F238E27FC236}">
                <a16:creationId xmlns:a16="http://schemas.microsoft.com/office/drawing/2014/main" id="{2BAD82ED-5732-F64E-8784-DD13B1BDFF56}"/>
              </a:ext>
            </a:extLst>
          </p:cNvPr>
          <p:cNvSpPr txBox="1">
            <a:spLocks/>
          </p:cNvSpPr>
          <p:nvPr/>
        </p:nvSpPr>
        <p:spPr>
          <a:xfrm>
            <a:off x="5905500" y="1954212"/>
            <a:ext cx="5448300" cy="4903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cs-CZ" dirty="0"/>
          </a:p>
        </p:txBody>
      </p:sp>
      <p:sp>
        <p:nvSpPr>
          <p:cNvPr id="6" name="Zástupný obsah 2">
            <a:extLst>
              <a:ext uri="{FF2B5EF4-FFF2-40B4-BE49-F238E27FC236}">
                <a16:creationId xmlns:a16="http://schemas.microsoft.com/office/drawing/2014/main" id="{C47ADF34-D041-4647-B019-CCD728D6F20C}"/>
              </a:ext>
            </a:extLst>
          </p:cNvPr>
          <p:cNvSpPr txBox="1">
            <a:spLocks/>
          </p:cNvSpPr>
          <p:nvPr/>
        </p:nvSpPr>
        <p:spPr>
          <a:xfrm>
            <a:off x="6728732" y="4207922"/>
            <a:ext cx="4733925" cy="3880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u="sng" dirty="0"/>
              <a:t>Např. celoživotní prevalence:</a:t>
            </a:r>
            <a:endParaRPr lang="cs-CZ" sz="2000" dirty="0"/>
          </a:p>
          <a:p>
            <a:r>
              <a:rPr lang="cs-CZ" sz="2000" dirty="0"/>
              <a:t>léky na uklidnění, sedativa (bez doporučení lékaře)</a:t>
            </a:r>
          </a:p>
          <a:p>
            <a:r>
              <a:rPr lang="cs-CZ" sz="2000" dirty="0"/>
              <a:t>pervitin (nebo jiné amfetaminy)</a:t>
            </a:r>
          </a:p>
          <a:p>
            <a:r>
              <a:rPr lang="cs-CZ" sz="2000" dirty="0"/>
              <a:t>toluen nebo jiná rozpouštědla</a:t>
            </a:r>
          </a:p>
          <a:p>
            <a:r>
              <a:rPr lang="cs-CZ" sz="2000" dirty="0"/>
              <a:t>opilosti</a:t>
            </a:r>
          </a:p>
          <a:p>
            <a:r>
              <a:rPr lang="cs-CZ" sz="2000" dirty="0"/>
              <a:t>kouření tabákových výrobků</a:t>
            </a:r>
          </a:p>
        </p:txBody>
      </p:sp>
      <p:sp>
        <p:nvSpPr>
          <p:cNvPr id="8" name="TextovéPole 7">
            <a:extLst>
              <a:ext uri="{FF2B5EF4-FFF2-40B4-BE49-F238E27FC236}">
                <a16:creationId xmlns:a16="http://schemas.microsoft.com/office/drawing/2014/main" id="{0C87B90D-F381-3240-AB64-1A9E6004613E}"/>
              </a:ext>
            </a:extLst>
          </p:cNvPr>
          <p:cNvSpPr txBox="1"/>
          <p:nvPr/>
        </p:nvSpPr>
        <p:spPr>
          <a:xfrm>
            <a:off x="1096107" y="1275533"/>
            <a:ext cx="10733314" cy="2677656"/>
          </a:xfrm>
          <a:prstGeom prst="rect">
            <a:avLst/>
          </a:prstGeom>
          <a:noFill/>
        </p:spPr>
        <p:txBody>
          <a:bodyPr wrap="square" rtlCol="0">
            <a:spAutoFit/>
          </a:bodyPr>
          <a:lstStyle/>
          <a:p>
            <a:r>
              <a:rPr lang="cs-CZ" sz="2800" b="1" u="sng" dirty="0"/>
              <a:t>Cvičení: </a:t>
            </a:r>
          </a:p>
          <a:p>
            <a:pPr marL="342900" indent="-342900">
              <a:buFont typeface="+mj-lt"/>
              <a:buAutoNum type="arabicPeriod"/>
            </a:pPr>
            <a:r>
              <a:rPr lang="cs-CZ" sz="2800" dirty="0"/>
              <a:t>Rozdělte se do dvojic/trojic</a:t>
            </a:r>
          </a:p>
          <a:p>
            <a:pPr marL="342900" indent="-342900">
              <a:buFont typeface="+mj-lt"/>
              <a:buAutoNum type="arabicPeriod"/>
            </a:pPr>
            <a:r>
              <a:rPr lang="cs-CZ" sz="2800" dirty="0"/>
              <a:t>Zjistěte zda se populace SVL a </a:t>
            </a:r>
            <a:r>
              <a:rPr lang="cs-CZ" sz="2800" dirty="0" err="1"/>
              <a:t>neSVL</a:t>
            </a:r>
            <a:r>
              <a:rPr lang="cs-CZ" sz="2800" dirty="0"/>
              <a:t> liší v některém z následujících aspektů pomocí kontingenční tabulky.</a:t>
            </a:r>
          </a:p>
          <a:p>
            <a:pPr marL="342900" indent="-342900">
              <a:buFont typeface="+mj-lt"/>
              <a:buAutoNum type="arabicPeriod"/>
            </a:pPr>
            <a:r>
              <a:rPr lang="cs-CZ" sz="2800" dirty="0"/>
              <a:t>Až budete mít kontingenční tabulku, tak je interpretujte.</a:t>
            </a:r>
          </a:p>
          <a:p>
            <a:pPr marL="457200" indent="-457200">
              <a:buFont typeface="Wingdings" pitchFamily="2" charset="2"/>
              <a:buChar char="Ø"/>
            </a:pPr>
            <a:r>
              <a:rPr lang="cs-CZ" sz="2800" b="1" dirty="0"/>
              <a:t>Všechny kroky analýzy si zapište a uložte </a:t>
            </a:r>
            <a:r>
              <a:rPr lang="cs-CZ" sz="2800" dirty="0"/>
              <a:t>(podle příkladu v </a:t>
            </a:r>
            <a:r>
              <a:rPr lang="cs-CZ" sz="2800" dirty="0" err="1"/>
              <a:t>moodle</a:t>
            </a:r>
            <a:r>
              <a:rPr lang="cs-CZ" sz="2800" dirty="0"/>
              <a:t>)</a:t>
            </a:r>
          </a:p>
        </p:txBody>
      </p:sp>
      <p:sp>
        <p:nvSpPr>
          <p:cNvPr id="2" name="Zástupný text 2">
            <a:extLst>
              <a:ext uri="{FF2B5EF4-FFF2-40B4-BE49-F238E27FC236}">
                <a16:creationId xmlns:a16="http://schemas.microsoft.com/office/drawing/2014/main" id="{5C07B597-1264-125F-CD48-E021EEDEC7E3}"/>
              </a:ext>
            </a:extLst>
          </p:cNvPr>
          <p:cNvSpPr txBox="1">
            <a:spLocks/>
          </p:cNvSpPr>
          <p:nvPr/>
        </p:nvSpPr>
        <p:spPr>
          <a:xfrm>
            <a:off x="947057" y="114685"/>
            <a:ext cx="10515600"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3600" dirty="0">
                <a:latin typeface="+mj-lt"/>
              </a:rPr>
              <a:t>Liší se populace mladých obyvatel sociálně vyloučených lokalit ve srovnání se zbytkem populace?</a:t>
            </a:r>
          </a:p>
        </p:txBody>
      </p:sp>
    </p:spTree>
    <p:extLst>
      <p:ext uri="{BB962C8B-B14F-4D97-AF65-F5344CB8AC3E}">
        <p14:creationId xmlns:p14="http://schemas.microsoft.com/office/powerpoint/2010/main" val="2003784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98CBDB-5BD0-0DD5-E1CB-6D1C5AC9EC35}"/>
              </a:ext>
            </a:extLst>
          </p:cNvPr>
          <p:cNvSpPr>
            <a:spLocks noGrp="1"/>
          </p:cNvSpPr>
          <p:nvPr>
            <p:ph type="title"/>
          </p:nvPr>
        </p:nvSpPr>
        <p:spPr>
          <a:xfrm>
            <a:off x="838200" y="365125"/>
            <a:ext cx="5181600" cy="1235075"/>
          </a:xfrm>
        </p:spPr>
        <p:txBody>
          <a:bodyPr>
            <a:normAutofit fontScale="90000"/>
          </a:bodyPr>
          <a:lstStyle/>
          <a:p>
            <a:r>
              <a:rPr lang="cs-CZ" dirty="0"/>
              <a:t>Jak popíšeme nějaký soubor? Jaká je např. výška hráčů NBA?</a:t>
            </a:r>
          </a:p>
        </p:txBody>
      </p:sp>
      <p:sp>
        <p:nvSpPr>
          <p:cNvPr id="3" name="Zástupný obsah 2">
            <a:extLst>
              <a:ext uri="{FF2B5EF4-FFF2-40B4-BE49-F238E27FC236}">
                <a16:creationId xmlns:a16="http://schemas.microsoft.com/office/drawing/2014/main" id="{F72B6C5B-01CB-46AC-FF18-9C42C61E4C77}"/>
              </a:ext>
            </a:extLst>
          </p:cNvPr>
          <p:cNvSpPr>
            <a:spLocks noGrp="1"/>
          </p:cNvSpPr>
          <p:nvPr>
            <p:ph sz="half" idx="1"/>
          </p:nvPr>
        </p:nvSpPr>
        <p:spPr>
          <a:xfrm>
            <a:off x="838200" y="2141537"/>
            <a:ext cx="5181600" cy="4351338"/>
          </a:xfrm>
        </p:spPr>
        <p:txBody>
          <a:bodyPr>
            <a:normAutofit/>
          </a:bodyPr>
          <a:lstStyle/>
          <a:p>
            <a:pPr marL="0" indent="0">
              <a:buNone/>
            </a:pPr>
            <a:r>
              <a:rPr lang="cs-CZ" dirty="0"/>
              <a:t>Funkce hustoty pravděpodobnosti (pro spojité veličiny):</a:t>
            </a:r>
          </a:p>
          <a:p>
            <a:r>
              <a:rPr lang="cs-CZ" dirty="0"/>
              <a:t>Popisuje velikost hráčů NBA</a:t>
            </a:r>
          </a:p>
          <a:p>
            <a:r>
              <a:rPr lang="cs-CZ" dirty="0"/>
              <a:t>Pravděpodobnost, že si při náhodném výběru z hráčů vytáhneme hráče dané velikosti v určitém intervalu</a:t>
            </a:r>
          </a:p>
          <a:p>
            <a:r>
              <a:rPr lang="cs-CZ" dirty="0"/>
              <a:t>Spočítám jako plochu pod grafem</a:t>
            </a:r>
          </a:p>
        </p:txBody>
      </p:sp>
      <p:pic>
        <p:nvPicPr>
          <p:cNvPr id="7" name="Obrázek 6">
            <a:extLst>
              <a:ext uri="{FF2B5EF4-FFF2-40B4-BE49-F238E27FC236}">
                <a16:creationId xmlns:a16="http://schemas.microsoft.com/office/drawing/2014/main" id="{443CEA7A-7453-449A-DFFF-9FB0618BA701}"/>
              </a:ext>
            </a:extLst>
          </p:cNvPr>
          <p:cNvPicPr>
            <a:picLocks noChangeAspect="1"/>
          </p:cNvPicPr>
          <p:nvPr/>
        </p:nvPicPr>
        <p:blipFill>
          <a:blip r:embed="rId2"/>
          <a:stretch>
            <a:fillRect/>
          </a:stretch>
        </p:blipFill>
        <p:spPr>
          <a:xfrm>
            <a:off x="6406836" y="3526971"/>
            <a:ext cx="4370807" cy="3031045"/>
          </a:xfrm>
          <a:prstGeom prst="rect">
            <a:avLst/>
          </a:prstGeom>
        </p:spPr>
      </p:pic>
      <p:pic>
        <p:nvPicPr>
          <p:cNvPr id="5" name="Obrázek 4">
            <a:extLst>
              <a:ext uri="{FF2B5EF4-FFF2-40B4-BE49-F238E27FC236}">
                <a16:creationId xmlns:a16="http://schemas.microsoft.com/office/drawing/2014/main" id="{E4BC0F0F-756A-AF68-94CF-CE01EB091695}"/>
              </a:ext>
            </a:extLst>
          </p:cNvPr>
          <p:cNvPicPr>
            <a:picLocks noChangeAspect="1"/>
          </p:cNvPicPr>
          <p:nvPr/>
        </p:nvPicPr>
        <p:blipFill>
          <a:blip r:embed="rId2"/>
          <a:stretch>
            <a:fillRect/>
          </a:stretch>
        </p:blipFill>
        <p:spPr>
          <a:xfrm>
            <a:off x="6406836" y="188116"/>
            <a:ext cx="4370807" cy="3031045"/>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Rukopis 7">
                <a:extLst>
                  <a:ext uri="{FF2B5EF4-FFF2-40B4-BE49-F238E27FC236}">
                    <a16:creationId xmlns:a16="http://schemas.microsoft.com/office/drawing/2014/main" id="{B67731F2-2CA5-0B93-772A-0D95CEAA774A}"/>
                  </a:ext>
                </a:extLst>
              </p14:cNvPr>
              <p14:cNvContentPartPr/>
              <p14:nvPr/>
            </p14:nvContentPartPr>
            <p14:xfrm>
              <a:off x="8999931" y="4811507"/>
              <a:ext cx="2160" cy="400320"/>
            </p14:xfrm>
          </p:contentPart>
        </mc:Choice>
        <mc:Fallback xmlns="">
          <p:pic>
            <p:nvPicPr>
              <p:cNvPr id="8" name="Rukopis 7">
                <a:extLst>
                  <a:ext uri="{FF2B5EF4-FFF2-40B4-BE49-F238E27FC236}">
                    <a16:creationId xmlns:a16="http://schemas.microsoft.com/office/drawing/2014/main" id="{B67731F2-2CA5-0B93-772A-0D95CEAA774A}"/>
                  </a:ext>
                </a:extLst>
              </p:cNvPr>
              <p:cNvPicPr/>
              <p:nvPr/>
            </p:nvPicPr>
            <p:blipFill>
              <a:blip r:embed="rId4"/>
              <a:stretch>
                <a:fillRect/>
              </a:stretch>
            </p:blipFill>
            <p:spPr>
              <a:xfrm>
                <a:off x="8909931" y="4631867"/>
                <a:ext cx="181800" cy="759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Rukopis 8">
                <a:extLst>
                  <a:ext uri="{FF2B5EF4-FFF2-40B4-BE49-F238E27FC236}">
                    <a16:creationId xmlns:a16="http://schemas.microsoft.com/office/drawing/2014/main" id="{4D25784A-D5FE-7FB2-D5A1-AE5DC9D79D7B}"/>
                  </a:ext>
                </a:extLst>
              </p14:cNvPr>
              <p14:cNvContentPartPr/>
              <p14:nvPr/>
            </p14:nvContentPartPr>
            <p14:xfrm>
              <a:off x="8922891" y="4490387"/>
              <a:ext cx="151920" cy="189360"/>
            </p14:xfrm>
          </p:contentPart>
        </mc:Choice>
        <mc:Fallback xmlns="">
          <p:pic>
            <p:nvPicPr>
              <p:cNvPr id="9" name="Rukopis 8">
                <a:extLst>
                  <a:ext uri="{FF2B5EF4-FFF2-40B4-BE49-F238E27FC236}">
                    <a16:creationId xmlns:a16="http://schemas.microsoft.com/office/drawing/2014/main" id="{4D25784A-D5FE-7FB2-D5A1-AE5DC9D79D7B}"/>
                  </a:ext>
                </a:extLst>
              </p:cNvPr>
              <p:cNvPicPr/>
              <p:nvPr/>
            </p:nvPicPr>
            <p:blipFill>
              <a:blip r:embed="rId6"/>
              <a:stretch>
                <a:fillRect/>
              </a:stretch>
            </p:blipFill>
            <p:spPr>
              <a:xfrm>
                <a:off x="8916771" y="4484267"/>
                <a:ext cx="16416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Rukopis 9">
                <a:extLst>
                  <a:ext uri="{FF2B5EF4-FFF2-40B4-BE49-F238E27FC236}">
                    <a16:creationId xmlns:a16="http://schemas.microsoft.com/office/drawing/2014/main" id="{1ACB900B-FAE9-5AA1-E9FB-B0A34A4386E6}"/>
                  </a:ext>
                </a:extLst>
              </p14:cNvPr>
              <p14:cNvContentPartPr/>
              <p14:nvPr/>
            </p14:nvContentPartPr>
            <p14:xfrm>
              <a:off x="8933691" y="4527467"/>
              <a:ext cx="144360" cy="164160"/>
            </p14:xfrm>
          </p:contentPart>
        </mc:Choice>
        <mc:Fallback xmlns="">
          <p:pic>
            <p:nvPicPr>
              <p:cNvPr id="10" name="Rukopis 9">
                <a:extLst>
                  <a:ext uri="{FF2B5EF4-FFF2-40B4-BE49-F238E27FC236}">
                    <a16:creationId xmlns:a16="http://schemas.microsoft.com/office/drawing/2014/main" id="{1ACB900B-FAE9-5AA1-E9FB-B0A34A4386E6}"/>
                  </a:ext>
                </a:extLst>
              </p:cNvPr>
              <p:cNvPicPr/>
              <p:nvPr/>
            </p:nvPicPr>
            <p:blipFill>
              <a:blip r:embed="rId8"/>
              <a:stretch>
                <a:fillRect/>
              </a:stretch>
            </p:blipFill>
            <p:spPr>
              <a:xfrm>
                <a:off x="8927571" y="4521347"/>
                <a:ext cx="156600" cy="176400"/>
              </a:xfrm>
              <a:prstGeom prst="rect">
                <a:avLst/>
              </a:prstGeom>
            </p:spPr>
          </p:pic>
        </mc:Fallback>
      </mc:AlternateContent>
    </p:spTree>
    <p:extLst>
      <p:ext uri="{BB962C8B-B14F-4D97-AF65-F5344CB8AC3E}">
        <p14:creationId xmlns:p14="http://schemas.microsoft.com/office/powerpoint/2010/main" val="21807021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55B16E-66A8-966F-C9AB-6FA3FCC10AD8}"/>
              </a:ext>
            </a:extLst>
          </p:cNvPr>
          <p:cNvSpPr>
            <a:spLocks noGrp="1"/>
          </p:cNvSpPr>
          <p:nvPr>
            <p:ph type="title"/>
          </p:nvPr>
        </p:nvSpPr>
        <p:spPr/>
        <p:txBody>
          <a:bodyPr/>
          <a:lstStyle/>
          <a:p>
            <a:r>
              <a:rPr lang="cs-CZ" dirty="0"/>
              <a:t>Úprava organizace kurzu</a:t>
            </a:r>
          </a:p>
        </p:txBody>
      </p:sp>
      <p:sp>
        <p:nvSpPr>
          <p:cNvPr id="3" name="Zástupný obsah 2">
            <a:extLst>
              <a:ext uri="{FF2B5EF4-FFF2-40B4-BE49-F238E27FC236}">
                <a16:creationId xmlns:a16="http://schemas.microsoft.com/office/drawing/2014/main" id="{097D26A9-FC6A-F0CE-BF7F-3D4542D422AF}"/>
              </a:ext>
            </a:extLst>
          </p:cNvPr>
          <p:cNvSpPr>
            <a:spLocks noGrp="1"/>
          </p:cNvSpPr>
          <p:nvPr>
            <p:ph idx="1"/>
          </p:nvPr>
        </p:nvSpPr>
        <p:spPr/>
        <p:txBody>
          <a:bodyPr>
            <a:normAutofit/>
          </a:bodyPr>
          <a:lstStyle/>
          <a:p>
            <a:pPr marL="0" indent="0">
              <a:buNone/>
            </a:pPr>
            <a:r>
              <a:rPr lang="cs-CZ" dirty="0"/>
              <a:t>Cvičení</a:t>
            </a:r>
          </a:p>
          <a:p>
            <a:pPr marL="0" indent="0">
              <a:buNone/>
            </a:pPr>
            <a:r>
              <a:rPr lang="cs-CZ" b="1" dirty="0">
                <a:solidFill>
                  <a:srgbClr val="FF0000"/>
                </a:solidFill>
              </a:rPr>
              <a:t>15.12.2023 – 1. zápočtový test (bude prostor na feedback)</a:t>
            </a:r>
          </a:p>
          <a:p>
            <a:pPr marL="0" indent="0">
              <a:buNone/>
            </a:pPr>
            <a:r>
              <a:rPr lang="cs-CZ" b="1" dirty="0">
                <a:solidFill>
                  <a:srgbClr val="FF0000"/>
                </a:solidFill>
              </a:rPr>
              <a:t>5.1.2024 – 2. zápočtový test (žádný další nebude)</a:t>
            </a:r>
          </a:p>
          <a:p>
            <a:pPr marL="0" indent="0">
              <a:buNone/>
            </a:pPr>
            <a:r>
              <a:rPr lang="cs-CZ" b="1" dirty="0">
                <a:solidFill>
                  <a:srgbClr val="FF0000"/>
                </a:solidFill>
              </a:rPr>
              <a:t>19.1.2024 – 1. termín zkoušky formou testu</a:t>
            </a:r>
          </a:p>
        </p:txBody>
      </p:sp>
      <p:pic>
        <p:nvPicPr>
          <p:cNvPr id="1025" name="Picture 1">
            <a:extLst>
              <a:ext uri="{FF2B5EF4-FFF2-40B4-BE49-F238E27FC236}">
                <a16:creationId xmlns:a16="http://schemas.microsoft.com/office/drawing/2014/main" id="{66E79506-42D6-F07D-A158-CFB50EDD3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7800" cy="165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335B0D3-E868-6A7D-C2CF-BF7A82BF0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7800" cy="165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003B2DCD-6C80-54B4-8BB8-1D349349C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7800" cy="165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2C48B0A-AE92-037D-84E8-DBEFFBA43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7800" cy="16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93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AD924A-A752-3F46-9654-635A4B6CA527}"/>
              </a:ext>
            </a:extLst>
          </p:cNvPr>
          <p:cNvSpPr>
            <a:spLocks noGrp="1"/>
          </p:cNvSpPr>
          <p:nvPr>
            <p:ph type="title"/>
          </p:nvPr>
        </p:nvSpPr>
        <p:spPr/>
        <p:txBody>
          <a:bodyPr/>
          <a:lstStyle/>
          <a:p>
            <a:r>
              <a:rPr lang="cs-CZ" dirty="0"/>
              <a:t>Statistické testování: teorie</a:t>
            </a:r>
          </a:p>
        </p:txBody>
      </p:sp>
      <p:sp>
        <p:nvSpPr>
          <p:cNvPr id="3" name="Zástupný obsah 2">
            <a:extLst>
              <a:ext uri="{FF2B5EF4-FFF2-40B4-BE49-F238E27FC236}">
                <a16:creationId xmlns:a16="http://schemas.microsoft.com/office/drawing/2014/main" id="{6751FCE2-CF5F-D749-A592-1EEC8C95BFCD}"/>
              </a:ext>
            </a:extLst>
          </p:cNvPr>
          <p:cNvSpPr>
            <a:spLocks noGrp="1"/>
          </p:cNvSpPr>
          <p:nvPr>
            <p:ph idx="1"/>
          </p:nvPr>
        </p:nvSpPr>
        <p:spPr/>
        <p:txBody>
          <a:bodyPr>
            <a:normAutofit/>
          </a:bodyPr>
          <a:lstStyle/>
          <a:p>
            <a:r>
              <a:rPr lang="cs-CZ" dirty="0"/>
              <a:t>Stavíme proti sobě dvě hypotézy</a:t>
            </a:r>
          </a:p>
          <a:p>
            <a:r>
              <a:rPr lang="cs-CZ" dirty="0"/>
              <a:t>Hypotézy jsou předpoklady o parametrech či tvaru rozdělení zkoumané proměnné</a:t>
            </a:r>
          </a:p>
          <a:p>
            <a:endParaRPr lang="cs-CZ" dirty="0"/>
          </a:p>
        </p:txBody>
      </p:sp>
    </p:spTree>
    <p:extLst>
      <p:ext uri="{BB962C8B-B14F-4D97-AF65-F5344CB8AC3E}">
        <p14:creationId xmlns:p14="http://schemas.microsoft.com/office/powerpoint/2010/main" val="307237527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3804</TotalTime>
  <Words>3685</Words>
  <Application>Microsoft Office PowerPoint</Application>
  <PresentationFormat>Širokoúhlá obrazovka</PresentationFormat>
  <Paragraphs>429</Paragraphs>
  <Slides>80</Slides>
  <Notes>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80</vt:i4>
      </vt:variant>
    </vt:vector>
  </HeadingPairs>
  <TitlesOfParts>
    <vt:vector size="86" baseType="lpstr">
      <vt:lpstr>Arial</vt:lpstr>
      <vt:lpstr>Calibri</vt:lpstr>
      <vt:lpstr>Calibri Light</vt:lpstr>
      <vt:lpstr>Roboto</vt:lpstr>
      <vt:lpstr>Wingdings</vt:lpstr>
      <vt:lpstr>Motiv Office</vt:lpstr>
      <vt:lpstr>Blok 3: Základy analýzy vztahu dvou proměnných</vt:lpstr>
      <vt:lpstr>Chcete zjistit, zda je efektivnější substituční léčba metadonem nebo buprenorfinem. Jak to uděláte?</vt:lpstr>
      <vt:lpstr>Statistické testování: úvod</vt:lpstr>
      <vt:lpstr>Je rozdíl mezi muži a ženami?</vt:lpstr>
      <vt:lpstr>Příklad</vt:lpstr>
      <vt:lpstr>Pro srovnání souborů je potřebujeme popsat. Jak popíšeme nějaký soubor? </vt:lpstr>
      <vt:lpstr>Jak získáme pravděpodobnostní funkci?</vt:lpstr>
      <vt:lpstr>Jak popíšeme nějaký soubor? Jaká je např. výška hráčů NBA?</vt:lpstr>
      <vt:lpstr>Statistické testování: teorie</vt:lpstr>
      <vt:lpstr>Statistické testování: teorie</vt:lpstr>
      <vt:lpstr>Limity testování: chyba testu</vt:lpstr>
      <vt:lpstr>Příklad z materiálů: chyby testů</vt:lpstr>
      <vt:lpstr>Chyba 1. a 2. druhu: metafora soudu</vt:lpstr>
      <vt:lpstr>Chyba 1. a 2. druhu</vt:lpstr>
      <vt:lpstr>Chyba 1. a 2. druhu</vt:lpstr>
      <vt:lpstr>Chyba 1. a 2. druhu: pravděpodobnost</vt:lpstr>
      <vt:lpstr>Jenom na základě náhody?</vt:lpstr>
      <vt:lpstr>Jenom na základě náhody? (příklad z Graham)</vt:lpstr>
      <vt:lpstr>Jenom na základě náhody?</vt:lpstr>
      <vt:lpstr>Binomické rozdělení</vt:lpstr>
      <vt:lpstr>Scénař 1</vt:lpstr>
      <vt:lpstr>Scénař 2</vt:lpstr>
      <vt:lpstr>Scénař 3</vt:lpstr>
      <vt:lpstr>Jenom na základě náhody? Jak náš příklad sedí do teorie?</vt:lpstr>
      <vt:lpstr>Jenom na základě náhody? Jak náš příklad sedí do teorie?</vt:lpstr>
      <vt:lpstr>Jenom na základě náhody? Jak náš příklad sedí do teorie?</vt:lpstr>
      <vt:lpstr>Scénař 3.</vt:lpstr>
      <vt:lpstr>Shrnutí</vt:lpstr>
      <vt:lpstr>Základy analýzy vztahu dvou proměnných</vt:lpstr>
      <vt:lpstr>Jak testovat závislost v kontingenčních tabulkách?</vt:lpstr>
      <vt:lpstr>Očekáváné hodnoty</vt:lpstr>
      <vt:lpstr>Příklad v excelu</vt:lpstr>
      <vt:lpstr>Dva základní nástroje analýzy vztahu dvou proměnných: Chí-kvadrát test nezávislosti a kontingenční tabulka</vt:lpstr>
      <vt:lpstr>Příklad kontingenční tabulky</vt:lpstr>
      <vt:lpstr>Interpretace a  analýza kontingenčních tabulek</vt:lpstr>
      <vt:lpstr>Interpretace a popis kontingenčních tabulek:</vt:lpstr>
      <vt:lpstr>1. krok: Příprava analýzy</vt:lpstr>
      <vt:lpstr>1. krok: Příprava analýzy - formulování hypotézy</vt:lpstr>
      <vt:lpstr>1. krok: Příprava analýzy – kontrola proměnných </vt:lpstr>
      <vt:lpstr>1. krok: Příprava analýzy -  Charakterizování proměnných </vt:lpstr>
      <vt:lpstr>1. krok: Příprava analýzy -  Charakterizování proměnných </vt:lpstr>
      <vt:lpstr>Prezentace aplikace PowerPoint</vt:lpstr>
      <vt:lpstr>2. krok: Hledání vztahu</vt:lpstr>
      <vt:lpstr>Očekáváné hodnoty</vt:lpstr>
      <vt:lpstr>3. krok: Jak silný je vztah?</vt:lpstr>
      <vt:lpstr>Orientační hranice hodnot koeficientů</vt:lpstr>
      <vt:lpstr>3. krok: Jak silný je vztah? Nominální proměnné (nominální a nominální, nominální a ordinální)</vt:lpstr>
      <vt:lpstr>3. krok: Jak silný je vztah? Ordinální proměnné</vt:lpstr>
      <vt:lpstr>3. krok: Jak silný je vztah? Ordinální proměnné</vt:lpstr>
      <vt:lpstr>Interpretace kontingenčních tabulek</vt:lpstr>
      <vt:lpstr>Interpretace a  analýza kontingenčních tabulek</vt:lpstr>
      <vt:lpstr>Stáhněte si data z moodle</vt:lpstr>
      <vt:lpstr>Liší se populace SVL a n-SVL v rizikovém užívání konopí?</vt:lpstr>
      <vt:lpstr>Aplikace výše popsaného postupu na příkladu</vt:lpstr>
      <vt:lpstr>1. Kontrola, určení charakteristik proměnných a jejich úprava</vt:lpstr>
      <vt:lpstr>2. krok: Hledání vztahu </vt:lpstr>
      <vt:lpstr>2. krok: Ověření předpokladů Chí-kvadrát testu</vt:lpstr>
      <vt:lpstr>2. krok: Ověření předpokladů Chí-kvadrát testu</vt:lpstr>
      <vt:lpstr>2. krok: Úprava proměnných</vt:lpstr>
      <vt:lpstr>2. krok: Úprava proměnných</vt:lpstr>
      <vt:lpstr>Kontrola překódování</vt:lpstr>
      <vt:lpstr>Výsledek</vt:lpstr>
      <vt:lpstr>2. krok: Ověření předpokladů Chí-kvadrát testu</vt:lpstr>
      <vt:lpstr>2. krok: Ověření předpokladů Chí-kvadrát testu</vt:lpstr>
      <vt:lpstr>2. krok: Úprava proměnných a vyhodnocení (iterativní proces)</vt:lpstr>
      <vt:lpstr>Fischerův test</vt:lpstr>
      <vt:lpstr>Výsledek</vt:lpstr>
      <vt:lpstr>Interpretace a  analýza kontingenčních tabulek</vt:lpstr>
      <vt:lpstr>Liší se populace SVL a n-SVL v riziku problémového hraní?</vt:lpstr>
      <vt:lpstr>Aplikace výše popsaného postupu na příkladu</vt:lpstr>
      <vt:lpstr>Kontrola, určení charakteristik proměnných a jejich úprava:</vt:lpstr>
      <vt:lpstr>2. krok: Hledání vztahu </vt:lpstr>
      <vt:lpstr>2. krok: Úprava proměnných a vyhodnocení (iterativní proces)</vt:lpstr>
      <vt:lpstr>Zjistili jsme, statisticky signifikantní rozdíl mezi skupinami!</vt:lpstr>
      <vt:lpstr>3. krok: Hledání síly vztahu</vt:lpstr>
      <vt:lpstr>3. krok: Hledání síly vztahu</vt:lpstr>
      <vt:lpstr>4. interpretace</vt:lpstr>
      <vt:lpstr>Základní analýza vztahu dvou proměnných: vyzkoušejte si</vt:lpstr>
      <vt:lpstr>Prezentace aplikace PowerPoint</vt:lpstr>
      <vt:lpstr>Úprava organizace kurzu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Petruželka, Benjamin</dc:creator>
  <cp:lastModifiedBy>Ucitel</cp:lastModifiedBy>
  <cp:revision>214</cp:revision>
  <dcterms:created xsi:type="dcterms:W3CDTF">2019-12-31T09:33:18Z</dcterms:created>
  <dcterms:modified xsi:type="dcterms:W3CDTF">2023-12-01T13:23:57Z</dcterms:modified>
</cp:coreProperties>
</file>