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348" r:id="rId2"/>
    <p:sldId id="349" r:id="rId3"/>
    <p:sldId id="370" r:id="rId4"/>
    <p:sldId id="309" r:id="rId5"/>
    <p:sldId id="258" r:id="rId6"/>
    <p:sldId id="324" r:id="rId7"/>
    <p:sldId id="311" r:id="rId8"/>
    <p:sldId id="372" r:id="rId9"/>
    <p:sldId id="371" r:id="rId10"/>
    <p:sldId id="310" r:id="rId11"/>
    <p:sldId id="373" r:id="rId12"/>
    <p:sldId id="319" r:id="rId13"/>
    <p:sldId id="325" r:id="rId14"/>
    <p:sldId id="374" r:id="rId15"/>
    <p:sldId id="320" r:id="rId16"/>
    <p:sldId id="375" r:id="rId17"/>
    <p:sldId id="353" r:id="rId18"/>
    <p:sldId id="380" r:id="rId19"/>
    <p:sldId id="356" r:id="rId20"/>
    <p:sldId id="354" r:id="rId21"/>
    <p:sldId id="357" r:id="rId22"/>
    <p:sldId id="359" r:id="rId23"/>
    <p:sldId id="358" r:id="rId24"/>
    <p:sldId id="360" r:id="rId25"/>
    <p:sldId id="331" r:id="rId26"/>
    <p:sldId id="362" r:id="rId27"/>
    <p:sldId id="381" r:id="rId28"/>
    <p:sldId id="376" r:id="rId29"/>
    <p:sldId id="326" r:id="rId30"/>
    <p:sldId id="312" r:id="rId31"/>
    <p:sldId id="377" r:id="rId32"/>
    <p:sldId id="333" r:id="rId33"/>
    <p:sldId id="363" r:id="rId34"/>
    <p:sldId id="351" r:id="rId35"/>
    <p:sldId id="352" r:id="rId36"/>
    <p:sldId id="369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13" r:id="rId49"/>
    <p:sldId id="314" r:id="rId50"/>
    <p:sldId id="378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želka, Benjamin" initials="PB" lastIdx="2" clrIdx="0">
    <p:extLst>
      <p:ext uri="{19B8F6BF-5375-455C-9EA6-DF929625EA0E}">
        <p15:presenceInfo xmlns:p15="http://schemas.microsoft.com/office/powerpoint/2012/main" userId="S::petruzeb@ff.cuni.cz::f8e3b45a-faa4-4094-9acf-441c23478e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 autoAdjust="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5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0T10:32:38.8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0T10:32:45.8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0T10:32:46.2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0T10:32:46.5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E20A-F640-4249-A811-C32A9612F3D3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3504-9055-D448-A00B-03FEB6440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3504-9055-D448-A00B-03FEB6440A6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24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3504-9055-D448-A00B-03FEB6440A6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0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3504-9055-D448-A00B-03FEB6440A6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7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3504-9055-D448-A00B-03FEB6440A6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02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46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3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9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8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5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0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9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6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06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6A7-071C-0C47-AD2D-4C367EF6AB0B}" type="datetimeFigureOut">
              <a:rPr lang="cs-CZ" smtClean="0"/>
              <a:t>03.11.2023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EEA1E-5607-9B41-80AA-42BF229A5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Cvičení 2. blok: Základy práce s proměnnými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4ADA88-0AAB-174A-A0E0-9B9E60C85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Vyhodnocení screeningových </a:t>
            </a:r>
            <a:r>
              <a:rPr lang="cs-CZ" dirty="0" err="1"/>
              <a:t>adiktologických</a:t>
            </a:r>
            <a:r>
              <a:rPr lang="cs-CZ" dirty="0"/>
              <a:t> testů</a:t>
            </a:r>
          </a:p>
        </p:txBody>
      </p:sp>
    </p:spTree>
    <p:extLst>
      <p:ext uri="{BB962C8B-B14F-4D97-AF65-F5344CB8AC3E}">
        <p14:creationId xmlns:p14="http://schemas.microsoft.com/office/powerpoint/2010/main" val="353938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E9F82-6E52-EC4F-BBAF-26C992DC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Krok. 1: Najdeme proměnné v dotazníku a ověříme jejich použitelnost - srovnáme s pokyny vyhodnocení.</a:t>
            </a:r>
            <a:br>
              <a:rPr lang="cs-CZ" dirty="0"/>
            </a:b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602FBB-3E41-B64B-9D44-F50CACE4F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8853" y="1267372"/>
            <a:ext cx="5551752" cy="4739835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9DBEAB8-52F9-1344-91A0-5B474F377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4" y="1722886"/>
            <a:ext cx="6318625" cy="4714983"/>
          </a:xfrm>
          <a:prstGeom prst="rect">
            <a:avLst/>
          </a:prstGeom>
        </p:spPr>
      </p:pic>
      <p:sp>
        <p:nvSpPr>
          <p:cNvPr id="3" name="Šipka vpravo 2">
            <a:extLst>
              <a:ext uri="{FF2B5EF4-FFF2-40B4-BE49-F238E27FC236}">
                <a16:creationId xmlns:a16="http://schemas.microsoft.com/office/drawing/2014/main" id="{2DA93278-B7F2-DC40-8F5F-595C62688528}"/>
              </a:ext>
            </a:extLst>
          </p:cNvPr>
          <p:cNvSpPr/>
          <p:nvPr/>
        </p:nvSpPr>
        <p:spPr>
          <a:xfrm>
            <a:off x="642551" y="6178378"/>
            <a:ext cx="2352179" cy="518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F7488A-F489-4F4D-A092-ECF5603310D1}"/>
              </a:ext>
            </a:extLst>
          </p:cNvPr>
          <p:cNvSpPr txBox="1"/>
          <p:nvPr/>
        </p:nvSpPr>
        <p:spPr>
          <a:xfrm>
            <a:off x="3060873" y="6114704"/>
            <a:ext cx="541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 třeba převést hodnoty na ANO a NE. (uděláme v kroku 3)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ABF771-E077-294B-AECF-3F5EB821D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603" y="1267372"/>
            <a:ext cx="5664200" cy="596900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2D42DC00-7E26-9295-3CC7-27CF9D22D6D0}"/>
              </a:ext>
            </a:extLst>
          </p:cNvPr>
          <p:cNvSpPr/>
          <p:nvPr/>
        </p:nvSpPr>
        <p:spPr>
          <a:xfrm>
            <a:off x="2994730" y="1534886"/>
            <a:ext cx="2775873" cy="669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83ADCBC-3273-91B0-6F70-11C58B48BB0B}"/>
              </a:ext>
            </a:extLst>
          </p:cNvPr>
          <p:cNvSpPr/>
          <p:nvPr/>
        </p:nvSpPr>
        <p:spPr>
          <a:xfrm>
            <a:off x="6096000" y="1985050"/>
            <a:ext cx="2775873" cy="669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78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AB063-3970-7412-056A-1617CEFD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2: zkontrolujeme hodnoty v data setu.</a:t>
            </a:r>
          </a:p>
        </p:txBody>
      </p:sp>
    </p:spTree>
    <p:extLst>
      <p:ext uri="{BB962C8B-B14F-4D97-AF65-F5344CB8AC3E}">
        <p14:creationId xmlns:p14="http://schemas.microsoft.com/office/powerpoint/2010/main" val="420477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8F4ED-3242-6143-80F2-D89C85B2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Zkontrolujeme hodnoty v data setu.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910CD-6C34-9E4F-81C0-8ACEB780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435929" cy="4395561"/>
          </a:xfrm>
        </p:spPr>
        <p:txBody>
          <a:bodyPr/>
          <a:lstStyle/>
          <a:p>
            <a:r>
              <a:rPr lang="cs-CZ" dirty="0"/>
              <a:t>Na základě dotazníku a data setu jsme identifikovali, že se jedná o tyto proměnné:</a:t>
            </a:r>
          </a:p>
          <a:p>
            <a:pPr marL="0" indent="0">
              <a:buNone/>
            </a:pPr>
            <a:r>
              <a:rPr lang="cs-CZ" dirty="0"/>
              <a:t>Q39a, Q39b, Q39c, Q39d, Q39e, Q39f.</a:t>
            </a:r>
          </a:p>
          <a:p>
            <a:r>
              <a:rPr lang="cs-CZ" dirty="0"/>
              <a:t>Uděláme frekvenční tabulky obvyklým způsobem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obsah 7">
            <a:extLst>
              <a:ext uri="{FF2B5EF4-FFF2-40B4-BE49-F238E27FC236}">
                <a16:creationId xmlns:a16="http://schemas.microsoft.com/office/drawing/2014/main" id="{32E2766F-97E2-251B-5CC3-7F706D28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37" y="1218823"/>
            <a:ext cx="6605148" cy="5639177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65682BB-942A-854E-B5E3-B00E2E0012DC}"/>
              </a:ext>
            </a:extLst>
          </p:cNvPr>
          <p:cNvSpPr/>
          <p:nvPr/>
        </p:nvSpPr>
        <p:spPr>
          <a:xfrm>
            <a:off x="5747657" y="1218822"/>
            <a:ext cx="587829" cy="471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F612BD0-E437-319B-9A68-827C983299B9}"/>
              </a:ext>
            </a:extLst>
          </p:cNvPr>
          <p:cNvSpPr/>
          <p:nvPr/>
        </p:nvSpPr>
        <p:spPr>
          <a:xfrm>
            <a:off x="5690258" y="6021008"/>
            <a:ext cx="587829" cy="471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73358731-0A24-9774-886C-3F67FFCF5291}"/>
              </a:ext>
            </a:extLst>
          </p:cNvPr>
          <p:cNvCxnSpPr>
            <a:cxnSpLocks/>
          </p:cNvCxnSpPr>
          <p:nvPr/>
        </p:nvCxnSpPr>
        <p:spPr>
          <a:xfrm flipH="1">
            <a:off x="2216727" y="1489607"/>
            <a:ext cx="3585358" cy="2070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136769FE-4A14-10CE-1A10-27E03836A234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2549236" y="3695485"/>
            <a:ext cx="3141022" cy="2561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03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86AF-42A5-0249-AB79-C5121BFC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248"/>
            <a:ext cx="11769436" cy="1325563"/>
          </a:xfrm>
        </p:spPr>
        <p:txBody>
          <a:bodyPr>
            <a:normAutofit/>
          </a:bodyPr>
          <a:lstStyle/>
          <a:p>
            <a:r>
              <a:rPr lang="cs-CZ" dirty="0"/>
              <a:t>Krok 2: Zkontrolování hodnot v data setu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7022" y="1081142"/>
            <a:ext cx="3629532" cy="2086266"/>
          </a:xfrm>
          <a:prstGeom prst="rect">
            <a:avLst/>
          </a:prstGeom>
        </p:spPr>
      </p:pic>
      <p:sp>
        <p:nvSpPr>
          <p:cNvPr id="7" name="Šipka vpravo 6">
            <a:extLst>
              <a:ext uri="{FF2B5EF4-FFF2-40B4-BE49-F238E27FC236}">
                <a16:creationId xmlns:a16="http://schemas.microsoft.com/office/drawing/2014/main" id="{A90A76AB-6027-E64A-96CD-45381C5627EC}"/>
              </a:ext>
            </a:extLst>
          </p:cNvPr>
          <p:cNvSpPr/>
          <p:nvPr/>
        </p:nvSpPr>
        <p:spPr>
          <a:xfrm>
            <a:off x="483358" y="5978187"/>
            <a:ext cx="2352179" cy="518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451F8B-1A6F-7A42-AFD9-B48B07510EF0}"/>
              </a:ext>
            </a:extLst>
          </p:cNvPr>
          <p:cNvSpPr txBox="1"/>
          <p:nvPr/>
        </p:nvSpPr>
        <p:spPr>
          <a:xfrm>
            <a:off x="2974377" y="6053013"/>
            <a:ext cx="738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 95 a 99 jsou </a:t>
            </a:r>
            <a:r>
              <a:rPr lang="cs-CZ" sz="2800" dirty="0" err="1"/>
              <a:t>missingy</a:t>
            </a:r>
            <a:r>
              <a:rPr lang="cs-CZ" sz="2800" dirty="0"/>
              <a:t>. (uděláme v kroku 3) 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31" y="1016761"/>
            <a:ext cx="3610479" cy="209579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366" y="1002023"/>
            <a:ext cx="3524742" cy="236253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7" y="3297905"/>
            <a:ext cx="3620005" cy="241016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984" y="3429000"/>
            <a:ext cx="3772426" cy="219105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366" y="3602629"/>
            <a:ext cx="3696216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AB063-3970-7412-056A-1617CEFD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3: Upravíme proměnné</a:t>
            </a:r>
          </a:p>
        </p:txBody>
      </p:sp>
    </p:spTree>
    <p:extLst>
      <p:ext uri="{BB962C8B-B14F-4D97-AF65-F5344CB8AC3E}">
        <p14:creationId xmlns:p14="http://schemas.microsoft.com/office/powerpoint/2010/main" val="401890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53BFE-38EF-2D49-B5E7-56869C94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6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Krok 3: Upravíme proměnné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268E5-E0D2-4F46-A7A5-E24DAB7B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9836" cy="4351338"/>
          </a:xfrm>
        </p:spPr>
        <p:txBody>
          <a:bodyPr>
            <a:normAutofit/>
          </a:bodyPr>
          <a:lstStyle/>
          <a:p>
            <a:r>
              <a:rPr lang="cs-CZ" dirty="0"/>
              <a:t>Překódujeme staré proměnné do nových proměnných</a:t>
            </a:r>
          </a:p>
          <a:p>
            <a:r>
              <a:rPr lang="cs-CZ" dirty="0" err="1"/>
              <a:t>Překódováváme</a:t>
            </a:r>
            <a:r>
              <a:rPr lang="cs-CZ" dirty="0"/>
              <a:t> do nových proměnných, abychom při chybě nepoškodili původní proměnnou</a:t>
            </a:r>
          </a:p>
          <a:p>
            <a:r>
              <a:rPr lang="cs-CZ" dirty="0"/>
              <a:t>V našem případě využijeme zjištění Kroku 1 a Kroku 2: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Nikdy (1), zřídka (2), občas (3), celkem často (4), velmi často (5) potřebujeme překódovat na ANO (1) a NE (0)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0, 95 a 99 do </a:t>
            </a:r>
            <a:r>
              <a:rPr lang="cs-CZ" sz="2800" dirty="0" err="1"/>
              <a:t>missingu</a:t>
            </a:r>
            <a:endParaRPr lang="cs-CZ" sz="2800" dirty="0"/>
          </a:p>
          <a:p>
            <a:pPr marL="514350" indent="-514350">
              <a:buFont typeface="+mj-lt"/>
              <a:buAutoNum type="alphaLcPeriod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2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36F99-A4ED-7DBD-95DF-5B2CAA9B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změníme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55A89-400E-649B-378C-A5AE29A5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0, 95 a 99</a:t>
            </a:r>
            <a:r>
              <a:rPr lang="cs-CZ" dirty="0"/>
              <a:t> změníme na chybějící hodnoty</a:t>
            </a:r>
          </a:p>
          <a:p>
            <a:pPr marL="0" indent="0">
              <a:buNone/>
            </a:pPr>
            <a:r>
              <a:rPr lang="cs-CZ" sz="2800" dirty="0"/>
              <a:t>0, 95 a 99</a:t>
            </a:r>
            <a:r>
              <a:rPr lang="cs-CZ" dirty="0"/>
              <a:t> -&gt; chybějící hodnoty</a:t>
            </a:r>
          </a:p>
          <a:p>
            <a:r>
              <a:rPr lang="cs-CZ" dirty="0"/>
              <a:t>Nikdy (1), zřídka (2), občas (3), celkem často (4), velmi často (5) potřebujeme překódovat na ANO (1) a NE (0)</a:t>
            </a:r>
          </a:p>
          <a:p>
            <a:r>
              <a:rPr lang="cs-CZ" dirty="0"/>
              <a:t>1 -&gt; 0</a:t>
            </a:r>
          </a:p>
          <a:p>
            <a:r>
              <a:rPr lang="cs-CZ" dirty="0"/>
              <a:t>2, 3, 4, 5 -&gt; 1</a:t>
            </a:r>
          </a:p>
        </p:txBody>
      </p:sp>
    </p:spTree>
    <p:extLst>
      <p:ext uri="{BB962C8B-B14F-4D97-AF65-F5344CB8AC3E}">
        <p14:creationId xmlns:p14="http://schemas.microsoft.com/office/powerpoint/2010/main" val="137122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Krok 3: Úprava proměnných a </a:t>
            </a:r>
            <a:r>
              <a:rPr lang="cs-CZ" dirty="0" err="1"/>
              <a:t>rekódování</a:t>
            </a:r>
            <a:r>
              <a:rPr lang="cs-CZ" dirty="0"/>
              <a:t> do nové proměnné 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Nejprve si vytvořím nové proměnné, do kterých bude ty původní </a:t>
            </a:r>
            <a:r>
              <a:rPr lang="cs-CZ" dirty="0" err="1"/>
              <a:t>rekódovat</a:t>
            </a:r>
            <a:r>
              <a:rPr lang="cs-CZ" dirty="0"/>
              <a:t> (neztratíme data)</a:t>
            </a:r>
          </a:p>
          <a:p>
            <a:r>
              <a:rPr lang="cs-CZ" dirty="0"/>
              <a:t>Mohu vytvořit například na konci datového souboru </a:t>
            </a:r>
            <a:r>
              <a:rPr lang="cs-CZ" dirty="0" err="1"/>
              <a:t>poklikáním</a:t>
            </a:r>
            <a:r>
              <a:rPr lang="cs-CZ" dirty="0"/>
              <a:t> myší</a:t>
            </a:r>
          </a:p>
          <a:p>
            <a:r>
              <a:rPr lang="cs-CZ" dirty="0"/>
              <a:t>Rozkliknutím přejmenuji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CAST_1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CAST_2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CAST_3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CAST_4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CAST_5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CAST_6</a:t>
            </a:r>
          </a:p>
        </p:txBody>
      </p:sp>
    </p:spTree>
    <p:extLst>
      <p:ext uri="{BB962C8B-B14F-4D97-AF65-F5344CB8AC3E}">
        <p14:creationId xmlns:p14="http://schemas.microsoft.com/office/powerpoint/2010/main" val="369366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9754C-243B-8CC3-E1AB-F1ED8410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Nyní začnu </a:t>
            </a:r>
            <a:r>
              <a:rPr lang="cs-CZ" dirty="0" err="1"/>
              <a:t>překódovávat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3ECC7BC-85EF-73DE-34B2-8946FED37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346" y="2680457"/>
            <a:ext cx="6909308" cy="32809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8A455D4-C5AB-1FCB-E458-A362A90AF4DA}"/>
              </a:ext>
            </a:extLst>
          </p:cNvPr>
          <p:cNvSpPr txBox="1"/>
          <p:nvPr/>
        </p:nvSpPr>
        <p:spPr>
          <a:xfrm>
            <a:off x="1944584" y="1690688"/>
            <a:ext cx="913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-&gt; DATA -&gt;  RECODE</a:t>
            </a:r>
          </a:p>
        </p:txBody>
      </p:sp>
    </p:spTree>
    <p:extLst>
      <p:ext uri="{BB962C8B-B14F-4D97-AF65-F5344CB8AC3E}">
        <p14:creationId xmlns:p14="http://schemas.microsoft.com/office/powerpoint/2010/main" val="66683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47490"/>
            <a:ext cx="10515600" cy="1325563"/>
          </a:xfrm>
        </p:spPr>
        <p:txBody>
          <a:bodyPr/>
          <a:lstStyle/>
          <a:p>
            <a:r>
              <a:rPr lang="cs-CZ" dirty="0"/>
              <a:t>Příklad: CAST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2" y="547912"/>
            <a:ext cx="7830643" cy="47060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79" y="905237"/>
            <a:ext cx="5039428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3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E564C-2128-CD4B-A7F2-C54E87E7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</a:t>
            </a:r>
            <a:r>
              <a:rPr lang="cs-CZ" dirty="0" err="1"/>
              <a:t>adiktologických</a:t>
            </a:r>
            <a:r>
              <a:rPr lang="cs-CZ" dirty="0"/>
              <a:t> testů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E73FC-4001-C342-9F78-617A029A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příkladech si ukážeme některé základní operace s proměnnými při úpravě a čištění dat</a:t>
            </a:r>
          </a:p>
          <a:p>
            <a:r>
              <a:rPr lang="cs-CZ" dirty="0"/>
              <a:t>Můžete využít v praxi či diplomce, pokud využijete nějaký dotazník, tak je první krok práce s </a:t>
            </a:r>
            <a:r>
              <a:rPr lang="cs-CZ" dirty="0" err="1"/>
              <a:t>dayt</a:t>
            </a:r>
            <a:endParaRPr lang="cs-CZ" dirty="0"/>
          </a:p>
          <a:p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dovednosti</a:t>
            </a:r>
            <a:r>
              <a:rPr lang="cs-CZ" dirty="0"/>
              <a:t>:</a:t>
            </a:r>
          </a:p>
          <a:p>
            <a:pPr marL="514350" indent="-514350">
              <a:buAutoNum type="arabicParenR"/>
            </a:pPr>
            <a:r>
              <a:rPr lang="cs-CZ" dirty="0"/>
              <a:t>zobrazení tabulky,</a:t>
            </a:r>
          </a:p>
          <a:p>
            <a:pPr marL="514350" indent="-514350">
              <a:buAutoNum type="arabicParenR"/>
            </a:pPr>
            <a:r>
              <a:rPr lang="cs-CZ" dirty="0" err="1"/>
              <a:t>rekódování</a:t>
            </a:r>
            <a:r>
              <a:rPr lang="cs-CZ" dirty="0"/>
              <a:t> proměnných.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33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837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Potřebujeme zkontrolovat, že jsme provedli správně: překřížení proměnných</a:t>
            </a:r>
            <a:br>
              <a:rPr lang="cs-CZ" dirty="0"/>
            </a:br>
            <a:r>
              <a:rPr lang="cs-CZ" dirty="0"/>
              <a:t>-&gt; STATISTICS -&gt; BASIC STATISTICS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0868" y="2263775"/>
            <a:ext cx="8496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8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Kontrola: překřížení proměnných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315" y="1690688"/>
            <a:ext cx="6424924" cy="47466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239" y="1934876"/>
            <a:ext cx="4772691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3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Kontrola: překřížení proměnných (CAST1 a Q39a)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448" y="1690688"/>
            <a:ext cx="3739673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6" y="2161144"/>
            <a:ext cx="5106113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4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Kontrola: překřížení proměnných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2700" y="1861344"/>
            <a:ext cx="70866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0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Kontrola: překřížení proměnných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7034" y="2339903"/>
            <a:ext cx="7449590" cy="428684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563257" y="3777797"/>
            <a:ext cx="1262743" cy="859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64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C8582-04B5-1643-8599-D2CE6164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2" y="227519"/>
            <a:ext cx="10515600" cy="1325563"/>
          </a:xfrm>
        </p:spPr>
        <p:txBody>
          <a:bodyPr/>
          <a:lstStyle/>
          <a:p>
            <a:r>
              <a:rPr lang="cs-CZ" dirty="0"/>
              <a:t>Výsledek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66FA085-BCDC-4FD5-A3FB-7353DE73746D}"/>
                  </a:ext>
                </a:extLst>
              </p14:cNvPr>
              <p14:cNvContentPartPr/>
              <p14:nvPr/>
            </p14:nvContentPartPr>
            <p14:xfrm>
              <a:off x="5381085" y="3147439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66FA085-BCDC-4FD5-A3FB-7353DE7374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2085" y="31384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D9E75A3-DE16-469E-8679-970E93DF64B0}"/>
                  </a:ext>
                </a:extLst>
              </p14:cNvPr>
              <p14:cNvContentPartPr/>
              <p14:nvPr/>
            </p14:nvContentPartPr>
            <p14:xfrm>
              <a:off x="7824045" y="4226719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D9E75A3-DE16-469E-8679-970E93DF64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5405" y="421771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954AB609-8F98-47D1-8AA4-4D10A2471F0A}"/>
                  </a:ext>
                </a:extLst>
              </p14:cNvPr>
              <p14:cNvContentPartPr/>
              <p14:nvPr/>
            </p14:nvContentPartPr>
            <p14:xfrm>
              <a:off x="7374405" y="2892199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954AB609-8F98-47D1-8AA4-4D10A2471F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5765" y="288355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237CA4B-E20A-409B-B345-6D8FFF0D68DE}"/>
                  </a:ext>
                </a:extLst>
              </p14:cNvPr>
              <p14:cNvContentPartPr/>
              <p14:nvPr/>
            </p14:nvContentPartPr>
            <p14:xfrm>
              <a:off x="6849885" y="2262919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237CA4B-E20A-409B-B345-6D8FFF0D6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0885" y="225391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DEF58815-49B3-424C-A155-FD84B482E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1921" y="415784"/>
            <a:ext cx="5748158" cy="386895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FCFDA5E-110D-4117-8FC0-A188B710A526}"/>
              </a:ext>
            </a:extLst>
          </p:cNvPr>
          <p:cNvSpPr txBox="1"/>
          <p:nvPr/>
        </p:nvSpPr>
        <p:spPr>
          <a:xfrm>
            <a:off x="826264" y="4583368"/>
            <a:ext cx="99077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3200" dirty="0"/>
              <a:t>0, 95 a 99 -&gt; zmizeli do chybějících hodnot</a:t>
            </a:r>
          </a:p>
          <a:p>
            <a:r>
              <a:rPr lang="cs-CZ" sz="3200" dirty="0"/>
              <a:t>1 -&gt; 0</a:t>
            </a:r>
          </a:p>
          <a:p>
            <a:r>
              <a:rPr lang="cs-CZ" sz="3200" dirty="0"/>
              <a:t>2, 3, 4, 5 -&gt; 1</a:t>
            </a:r>
          </a:p>
          <a:p>
            <a:endParaRPr lang="cs-CZ" sz="3200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5AAD4580-9F4D-44D2-8BBD-40EEBF6588B6}"/>
              </a:ext>
            </a:extLst>
          </p:cNvPr>
          <p:cNvCxnSpPr/>
          <p:nvPr/>
        </p:nvCxnSpPr>
        <p:spPr>
          <a:xfrm flipH="1">
            <a:off x="3402767" y="2473377"/>
            <a:ext cx="20734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89F0E360-97D6-46F2-A0E8-EDC65F691949}"/>
              </a:ext>
            </a:extLst>
          </p:cNvPr>
          <p:cNvCxnSpPr>
            <a:cxnSpLocks/>
          </p:cNvCxnSpPr>
          <p:nvPr/>
        </p:nvCxnSpPr>
        <p:spPr>
          <a:xfrm flipH="1" flipV="1">
            <a:off x="5381085" y="1828800"/>
            <a:ext cx="247558" cy="521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5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Překodujeme</a:t>
            </a:r>
            <a:r>
              <a:rPr lang="cs-CZ" dirty="0"/>
              <a:t> pro každou </a:t>
            </a:r>
            <a:r>
              <a:rPr lang="cs-CZ" dirty="0" err="1"/>
              <a:t>promennou</a:t>
            </a:r>
            <a:r>
              <a:rPr lang="cs-CZ" dirty="0"/>
              <a:t> testu CAST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Překódujte a zkontrolujte správnost kódovaní (CAST1 – CAST6)</a:t>
            </a:r>
          </a:p>
          <a:p>
            <a:r>
              <a:rPr lang="cs-CZ" dirty="0"/>
              <a:t>Uložte si výsledek</a:t>
            </a:r>
          </a:p>
        </p:txBody>
      </p:sp>
    </p:spTree>
    <p:extLst>
      <p:ext uri="{BB962C8B-B14F-4D97-AF65-F5344CB8AC3E}">
        <p14:creationId xmlns:p14="http://schemas.microsoft.com/office/powerpoint/2010/main" val="307178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B8FB8-1A1C-4520-8119-9CFAF86C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55" y="96453"/>
            <a:ext cx="10515600" cy="1325563"/>
          </a:xfrm>
        </p:spPr>
        <p:txBody>
          <a:bodyPr/>
          <a:lstStyle/>
          <a:p>
            <a:r>
              <a:rPr lang="cs-CZ" dirty="0"/>
              <a:t>Kontrola výsledku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F33FE9-992A-4623-9445-76F5C2E3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29" y="1422016"/>
            <a:ext cx="3305636" cy="25149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52E71E-0B08-4B50-96B2-8F7FE4E09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733" y="1269595"/>
            <a:ext cx="3381847" cy="2667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CFDDBC-1BBC-4103-9E28-0C566ED1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96" y="4488113"/>
            <a:ext cx="3429479" cy="21910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2970651-A14C-4E5E-AD79-285968FF1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129" y="4497640"/>
            <a:ext cx="3343742" cy="21815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515C9A9-B1BC-4970-9D21-9FD0608F2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206" y="4164218"/>
            <a:ext cx="3572374" cy="254353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54BA3B0-9A63-4627-A691-52182169E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20" y="1422016"/>
            <a:ext cx="3778958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46F5F-A82F-0B8C-A1F5-32072290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4.: Vytvoříme skóry a kategorie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EA3608-A37B-1353-1664-4E61BCE31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769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64044-4050-F94F-A005-3563E956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4.: Vytvoříme skóry a kategorie podle pokynů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E9887-7DA5-9347-809F-4EF18D5B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 fáze: </a:t>
            </a:r>
          </a:p>
          <a:p>
            <a:pPr marL="0" indent="0">
              <a:buNone/>
            </a:pPr>
            <a:r>
              <a:rPr lang="cs-CZ" dirty="0"/>
              <a:t>„Výsledkem součtu jednotlivých kladných odpovědí na otázky dotazníku má respondent možnost získat 0–6 bodů“ → </a:t>
            </a:r>
            <a:r>
              <a:rPr lang="cs-CZ" dirty="0">
                <a:solidFill>
                  <a:srgbClr val="FF0000"/>
                </a:solidFill>
              </a:rPr>
              <a:t>skórování (sečteme body)</a:t>
            </a:r>
          </a:p>
          <a:p>
            <a:pPr marL="0" indent="0">
              <a:buNone/>
            </a:pPr>
            <a:r>
              <a:rPr lang="cs-CZ" dirty="0"/>
              <a:t>2. fáze:</a:t>
            </a:r>
          </a:p>
          <a:p>
            <a:pPr marL="0" indent="0">
              <a:buNone/>
            </a:pPr>
            <a:r>
              <a:rPr lang="cs-CZ" dirty="0"/>
              <a:t>„0–1 bod představuje malé riziko rizikového chování,</a:t>
            </a:r>
          </a:p>
          <a:p>
            <a:pPr marL="0" indent="0">
              <a:buNone/>
            </a:pPr>
            <a:r>
              <a:rPr lang="cs-CZ" dirty="0"/>
              <a:t>2–3 body představují střední riziko rizikového chování</a:t>
            </a:r>
          </a:p>
          <a:p>
            <a:pPr marL="0" indent="0">
              <a:buNone/>
            </a:pPr>
            <a:r>
              <a:rPr lang="cs-CZ" dirty="0"/>
              <a:t>4–6 bodů představují vysoké riziko rizikového chování užívání konopných drog.“ → </a:t>
            </a:r>
            <a:r>
              <a:rPr lang="cs-CZ" dirty="0">
                <a:solidFill>
                  <a:srgbClr val="FF0000"/>
                </a:solidFill>
              </a:rPr>
              <a:t>rozdělíme do skupin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9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C7859-54D8-146A-86D6-1E9403F4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839"/>
            <a:ext cx="10515600" cy="1325563"/>
          </a:xfrm>
        </p:spPr>
        <p:txBody>
          <a:bodyPr/>
          <a:lstStyle/>
          <a:p>
            <a:r>
              <a:rPr lang="cs-CZ" dirty="0"/>
              <a:t>Znáte nějaké screeningové </a:t>
            </a:r>
            <a:r>
              <a:rPr lang="cs-CZ" dirty="0" err="1"/>
              <a:t>adiktologické</a:t>
            </a:r>
            <a:r>
              <a:rPr lang="cs-CZ" dirty="0"/>
              <a:t> testy? Jaké? </a:t>
            </a:r>
          </a:p>
        </p:txBody>
      </p:sp>
    </p:spTree>
    <p:extLst>
      <p:ext uri="{BB962C8B-B14F-4D97-AF65-F5344CB8AC3E}">
        <p14:creationId xmlns:p14="http://schemas.microsoft.com/office/powerpoint/2010/main" val="422420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912AB-A798-AB4A-A1B8-7F619C0B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4: 1.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06260-B486-EB4A-8B5B-BF6841AB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3816926" cy="4807405"/>
          </a:xfrm>
        </p:spPr>
        <p:txBody>
          <a:bodyPr>
            <a:normAutofit/>
          </a:bodyPr>
          <a:lstStyle/>
          <a:p>
            <a:r>
              <a:rPr lang="cs-CZ" dirty="0"/>
              <a:t>Sečteme pro každého respondenta jeho celkové skóre</a:t>
            </a:r>
          </a:p>
          <a:p>
            <a:r>
              <a:rPr lang="cs-CZ" dirty="0"/>
              <a:t>Vytvoříme novou proměnnou </a:t>
            </a:r>
            <a:r>
              <a:rPr lang="cs-CZ" dirty="0" err="1"/>
              <a:t>CAST_soucet</a:t>
            </a:r>
            <a:r>
              <a:rPr lang="cs-CZ" dirty="0"/>
              <a:t>, rozklikneme a posléze ji definujeme součtem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F7767D-D0E0-4268-93F5-923A3EEA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51" y="365125"/>
            <a:ext cx="5077534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9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5C2B7-3958-F5A0-B41D-3E9B8FBB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Zobrazíme výsledek pomocí frekvenční tabulky – vyšlo vám stejně?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AC0256-F6AA-42F8-95EA-147C2C3D7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50" y="1842164"/>
            <a:ext cx="9912299" cy="4168891"/>
          </a:xfrm>
        </p:spPr>
      </p:pic>
    </p:spTree>
    <p:extLst>
      <p:ext uri="{BB962C8B-B14F-4D97-AF65-F5344CB8AC3E}">
        <p14:creationId xmlns:p14="http://schemas.microsoft.com/office/powerpoint/2010/main" val="3249067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F37DE-2024-C748-A802-D52EFD35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4: 2. fáze – rozdělení do skupin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69346B-45F6-6B40-A72B-2EE33D731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Logika kategorizace:</a:t>
            </a:r>
          </a:p>
          <a:p>
            <a:pPr marL="0" indent="0">
              <a:buNone/>
            </a:pPr>
            <a:r>
              <a:rPr lang="cs-CZ" dirty="0"/>
              <a:t>0–1 bod → 1 (představuje malé riziko rizikového chování)</a:t>
            </a:r>
          </a:p>
          <a:p>
            <a:pPr marL="0" indent="0">
              <a:buNone/>
            </a:pPr>
            <a:r>
              <a:rPr lang="cs-CZ" dirty="0"/>
              <a:t>2–3 body → 2 (představují střední riziko rizikového chování)</a:t>
            </a:r>
          </a:p>
          <a:p>
            <a:pPr marL="0" indent="0">
              <a:buNone/>
            </a:pPr>
            <a:r>
              <a:rPr lang="cs-CZ" dirty="0"/>
              <a:t>4–6 bodů → 3 (představují vysoké riziko rizikového chování užívání konopných drog)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91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Vytvoříme </a:t>
            </a:r>
            <a:r>
              <a:rPr lang="cs-CZ" dirty="0" err="1"/>
              <a:t>CAST_cat</a:t>
            </a:r>
            <a:r>
              <a:rPr lang="cs-CZ" dirty="0"/>
              <a:t> a překódujeme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580474-2C27-44C3-8271-DCBD2B4B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354" y="1690688"/>
            <a:ext cx="7821116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45674-492B-0444-9E90-AFD2162B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pomocí kont. tabulky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A93E0E-4931-4121-94CD-CAA4261C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76" y="1521483"/>
            <a:ext cx="5020376" cy="2495898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D729D0E-1D12-4C3A-97F5-7ABA49D5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072" y="4317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Logika kategorizace:</a:t>
            </a:r>
          </a:p>
          <a:p>
            <a:pPr marL="0" indent="0">
              <a:buNone/>
            </a:pPr>
            <a:r>
              <a:rPr lang="cs-CZ" dirty="0"/>
              <a:t>0–1 bod → 1 (představuje malé riziko rizikového chování)</a:t>
            </a:r>
          </a:p>
          <a:p>
            <a:pPr marL="0" indent="0">
              <a:buNone/>
            </a:pPr>
            <a:r>
              <a:rPr lang="cs-CZ" dirty="0"/>
              <a:t>2–3 body → 2 (představují střední riziko rizikového chování)</a:t>
            </a:r>
          </a:p>
          <a:p>
            <a:pPr marL="0" indent="0">
              <a:buNone/>
            </a:pPr>
            <a:r>
              <a:rPr lang="cs-CZ" dirty="0"/>
              <a:t>4–6 bodů → 3 (představují vysoké riziko rizikového chování užívání konopných drog)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14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80829-3F99-234E-8AC7-6C012D50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Výsledek: tabulka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DDC2C4-92BD-2E44-A921-218F9EED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88" y="2045532"/>
            <a:ext cx="4851400" cy="36338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1ADF60-914F-4E6C-BAFA-4720A32CA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97" y="2695472"/>
            <a:ext cx="5153744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4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tohoto kroku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err="1"/>
              <a:t>Recode</a:t>
            </a:r>
            <a:r>
              <a:rPr lang="cs-CZ" dirty="0"/>
              <a:t>, zejména převedení na ANO/NE</a:t>
            </a:r>
          </a:p>
          <a:p>
            <a:pPr marL="514350" indent="-514350">
              <a:buAutoNum type="arabicParenR"/>
            </a:pPr>
            <a:r>
              <a:rPr lang="cs-CZ" dirty="0"/>
              <a:t>Součtový skór</a:t>
            </a:r>
          </a:p>
          <a:p>
            <a:pPr marL="514350" indent="-514350">
              <a:buAutoNum type="arabicParenR"/>
            </a:pPr>
            <a:r>
              <a:rPr lang="cs-CZ" dirty="0"/>
              <a:t>Kategorizace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30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53596-5E3D-D143-F95F-DC4A9E2D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vychytávky a zjednodušení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A5B41-211A-D610-4E44-EB6531231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95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11131-A15D-8A03-1E36-E2EFD0FC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Líbí se Vám jak je ta tabulka nazvaná? Jak je označená proměnná?</a:t>
            </a:r>
          </a:p>
        </p:txBody>
      </p:sp>
      <p:pic>
        <p:nvPicPr>
          <p:cNvPr id="4" name="Zástupný symbol pro obsah 11">
            <a:extLst>
              <a:ext uri="{FF2B5EF4-FFF2-40B4-BE49-F238E27FC236}">
                <a16:creationId xmlns:a16="http://schemas.microsoft.com/office/drawing/2014/main" id="{132DA3BB-3DA2-544A-94B8-19D25EF88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613" y="1947414"/>
            <a:ext cx="6316793" cy="36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02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22335-C60D-A0A8-6368-E4967BA5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Nelíbí a proto používáme labely!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FCA15-9FDC-26EA-6B33-97C6049D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903033" cy="8426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Změníme, když si rozklikneme proměnnou</a:t>
            </a:r>
          </a:p>
          <a:p>
            <a:endParaRPr lang="cs-CZ" dirty="0"/>
          </a:p>
        </p:txBody>
      </p:sp>
      <p:pic>
        <p:nvPicPr>
          <p:cNvPr id="4" name="Zástupný symbol pro obsah 11">
            <a:extLst>
              <a:ext uri="{FF2B5EF4-FFF2-40B4-BE49-F238E27FC236}">
                <a16:creationId xmlns:a16="http://schemas.microsoft.com/office/drawing/2014/main" id="{F0FE151B-8872-54A0-8F2A-96611D9A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2247"/>
            <a:ext cx="5524868" cy="31792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93D4F5-789F-46BD-DB79-0FA42D8BA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17" y="2979191"/>
            <a:ext cx="3048000" cy="29083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1B040A1-A937-D53E-0F12-1AC497EB216A}"/>
              </a:ext>
            </a:extLst>
          </p:cNvPr>
          <p:cNvSpPr/>
          <p:nvPr/>
        </p:nvSpPr>
        <p:spPr>
          <a:xfrm>
            <a:off x="3642610" y="3942413"/>
            <a:ext cx="752007" cy="314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C600213-24FB-9623-3C4E-58D17CEE14B5}"/>
              </a:ext>
            </a:extLst>
          </p:cNvPr>
          <p:cNvSpPr/>
          <p:nvPr/>
        </p:nvSpPr>
        <p:spPr>
          <a:xfrm>
            <a:off x="1346617" y="5106145"/>
            <a:ext cx="3048000" cy="475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58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D6932-74EE-F34A-BD68-7E74749A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testu CAST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883DB6-4566-0E49-BB46-1129A0544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Znáte někdo ten test?</a:t>
            </a:r>
          </a:p>
        </p:txBody>
      </p:sp>
    </p:spTree>
    <p:extLst>
      <p:ext uri="{BB962C8B-B14F-4D97-AF65-F5344CB8AC3E}">
        <p14:creationId xmlns:p14="http://schemas.microsoft.com/office/powerpoint/2010/main" val="207081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FF52E-22AA-A4EA-3010-E14691DB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2DD36-4816-63E8-C65B-AE85C8B9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specs</a:t>
            </a:r>
            <a:r>
              <a:rPr lang="cs-CZ" dirty="0"/>
              <a:t> můžeme vykopírovat z excelu – připravit si příklad</a:t>
            </a:r>
          </a:p>
          <a:p>
            <a:r>
              <a:rPr lang="cs-CZ" dirty="0"/>
              <a:t>Jsou tam vidět i ty další vlastnosti proměnných</a:t>
            </a:r>
          </a:p>
        </p:txBody>
      </p:sp>
    </p:spTree>
    <p:extLst>
      <p:ext uri="{BB962C8B-B14F-4D97-AF65-F5344CB8AC3E}">
        <p14:creationId xmlns:p14="http://schemas.microsoft.com/office/powerpoint/2010/main" val="2263814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C688E-5C44-210A-E924-E0F3B228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Ukázat jak to vypadá hezčeji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499E5-D22A-A40C-6663-61689EC0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197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6C98C-D6AD-C7B4-3067-5F6C5415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samé můžeme učinit i pro jednotlivé kategorie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0B051-2B25-400A-942A-05754ECB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 </a:t>
            </a:r>
            <a:r>
              <a:rPr lang="cs-CZ" dirty="0" err="1"/>
              <a:t>labels</a:t>
            </a:r>
            <a:endParaRPr lang="cs-CZ" dirty="0"/>
          </a:p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zmenim</a:t>
            </a:r>
            <a:r>
              <a:rPr lang="cs-CZ" dirty="0"/>
              <a:t> to pro více </a:t>
            </a:r>
            <a:r>
              <a:rPr lang="cs-CZ" dirty="0" err="1"/>
              <a:t>promennych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666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76D2E-8EB7-CE1D-4D9A-68BDC39C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bundles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F2A9A-9B39-126A-89B5-7A0BA188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Vyberu označením – třeba </a:t>
            </a:r>
            <a:r>
              <a:rPr lang="cs-CZ" dirty="0" err="1"/>
              <a:t>casty</a:t>
            </a:r>
            <a:endParaRPr lang="cs-CZ" dirty="0"/>
          </a:p>
          <a:p>
            <a:r>
              <a:rPr lang="cs-CZ" dirty="0"/>
              <a:t>Nějak vybírám </a:t>
            </a:r>
            <a:r>
              <a:rPr lang="cs-CZ" dirty="0" err="1"/>
              <a:t>bundle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892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4AD10-0BFC-5AA8-B013-0A291EE2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Tools</a:t>
            </a:r>
            <a:r>
              <a:rPr lang="cs-CZ" dirty="0"/>
              <a:t> – </a:t>
            </a:r>
            <a:r>
              <a:rPr lang="cs-CZ" dirty="0" err="1"/>
              <a:t>selections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9CAB8-76FD-6FCC-8C09-F163E278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Takove</a:t>
            </a:r>
            <a:r>
              <a:rPr lang="cs-CZ" dirty="0"/>
              <a:t> filtry jakoby</a:t>
            </a:r>
          </a:p>
          <a:p>
            <a:r>
              <a:rPr lang="cs-CZ" dirty="0" err="1"/>
              <a:t>Budto</a:t>
            </a:r>
            <a:r>
              <a:rPr lang="cs-CZ" dirty="0"/>
              <a:t> kategorie i dle </a:t>
            </a:r>
            <a:r>
              <a:rPr lang="cs-CZ" dirty="0" err="1"/>
              <a:t>ids</a:t>
            </a:r>
            <a:r>
              <a:rPr lang="cs-CZ" dirty="0"/>
              <a:t> (špatní </a:t>
            </a:r>
            <a:r>
              <a:rPr lang="cs-CZ" dirty="0" err="1"/>
              <a:t>respodnneti</a:t>
            </a:r>
            <a:r>
              <a:rPr lang="cs-CZ" dirty="0"/>
              <a:t>)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FB23263-5BFB-FE0A-87D9-28F46B10C874}"/>
              </a:ext>
            </a:extLst>
          </p:cNvPr>
          <p:cNvSpPr/>
          <p:nvPr/>
        </p:nvSpPr>
        <p:spPr>
          <a:xfrm>
            <a:off x="3642610" y="3942413"/>
            <a:ext cx="752007" cy="314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text, snímek obrazovky, číslo, software&#10;&#10;Popis byl vytvořen automaticky">
            <a:extLst>
              <a:ext uri="{FF2B5EF4-FFF2-40B4-BE49-F238E27FC236}">
                <a16:creationId xmlns:a16="http://schemas.microsoft.com/office/drawing/2014/main" id="{C58C64CA-CFE9-8CCF-EBA3-5CA8E79F7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65" y="3082307"/>
            <a:ext cx="3695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3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6FF93-7276-225F-B095-915A2EC7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view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20B91-93AF-51CA-54A3-4C72C30C6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Labely nebo ne</a:t>
            </a:r>
          </a:p>
        </p:txBody>
      </p:sp>
    </p:spTree>
    <p:extLst>
      <p:ext uri="{BB962C8B-B14F-4D97-AF65-F5344CB8AC3E}">
        <p14:creationId xmlns:p14="http://schemas.microsoft.com/office/powerpoint/2010/main" val="1330112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F19A8-1B36-D2FD-683C-64A19FDB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Ztracené okno se dá najít takto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302806F-09BF-0AEC-2E21-D5C6D8D3E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434" y="1825625"/>
            <a:ext cx="7793132" cy="43513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2B1E793-0B67-CFF2-A082-88C1DCF75026}"/>
              </a:ext>
            </a:extLst>
          </p:cNvPr>
          <p:cNvSpPr/>
          <p:nvPr/>
        </p:nvSpPr>
        <p:spPr>
          <a:xfrm>
            <a:off x="9368852" y="1873770"/>
            <a:ext cx="764499" cy="464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393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58A91-9C91-B583-A2AD-BE86F1D0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E4207-9EE6-4A9E-5A1C-50931F1E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Nebo </a:t>
            </a:r>
            <a:r>
              <a:rPr lang="cs-CZ" dirty="0" err="1"/>
              <a:t>view</a:t>
            </a:r>
            <a:r>
              <a:rPr lang="cs-CZ" dirty="0"/>
              <a:t> - </a:t>
            </a:r>
            <a:r>
              <a:rPr lang="cs-CZ"/>
              <a:t>horizontally</a:t>
            </a:r>
          </a:p>
        </p:txBody>
      </p:sp>
    </p:spTree>
    <p:extLst>
      <p:ext uri="{BB962C8B-B14F-4D97-AF65-F5344CB8AC3E}">
        <p14:creationId xmlns:p14="http://schemas.microsoft.com/office/powerpoint/2010/main" val="2852304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D6932-74EE-F34A-BD68-7E74749A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základních škál: cvičení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883DB6-4566-0E49-BB46-1129A0544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Lie/bet</a:t>
            </a:r>
          </a:p>
        </p:txBody>
      </p:sp>
    </p:spTree>
    <p:extLst>
      <p:ext uri="{BB962C8B-B14F-4D97-AF65-F5344CB8AC3E}">
        <p14:creationId xmlns:p14="http://schemas.microsoft.com/office/powerpoint/2010/main" val="1859196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664F5-6A2F-7344-8E09-1F1DF293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Lie/bet(zdroj: </a:t>
            </a:r>
            <a:r>
              <a:rPr lang="cs-CZ" dirty="0" err="1"/>
              <a:t>ncrg.org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24646-C72F-1B4A-8CDD-7C551EDBD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Především pro zjištění toho, zda je třeba podniknout další zhodnocení v oblasti problémového hraní</a:t>
            </a:r>
          </a:p>
          <a:p>
            <a:pPr>
              <a:buFontTx/>
              <a:buChar char="-"/>
            </a:pPr>
            <a:r>
              <a:rPr lang="cs-CZ" dirty="0"/>
              <a:t>Odpověď ANO na jednu nebo obě otázky – je třeba další zhodnocení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6894DF4-F2E0-104B-AD27-7BA297EF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42" y="3429000"/>
            <a:ext cx="6959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1F2C7-DE09-754B-875B-19CE0BD6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CAST (Cannabis Abuse Screening Test)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58B48-E439-3842-944A-2E3032BD9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Cílem je zmapovat rizikové chování v souvislosti s užíváním konopných drog v posledních 12 měsících. </a:t>
            </a:r>
          </a:p>
          <a:p>
            <a:r>
              <a:rPr lang="cs-CZ"/>
              <a:t>Test </a:t>
            </a:r>
            <a:r>
              <a:rPr lang="cs-CZ" dirty="0"/>
              <a:t>CAST se skládá ze šesti otázek, na které respondent odpovídá ANO/NE. </a:t>
            </a:r>
          </a:p>
          <a:p>
            <a:r>
              <a:rPr lang="cs-CZ" dirty="0"/>
              <a:t>Každá odpověď ANO se hodnotí jedním bodem. </a:t>
            </a:r>
          </a:p>
          <a:p>
            <a:r>
              <a:rPr lang="cs-CZ" dirty="0"/>
              <a:t>Výsledkem součtu jednotlivých kladných odpovědí na otázky dotazníku má respondent možnost získat 0–6 bodů</a:t>
            </a:r>
          </a:p>
          <a:p>
            <a:r>
              <a:rPr lang="cs-CZ" dirty="0"/>
              <a:t>0–1 bod představuje malé riziko rizikového chování, </a:t>
            </a:r>
          </a:p>
          <a:p>
            <a:r>
              <a:rPr lang="cs-CZ" dirty="0"/>
              <a:t>2–3 body představují střední riziko rizikového chování,</a:t>
            </a:r>
          </a:p>
          <a:p>
            <a:r>
              <a:rPr lang="cs-CZ" dirty="0"/>
              <a:t>4–6 bodů představují vysoké riziko rizikového chování užívání konopných drog.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352F37-6300-A081-BF02-A955C033ABD9}"/>
              </a:ext>
            </a:extLst>
          </p:cNvPr>
          <p:cNvSpPr txBox="1"/>
          <p:nvPr/>
        </p:nvSpPr>
        <p:spPr>
          <a:xfrm>
            <a:off x="9290957" y="6332992"/>
            <a:ext cx="360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Andrlová et al. (2016)</a:t>
            </a:r>
          </a:p>
        </p:txBody>
      </p:sp>
    </p:spTree>
    <p:extLst>
      <p:ext uri="{BB962C8B-B14F-4D97-AF65-F5344CB8AC3E}">
        <p14:creationId xmlns:p14="http://schemas.microsoft.com/office/powerpoint/2010/main" val="33829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22798-D4F4-218D-79C2-B6C95647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Vyhodnoťte Lie/bet skór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4CF5C-1C77-0DD4-B664-B6160475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Obdobný postup jako u předchozího testu</a:t>
            </a:r>
          </a:p>
          <a:p>
            <a:r>
              <a:rPr lang="cs-CZ" dirty="0"/>
              <a:t>Projděte celý proces a až budete mít tak mě přivolejte, posléze můžete vyrazit domů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r>
              <a:rPr lang="cs-CZ" dirty="0">
                <a:sym typeface="Wingdings" pitchFamily="2" charset="2"/>
              </a:rPr>
              <a:t>Prezentace je v </a:t>
            </a:r>
            <a:r>
              <a:rPr lang="cs-CZ" dirty="0" err="1">
                <a:sym typeface="Wingdings" pitchFamily="2" charset="2"/>
              </a:rPr>
              <a:t>moodle</a:t>
            </a:r>
            <a:r>
              <a:rPr lang="cs-CZ" dirty="0">
                <a:sym typeface="Wingdings" pitchFamily="2" charset="2"/>
              </a:rPr>
              <a:t>, takže si můžete stáhnout a vše si prostudovat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98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222ED-1AE6-B14D-ADFE-80BC9E97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CAST (Cannabis Abuse Screening Test)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6C9E72D-0035-D148-BA78-F1BC7B558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3243" y="1315775"/>
            <a:ext cx="7694966" cy="575449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E7EE9F7-AD65-B0F8-AD1F-D0E44FFB7B75}"/>
              </a:ext>
            </a:extLst>
          </p:cNvPr>
          <p:cNvSpPr txBox="1"/>
          <p:nvPr/>
        </p:nvSpPr>
        <p:spPr>
          <a:xfrm>
            <a:off x="9290957" y="6332992"/>
            <a:ext cx="360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Andrlová et al. (2016)</a:t>
            </a:r>
          </a:p>
        </p:txBody>
      </p:sp>
    </p:spTree>
    <p:extLst>
      <p:ext uri="{BB962C8B-B14F-4D97-AF65-F5344CB8AC3E}">
        <p14:creationId xmlns:p14="http://schemas.microsoft.com/office/powerpoint/2010/main" val="388393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BD44A-DC07-C642-AC29-DB753509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500062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Jako na vyhodnocení </a:t>
            </a:r>
            <a:r>
              <a:rPr lang="cs-CZ" dirty="0" err="1"/>
              <a:t>CASTu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5C9C-EB64-6A4F-856D-0274E2A6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Jednotlivé kroky procesu: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Najdeme proměnné v dotazníku a ověříme jejich použitelnost - srovnáme s pokyny vyhodnocení.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Zkontrolujeme hodnoty v data setu.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Upravíme proměnné.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Vytvoříme skóry a kategorie.</a:t>
            </a:r>
          </a:p>
        </p:txBody>
      </p:sp>
    </p:spTree>
    <p:extLst>
      <p:ext uri="{BB962C8B-B14F-4D97-AF65-F5344CB8AC3E}">
        <p14:creationId xmlns:p14="http://schemas.microsoft.com/office/powerpoint/2010/main" val="20504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092A3-08FD-2FD5-5F6B-6207EA1B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/>
              <a:t>Krok. 1: Najdeme proměnné v dotazníku a ověříme jejich použitelnost - srovnáme s pokyny vyhodnocení.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03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E9F82-6E52-EC4F-BBAF-26C992DC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Liší se nějak pokyny a CAST v dotazníku?</a:t>
            </a:r>
            <a:br>
              <a:rPr lang="cs-CZ" dirty="0"/>
            </a:b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602FBB-3E41-B64B-9D44-F50CACE4F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771" y="1864272"/>
            <a:ext cx="5821510" cy="4970142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9DBEAB8-52F9-1344-91A0-5B474F377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375" y="2119431"/>
            <a:ext cx="6318625" cy="47149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3ABF771-E077-294B-AECF-3F5EB821D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22531"/>
            <a:ext cx="5664200" cy="5969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7145FA-90EE-CD4A-950C-EA1E2B351C13}"/>
              </a:ext>
            </a:extLst>
          </p:cNvPr>
          <p:cNvSpPr txBox="1"/>
          <p:nvPr/>
        </p:nvSpPr>
        <p:spPr>
          <a:xfrm>
            <a:off x="293914" y="1522531"/>
            <a:ext cx="49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CAST v dotazníku: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9C099B-4428-B55A-4D47-46E735E73E21}"/>
              </a:ext>
            </a:extLst>
          </p:cNvPr>
          <p:cNvSpPr txBox="1"/>
          <p:nvPr/>
        </p:nvSpPr>
        <p:spPr>
          <a:xfrm>
            <a:off x="6357257" y="1053080"/>
            <a:ext cx="49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Pokyny pro vyhodnocení:</a:t>
            </a:r>
          </a:p>
        </p:txBody>
      </p:sp>
    </p:spTree>
    <p:extLst>
      <p:ext uri="{BB962C8B-B14F-4D97-AF65-F5344CB8AC3E}">
        <p14:creationId xmlns:p14="http://schemas.microsoft.com/office/powerpoint/2010/main" val="399219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1091</Words>
  <Application>Microsoft Macintosh PowerPoint</Application>
  <PresentationFormat>Širokoúhlá obrazovka</PresentationFormat>
  <Paragraphs>143</Paragraphs>
  <Slides>50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1_Motiv Office</vt:lpstr>
      <vt:lpstr>Cvičení 2. blok: Základy práce s proměnnými </vt:lpstr>
      <vt:lpstr>Vyhodnocení adiktologických testů</vt:lpstr>
      <vt:lpstr>Znáte nějaké screeningové adiktologické testy? Jaké? </vt:lpstr>
      <vt:lpstr>Vyhodnocení testu CAST</vt:lpstr>
      <vt:lpstr>CAST (Cannabis Abuse Screening Test)</vt:lpstr>
      <vt:lpstr>CAST (Cannabis Abuse Screening Test)</vt:lpstr>
      <vt:lpstr>Jako na vyhodnocení CASTu?</vt:lpstr>
      <vt:lpstr>Krok. 1: Najdeme proměnné v dotazníku a ověříme jejich použitelnost - srovnáme s pokyny vyhodnocení.</vt:lpstr>
      <vt:lpstr>Liší se nějak pokyny a CAST v dotazníku? </vt:lpstr>
      <vt:lpstr>Krok. 1: Najdeme proměnné v dotazníku a ověříme jejich použitelnost - srovnáme s pokyny vyhodnocení. </vt:lpstr>
      <vt:lpstr>Krok 2: zkontrolujeme hodnoty v data setu.</vt:lpstr>
      <vt:lpstr>Zkontrolujeme hodnoty v data setu.</vt:lpstr>
      <vt:lpstr>Krok 2: Zkontrolování hodnot v data setu</vt:lpstr>
      <vt:lpstr>Krok 3: Upravíme proměnné</vt:lpstr>
      <vt:lpstr>Krok 3: Upravíme proměnné  </vt:lpstr>
      <vt:lpstr>Jak změníme hodnoty</vt:lpstr>
      <vt:lpstr>Krok 3: Úprava proměnných a rekódování do nové proměnné   </vt:lpstr>
      <vt:lpstr>Nyní začnu překódovávat</vt:lpstr>
      <vt:lpstr>Příklad: CAST 3</vt:lpstr>
      <vt:lpstr>Potřebujeme zkontrolovat, že jsme provedli správně: překřížení proměnných -&gt; STATISTICS -&gt; BASIC STATISTICS</vt:lpstr>
      <vt:lpstr>Kontrola: překřížení proměnných</vt:lpstr>
      <vt:lpstr>Kontrola: překřížení proměnných (CAST1 a Q39a)</vt:lpstr>
      <vt:lpstr>Kontrola: překřížení proměnných</vt:lpstr>
      <vt:lpstr>Kontrola: překřížení proměnných</vt:lpstr>
      <vt:lpstr>Výsledek</vt:lpstr>
      <vt:lpstr>Překodujeme pro každou promennou testu CAST</vt:lpstr>
      <vt:lpstr>Kontrola výsledku</vt:lpstr>
      <vt:lpstr>Krok 4.: Vytvoříme skóry a kategorie</vt:lpstr>
      <vt:lpstr>Krok 4.: Vytvoříme skóry a kategorie podle pokynů</vt:lpstr>
      <vt:lpstr>Krok 4: 1. fáze</vt:lpstr>
      <vt:lpstr>Zobrazíme výsledek pomocí frekvenční tabulky – vyšlo vám stejně?</vt:lpstr>
      <vt:lpstr>Krok 4: 2. fáze – rozdělení do skupin</vt:lpstr>
      <vt:lpstr>Vytvoříme CAST_cat a překódujeme</vt:lpstr>
      <vt:lpstr>Kontrola pomocí kont. tabulky</vt:lpstr>
      <vt:lpstr>Výsledek: tabulka</vt:lpstr>
      <vt:lpstr>Shrnutí tohoto kroku</vt:lpstr>
      <vt:lpstr>Další vychytávky a zjednodušení</vt:lpstr>
      <vt:lpstr>Líbí se Vám jak je ta tabulka nazvaná? Jak je označená proměnná?</vt:lpstr>
      <vt:lpstr>Nelíbí a proto používáme labely!</vt:lpstr>
      <vt:lpstr>Prezentace aplikace PowerPoint</vt:lpstr>
      <vt:lpstr>Ukázat jak to vypadá hezčeji</vt:lpstr>
      <vt:lpstr>To samé můžeme učinit i pro jednotlivé kategorie</vt:lpstr>
      <vt:lpstr>Data bundles</vt:lpstr>
      <vt:lpstr>Tools – selections conditions</vt:lpstr>
      <vt:lpstr>view</vt:lpstr>
      <vt:lpstr>Ztracené okno se dá najít takto</vt:lpstr>
      <vt:lpstr>Prezentace aplikace PowerPoint</vt:lpstr>
      <vt:lpstr>Vyhodnocení základních škál: cvičení</vt:lpstr>
      <vt:lpstr>Lie/bet(zdroj: ncrg.org)</vt:lpstr>
      <vt:lpstr>Vyhodnoťte Lie/bet skór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Petruželka, Benjamin</dc:creator>
  <cp:lastModifiedBy>Benjamin Petruželka</cp:lastModifiedBy>
  <cp:revision>139</cp:revision>
  <dcterms:created xsi:type="dcterms:W3CDTF">2019-12-31T09:33:18Z</dcterms:created>
  <dcterms:modified xsi:type="dcterms:W3CDTF">2023-11-03T11:49:02Z</dcterms:modified>
</cp:coreProperties>
</file>