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1"/>
  </p:notesMasterIdLst>
  <p:sldIdLst>
    <p:sldId id="525" r:id="rId2"/>
    <p:sldId id="524" r:id="rId3"/>
    <p:sldId id="256" r:id="rId4"/>
    <p:sldId id="257" r:id="rId5"/>
    <p:sldId id="536" r:id="rId6"/>
    <p:sldId id="353" r:id="rId7"/>
    <p:sldId id="326" r:id="rId8"/>
    <p:sldId id="321" r:id="rId9"/>
    <p:sldId id="527" r:id="rId10"/>
    <p:sldId id="526" r:id="rId11"/>
    <p:sldId id="324" r:id="rId12"/>
    <p:sldId id="530" r:id="rId13"/>
    <p:sldId id="528" r:id="rId14"/>
    <p:sldId id="531" r:id="rId15"/>
    <p:sldId id="529" r:id="rId16"/>
    <p:sldId id="322" r:id="rId17"/>
    <p:sldId id="275" r:id="rId18"/>
    <p:sldId id="277" r:id="rId19"/>
    <p:sldId id="356" r:id="rId20"/>
    <p:sldId id="354" r:id="rId21"/>
    <p:sldId id="355" r:id="rId22"/>
    <p:sldId id="360" r:id="rId23"/>
    <p:sldId id="351" r:id="rId24"/>
    <p:sldId id="357" r:id="rId25"/>
    <p:sldId id="358" r:id="rId26"/>
    <p:sldId id="285" r:id="rId27"/>
    <p:sldId id="287" r:id="rId28"/>
    <p:sldId id="339" r:id="rId29"/>
    <p:sldId id="361" r:id="rId30"/>
    <p:sldId id="289" r:id="rId31"/>
    <p:sldId id="362" r:id="rId32"/>
    <p:sldId id="363" r:id="rId33"/>
    <p:sldId id="340" r:id="rId34"/>
    <p:sldId id="364" r:id="rId35"/>
    <p:sldId id="532" r:id="rId36"/>
    <p:sldId id="344" r:id="rId37"/>
    <p:sldId id="534" r:id="rId38"/>
    <p:sldId id="533" r:id="rId39"/>
    <p:sldId id="53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želka, Benjamin" initials="PB" lastIdx="2" clrIdx="0">
    <p:extLst>
      <p:ext uri="{19B8F6BF-5375-455C-9EA6-DF929625EA0E}">
        <p15:presenceInfo xmlns:p15="http://schemas.microsoft.com/office/powerpoint/2012/main" userId="S::petruzeb@ff.cuni.cz::f8e3b45a-faa4-4094-9acf-441c23478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6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24575,'9'0'0,"12"0"0,-4 0 0,5 0 0,-2 0 0,-9 0 0,14-5 0,-13 0 0,9-1 0,-11 1 0,4 5 0,-3 0 0,9 0 0,-9-4 0,-1 3 0,-5-4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24575,'-1'-6'0,"2"2"0,9 4 0,5-5 0,-5 0 0,5-1 0,0 2 0,-4 4 0,9 0 0,-10 0 0,16-5 0,-9 3 0,5-3 0,-2 5 0,-9 0 0,-1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24575,'10'-5'0,"-1"0"0,6 5 0,-4 0 0,9 0 0,-9 0 0,9 0 0,-10 0 0,16 0 0,-9 0 0,5 0 0,-2 0 0,-9 0 0,9 0 0,-9 0 0,8 0 0,-8 0 0,9 0 0,-9 0 0,9 0 0,-14 0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24575,'10'0'0,"5"0"0,-5 0 0,10 0 0,-9 0 0,9 0 0,-9 0 0,9 0 0,-9 0 0,14 0 0,-2 0 0,6 0 0,-8-4 0,-10 3 0,-7-4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2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24575,'9'0'0,"6"-9"0,-4 7 0,3-8 0,7 10 0,-4 0 0,5 0 0,-2 0 0,-9 0 0,9 0 0,-9 0 0,8 0 0,-8 0 0,9 0 0,-9 0 0,9 0 0,-9 0 0,8 0 0,-12 0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2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645 599 24575,'15'-6'0,"1"-3"0,-4 4 0,-3-11 0,-9 5 0,9-9 0,-6 9 0,11-21 0,-12 18 0,12-18 0,-6 16 0,11-6 0,-12 6 0,3-4 0,-10 9 0,4-4 0,-3 6 0,3-1 0,-4-5 0,0 4 0,0-9 0,0 9 0,0-9 0,0 9 0,0-9 0,-4 9 0,-1-4 0,-5 10 0,0 0 0,0 1 0,1-1 0,-1-1 0,-5-3 0,4 4 0,-4-6 0,5 6 0,1 1 0,-6 4 0,4 0 0,-4-5 0,0-1 0,-1-4 0,0 0 0,-4 4 0,9-3 0,-4 4 0,5-5 0,0 5 0,-5 0 0,4 5 0,-4-4 0,6-1 0,-1-1 0,-5 2 0,4-1 0,-9 4 0,9-3 0,-9 4 0,9 0 0,-9-9 0,9 6 0,-9-6 0,9 9 0,-9 0 0,9-5 0,-9 4 0,9-3 0,-9 4 0,9 0 0,-9 0 0,9 4 0,-15 2 0,9 9 0,-16-2 0,15-3 0,-2 0 0,10-5 0,0 5 0,0-1 0,-5 6 0,4 1 0,0 5 0,7-5 0,4 4 0,0-9 0,0 8 0,0-8 0,0 15 0,0-9 0,0 5 0,0-2 0,4-9 0,2 9 0,3-9 0,6 4 0,1-5 0,-4 0 0,-3 5 0,-9-4 0,0 9 0,5-4 0,-4 0 0,8-2 0,2-4 0,5 5 0,0-3 0,-6 2 0,-1-4 0,-4 0 0,5 4 0,-5-7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2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24575,'21'0'0,"-9"0"0,26 0 0,-7 0 0,18 0 0,33 0 0,-2 0-273,-29 0 1,1 0 272,39 0 0,-8 0 0,-8 0 0,-10 0 0,-15 0 0,4 0 0,-10 6 0,19-5 0,-19 5 545,10-6-545,-24 0 0,9 0 0,-21 0 0,2 0 0,-10 0 0,-1 0 0,6 0 0,-4 0 0,9 0 0,-9 0 0,9 0 0,-10 0 0,1 0 0,-7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28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24575,'15'0'0,"-5"0"0,16 0 0,-9 5 0,5-4 0,4 9 0,-9-9 0,16 14 0,-5-7 0,6 3 0,0-6 0,-5 5 0,-7-8 0,-8 11 0,1-11 0,-4 2 0,9-4 0,-9 4 0,3 1 0,-4 1 0,0-2 0,4-4 0,-3 0 0,9 0 0,-9 4 0,-5 2 0,-12 8 0,-10 2 0,-1 0 0,-3-5 0,9-3 0,-3-2 0,4 3 0,0-3 0,0 2 0,0-2 0,1 3 0,-12 1 0,9 0 0,-9 1 0,6 3 0,4-7 0,-4 7 0,5-4 0,4 6 0,-3 5 0,-2-4 0,4-3 0,-7-4 0,9-4 0,0-2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39:4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24575,'21'0'0,"-9"0"0,26 0 0,-7 0 0,18 0 0,33 0 0,-2 0-273,-29 0 1,1 0 272,39 0 0,-8 0 0,-8 0 0,-10 0 0,-15 0 0,4 0 0,-10 6 0,19-5 0,-19 5 545,10-6-545,-24 0 0,9 0 0,-21 0 0,2 0 0,-10 0 0,-1 0 0,6 0 0,-4 0 0,9 0 0,-9 0 0,9 0 0,-10 0 0,1 0 0,-7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39:4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24575,'15'0'0,"-5"0"0,16 0 0,-9 5 0,5-4 0,4 9 0,-9-9 0,16 14 0,-5-7 0,6 3 0,0-6 0,-5 5 0,-7-8 0,-8 11 0,1-11 0,-4 2 0,9-4 0,-9 4 0,3 1 0,-4 1 0,0-2 0,4-4 0,-3 0 0,9 0 0,-9 4 0,-5 2 0,-12 8 0,-10 2 0,-1 0 0,-3-5 0,9-3 0,-3-2 0,4 3 0,0-3 0,0 2 0,0-2 0,1 3 0,-12 1 0,9 0 0,-9 1 0,6 3 0,4-7 0,-4 7 0,5-4 0,4 6 0,-3 5 0,-2-4 0,4-3 0,-7-4 0,9-4 0,0-2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24575,'7'0'0,"4"0"0,-3 0 0,7 0 0,-6 0 0,6 0 0,-7 3 0,7-2 0,-6 2 0,6-3 0,-7 0 0,7 0 0,-7 0 0,12-4 0,-7 3 0,8-10 0,-5 6 0,4-7 0,-7 4 0,3 0 0,-5-3 0,1 6 0,4-3 0,-3 8 0,2 0 0,-7 0 0,7 0 0,-7 0 0,8 0 0,-8 0 0,7 0 0,-7 0 0,0 0 0,-5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24575,'3'12'0,"9"0"0,2-8 0,2 0 0,4-4 0,-7 7 0,4-5 0,-2 5 0,-7-7 0,7 0 0,-7 0 0,12 0 0,-7 0 0,12 0 0,-12 0 0,7 0 0,-8-4 0,0 3 0,-1-2 0,-3 0 0,-1-2 0,0 1 0,5-3 0,-4 6 0,7-9 0,-10 8 0,2-5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24575,'15'0'0,"3"0"0,8 0 0,-4 0 0,3 0 0,-12 0 0,11 0 0,-11 0 0,8-4 0,-5 3 0,4-2 0,7-2 0,0 0 0,9 0 0,-4-3 0,0 7 0,-1-11 0,-5 11 0,-5-7 0,-4 8 0,3 0 0,-7 0 0,12 0 0,-15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5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24575,'12'0'0,"3"0"0,-6 0 0,10 0 0,-1 0 0,13-4 0,-8-1 0,23 0 0,-4 1 0,21 4 0,0 0 0,0-4 0,0 2 0,-12-11 0,-11 11 0,-6-10 0,-19 11 0,2-3 0,-14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24575,'11'0'0,"-3"0"0,12 0 0,-2 0 0,8 0 0,10 0 0,-2 0 0,3 0 0,-6 0 0,-9 0 0,3 0 0,-12 0 0,11 0 0,-7 0 0,9 0 0,0 0 0,-4 0 0,3 0 0,-12 0 0,7 0 0,-12 0 0,7 0 0,-7 0 0,0 0 0,-5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7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24575,'12'11'0,"0"-6"0,8 2 0,2-7 0,4 0 0,16 0 0,-12 0 0,18 0 0,-5 0 0,-8 0 0,18 0 0,-19 0 0,3 0 0,5 0 0,-14 0 0,9 0 0,-20 0 0,3 0 0,-15 0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8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24575,'56'0'0,"1"0"0,6 0 0,-6 0 0,-7-4 0,-2-6 0,-15 4 0,3-3 0,-14 9 0,-1-3 0,-5 2 0,-4-3 0,3 4 0,-7 0 0,7 0 0,-6 0 0,6 0 0,-10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4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24575,'14'-5'0,"15"0"0,7 5 0,6 0 0,5 0 0,-5 0 0,-5 0 0,-4 0 0,-6 0 0,-10 0 0,15 0 0,-15-5 0,5 4 0,-2-3 0,2 4 0,6 0 0,-5 0 0,9 0 0,-15 0 0,5 0 0,3 0 0,-7 0 0,4 0 0,-3 0 0,-8 0 0,9 0 0,2 0 0,0-5 0,0-1 0,-7 0 0,0 2 0,-5 4 0,10 0 0,-9 0 0,9 0 0,-9 0 0,-1 0 0,-5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24575,'23'0'0,"9"0"0,-9 0 0,5 0 0,5 0 0,-16 0 0,15 0 0,-9 0 0,5 0 0,5 0 0,-5 0 0,6 0 0,-10 0 0,7 0 0,-8 0 0,11 0 0,0 0 0,-5 0 0,3 0 0,-3 0 0,-6 0 0,8 0 0,-13 0 0,14 0 0,-14 0 0,7 0 0,-14 0 0,9 0 0,-9-4 0,9 3 0,-14-3 0,4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1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24575,'27'-5'0,"-4"3"0,-1-3 0,-3 5 0,-8 0 0,15 0 0,-3-5 0,11 4 0,0-4 0,0 5 0,0 0 0,1 0 0,-1 0 0,0 0 0,0 0 0,0 0 0,14 0 0,-4 0 0,19 0 0,-13 0 0,13 0 0,-12 0 0,5 0 0,-8 5 0,1-3 0,-7 3 0,-1-5 0,-7 0 0,-6 0 0,-6 0 0,-12 0 0,-5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4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24575,'14'-5'0,"15"0"0,7 5 0,6 0 0,5 0 0,-5 0 0,-5 0 0,-4 0 0,-6 0 0,-10 0 0,15 0 0,-15-5 0,5 4 0,-2-3 0,2 4 0,6 0 0,-5 0 0,9 0 0,-15 0 0,5 0 0,3 0 0,-7 0 0,4 0 0,-3 0 0,-8 0 0,9 0 0,2 0 0,0-5 0,0-1 0,-7 0 0,0 2 0,-5 4 0,10 0 0,-9 0 0,9 0 0,-9 0 0,-1 0 0,-5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0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24575,'23'0'0,"9"0"0,-9 0 0,5 0 0,5 0 0,-16 0 0,15 0 0,-9 0 0,5 0 0,5 0 0,-5 0 0,6 0 0,-10 0 0,7 0 0,-8 0 0,11 0 0,0 0 0,-5 0 0,3 0 0,-3 0 0,-6 0 0,8 0 0,-13 0 0,14 0 0,-14 0 0,7 0 0,-14 0 0,9 0 0,-9-4 0,9 3 0,-14-3 0,4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4:12:1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24575,'27'-5'0,"-4"3"0,-1-3 0,-3 5 0,-8 0 0,15 0 0,-3-5 0,11 4 0,0-4 0,0 5 0,0 0 0,1 0 0,-1 0 0,0 0 0,0 0 0,0 0 0,14 0 0,-4 0 0,19 0 0,-13 0 0,13 0 0,-12 0 0,5 0 0,-8 5 0,1-3 0,-7 3 0,-1-5 0,-7 0 0,-6 0 0,-6 0 0,-12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43:1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24575,'16'0'0,"3"0"0,-3-5 0,0 4 0,-1-4 0,0 5 0,1-9 0,0 7 0,-1-8 0,-1 10 0,-3-4 0,9 3 0,-9-4 0,9 5 0,-9 0 0,8 0 0,-8 0 0,9 0 0,-9 0 0,9 0 0,-9 0 0,8 0 0,-8 0 0,9 0 0,-9 0 0,4 0 0,-6 0 0,1 0 0,10-10 0,-2 8 0,4-8 0,-3 10 0,-8 0 0,9 0 0,-9 0 0,4-5 0,-10 4 0,-1-3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24575,'9'0'0,"6"0"0,-4 0 0,9 0 0,-9 0 0,8 0 0,3 0 0,-4 0 0,7 0 0,-14 0 0,9 0 0,-9 0 0,9 0 0,-10 0 0,10 0 0,-9 0 0,0 0 0,-7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2:22:1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24575,'21'-10'0,"-4"4"0,5 1 0,3 5 0,-7-10 0,14 8 0,-14-7 0,13 4 0,-13 3 0,3-3 0,-1 5 0,-9 0 0,9 0 0,-9 0 0,9 0 0,-9 0 0,-1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E20A-F640-4249-A811-C32A9612F3D3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3504-9055-D448-A00B-03FEB6440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5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6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8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13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7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13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9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6A7-071C-0C47-AD2D-4C367EF6AB0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7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1" Type="http://schemas.openxmlformats.org/officeDocument/2006/relationships/image" Target="../media/image2.png"/><Relationship Id="rId30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1" Type="http://schemas.openxmlformats.org/officeDocument/2006/relationships/image" Target="../media/image3.png"/><Relationship Id="rId30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10.png"/><Relationship Id="rId26" Type="http://schemas.openxmlformats.org/officeDocument/2006/relationships/customXml" Target="../ink/ink19.xml"/><Relationship Id="rId39" Type="http://schemas.openxmlformats.org/officeDocument/2006/relationships/customXml" Target="../ink/ink26.xml"/><Relationship Id="rId21" Type="http://schemas.openxmlformats.org/officeDocument/2006/relationships/customXml" Target="../ink/ink16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7" Type="http://schemas.openxmlformats.org/officeDocument/2006/relationships/customXml" Target="../ink/ink9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21.xml"/><Relationship Id="rId41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11.xml"/><Relationship Id="rId24" Type="http://schemas.openxmlformats.org/officeDocument/2006/relationships/image" Target="../media/image13.png"/><Relationship Id="rId32" Type="http://schemas.openxmlformats.org/officeDocument/2006/relationships/image" Target="../media/image16.png"/><Relationship Id="rId37" Type="http://schemas.openxmlformats.org/officeDocument/2006/relationships/customXml" Target="../ink/ink25.xml"/><Relationship Id="rId40" Type="http://schemas.openxmlformats.org/officeDocument/2006/relationships/image" Target="../media/image20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customXml" Target="../ink/ink15.xml"/><Relationship Id="rId31" Type="http://schemas.openxmlformats.org/officeDocument/2006/relationships/customXml" Target="../ink/ink22.xml"/><Relationship Id="rId44" Type="http://schemas.openxmlformats.org/officeDocument/2006/relationships/customXml" Target="../ink/ink29.xml"/><Relationship Id="rId4" Type="http://schemas.openxmlformats.org/officeDocument/2006/relationships/image" Target="../media/image33.png"/><Relationship Id="rId9" Type="http://schemas.openxmlformats.org/officeDocument/2006/relationships/customXml" Target="../ink/ink10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20.xml"/><Relationship Id="rId30" Type="http://schemas.openxmlformats.org/officeDocument/2006/relationships/image" Target="../media/image15.png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8" Type="http://schemas.openxmlformats.org/officeDocument/2006/relationships/image" Target="../media/image50.png"/><Relationship Id="rId3" Type="http://schemas.openxmlformats.org/officeDocument/2006/relationships/customXml" Target="../ink/ink7.xml"/><Relationship Id="rId12" Type="http://schemas.openxmlformats.org/officeDocument/2006/relationships/image" Target="../media/image7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3.xml"/><Relationship Id="rId38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petruzelka@lf1.c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customXml" Target="../ink/ink30.xml"/><Relationship Id="rId7" Type="http://schemas.openxmlformats.org/officeDocument/2006/relationships/image" Target="../media/image32.emf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4.emf"/><Relationship Id="rId5" Type="http://schemas.openxmlformats.org/officeDocument/2006/relationships/image" Target="../media/image14.png"/><Relationship Id="rId10" Type="http://schemas.openxmlformats.org/officeDocument/2006/relationships/customXml" Target="../ink/ink33.xml"/><Relationship Id="rId9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customXml" Target="../ink/ink35.xml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221EC-E34B-F648-8E01-38A464358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Cvičení 1. blok: úvod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E2DE5A-E254-AC4F-9A90-72A4C110C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Statistika pro adiktology - pokročilá</a:t>
            </a:r>
          </a:p>
        </p:txBody>
      </p:sp>
    </p:spTree>
    <p:extLst>
      <p:ext uri="{BB962C8B-B14F-4D97-AF65-F5344CB8AC3E}">
        <p14:creationId xmlns:p14="http://schemas.microsoft.com/office/powerpoint/2010/main" val="13380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947C-20CC-015B-77DC-A559AFAE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48005"/>
            <a:ext cx="10515600" cy="2012315"/>
          </a:xfrm>
        </p:spPr>
        <p:txBody>
          <a:bodyPr>
            <a:normAutofit/>
          </a:bodyPr>
          <a:lstStyle/>
          <a:p>
            <a:r>
              <a:rPr lang="cs-CZ" dirty="0"/>
              <a:t>V případě, že chci zpracovat data z výběrového šetření a mám datovou matici, co budu potřebovat dalšího?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9C1E82-7024-D8A3-8883-2865B072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2453640"/>
            <a:ext cx="7772400" cy="400479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DF3965A-A8D4-1D29-25DE-513CEFBE8CF9}"/>
              </a:ext>
            </a:extLst>
          </p:cNvPr>
          <p:cNvSpPr txBox="1"/>
          <p:nvPr/>
        </p:nvSpPr>
        <p:spPr>
          <a:xfrm>
            <a:off x="670560" y="3230880"/>
            <a:ext cx="348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Nápověda: co mi chybí k tomu, abych rozuměl co je v datové matici?</a:t>
            </a:r>
          </a:p>
        </p:txBody>
      </p:sp>
    </p:spTree>
    <p:extLst>
      <p:ext uri="{BB962C8B-B14F-4D97-AF65-F5344CB8AC3E}">
        <p14:creationId xmlns:p14="http://schemas.microsoft.com/office/powerpoint/2010/main" val="407057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1B70E-0C23-7740-A221-7DB43B98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propojit informace z dotazníku a datového souboru?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507EE-5AA9-3149-B039-D568443D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122725"/>
            <a:ext cx="4148138" cy="4532312"/>
          </a:xfrm>
        </p:spPr>
        <p:txBody>
          <a:bodyPr/>
          <a:lstStyle/>
          <a:p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Hledání čísel otázek</a:t>
            </a:r>
          </a:p>
          <a:p>
            <a:pPr marL="514350" indent="-514350">
              <a:buAutoNum type="arabicParenR"/>
            </a:pPr>
            <a:r>
              <a:rPr lang="cs-CZ" dirty="0"/>
              <a:t>Hledání čísel jednotlivých odpovědí na otázky:</a:t>
            </a:r>
          </a:p>
          <a:p>
            <a:pPr marL="0" indent="0">
              <a:buNone/>
            </a:pPr>
            <a:r>
              <a:rPr lang="cs-CZ" dirty="0"/>
              <a:t>Mnohem méně – 1</a:t>
            </a:r>
          </a:p>
          <a:p>
            <a:pPr marL="0" indent="0">
              <a:buNone/>
            </a:pPr>
            <a:r>
              <a:rPr lang="cs-CZ" dirty="0"/>
              <a:t>Méně - 2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14:cNvPr>
              <p14:cNvContentPartPr/>
              <p14:nvPr/>
            </p14:nvContentPartPr>
            <p14:xfrm>
              <a:off x="2808171" y="5087074"/>
              <a:ext cx="360" cy="36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99171" y="5078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14:cNvPr>
              <p14:cNvContentPartPr/>
              <p14:nvPr/>
            </p14:nvContentPartPr>
            <p14:xfrm>
              <a:off x="3321531" y="3850834"/>
              <a:ext cx="360" cy="36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2531" y="38421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14:cNvPr>
              <p14:cNvContentPartPr/>
              <p14:nvPr/>
            </p14:nvContentPartPr>
            <p14:xfrm>
              <a:off x="4750371" y="3586954"/>
              <a:ext cx="360" cy="3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41731" y="357831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Obrázek 17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7C73519A-9864-4A75-60F6-85A3F51BFF4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57551" y="4579260"/>
            <a:ext cx="7881858" cy="18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CF55-9F1B-365A-F9B5-2F30DD2B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66218"/>
            <a:ext cx="10515600" cy="1325563"/>
          </a:xfrm>
        </p:spPr>
        <p:txBody>
          <a:bodyPr/>
          <a:lstStyle/>
          <a:p>
            <a:r>
              <a:rPr lang="cs-CZ" dirty="0"/>
              <a:t>Jak zní otázka Q20 a jaké jsou možnosti odpovědí?</a:t>
            </a:r>
          </a:p>
        </p:txBody>
      </p:sp>
    </p:spTree>
    <p:extLst>
      <p:ext uri="{BB962C8B-B14F-4D97-AF65-F5344CB8AC3E}">
        <p14:creationId xmlns:p14="http://schemas.microsoft.com/office/powerpoint/2010/main" val="141511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14:cNvPr>
              <p14:cNvContentPartPr/>
              <p14:nvPr/>
            </p14:nvContentPartPr>
            <p14:xfrm>
              <a:off x="2808171" y="5087074"/>
              <a:ext cx="360" cy="36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99171" y="5078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14:cNvPr>
              <p14:cNvContentPartPr/>
              <p14:nvPr/>
            </p14:nvContentPartPr>
            <p14:xfrm>
              <a:off x="3321531" y="3850834"/>
              <a:ext cx="360" cy="36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2531" y="38421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14:cNvPr>
              <p14:cNvContentPartPr/>
              <p14:nvPr/>
            </p14:nvContentPartPr>
            <p14:xfrm>
              <a:off x="4750371" y="3586954"/>
              <a:ext cx="360" cy="3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41731" y="357831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Obdélník 19">
            <a:extLst>
              <a:ext uri="{FF2B5EF4-FFF2-40B4-BE49-F238E27FC236}">
                <a16:creationId xmlns:a16="http://schemas.microsoft.com/office/drawing/2014/main" id="{C6D2E2E1-F6C0-42BD-6D47-3D40765F6860}"/>
              </a:ext>
            </a:extLst>
          </p:cNvPr>
          <p:cNvSpPr/>
          <p:nvPr/>
        </p:nvSpPr>
        <p:spPr>
          <a:xfrm>
            <a:off x="184680" y="1549400"/>
            <a:ext cx="4263240" cy="1037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>
                <a:ln>
                  <a:solidFill>
                    <a:srgbClr val="FF0000"/>
                  </a:solidFill>
                </a:ln>
              </a:rPr>
              <a:t>Je tato otázka 11. něčím specifická?</a:t>
            </a:r>
          </a:p>
        </p:txBody>
      </p: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44D050BE-9D64-5867-256F-9130384016DA}"/>
              </a:ext>
            </a:extLst>
          </p:cNvPr>
          <p:cNvCxnSpPr>
            <a:cxnSpLocks/>
          </p:cNvCxnSpPr>
          <p:nvPr/>
        </p:nvCxnSpPr>
        <p:spPr>
          <a:xfrm>
            <a:off x="4283143" y="1690688"/>
            <a:ext cx="9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39">
            <a:extLst>
              <a:ext uri="{FF2B5EF4-FFF2-40B4-BE49-F238E27FC236}">
                <a16:creationId xmlns:a16="http://schemas.microsoft.com/office/drawing/2014/main" id="{F136D000-ED54-2C0E-A7E7-59A28B22725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55143" y="1549399"/>
            <a:ext cx="6527466" cy="33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9A3F-1DA8-C868-FB48-FAE4FFA4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s více odpověďmi (z anglického </a:t>
            </a:r>
            <a:r>
              <a:rPr lang="cs-CZ" dirty="0" err="1"/>
              <a:t>multiple-choice</a:t>
            </a:r>
            <a:r>
              <a:rPr lang="cs-CZ" dirty="0"/>
              <a:t>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4D01D26-9D4B-D6D6-8CAB-5EF6FFC9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469" y="1901825"/>
            <a:ext cx="5108982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BF6FE8-FFF1-F9A1-EB7A-E96DAD28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9" y="1901825"/>
            <a:ext cx="5351329" cy="2751035"/>
          </a:xfrm>
          <a:prstGeom prst="rect">
            <a:avLst/>
          </a:prstGeom>
        </p:spPr>
      </p:pic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B1740C88-2B87-32F1-8E07-F0030CF3C51E}"/>
              </a:ext>
            </a:extLst>
          </p:cNvPr>
          <p:cNvCxnSpPr>
            <a:cxnSpLocks/>
          </p:cNvCxnSpPr>
          <p:nvPr/>
        </p:nvCxnSpPr>
        <p:spPr>
          <a:xfrm flipV="1">
            <a:off x="2637223" y="2011680"/>
            <a:ext cx="4129337" cy="16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F55E6F96-36E6-AE63-CD0F-5B1796DCA4F9}"/>
              </a:ext>
            </a:extLst>
          </p:cNvPr>
          <p:cNvCxnSpPr>
            <a:cxnSpLocks/>
          </p:cNvCxnSpPr>
          <p:nvPr/>
        </p:nvCxnSpPr>
        <p:spPr>
          <a:xfrm flipV="1">
            <a:off x="2774383" y="2011680"/>
            <a:ext cx="4723697" cy="334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FA6F7890-6F77-F234-B43D-B86E8E0D23BB}"/>
              </a:ext>
            </a:extLst>
          </p:cNvPr>
          <p:cNvCxnSpPr>
            <a:cxnSpLocks/>
          </p:cNvCxnSpPr>
          <p:nvPr/>
        </p:nvCxnSpPr>
        <p:spPr>
          <a:xfrm flipV="1">
            <a:off x="1539943" y="2011680"/>
            <a:ext cx="6537257" cy="470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1DAE95-8115-2DEE-EA6B-5F496C50DDA3}"/>
              </a:ext>
            </a:extLst>
          </p:cNvPr>
          <p:cNvSpPr txBox="1"/>
          <p:nvPr/>
        </p:nvSpPr>
        <p:spPr>
          <a:xfrm>
            <a:off x="432549" y="4876800"/>
            <a:ext cx="566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 hlediska datové matice je každá odpověď jednou proměnnou s odpovědí (0 – nebyla vybrána, 1 – byla vybrána)</a:t>
            </a:r>
          </a:p>
        </p:txBody>
      </p:sp>
    </p:spTree>
    <p:extLst>
      <p:ext uri="{BB962C8B-B14F-4D97-AF65-F5344CB8AC3E}">
        <p14:creationId xmlns:p14="http://schemas.microsoft.com/office/powerpoint/2010/main" val="220083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1B70E-0C23-7740-A221-7DB43B98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propojit informace z dotazníku a datového souboru?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507EE-5AA9-3149-B039-D568443D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8138" cy="4532312"/>
          </a:xfrm>
        </p:spPr>
        <p:txBody>
          <a:bodyPr/>
          <a:lstStyle/>
          <a:p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Hledání čísel otázek</a:t>
            </a:r>
          </a:p>
          <a:p>
            <a:pPr marL="514350" indent="-514350">
              <a:buAutoNum type="arabicParenR"/>
            </a:pPr>
            <a:r>
              <a:rPr lang="cs-CZ" dirty="0"/>
              <a:t>Hledání čísel jednotlivých odpovědí na otázky:</a:t>
            </a:r>
          </a:p>
          <a:p>
            <a:pPr marL="0" indent="0">
              <a:buNone/>
            </a:pPr>
            <a:r>
              <a:rPr lang="cs-CZ" dirty="0"/>
              <a:t>Mnohem méně – 1</a:t>
            </a:r>
          </a:p>
          <a:p>
            <a:pPr marL="0" indent="0">
              <a:buNone/>
            </a:pPr>
            <a:r>
              <a:rPr lang="cs-CZ" dirty="0"/>
              <a:t>Méně - 2 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80226C-514E-384B-A909-DDF32C35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23" y="1450552"/>
            <a:ext cx="6375513" cy="4943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EE4AC870-C4F6-EC40-BED5-26ACC1BC7F72}"/>
                  </a:ext>
                </a:extLst>
              </p14:cNvPr>
              <p14:cNvContentPartPr/>
              <p14:nvPr/>
            </p14:nvContentPartPr>
            <p14:xfrm>
              <a:off x="5495580" y="1633432"/>
              <a:ext cx="203400" cy="27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EE4AC870-C4F6-EC40-BED5-26ACC1BC7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940" y="1624792"/>
                <a:ext cx="221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7793C05E-5743-5C4B-8A70-A33B0340652C}"/>
                  </a:ext>
                </a:extLst>
              </p14:cNvPr>
              <p14:cNvContentPartPr/>
              <p14:nvPr/>
            </p14:nvContentPartPr>
            <p14:xfrm>
              <a:off x="5588820" y="1828912"/>
              <a:ext cx="9684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7793C05E-5743-5C4B-8A70-A33B034065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180" y="1819912"/>
                <a:ext cx="114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439C8CD-C5B3-AE4F-9171-1DD444B83D8A}"/>
                  </a:ext>
                </a:extLst>
              </p14:cNvPr>
              <p14:cNvContentPartPr/>
              <p14:nvPr/>
            </p14:nvContentPartPr>
            <p14:xfrm>
              <a:off x="5581980" y="1982272"/>
              <a:ext cx="119160" cy="198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439C8CD-C5B3-AE4F-9171-1DD444B83D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2980" y="1973272"/>
                <a:ext cx="136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99799D18-7B3A-7E49-9777-866B394E350F}"/>
                  </a:ext>
                </a:extLst>
              </p14:cNvPr>
              <p14:cNvContentPartPr/>
              <p14:nvPr/>
            </p14:nvContentPartPr>
            <p14:xfrm>
              <a:off x="5612220" y="2166952"/>
              <a:ext cx="86400" cy="115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9799D18-7B3A-7E49-9777-866B394E35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3580" y="2157952"/>
                <a:ext cx="104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0633FB4-1169-9D4F-982D-D1AEE33BD663}"/>
                  </a:ext>
                </a:extLst>
              </p14:cNvPr>
              <p14:cNvContentPartPr/>
              <p14:nvPr/>
            </p14:nvContentPartPr>
            <p14:xfrm>
              <a:off x="5607180" y="2352352"/>
              <a:ext cx="78480" cy="154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0633FB4-1169-9D4F-982D-D1AEE33BD6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8180" y="2343352"/>
                <a:ext cx="96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1DA0701-466F-DC49-9076-0F8FC1E4FF21}"/>
                  </a:ext>
                </a:extLst>
              </p14:cNvPr>
              <p14:cNvContentPartPr/>
              <p14:nvPr/>
            </p14:nvContentPartPr>
            <p14:xfrm>
              <a:off x="5579820" y="2495632"/>
              <a:ext cx="119160" cy="39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1DA0701-466F-DC49-9076-0F8FC1E4FF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0820" y="2486632"/>
                <a:ext cx="136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A077757-97C8-C24A-A063-3B794F55C6F8}"/>
                  </a:ext>
                </a:extLst>
              </p14:cNvPr>
              <p14:cNvContentPartPr/>
              <p14:nvPr/>
            </p14:nvContentPartPr>
            <p14:xfrm>
              <a:off x="5570820" y="2697592"/>
              <a:ext cx="87120" cy="39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A077757-97C8-C24A-A063-3B794F55C6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61820" y="2688592"/>
                <a:ext cx="104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859B232-7AB9-FE49-97D3-003D0AFAE165}"/>
                  </a:ext>
                </a:extLst>
              </p14:cNvPr>
              <p14:cNvContentPartPr/>
              <p14:nvPr/>
            </p14:nvContentPartPr>
            <p14:xfrm>
              <a:off x="5601060" y="2866072"/>
              <a:ext cx="108000" cy="79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859B232-7AB9-FE49-97D3-003D0AFAE1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92420" y="2857072"/>
                <a:ext cx="125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15567E7-144D-8944-8DE4-63F85A39E9AE}"/>
                  </a:ext>
                </a:extLst>
              </p14:cNvPr>
              <p14:cNvContentPartPr/>
              <p14:nvPr/>
            </p14:nvContentPartPr>
            <p14:xfrm>
              <a:off x="5444460" y="1450552"/>
              <a:ext cx="285480" cy="2160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15567E7-144D-8944-8DE4-63F85A39E9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35820" y="1441552"/>
                <a:ext cx="30312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59FFD80-AABD-464E-ACFD-016870B8B801}"/>
              </a:ext>
            </a:extLst>
          </p:cNvPr>
          <p:cNvGrpSpPr/>
          <p:nvPr/>
        </p:nvGrpSpPr>
        <p:grpSpPr>
          <a:xfrm>
            <a:off x="8158140" y="1709752"/>
            <a:ext cx="504720" cy="140400"/>
            <a:chOff x="8158140" y="1709752"/>
            <a:chExt cx="50472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6852049C-A2D1-A04E-8DED-077BB28AE3C2}"/>
                    </a:ext>
                  </a:extLst>
                </p14:cNvPr>
                <p14:cNvContentPartPr/>
                <p14:nvPr/>
              </p14:nvContentPartPr>
              <p14:xfrm>
                <a:off x="8158140" y="1769152"/>
                <a:ext cx="456480" cy="468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6852049C-A2D1-A04E-8DED-077BB28AE3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9140" y="1760152"/>
                  <a:ext cx="47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CC326A3B-1352-FC48-9A4D-417B6C76EE4E}"/>
                    </a:ext>
                  </a:extLst>
                </p14:cNvPr>
                <p14:cNvContentPartPr/>
                <p14:nvPr/>
              </p14:nvContentPartPr>
              <p14:xfrm>
                <a:off x="8489700" y="1709752"/>
                <a:ext cx="173160" cy="14040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CC326A3B-1352-FC48-9A4D-417B6C76EE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81060" y="1700752"/>
                  <a:ext cx="190800" cy="15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5F103CC-61A0-2D45-8E09-5F0FB028D540}"/>
              </a:ext>
            </a:extLst>
          </p:cNvPr>
          <p:cNvSpPr txBox="1"/>
          <p:nvPr/>
        </p:nvSpPr>
        <p:spPr>
          <a:xfrm>
            <a:off x="8815388" y="1633432"/>
            <a:ext cx="9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Q11a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98FF7B8-0BE3-D84D-A328-904035C41785}"/>
              </a:ext>
            </a:extLst>
          </p:cNvPr>
          <p:cNvGrpSpPr/>
          <p:nvPr/>
        </p:nvGrpSpPr>
        <p:grpSpPr>
          <a:xfrm>
            <a:off x="7330826" y="3680065"/>
            <a:ext cx="504720" cy="140400"/>
            <a:chOff x="8158140" y="1709752"/>
            <a:chExt cx="50472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4D4CA56B-A0AE-0041-9566-607246008888}"/>
                    </a:ext>
                  </a:extLst>
                </p14:cNvPr>
                <p14:cNvContentPartPr/>
                <p14:nvPr/>
              </p14:nvContentPartPr>
              <p14:xfrm>
                <a:off x="8158140" y="1769152"/>
                <a:ext cx="456480" cy="468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4D4CA56B-A0AE-0041-9566-6072460088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9140" y="1760152"/>
                  <a:ext cx="47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50E7DE70-9CEB-564D-9373-2DC9B0705FCD}"/>
                    </a:ext>
                  </a:extLst>
                </p14:cNvPr>
                <p14:cNvContentPartPr/>
                <p14:nvPr/>
              </p14:nvContentPartPr>
              <p14:xfrm>
                <a:off x="8489700" y="1709752"/>
                <a:ext cx="173160" cy="14040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50E7DE70-9CEB-564D-9373-2DC9B0705F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81060" y="1700752"/>
                  <a:ext cx="190800" cy="15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558DA0C-8988-2A43-9676-6777D734C942}"/>
              </a:ext>
            </a:extLst>
          </p:cNvPr>
          <p:cNvSpPr txBox="1"/>
          <p:nvPr/>
        </p:nvSpPr>
        <p:spPr>
          <a:xfrm>
            <a:off x="7964262" y="3565599"/>
            <a:ext cx="9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Q12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14:cNvPr>
              <p14:cNvContentPartPr/>
              <p14:nvPr/>
            </p14:nvContentPartPr>
            <p14:xfrm>
              <a:off x="2808171" y="5087074"/>
              <a:ext cx="360" cy="36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20A06F92-BF3B-0047-9519-E21E649C6C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99171" y="5078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32EC6EBE-A00D-4248-A8C9-E5D9892CDB6C}"/>
                  </a:ext>
                </a:extLst>
              </p14:cNvPr>
              <p14:cNvContentPartPr/>
              <p14:nvPr/>
            </p14:nvContentPartPr>
            <p14:xfrm>
              <a:off x="5711571" y="4659394"/>
              <a:ext cx="151200" cy="2664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32EC6EBE-A00D-4248-A8C9-E5D9892CDB6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02931" y="4650394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FD7BAA3E-315D-7944-BE8A-380BAC4FD321}"/>
                  </a:ext>
                </a:extLst>
              </p14:cNvPr>
              <p14:cNvContentPartPr/>
              <p14:nvPr/>
            </p14:nvContentPartPr>
            <p14:xfrm>
              <a:off x="6423291" y="4666954"/>
              <a:ext cx="121320" cy="176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FD7BAA3E-315D-7944-BE8A-380BAC4FD32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14651" y="4658314"/>
                <a:ext cx="1389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BFFDD7B3-0DF7-A642-9A24-DAE07E57A495}"/>
                  </a:ext>
                </a:extLst>
              </p14:cNvPr>
              <p14:cNvContentPartPr/>
              <p14:nvPr/>
            </p14:nvContentPartPr>
            <p14:xfrm>
              <a:off x="7058691" y="4631674"/>
              <a:ext cx="195120" cy="1944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BFFDD7B3-0DF7-A642-9A24-DAE07E57A4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50051" y="4623034"/>
                <a:ext cx="212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A65DFC8A-9F1B-5E4F-8282-ECCFBA08A8FB}"/>
                  </a:ext>
                </a:extLst>
              </p14:cNvPr>
              <p14:cNvContentPartPr/>
              <p14:nvPr/>
            </p14:nvContentPartPr>
            <p14:xfrm>
              <a:off x="7726851" y="4671634"/>
              <a:ext cx="226080" cy="2052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A65DFC8A-9F1B-5E4F-8282-ECCFBA08A8F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17851" y="4662994"/>
                <a:ext cx="243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2AE6B74-DF8E-5442-AC13-D3B166A3FD78}"/>
                  </a:ext>
                </a:extLst>
              </p14:cNvPr>
              <p14:cNvContentPartPr/>
              <p14:nvPr/>
            </p14:nvContentPartPr>
            <p14:xfrm>
              <a:off x="8387451" y="4653274"/>
              <a:ext cx="179280" cy="36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2AE6B74-DF8E-5442-AC13-D3B166A3FD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78811" y="4644634"/>
                <a:ext cx="196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248AC088-C7E7-344B-8B08-A77547A6D962}"/>
                  </a:ext>
                </a:extLst>
              </p14:cNvPr>
              <p14:cNvContentPartPr/>
              <p14:nvPr/>
            </p14:nvContentPartPr>
            <p14:xfrm>
              <a:off x="8982891" y="4655074"/>
              <a:ext cx="205560" cy="864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248AC088-C7E7-344B-8B08-A77547A6D96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73891" y="4646074"/>
                <a:ext cx="223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D7CD0342-63C1-3B4B-9224-F56E43FFB2FC}"/>
                  </a:ext>
                </a:extLst>
              </p14:cNvPr>
              <p14:cNvContentPartPr/>
              <p14:nvPr/>
            </p14:nvContentPartPr>
            <p14:xfrm>
              <a:off x="9690651" y="4683514"/>
              <a:ext cx="196200" cy="136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D7CD0342-63C1-3B4B-9224-F56E43FFB2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81651" y="4674514"/>
                <a:ext cx="213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14:cNvPr>
              <p14:cNvContentPartPr/>
              <p14:nvPr/>
            </p14:nvContentPartPr>
            <p14:xfrm>
              <a:off x="3321531" y="3850834"/>
              <a:ext cx="360" cy="36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51170B3D-390B-B846-998F-506218FF2A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2531" y="38421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14:cNvPr>
              <p14:cNvContentPartPr/>
              <p14:nvPr/>
            </p14:nvContentPartPr>
            <p14:xfrm>
              <a:off x="4750371" y="3586954"/>
              <a:ext cx="360" cy="3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016883C7-D71F-4C42-AA46-CE5FB2588C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41731" y="35783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67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AA5D3-534A-E944-917F-E5FD5E6A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 1. 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56E398-99E4-5546-930B-F3ADFDE7E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2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CF2A7-D85A-6C47-B802-E84EA88F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31A6AB-0D9E-1D4F-92BA-1D24864B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Úvod: otevřete si STATISTICA na Vašem počítači….</a:t>
            </a:r>
          </a:p>
        </p:txBody>
      </p:sp>
    </p:spTree>
    <p:extLst>
      <p:ext uri="{BB962C8B-B14F-4D97-AF65-F5344CB8AC3E}">
        <p14:creationId xmlns:p14="http://schemas.microsoft.com/office/powerpoint/2010/main" val="349382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30" y="0"/>
            <a:ext cx="9495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CF2A7-D85A-6C47-B802-E84EA88F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31A6AB-0D9E-1D4F-92BA-1D24864B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Vložení dat do STATISTICA</a:t>
            </a:r>
          </a:p>
        </p:txBody>
      </p:sp>
    </p:spTree>
    <p:extLst>
      <p:ext uri="{BB962C8B-B14F-4D97-AF65-F5344CB8AC3E}">
        <p14:creationId xmlns:p14="http://schemas.microsoft.com/office/powerpoint/2010/main" val="321737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5B16E-66A8-966F-C9AB-6FA3FCC1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D26A9-FC6A-F0CE-BF7F-3D4542D42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Benjamin Petruželka</a:t>
            </a:r>
          </a:p>
          <a:p>
            <a:r>
              <a:rPr lang="cs-CZ" dirty="0">
                <a:hlinkClick r:id="rId2"/>
              </a:rPr>
              <a:t>benjamin.petruzelka@lf1.cuni.cz</a:t>
            </a:r>
            <a:endParaRPr lang="cs-CZ" dirty="0"/>
          </a:p>
          <a:p>
            <a:r>
              <a:rPr lang="cs-CZ" b="1" dirty="0"/>
              <a:t>Kurz v </a:t>
            </a:r>
            <a:r>
              <a:rPr lang="cs-CZ" b="1" dirty="0" err="1"/>
              <a:t>Moodle</a:t>
            </a:r>
            <a:r>
              <a:rPr lang="cs-CZ" b="1" dirty="0"/>
              <a:t> 1: Statistika pro adiktology – pokročilá (https://</a:t>
            </a:r>
            <a:r>
              <a:rPr lang="cs-CZ" b="1" dirty="0" err="1"/>
              <a:t>dl.cuni.cz</a:t>
            </a:r>
            <a:r>
              <a:rPr lang="cs-CZ" b="1" dirty="0"/>
              <a:t>/)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19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Vkládání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C2E232-0EB7-BD02-ECDC-93AA630F119A}"/>
              </a:ext>
            </a:extLst>
          </p:cNvPr>
          <p:cNvSpPr txBox="1"/>
          <p:nvPr/>
        </p:nvSpPr>
        <p:spPr>
          <a:xfrm>
            <a:off x="990600" y="1889760"/>
            <a:ext cx="8961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Několika způsoby: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800" dirty="0"/>
              <a:t>Importem již uložených souborů různých formátů (například excel)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800" dirty="0"/>
              <a:t>Otevřením souboru ve formátu, který užívá </a:t>
            </a:r>
            <a:r>
              <a:rPr lang="cs-CZ" sz="2800" dirty="0" err="1"/>
              <a:t>Statistica</a:t>
            </a:r>
            <a:r>
              <a:rPr lang="cs-CZ" sz="2800" dirty="0"/>
              <a:t> (.sta)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800" dirty="0"/>
              <a:t>Vložením dat do nové tabulky v programu </a:t>
            </a:r>
            <a:r>
              <a:rPr lang="cs-CZ" sz="2800" dirty="0" err="1"/>
              <a:t>Statistica</a:t>
            </a:r>
            <a:endParaRPr lang="cs-CZ" sz="2800" dirty="0"/>
          </a:p>
          <a:p>
            <a:pPr marL="342900" indent="-342900">
              <a:buFont typeface="+mj-lt"/>
              <a:buAutoNum type="arabicParenR"/>
            </a:pPr>
            <a:r>
              <a:rPr lang="cs-CZ" sz="2800" dirty="0"/>
              <a:t>Připojením databází (Oracle, MS SQL Server…)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800" dirty="0"/>
              <a:t>Sběrem dat on-line (v případě napojení)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958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Vložení dat z </a:t>
            </a:r>
            <a:r>
              <a:rPr lang="cs-CZ" dirty="0" err="1"/>
              <a:t>excelu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750463"/>
            <a:ext cx="5196840" cy="42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0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set ve formě datové matice– můžeme upravovat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914" y="1490345"/>
            <a:ext cx="7162246" cy="48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16DFA-E7C5-6748-B8DD-48E81BDC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nyní se může začít pracovat s daty….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CEA6296-5E72-C54B-987D-116DE9FD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867694"/>
            <a:ext cx="812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6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C3372-B047-B34D-AFE9-71F9D660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467D78-350D-964D-8064-313A7AED2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Uložení projektu</a:t>
            </a:r>
          </a:p>
        </p:txBody>
      </p:sp>
    </p:spTree>
    <p:extLst>
      <p:ext uri="{BB962C8B-B14F-4D97-AF65-F5344CB8AC3E}">
        <p14:creationId xmlns:p14="http://schemas.microsoft.com/office/powerpoint/2010/main" val="30209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Během práce dobré projekt ukládat….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140" y="1358899"/>
            <a:ext cx="4579620" cy="52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4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C3372-B047-B34D-AFE9-71F9D660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467D78-350D-964D-8064-313A7AED2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 do práce s daty a deskriptivní statistika</a:t>
            </a:r>
          </a:p>
        </p:txBody>
      </p:sp>
    </p:spTree>
    <p:extLst>
      <p:ext uri="{BB962C8B-B14F-4D97-AF65-F5344CB8AC3E}">
        <p14:creationId xmlns:p14="http://schemas.microsoft.com/office/powerpoint/2010/main" val="781972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25183-9864-E04A-A1A6-F33E584F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D1A41-FBA0-AC42-AB67-B7893269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 analytické práce</a:t>
            </a:r>
          </a:p>
          <a:p>
            <a:r>
              <a:rPr lang="cs-CZ" dirty="0"/>
              <a:t>První pohled na to, jak data vůbec vypadají (často bohužel i konec některých prací)</a:t>
            </a:r>
          </a:p>
          <a:p>
            <a:r>
              <a:rPr lang="cs-CZ" dirty="0"/>
              <a:t>Odpověď na otázku: Co máme v datech?</a:t>
            </a:r>
          </a:p>
          <a:p>
            <a:r>
              <a:rPr lang="cs-CZ" dirty="0"/>
              <a:t>Příprava dalších analýz, zjištění jejich předpokladů a hledání chyb v datech</a:t>
            </a:r>
          </a:p>
          <a:p>
            <a:r>
              <a:rPr lang="cs-CZ" dirty="0"/>
              <a:t>Důležité je pracovat s dotazníkem</a:t>
            </a:r>
          </a:p>
        </p:txBody>
      </p:sp>
    </p:spTree>
    <p:extLst>
      <p:ext uri="{BB962C8B-B14F-4D97-AF65-F5344CB8AC3E}">
        <p14:creationId xmlns:p14="http://schemas.microsoft.com/office/powerpoint/2010/main" val="391165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62161-E631-4B44-A412-8244FC84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990546-7A81-1E46-B23A-BBE5DD1BB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Deskriptivní statistika</a:t>
            </a:r>
          </a:p>
        </p:txBody>
      </p:sp>
    </p:spTree>
    <p:extLst>
      <p:ext uri="{BB962C8B-B14F-4D97-AF65-F5344CB8AC3E}">
        <p14:creationId xmlns:p14="http://schemas.microsoft.com/office/powerpoint/2010/main" val="500779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639" y="281998"/>
            <a:ext cx="11555681" cy="1325563"/>
          </a:xfrm>
        </p:spPr>
        <p:txBody>
          <a:bodyPr/>
          <a:lstStyle/>
          <a:p>
            <a:r>
              <a:rPr lang="cs-CZ" dirty="0"/>
              <a:t>-&gt;</a:t>
            </a:r>
            <a:r>
              <a:rPr lang="cs-CZ" dirty="0" err="1"/>
              <a:t>Statistics</a:t>
            </a:r>
            <a:r>
              <a:rPr lang="cs-CZ" dirty="0"/>
              <a:t> -&gt; Basic </a:t>
            </a:r>
            <a:r>
              <a:rPr lang="cs-CZ" dirty="0" err="1"/>
              <a:t>Statistics</a:t>
            </a:r>
            <a:r>
              <a:rPr lang="cs-CZ" dirty="0"/>
              <a:t> -&gt; </a:t>
            </a:r>
            <a:r>
              <a:rPr lang="cs-CZ" dirty="0" err="1"/>
              <a:t>Summary</a:t>
            </a:r>
            <a:r>
              <a:rPr lang="cs-CZ" dirty="0"/>
              <a:t> </a:t>
            </a:r>
            <a:r>
              <a:rPr lang="cs-CZ" dirty="0" err="1"/>
              <a:t>statistics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778" y="1978025"/>
            <a:ext cx="4147308" cy="479171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878285" y="3044825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360057" y="1978025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6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221EC-E34B-F648-8E01-38A464358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Statistika pro </a:t>
            </a:r>
            <a:r>
              <a:rPr lang="cs-CZ" dirty="0" err="1"/>
              <a:t>adiktology</a:t>
            </a:r>
            <a:r>
              <a:rPr lang="cs-CZ" dirty="0"/>
              <a:t> - pokročilá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E2DE5A-E254-AC4F-9A90-72A4C110C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Praktická část/cvičení</a:t>
            </a:r>
          </a:p>
          <a:p>
            <a:r>
              <a:rPr lang="cs-CZ" dirty="0"/>
              <a:t>Kontakt: benjamin.petruzelka@lf1.cuni.cz</a:t>
            </a:r>
          </a:p>
        </p:txBody>
      </p:sp>
    </p:spTree>
    <p:extLst>
      <p:ext uri="{BB962C8B-B14F-4D97-AF65-F5344CB8AC3E}">
        <p14:creationId xmlns:p14="http://schemas.microsoft.com/office/powerpoint/2010/main" val="346871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5ED35-77DE-7F45-B993-44CB3BD9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-&gt; Basic </a:t>
            </a:r>
            <a:r>
              <a:rPr lang="cs-CZ" dirty="0" err="1"/>
              <a:t>Statistics</a:t>
            </a:r>
            <a:r>
              <a:rPr lang="cs-CZ" dirty="0"/>
              <a:t> -&gt; </a:t>
            </a:r>
            <a:r>
              <a:rPr lang="cs-CZ" dirty="0" err="1"/>
              <a:t>Summary</a:t>
            </a:r>
            <a:r>
              <a:rPr lang="cs-CZ" dirty="0"/>
              <a:t> </a:t>
            </a:r>
            <a:r>
              <a:rPr lang="cs-CZ" dirty="0" err="1"/>
              <a:t>statistics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E7C3E-D4EE-0146-8758-157F5DFC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Vybereme následující popisné a sociodemografické proměnné: </a:t>
            </a:r>
          </a:p>
          <a:p>
            <a:pPr marL="0" indent="0">
              <a:buNone/>
            </a:pPr>
            <a:r>
              <a:rPr lang="cs-CZ" dirty="0"/>
              <a:t>Q1, Q2a, Q2b, Q5, Q8, Q9, Q12, Q16, Q17</a:t>
            </a:r>
          </a:p>
        </p:txBody>
      </p:sp>
    </p:spTree>
    <p:extLst>
      <p:ext uri="{BB962C8B-B14F-4D97-AF65-F5344CB8AC3E}">
        <p14:creationId xmlns:p14="http://schemas.microsoft.com/office/powerpoint/2010/main" val="426672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deskriptivní statistiky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947" y="2065693"/>
            <a:ext cx="9732545" cy="39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5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tabulky – důležité pro práci, můžeme uložit tabulku jako excel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935" y="1825625"/>
            <a:ext cx="7356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2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EDF64-3810-5944-B350-9E54B8CA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v prostředí STATISTIKA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469A7F-C5D1-8A40-86B4-616CEA104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tables</a:t>
            </a:r>
            <a:r>
              <a:rPr lang="cs-CZ" dirty="0"/>
              <a:t>: Bližší zobrazení proměnné</a:t>
            </a:r>
          </a:p>
        </p:txBody>
      </p:sp>
    </p:spTree>
    <p:extLst>
      <p:ext uri="{BB962C8B-B14F-4D97-AF65-F5344CB8AC3E}">
        <p14:creationId xmlns:p14="http://schemas.microsoft.com/office/powerpoint/2010/main" val="2708007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90057"/>
          </a:xfrm>
        </p:spPr>
        <p:txBody>
          <a:bodyPr/>
          <a:lstStyle/>
          <a:p>
            <a:r>
              <a:rPr lang="cs-CZ" dirty="0"/>
              <a:t>Pro proměnou Q37 uděláme:</a:t>
            </a:r>
            <a:br>
              <a:rPr lang="cs-CZ" dirty="0"/>
            </a:br>
            <a:r>
              <a:rPr lang="cs-CZ" dirty="0"/>
              <a:t>-&gt; Basic </a:t>
            </a:r>
            <a:r>
              <a:rPr lang="cs-CZ" dirty="0" err="1"/>
              <a:t>statistics</a:t>
            </a:r>
            <a:r>
              <a:rPr lang="cs-CZ" dirty="0"/>
              <a:t> -&gt; 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tables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540" y="1704137"/>
            <a:ext cx="4322745" cy="564304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339771" y="3233511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763484" y="4967968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132113" y="1704137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19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5EFAC-1BE7-16D0-956E-BF429180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2372055"/>
            <a:ext cx="10515600" cy="1325563"/>
          </a:xfrm>
        </p:spPr>
        <p:txBody>
          <a:bodyPr/>
          <a:lstStyle/>
          <a:p>
            <a:r>
              <a:rPr lang="cs-CZ" dirty="0"/>
              <a:t>Co proměnná zachycuje? Najděte v dotazníku…</a:t>
            </a:r>
          </a:p>
        </p:txBody>
      </p:sp>
    </p:spTree>
    <p:extLst>
      <p:ext uri="{BB962C8B-B14F-4D97-AF65-F5344CB8AC3E}">
        <p14:creationId xmlns:p14="http://schemas.microsoft.com/office/powerpoint/2010/main" val="1028858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7B7A65-35EC-AE45-A092-8E08FBAD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" y="103003"/>
            <a:ext cx="8559800" cy="280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9F6A377C-5ACE-3E4A-9D76-C6119F5F39F3}"/>
                  </a:ext>
                </a:extLst>
              </p14:cNvPr>
              <p14:cNvContentPartPr/>
              <p14:nvPr/>
            </p14:nvContentPartPr>
            <p14:xfrm>
              <a:off x="1599300" y="-304088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9F6A377C-5ACE-3E4A-9D76-C6119F5F39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300" y="-312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902CCAE-137F-D24E-AFB2-AAF98582EC54}"/>
                  </a:ext>
                </a:extLst>
              </p14:cNvPr>
              <p14:cNvContentPartPr/>
              <p14:nvPr/>
            </p14:nvContentPartPr>
            <p14:xfrm>
              <a:off x="4329113" y="5689132"/>
              <a:ext cx="308880" cy="151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902CCAE-137F-D24E-AFB2-AAF98582EC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6873" y="5676892"/>
                <a:ext cx="333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51224B1-D4F9-C049-B682-AA15D42CD0D1}"/>
                  </a:ext>
                </a:extLst>
              </p14:cNvPr>
              <p14:cNvContentPartPr/>
              <p14:nvPr/>
            </p14:nvContentPartPr>
            <p14:xfrm>
              <a:off x="4395230" y="5728012"/>
              <a:ext cx="286560" cy="39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51224B1-D4F9-C049-B682-AA15D42CD0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2990" y="5714548"/>
                <a:ext cx="311040" cy="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F3CAB20-EE8D-C142-82B8-E46F1BE4A175}"/>
                  </a:ext>
                </a:extLst>
              </p14:cNvPr>
              <p14:cNvContentPartPr/>
              <p14:nvPr/>
            </p14:nvContentPartPr>
            <p14:xfrm>
              <a:off x="4395230" y="5704252"/>
              <a:ext cx="400320" cy="8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F3CAB20-EE8D-C142-82B8-E46F1BE4A1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3001" y="5692012"/>
                <a:ext cx="424778" cy="33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3955" y="2909703"/>
            <a:ext cx="7697274" cy="5220429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1232413" y="5259373"/>
            <a:ext cx="1262743" cy="859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B49DA4E-3BB7-C03F-BBD0-7CF2C527BEB4}"/>
              </a:ext>
            </a:extLst>
          </p:cNvPr>
          <p:cNvSpPr/>
          <p:nvPr/>
        </p:nvSpPr>
        <p:spPr>
          <a:xfrm>
            <a:off x="1433260" y="3940693"/>
            <a:ext cx="861048" cy="287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F2E5AE0-41BF-3550-96BF-31E260CA1B5A}"/>
              </a:ext>
            </a:extLst>
          </p:cNvPr>
          <p:cNvSpPr/>
          <p:nvPr/>
        </p:nvSpPr>
        <p:spPr>
          <a:xfrm>
            <a:off x="8229600" y="3690585"/>
            <a:ext cx="3124200" cy="182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800" dirty="0"/>
              <a:t>Jsou v něčem tyto hodnoty zvláštní? Co znamenají?</a:t>
            </a:r>
          </a:p>
          <a:p>
            <a:pPr algn="ctr"/>
            <a:endParaRPr lang="cs-CZ" sz="2800" dirty="0"/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DEE05243-95A0-B2F7-74B2-3882B9BF048E}"/>
              </a:ext>
            </a:extLst>
          </p:cNvPr>
          <p:cNvCxnSpPr/>
          <p:nvPr/>
        </p:nvCxnSpPr>
        <p:spPr>
          <a:xfrm flipH="1">
            <a:off x="2294308" y="3948298"/>
            <a:ext cx="5889572" cy="136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E11A174-2C5A-C7CF-AE23-F5F127F30833}"/>
              </a:ext>
            </a:extLst>
          </p:cNvPr>
          <p:cNvCxnSpPr/>
          <p:nvPr/>
        </p:nvCxnSpPr>
        <p:spPr>
          <a:xfrm flipH="1">
            <a:off x="2495156" y="5519917"/>
            <a:ext cx="5889572" cy="136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41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9F6A377C-5ACE-3E4A-9D76-C6119F5F39F3}"/>
                  </a:ext>
                </a:extLst>
              </p14:cNvPr>
              <p14:cNvContentPartPr/>
              <p14:nvPr/>
            </p14:nvContentPartPr>
            <p14:xfrm>
              <a:off x="1599300" y="-304088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9F6A377C-5ACE-3E4A-9D76-C6119F5F39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0300" y="-313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902CCAE-137F-D24E-AFB2-AAF98582EC54}"/>
                  </a:ext>
                </a:extLst>
              </p14:cNvPr>
              <p14:cNvContentPartPr/>
              <p14:nvPr/>
            </p14:nvContentPartPr>
            <p14:xfrm>
              <a:off x="4329113" y="5689132"/>
              <a:ext cx="308880" cy="151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902CCAE-137F-D24E-AFB2-AAF98582EC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113" y="5680132"/>
                <a:ext cx="3265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51224B1-D4F9-C049-B682-AA15D42CD0D1}"/>
                  </a:ext>
                </a:extLst>
              </p14:cNvPr>
              <p14:cNvContentPartPr/>
              <p14:nvPr/>
            </p14:nvContentPartPr>
            <p14:xfrm>
              <a:off x="4395230" y="5728012"/>
              <a:ext cx="286560" cy="39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51224B1-D4F9-C049-B682-AA15D42CD0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6230" y="5718112"/>
                <a:ext cx="304200" cy="23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F3CAB20-EE8D-C142-82B8-E46F1BE4A175}"/>
                  </a:ext>
                </a:extLst>
              </p14:cNvPr>
              <p14:cNvContentPartPr/>
              <p14:nvPr/>
            </p14:nvContentPartPr>
            <p14:xfrm>
              <a:off x="4395230" y="5704252"/>
              <a:ext cx="400320" cy="8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F3CAB20-EE8D-C142-82B8-E46F1BE4A1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6238" y="5695252"/>
                <a:ext cx="417944" cy="26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45" y="928503"/>
            <a:ext cx="7697274" cy="52204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464C58-8171-F803-9EAE-86B1513957B7}"/>
              </a:ext>
            </a:extLst>
          </p:cNvPr>
          <p:cNvSpPr txBox="1"/>
          <p:nvPr/>
        </p:nvSpPr>
        <p:spPr>
          <a:xfrm>
            <a:off x="8122920" y="1584960"/>
            <a:ext cx="3825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Jedná se o chybějící hodnoty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Nebyl správně proveden přepis dat (0 byla jedním přepisovatelem používána pro zaznačení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263275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5187C-A5EF-6D93-B234-A864B6CD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1070F-63BD-A2B2-3B67-1290F0FB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důvody vzniku, např.: výpadek měřicího přístroje, respondent se rozhodne neodpovědět, respondent odmítne odpovědět, respondent není z nejrůznějších důvodů schopen odpovědět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snažíme se zajistit, aby vůbec nevznikly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nicméně ne vždy se to daří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78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58AE3-0AA3-342C-F7C0-CA52DE69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chybějícími hodnotami?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C2E4D-416D-E4E2-E006-1DC621EE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nejjednodušší je vyřadit chybějící hodnoty a také to budeme aplikovat</a:t>
            </a:r>
          </a:p>
          <a:p>
            <a:r>
              <a:rPr lang="cs-CZ" dirty="0"/>
              <a:t> nicméně limitem je, že přijdeme o tyto hodnoty a může to ovlivnit analýzu (např. rizikovější uživatelé spíše nevyplní všechny otázky a vypadnou </a:t>
            </a:r>
            <a:r>
              <a:rPr lang="cs-CZ"/>
              <a:t>z analýzy)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0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1A650-7E62-1246-8F44-55D63BDF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a proč Vás čeká během cvičení?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7E3D2E-B1BA-2044-84C1-5E602FB9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Co?</a:t>
            </a:r>
          </a:p>
          <a:p>
            <a:r>
              <a:rPr lang="cs-CZ" dirty="0"/>
              <a:t>Vyzkoušíme si základní práci s daty v STATISTICA:</a:t>
            </a:r>
          </a:p>
          <a:p>
            <a:pPr marL="514350" indent="-514350">
              <a:buAutoNum type="alphaLcParenR"/>
            </a:pPr>
            <a:r>
              <a:rPr lang="cs-CZ" dirty="0"/>
              <a:t>Důležité je, abyste se mě všichni drželi v rámci postupu a neztratili se (neváhejte žádat o asistenci)</a:t>
            </a:r>
          </a:p>
          <a:p>
            <a:pPr marL="514350" indent="-514350">
              <a:buAutoNum type="alphaLcParenR"/>
            </a:pPr>
            <a:r>
              <a:rPr lang="cs-CZ" dirty="0"/>
              <a:t>Ukládejte si postup, občas software „blbne“ na těchto počítačích</a:t>
            </a:r>
          </a:p>
          <a:p>
            <a:r>
              <a:rPr lang="cs-CZ" dirty="0"/>
              <a:t>Základní orientace v softwarovém prostředí (všechny softwary jsou si v zásadě podobné)</a:t>
            </a:r>
          </a:p>
          <a:p>
            <a:r>
              <a:rPr lang="cs-CZ" dirty="0"/>
              <a:t>Základní statistické vyhodnocení dvou proměnných („ochutnávka“)</a:t>
            </a:r>
          </a:p>
        </p:txBody>
      </p:sp>
    </p:spTree>
    <p:extLst>
      <p:ext uri="{BB962C8B-B14F-4D97-AF65-F5344CB8AC3E}">
        <p14:creationId xmlns:p14="http://schemas.microsoft.com/office/powerpoint/2010/main" val="388163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1A650-7E62-1246-8F44-55D63BDF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a proč Vás čeká během cvičení?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7E3D2E-B1BA-2044-84C1-5E602FB9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Co?</a:t>
            </a:r>
          </a:p>
          <a:p>
            <a:r>
              <a:rPr lang="cs-CZ" dirty="0"/>
              <a:t>Postupy jsou vzhledem k času, který máme, zjednodušené a použitelné („modelový postup“)</a:t>
            </a:r>
          </a:p>
          <a:p>
            <a:r>
              <a:rPr lang="cs-CZ" dirty="0"/>
              <a:t>Při dalším využití metod se předpokládá samostudium – materiálů je celá řada (některé viz </a:t>
            </a:r>
            <a:r>
              <a:rPr lang="cs-CZ" dirty="0" err="1"/>
              <a:t>moodle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827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1A650-7E62-1246-8F44-55D63BDF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a proč Vás čeká během cvičení?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7E3D2E-B1BA-2044-84C1-5E602FB9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Proč?</a:t>
            </a:r>
          </a:p>
          <a:p>
            <a:r>
              <a:rPr lang="cs-CZ" dirty="0"/>
              <a:t> jednou z kompetencí magistra </a:t>
            </a:r>
            <a:r>
              <a:rPr lang="cs-CZ" dirty="0" err="1"/>
              <a:t>adiktologie</a:t>
            </a:r>
            <a:r>
              <a:rPr lang="cs-CZ" dirty="0"/>
              <a:t> je umět vytvořit a rozumět základním statistickým výstupům, jedna z nejzákladnějších výzkumných kompetencí</a:t>
            </a:r>
          </a:p>
        </p:txBody>
      </p:sp>
    </p:spTree>
    <p:extLst>
      <p:ext uri="{BB962C8B-B14F-4D97-AF65-F5344CB8AC3E}">
        <p14:creationId xmlns:p14="http://schemas.microsoft.com/office/powerpoint/2010/main" val="294870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F5197-FF38-5B4F-B3F3-188C0442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dnešního sezení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078D7-0916-0841-84D8-B831ADE1B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Blok 1 - Základní orientace v prostředí STATISTICA</a:t>
            </a:r>
          </a:p>
          <a:p>
            <a:pPr marL="0" indent="0">
              <a:buNone/>
            </a:pPr>
            <a:r>
              <a:rPr lang="cs-CZ" dirty="0"/>
              <a:t>Blok 2 - Vyhodnocení </a:t>
            </a:r>
            <a:r>
              <a:rPr lang="cs-CZ" dirty="0" err="1"/>
              <a:t>adiktologických</a:t>
            </a:r>
            <a:r>
              <a:rPr lang="cs-CZ" dirty="0"/>
              <a:t> testů (základní úprava proměnných)</a:t>
            </a:r>
          </a:p>
          <a:p>
            <a:pPr marL="0" indent="0">
              <a:buNone/>
            </a:pPr>
            <a:r>
              <a:rPr lang="cs-CZ" dirty="0"/>
              <a:t>Blok 3 – Základy analýzy vztahu dvou proměnných (prezentace a můžete využít jako „návod“ k provedení analýzy – postupuje krok za krokem)</a:t>
            </a:r>
          </a:p>
        </p:txBody>
      </p:sp>
    </p:spTree>
    <p:extLst>
      <p:ext uri="{BB962C8B-B14F-4D97-AF65-F5344CB8AC3E}">
        <p14:creationId xmlns:p14="http://schemas.microsoft.com/office/powerpoint/2010/main" val="384183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DB1C2-CB02-BC49-B075-C920F280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jakými daty si budeme zkoušet práci v STATISTICA?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9B2DF-D65B-DD49-ADBD-D2FAFEFDD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Vyzkoušíme si práci na reálném data setu</a:t>
            </a:r>
          </a:p>
          <a:p>
            <a:r>
              <a:rPr lang="cs-CZ" dirty="0"/>
              <a:t>Výzkum na základních školách na Slovensku a v Česku v sociálně vyloučených lokalitách (SVL) a mimo vyloučené otázky(n-SVL)</a:t>
            </a:r>
          </a:p>
          <a:p>
            <a:r>
              <a:rPr lang="cs-CZ" dirty="0"/>
              <a:t>Témata: užívání návykových látek a další závislostní chování</a:t>
            </a:r>
          </a:p>
        </p:txBody>
      </p:sp>
    </p:spTree>
    <p:extLst>
      <p:ext uri="{BB962C8B-B14F-4D97-AF65-F5344CB8AC3E}">
        <p14:creationId xmlns:p14="http://schemas.microsoft.com/office/powerpoint/2010/main" val="166595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947C-20CC-015B-77DC-A559AFAE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7765"/>
            <a:ext cx="10515600" cy="2012315"/>
          </a:xfrm>
        </p:spPr>
        <p:txBody>
          <a:bodyPr>
            <a:normAutofit/>
          </a:bodyPr>
          <a:lstStyle/>
          <a:p>
            <a:r>
              <a:rPr lang="cs-CZ" dirty="0"/>
              <a:t>Stáhněte si data z </a:t>
            </a:r>
            <a:r>
              <a:rPr lang="cs-CZ" dirty="0" err="1"/>
              <a:t>moodle</a:t>
            </a:r>
            <a:r>
              <a:rPr lang="cs-CZ" dirty="0"/>
              <a:t> ze složky Data – SVL a otevřete si je…</a:t>
            </a:r>
          </a:p>
        </p:txBody>
      </p:sp>
    </p:spTree>
    <p:extLst>
      <p:ext uri="{BB962C8B-B14F-4D97-AF65-F5344CB8AC3E}">
        <p14:creationId xmlns:p14="http://schemas.microsoft.com/office/powerpoint/2010/main" val="1923258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2074</TotalTime>
  <Words>850</Words>
  <Application>Microsoft Macintosh PowerPoint</Application>
  <PresentationFormat>Širokoúhlá obrazovka</PresentationFormat>
  <Paragraphs>102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Motiv Office</vt:lpstr>
      <vt:lpstr>Cvičení 1. blok: úvod</vt:lpstr>
      <vt:lpstr>Organizace kurzu</vt:lpstr>
      <vt:lpstr>Statistika pro adiktology - pokročilá</vt:lpstr>
      <vt:lpstr>Co a proč Vás čeká během cvičení?</vt:lpstr>
      <vt:lpstr>Co a proč Vás čeká během cvičení?</vt:lpstr>
      <vt:lpstr>Co a proč Vás čeká během cvičení?</vt:lpstr>
      <vt:lpstr>Struktura dnešního sezení</vt:lpstr>
      <vt:lpstr>S jakými daty si budeme zkoušet práci v STATISTICA?</vt:lpstr>
      <vt:lpstr>Stáhněte si data z moodle ze složky Data – SVL a otevřete si je…</vt:lpstr>
      <vt:lpstr>V případě, že chci zpracovat data z výběrového šetření a mám datovou matici, co budu potřebovat dalšího?</vt:lpstr>
      <vt:lpstr>Jak propojit informace z dotazníku a datového souboru?</vt:lpstr>
      <vt:lpstr>Jak zní otázka Q20 a jaké jsou možnosti odpovědí?</vt:lpstr>
      <vt:lpstr>Prezentace aplikace PowerPoint</vt:lpstr>
      <vt:lpstr>Otázka s více odpověďmi (z anglického multiple-choice)</vt:lpstr>
      <vt:lpstr>Jak propojit informace z dotazníku a datového souboru?</vt:lpstr>
      <vt:lpstr>Blok 1. Základní orientace v prostředí STATISTICA</vt:lpstr>
      <vt:lpstr>Základní orientace v prostředí STATISTICA</vt:lpstr>
      <vt:lpstr>Prezentace aplikace PowerPoint</vt:lpstr>
      <vt:lpstr>Základní orientace v prostředí STATISTICA</vt:lpstr>
      <vt:lpstr>Vkládání dat</vt:lpstr>
      <vt:lpstr>Vložení dat z excelu</vt:lpstr>
      <vt:lpstr>Data set ve formě datové matice– můžeme upravovat</vt:lpstr>
      <vt:lpstr>A nyní se může začít pracovat s daty….</vt:lpstr>
      <vt:lpstr>Základní orientace v prostředí STATISTICA</vt:lpstr>
      <vt:lpstr>Během práce dobré projekt ukládat….</vt:lpstr>
      <vt:lpstr>Základní orientace v prostředí STATISTICA</vt:lpstr>
      <vt:lpstr>Deskriptivní statistika</vt:lpstr>
      <vt:lpstr>Základní orientace v prostředí STATISTICA</vt:lpstr>
      <vt:lpstr>-&gt;Statistics -&gt; Basic Statistics -&gt; Summary statistics</vt:lpstr>
      <vt:lpstr>-&gt; Basic Statistics -&gt; Summary statistics</vt:lpstr>
      <vt:lpstr>Základní deskriptivní statistiky</vt:lpstr>
      <vt:lpstr>Uložení tabulky – důležité pro práci, můžeme uložit tabulku jako excel</vt:lpstr>
      <vt:lpstr>Základní orientace v prostředí STATISTIKA</vt:lpstr>
      <vt:lpstr>Pro proměnou Q37 uděláme: -&gt; Basic statistics -&gt;  frequency tables</vt:lpstr>
      <vt:lpstr>Co proměnná zachycuje? Najděte v dotazníku…</vt:lpstr>
      <vt:lpstr>Prezentace aplikace PowerPoint</vt:lpstr>
      <vt:lpstr>Prezentace aplikace PowerPoint</vt:lpstr>
      <vt:lpstr>Chybějící hodnoty</vt:lpstr>
      <vt:lpstr>Co s chybějícími hodnotami?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 adiktology - pokročilá</dc:title>
  <dc:creator>Petruželka, Benjamin</dc:creator>
  <cp:lastModifiedBy>Benjamin Petruželka</cp:lastModifiedBy>
  <cp:revision>68</cp:revision>
  <dcterms:created xsi:type="dcterms:W3CDTF">2020-01-03T11:42:41Z</dcterms:created>
  <dcterms:modified xsi:type="dcterms:W3CDTF">2023-10-19T16:59:00Z</dcterms:modified>
</cp:coreProperties>
</file>