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75" r:id="rId2"/>
    <p:sldId id="264" r:id="rId3"/>
    <p:sldId id="306" r:id="rId4"/>
    <p:sldId id="265" r:id="rId5"/>
    <p:sldId id="257" r:id="rId6"/>
    <p:sldId id="258" r:id="rId7"/>
    <p:sldId id="263" r:id="rId8"/>
    <p:sldId id="259" r:id="rId9"/>
    <p:sldId id="261" r:id="rId10"/>
    <p:sldId id="262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6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70"/>
    <p:restoredTop sz="78614"/>
  </p:normalViewPr>
  <p:slideViewPr>
    <p:cSldViewPr snapToGrid="0" snapToObjects="1">
      <p:cViewPr varScale="1">
        <p:scale>
          <a:sx n="90" d="100"/>
          <a:sy n="90" d="100"/>
        </p:scale>
        <p:origin x="11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E34BA-C107-E743-A236-34F234DBA890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AEA18-61EC-A54A-B34D-001A1E7BA1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076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 testu kognitivních</a:t>
            </a:r>
            <a:r>
              <a:rPr lang="cs-CZ" baseline="0" dirty="0"/>
              <a:t> schopností nebo znalostí je problém, že je vysoká možnost uhodnutí položky.</a:t>
            </a:r>
          </a:p>
          <a:p>
            <a:r>
              <a:rPr lang="cs-CZ" baseline="0" dirty="0"/>
              <a:t>U osobnostních dotazníků to není problém.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EA18-61EC-A54A-B34D-001A1E7BA106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375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Série dichotomických položek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EA18-61EC-A54A-B34D-001A1E7BA106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720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Série dichotomických položek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EA18-61EC-A54A-B34D-001A1E7BA106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325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Říká se tomu </a:t>
            </a:r>
            <a:r>
              <a:rPr lang="cs-CZ" dirty="0" err="1"/>
              <a:t>Likertova</a:t>
            </a:r>
            <a:r>
              <a:rPr lang="cs-CZ" dirty="0"/>
              <a:t> (</a:t>
            </a:r>
            <a:r>
              <a:rPr lang="cs-CZ" dirty="0" err="1"/>
              <a:t>likertovská</a:t>
            </a:r>
            <a:r>
              <a:rPr lang="cs-CZ" dirty="0"/>
              <a:t>) škála.</a:t>
            </a:r>
          </a:p>
          <a:p>
            <a:r>
              <a:rPr lang="cs-CZ" dirty="0"/>
              <a:t>Tři</a:t>
            </a:r>
            <a:r>
              <a:rPr lang="cs-CZ" baseline="0" dirty="0"/>
              <a:t> nebo více alternativ, u kterých existuje přirozené uspořádání:</a:t>
            </a:r>
          </a:p>
          <a:p>
            <a:r>
              <a:rPr lang="cs-CZ" baseline="0" dirty="0"/>
              <a:t>Vždy – často – občas – zřídka – nikdy</a:t>
            </a:r>
          </a:p>
          <a:p>
            <a:r>
              <a:rPr lang="cs-CZ" baseline="0" dirty="0"/>
              <a:t>Naprosto vystihuje – trochu vystihuje – ani nevystihuje, ani vystihuje – moc nevystihuje – vůbec nevystihuje</a:t>
            </a:r>
          </a:p>
          <a:p>
            <a:endParaRPr lang="cs-CZ" baseline="0" dirty="0"/>
          </a:p>
          <a:p>
            <a:r>
              <a:rPr lang="cs-CZ" baseline="0" dirty="0"/>
              <a:t>Grafické možnosti odpovědí.</a:t>
            </a:r>
          </a:p>
          <a:p>
            <a:endParaRPr lang="cs-CZ" baseline="0" dirty="0"/>
          </a:p>
          <a:p>
            <a:r>
              <a:rPr lang="cs-CZ" baseline="0" dirty="0"/>
              <a:t>Nemá cenu víc než 10 kategorií -&gt; když je jich víc, respondent si to zredukuje, ideál 5-9</a:t>
            </a:r>
          </a:p>
          <a:p>
            <a:endParaRPr lang="cs-CZ" baseline="0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EA18-61EC-A54A-B34D-001A1E7BA106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7552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Jinou možností je dokončení „stonku položky“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EA18-61EC-A54A-B34D-001A1E7BA106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1583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0"/>
              <a:t>Problémy se </a:t>
            </a:r>
            <a:r>
              <a:rPr lang="cs-CZ" baseline="0" dirty="0" err="1"/>
              <a:t>škálováním</a:t>
            </a:r>
            <a:endParaRPr lang="cs-CZ" baseline="0" dirty="0"/>
          </a:p>
          <a:p>
            <a:r>
              <a:rPr lang="cs-CZ" baseline="0" dirty="0"/>
              <a:t>Někdo preferuje jahodovou před pistáciovou, pistáciovou před vanilkovou, ale vanilkovou před jahodovou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EA18-61EC-A54A-B34D-001A1E7BA106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6351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EA18-61EC-A54A-B34D-001A1E7BA106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804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Problém vztahů mezi jednotlivými</a:t>
            </a:r>
            <a:r>
              <a:rPr lang="cs-CZ" baseline="0" dirty="0"/>
              <a:t> kategoriemi v rámci položky a v rámci testu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AEA18-61EC-A54A-B34D-001A1E7BA106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720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10B9-FECB-F24E-94BC-3A639B62F98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96-9513-B34B-BEAB-DACB9C5C8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66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10B9-FECB-F24E-94BC-3A639B62F98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96-9513-B34B-BEAB-DACB9C5C8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095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10B9-FECB-F24E-94BC-3A639B62F98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96-9513-B34B-BEAB-DACB9C5C8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846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10B9-FECB-F24E-94BC-3A639B62F98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96-9513-B34B-BEAB-DACB9C5C8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103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10B9-FECB-F24E-94BC-3A639B62F98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96-9513-B34B-BEAB-DACB9C5C8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3599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10B9-FECB-F24E-94BC-3A639B62F98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96-9513-B34B-BEAB-DACB9C5C8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54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10B9-FECB-F24E-94BC-3A639B62F98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96-9513-B34B-BEAB-DACB9C5C8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8839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10B9-FECB-F24E-94BC-3A639B62F98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96-9513-B34B-BEAB-DACB9C5C8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79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10B9-FECB-F24E-94BC-3A639B62F98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96-9513-B34B-BEAB-DACB9C5C8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64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10B9-FECB-F24E-94BC-3A639B62F98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96-9513-B34B-BEAB-DACB9C5C8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2751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310B9-FECB-F24E-94BC-3A639B62F98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EC696-9513-B34B-BEAB-DACB9C5C8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968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310B9-FECB-F24E-94BC-3A639B62F984}" type="datetimeFigureOut">
              <a:rPr lang="cs-CZ" smtClean="0"/>
              <a:t>10.11.2021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EC696-9513-B34B-BEAB-DACB9C5C829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899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Psychometrie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Psaní položek</a:t>
            </a:r>
          </a:p>
        </p:txBody>
      </p:sp>
    </p:spTree>
    <p:extLst>
      <p:ext uri="{BB962C8B-B14F-4D97-AF65-F5344CB8AC3E}">
        <p14:creationId xmlns:p14="http://schemas.microsoft.com/office/powerpoint/2010/main" val="723024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360920" y="3322320"/>
            <a:ext cx="239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statečnost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711440" y="4832593"/>
            <a:ext cx="36423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Co vidíte v této skvrně?</a:t>
            </a:r>
          </a:p>
        </p:txBody>
      </p:sp>
      <p:cxnSp>
        <p:nvCxnSpPr>
          <p:cNvPr id="19" name="Přímá spojnice 18"/>
          <p:cNvCxnSpPr>
            <a:stCxn id="15" idx="0"/>
            <a:endCxn id="6" idx="2"/>
          </p:cNvCxnSpPr>
          <p:nvPr/>
        </p:nvCxnSpPr>
        <p:spPr>
          <a:xfrm flipH="1" flipV="1">
            <a:off x="8557260" y="3907095"/>
            <a:ext cx="975360" cy="9254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560" y="475985"/>
            <a:ext cx="2540000" cy="3048000"/>
          </a:xfrm>
          <a:prstGeom prst="rect">
            <a:avLst/>
          </a:prstGeom>
        </p:spPr>
      </p:pic>
      <p:cxnSp>
        <p:nvCxnSpPr>
          <p:cNvPr id="21" name="Přímá spojnice 20"/>
          <p:cNvCxnSpPr/>
          <p:nvPr/>
        </p:nvCxnSpPr>
        <p:spPr>
          <a:xfrm flipV="1">
            <a:off x="8557260" y="1999985"/>
            <a:ext cx="876300" cy="1322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891610" y="4093929"/>
            <a:ext cx="4450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cs-CZ" sz="2400" dirty="0"/>
              <a:t>Tvář skřetího válečníka</a:t>
            </a:r>
          </a:p>
          <a:p>
            <a:pPr marL="342900" indent="-342900">
              <a:buAutoNum type="alphaLcParenR"/>
            </a:pPr>
            <a:r>
              <a:rPr lang="cs-CZ" sz="2400" dirty="0"/>
              <a:t>Pánevní kost</a:t>
            </a:r>
          </a:p>
          <a:p>
            <a:pPr marL="342900" indent="-342900">
              <a:buAutoNum type="alphaLcParenR"/>
            </a:pPr>
            <a:r>
              <a:rPr lang="cs-CZ" sz="2400" dirty="0"/>
              <a:t>Slona bez chobotu</a:t>
            </a:r>
          </a:p>
          <a:p>
            <a:pPr marL="342900" indent="-342900">
              <a:buAutoNum type="alphaLcParenR"/>
            </a:pPr>
            <a:r>
              <a:rPr lang="cs-CZ" sz="2400" dirty="0"/>
              <a:t>Tři vrány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596900"/>
            <a:ext cx="4526420" cy="292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239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 odpovídání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Doplňování odpovědí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Vícenásobná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Dichotomická položka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Volba více možností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Uspořádané kategorie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Nucená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Řazení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Neuspořádané kategorie</a:t>
            </a:r>
          </a:p>
        </p:txBody>
      </p:sp>
    </p:spTree>
    <p:extLst>
      <p:ext uri="{BB962C8B-B14F-4D97-AF65-F5344CB8AC3E}">
        <p14:creationId xmlns:p14="http://schemas.microsoft.com/office/powerpoint/2010/main" val="47145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 odpovídání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Doplňování odpovědí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Vícenásobná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Dichotomická položka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Volba více možností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Uspořádané kategorie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Nucená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Řazení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Neuspořádané kategorie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568440" y="1825624"/>
            <a:ext cx="44653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/>
              <a:t>7+5 = </a:t>
            </a:r>
          </a:p>
          <a:p>
            <a:endParaRPr lang="cs-CZ" sz="3200" i="1" dirty="0"/>
          </a:p>
          <a:p>
            <a:r>
              <a:rPr lang="cs-CZ" sz="3200" i="1" dirty="0"/>
              <a:t>Když otec přijde domů, obvykle</a:t>
            </a:r>
            <a:r>
              <a:rPr lang="is-IS" sz="3200" i="1" dirty="0"/>
              <a:t>…</a:t>
            </a:r>
            <a:endParaRPr lang="cs-CZ" sz="3200" i="1" dirty="0"/>
          </a:p>
        </p:txBody>
      </p:sp>
    </p:spTree>
    <p:extLst>
      <p:ext uri="{BB962C8B-B14F-4D97-AF65-F5344CB8AC3E}">
        <p14:creationId xmlns:p14="http://schemas.microsoft.com/office/powerpoint/2010/main" val="1907817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 odpovídání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Doplňování odpovědí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Vícenásobná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Dichotomická položka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Volba více možností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Uspořádané kategorie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Nucená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Řazení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Neuspořádané kategorie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568440" y="1825624"/>
            <a:ext cx="44653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/>
              <a:t>7+5 = </a:t>
            </a:r>
          </a:p>
          <a:p>
            <a:pPr marL="514350" indent="-514350">
              <a:buAutoNum type="alphaLcParenR"/>
            </a:pPr>
            <a:r>
              <a:rPr lang="cs-CZ" sz="3200" i="1" dirty="0"/>
              <a:t>10</a:t>
            </a:r>
          </a:p>
          <a:p>
            <a:pPr marL="514350" indent="-514350">
              <a:buAutoNum type="alphaLcParenR"/>
            </a:pPr>
            <a:r>
              <a:rPr lang="cs-CZ" sz="3200" i="1" dirty="0"/>
              <a:t>11</a:t>
            </a:r>
          </a:p>
          <a:p>
            <a:pPr marL="514350" indent="-514350">
              <a:buAutoNum type="alphaLcParenR"/>
            </a:pPr>
            <a:r>
              <a:rPr lang="cs-CZ" sz="3200" i="1" dirty="0"/>
              <a:t>12</a:t>
            </a:r>
          </a:p>
          <a:p>
            <a:pPr marL="514350" indent="-514350">
              <a:buAutoNum type="alphaLcParenR"/>
            </a:pPr>
            <a:r>
              <a:rPr lang="cs-CZ" sz="3200" i="1" dirty="0"/>
              <a:t>13</a:t>
            </a:r>
          </a:p>
        </p:txBody>
      </p:sp>
      <p:grpSp>
        <p:nvGrpSpPr>
          <p:cNvPr id="9" name="Skupina 8"/>
          <p:cNvGrpSpPr/>
          <p:nvPr/>
        </p:nvGrpSpPr>
        <p:grpSpPr>
          <a:xfrm>
            <a:off x="6416040" y="3383280"/>
            <a:ext cx="5090160" cy="1948875"/>
            <a:chOff x="6416040" y="3383280"/>
            <a:chExt cx="5090160" cy="1948875"/>
          </a:xfrm>
        </p:grpSpPr>
        <p:sp>
          <p:nvSpPr>
            <p:cNvPr id="5" name="Obdélník 4"/>
            <p:cNvSpPr/>
            <p:nvPr/>
          </p:nvSpPr>
          <p:spPr>
            <a:xfrm>
              <a:off x="6416040" y="3383280"/>
              <a:ext cx="1417320" cy="39624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TextovéPole 5"/>
            <p:cNvSpPr txBox="1"/>
            <p:nvPr/>
          </p:nvSpPr>
          <p:spPr>
            <a:xfrm>
              <a:off x="8610600" y="3947160"/>
              <a:ext cx="28956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800" dirty="0"/>
                <a:t>Klíčová odpověď (</a:t>
              </a:r>
              <a:r>
                <a:rPr lang="cs-CZ" sz="2800" dirty="0" err="1"/>
                <a:t>keyed</a:t>
              </a:r>
              <a:r>
                <a:rPr lang="cs-CZ" sz="2800" dirty="0"/>
                <a:t> </a:t>
              </a:r>
              <a:r>
                <a:rPr lang="cs-CZ" sz="2800" dirty="0" err="1"/>
                <a:t>answer</a:t>
              </a:r>
              <a:r>
                <a:rPr lang="cs-CZ" sz="2800" dirty="0"/>
                <a:t>)</a:t>
              </a:r>
            </a:p>
            <a:p>
              <a:r>
                <a:rPr lang="cs-CZ" sz="2800" dirty="0"/>
                <a:t>=&gt; +1 bod</a:t>
              </a:r>
            </a:p>
          </p:txBody>
        </p:sp>
        <p:cxnSp>
          <p:nvCxnSpPr>
            <p:cNvPr id="8" name="Přímá spojovací šipka 7"/>
            <p:cNvCxnSpPr>
              <a:stCxn id="5" idx="3"/>
              <a:endCxn id="6" idx="1"/>
            </p:cNvCxnSpPr>
            <p:nvPr/>
          </p:nvCxnSpPr>
          <p:spPr>
            <a:xfrm>
              <a:off x="7833360" y="3581400"/>
              <a:ext cx="777240" cy="105825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99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 odpovídání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Doplňování odpovědí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Vícenásobná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Dichotomická položka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Volba více možností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Uspořádané kategorie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Nucená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Řazení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Neuspořádané kategorie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139" y="1825624"/>
            <a:ext cx="8464095" cy="2273936"/>
          </a:xfrm>
          <a:prstGeom prst="rect">
            <a:avLst/>
          </a:prstGeom>
        </p:spPr>
      </p:pic>
      <p:cxnSp>
        <p:nvCxnSpPr>
          <p:cNvPr id="11" name="Přímá spojovací šipka 10"/>
          <p:cNvCxnSpPr/>
          <p:nvPr/>
        </p:nvCxnSpPr>
        <p:spPr>
          <a:xfrm>
            <a:off x="3566160" y="3733800"/>
            <a:ext cx="3200400" cy="126492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6766560" y="4814054"/>
            <a:ext cx="390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Klíčová odpověď: </a:t>
            </a:r>
            <a:r>
              <a:rPr lang="cs-CZ" sz="2400" dirty="0" err="1"/>
              <a:t>Havraspár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7511186" y="880297"/>
            <a:ext cx="390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Klíčová odpověď: </a:t>
            </a:r>
            <a:r>
              <a:rPr lang="cs-CZ" sz="2400" dirty="0" err="1"/>
              <a:t>Zmijozel</a:t>
            </a:r>
            <a:endParaRPr lang="cs-CZ" sz="2400" dirty="0"/>
          </a:p>
        </p:txBody>
      </p:sp>
      <p:cxnSp>
        <p:nvCxnSpPr>
          <p:cNvPr id="16" name="Přímá spojovací šipka 15"/>
          <p:cNvCxnSpPr>
            <a:endCxn id="14" idx="1"/>
          </p:cNvCxnSpPr>
          <p:nvPr/>
        </p:nvCxnSpPr>
        <p:spPr>
          <a:xfrm flipV="1">
            <a:off x="3566160" y="1111130"/>
            <a:ext cx="3945026" cy="1540630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914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 odpovídání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580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Doplňování odpovědí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Vícenásobná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Dichotomická položka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Volba více možností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Uspořádané kategorie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Nucená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Řazení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Neuspořádané kategorie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88280" y="1690688"/>
            <a:ext cx="6766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Medián je index střední hodnoty.		ANO/NE</a:t>
            </a:r>
          </a:p>
          <a:p>
            <a:endParaRPr lang="cs-CZ" sz="2400" i="1" dirty="0"/>
          </a:p>
          <a:p>
            <a:r>
              <a:rPr lang="cs-CZ" sz="2400" i="1" dirty="0"/>
              <a:t>Při testu použiju všechny dostupné prostředky (včetně podvádění), abych uspěl/a.									ANO/NE</a:t>
            </a:r>
          </a:p>
          <a:p>
            <a:endParaRPr lang="cs-CZ" sz="2400" i="1" dirty="0"/>
          </a:p>
        </p:txBody>
      </p:sp>
      <p:cxnSp>
        <p:nvCxnSpPr>
          <p:cNvPr id="6" name="Přímá spojovací šipka 5"/>
          <p:cNvCxnSpPr/>
          <p:nvPr/>
        </p:nvCxnSpPr>
        <p:spPr>
          <a:xfrm flipH="1">
            <a:off x="8671560" y="3489960"/>
            <a:ext cx="2194560" cy="193548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/>
          <p:cNvSpPr txBox="1"/>
          <p:nvPr/>
        </p:nvSpPr>
        <p:spPr>
          <a:xfrm>
            <a:off x="6720840" y="5346880"/>
            <a:ext cx="3901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Klíčová odpověď: </a:t>
            </a:r>
            <a:r>
              <a:rPr lang="cs-CZ" sz="2400" dirty="0" err="1"/>
              <a:t>Zmijozel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962089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 odpovídání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4511040" cy="47580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Doplňování odpovědí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Vícenásobná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Dichotomická položka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Volba více možností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Uspořádané kategorie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Nucená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Řazení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Neuspořádané kategorie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797040" y="365125"/>
            <a:ext cx="4556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Který z následujících indexů je mírou střední hodnoty?</a:t>
            </a:r>
          </a:p>
          <a:p>
            <a:pPr marL="342900" indent="-342900">
              <a:buAutoNum type="alphaUcParenR"/>
            </a:pPr>
            <a:r>
              <a:rPr lang="cs-CZ" sz="2400" i="1" dirty="0"/>
              <a:t>Průměr</a:t>
            </a:r>
          </a:p>
          <a:p>
            <a:pPr marL="342900" indent="-342900">
              <a:buAutoNum type="alphaUcParenR"/>
            </a:pPr>
            <a:r>
              <a:rPr lang="cs-CZ" sz="2400" i="1" dirty="0"/>
              <a:t>Medián</a:t>
            </a:r>
          </a:p>
          <a:p>
            <a:pPr marL="342900" indent="-342900">
              <a:buAutoNum type="alphaUcParenR"/>
            </a:pPr>
            <a:r>
              <a:rPr lang="cs-CZ" sz="2400" i="1" dirty="0"/>
              <a:t>50.percentil</a:t>
            </a:r>
          </a:p>
          <a:p>
            <a:pPr marL="342900" indent="-342900">
              <a:buAutoNum type="alphaUcParenR"/>
            </a:pPr>
            <a:r>
              <a:rPr lang="cs-CZ" sz="2400" i="1" dirty="0"/>
              <a:t>Studentovo t</a:t>
            </a:r>
          </a:p>
          <a:p>
            <a:pPr marL="342900" indent="-342900">
              <a:buAutoNum type="alphaUcParenR"/>
            </a:pPr>
            <a:r>
              <a:rPr lang="cs-CZ" sz="2400" i="1" dirty="0"/>
              <a:t>Modus</a:t>
            </a:r>
          </a:p>
          <a:p>
            <a:pPr marL="342900" indent="-342900">
              <a:buAutoNum type="alphaUcParenR"/>
            </a:pPr>
            <a:r>
              <a:rPr lang="cs-CZ" sz="2400" i="1" dirty="0"/>
              <a:t>Žádný z výše uvedených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797040" y="3536691"/>
            <a:ext cx="45567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Které z následujících událostí jste se zúčastnil/a v posledních dvou měsících?</a:t>
            </a:r>
          </a:p>
          <a:p>
            <a:pPr marL="342900" indent="-342900">
              <a:buAutoNum type="alphaUcParenR"/>
            </a:pPr>
            <a:r>
              <a:rPr lang="cs-CZ" sz="2400" i="1" dirty="0"/>
              <a:t>Podpis petice</a:t>
            </a:r>
          </a:p>
          <a:p>
            <a:pPr marL="342900" indent="-342900">
              <a:buAutoNum type="alphaUcParenR"/>
            </a:pPr>
            <a:r>
              <a:rPr lang="cs-CZ" sz="2400" i="1" dirty="0"/>
              <a:t>Dopis poslanci/senátorovi</a:t>
            </a:r>
          </a:p>
          <a:p>
            <a:pPr marL="342900" indent="-342900">
              <a:buAutoNum type="alphaUcParenR"/>
            </a:pPr>
            <a:r>
              <a:rPr lang="cs-CZ" sz="2400" i="1" dirty="0"/>
              <a:t>Účast na legální demonstraci</a:t>
            </a:r>
          </a:p>
          <a:p>
            <a:pPr marL="342900" indent="-342900">
              <a:buAutoNum type="alphaUcParenR"/>
            </a:pPr>
            <a:r>
              <a:rPr lang="cs-CZ" sz="2400" i="1" dirty="0"/>
              <a:t>Účast na nelegální demonstraci</a:t>
            </a:r>
          </a:p>
          <a:p>
            <a:pPr marL="342900" indent="-342900">
              <a:buAutoNum type="alphaUcParenR"/>
            </a:pPr>
            <a:r>
              <a:rPr lang="cs-CZ" sz="2400" i="1" dirty="0"/>
              <a:t>Žádné z uvedených</a:t>
            </a:r>
          </a:p>
        </p:txBody>
      </p:sp>
    </p:spTree>
    <p:extLst>
      <p:ext uri="{BB962C8B-B14F-4D97-AF65-F5344CB8AC3E}">
        <p14:creationId xmlns:p14="http://schemas.microsoft.com/office/powerpoint/2010/main" val="834895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 odpovídání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4511040" cy="47580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Doplňování odpovědí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Vícenásobná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Dichotomická položka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Volba více možností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Spojování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Uspořádané kategorie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Nucená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Řazení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Neuspořádané kategorie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97880" y="1825624"/>
            <a:ext cx="6004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Spojte každé jméno v jednom sloupci s jedním názvem díla v druhém sloupci</a:t>
            </a:r>
          </a:p>
          <a:p>
            <a:endParaRPr lang="cs-CZ" sz="2400" i="1" dirty="0"/>
          </a:p>
          <a:p>
            <a:r>
              <a:rPr lang="cs-CZ" sz="2400" i="1" dirty="0"/>
              <a:t>Alois Jirásek		Kříž u potoka</a:t>
            </a:r>
          </a:p>
          <a:p>
            <a:r>
              <a:rPr lang="cs-CZ" sz="2400" i="1" dirty="0"/>
              <a:t>K.M.Č. Chod		Zpěvy páteční</a:t>
            </a:r>
          </a:p>
          <a:p>
            <a:r>
              <a:rPr lang="cs-CZ" sz="2400" i="1" dirty="0"/>
              <a:t>Karolína Světlá	Děti čistého živého</a:t>
            </a:r>
          </a:p>
          <a:p>
            <a:r>
              <a:rPr lang="cs-CZ" sz="2400" i="1" dirty="0"/>
              <a:t>Jan Neruda		Temno</a:t>
            </a:r>
          </a:p>
        </p:txBody>
      </p:sp>
    </p:spTree>
    <p:extLst>
      <p:ext uri="{BB962C8B-B14F-4D97-AF65-F5344CB8AC3E}">
        <p14:creationId xmlns:p14="http://schemas.microsoft.com/office/powerpoint/2010/main" val="678665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 odpovídání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4511040" cy="47580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Doplňování odpovědí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Vícenásobná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Dichotomická položka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Volba více možností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Uspořádané kategorie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Nucená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Řazení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Neuspořádané kategorie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97880" y="1825624"/>
            <a:ext cx="6004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Snadno mi mysl </a:t>
            </a:r>
            <a:r>
              <a:rPr lang="cs-CZ" sz="2400" i="1" dirty="0" err="1"/>
              <a:t>zaplavi</a:t>
            </a:r>
            <a:r>
              <a:rPr lang="cs-CZ" sz="2400" i="1" dirty="0"/>
              <a:t>́ </a:t>
            </a:r>
            <a:r>
              <a:rPr lang="cs-CZ" sz="2400" i="1" dirty="0" err="1"/>
              <a:t>vzpomínky</a:t>
            </a:r>
            <a:r>
              <a:rPr lang="cs-CZ" sz="2400" i="1" dirty="0"/>
              <a:t> na </a:t>
            </a:r>
            <a:r>
              <a:rPr lang="cs-CZ" sz="2400" i="1" dirty="0" err="1"/>
              <a:t>šťastne</a:t>
            </a:r>
            <a:r>
              <a:rPr lang="cs-CZ" sz="2400" i="1" dirty="0"/>
              <a:t>́ </a:t>
            </a:r>
            <a:r>
              <a:rPr lang="cs-CZ" sz="2400" i="1" dirty="0" err="1"/>
              <a:t>chvíle</a:t>
            </a:r>
            <a:r>
              <a:rPr lang="cs-CZ" sz="2400" i="1" dirty="0"/>
              <a:t>. </a:t>
            </a:r>
          </a:p>
          <a:p>
            <a:endParaRPr lang="cs-CZ" sz="2400" i="1" dirty="0"/>
          </a:p>
          <a:p>
            <a:r>
              <a:rPr lang="cs-CZ" sz="2400" i="1" dirty="0"/>
              <a:t>Naprosto souhlasím			5</a:t>
            </a:r>
          </a:p>
          <a:p>
            <a:r>
              <a:rPr lang="cs-CZ" sz="2400" i="1" dirty="0"/>
              <a:t>Spíše souhlasím			4</a:t>
            </a:r>
          </a:p>
          <a:p>
            <a:r>
              <a:rPr lang="cs-CZ" sz="2400" i="1" dirty="0"/>
              <a:t>Nemohu se rozhodnout		3	</a:t>
            </a:r>
          </a:p>
          <a:p>
            <a:r>
              <a:rPr lang="cs-CZ" sz="2400" i="1" dirty="0"/>
              <a:t>Spíše nesouhlasím			2</a:t>
            </a:r>
          </a:p>
          <a:p>
            <a:r>
              <a:rPr lang="cs-CZ" sz="2400" i="1" dirty="0"/>
              <a:t>Naprosto souhlasím			1</a:t>
            </a:r>
          </a:p>
        </p:txBody>
      </p:sp>
      <p:cxnSp>
        <p:nvCxnSpPr>
          <p:cNvPr id="7" name="Přímá spojnice 6"/>
          <p:cNvCxnSpPr/>
          <p:nvPr/>
        </p:nvCxnSpPr>
        <p:spPr>
          <a:xfrm>
            <a:off x="6050280" y="5654040"/>
            <a:ext cx="4709160" cy="15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6050280" y="566928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/>
              <a:t>1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416540" y="566928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062031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 odpovídání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4511040" cy="47580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Doplňování odpovědí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Vícenásobná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Dichotomická položka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Volba více možností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Uspořádané kategorie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Nucená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Řazení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Neuspořádané kategorie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97880" y="1825624"/>
            <a:ext cx="60045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Jsem obvykle:</a:t>
            </a:r>
          </a:p>
          <a:p>
            <a:endParaRPr lang="cs-CZ" sz="2400" i="1" dirty="0"/>
          </a:p>
          <a:p>
            <a:r>
              <a:rPr lang="cs-CZ" sz="2400" i="1" dirty="0"/>
              <a:t>Velmi optimistický			4</a:t>
            </a:r>
          </a:p>
          <a:p>
            <a:r>
              <a:rPr lang="cs-CZ" sz="2400" i="1" dirty="0"/>
              <a:t>Spíše optimistický			3	</a:t>
            </a:r>
          </a:p>
          <a:p>
            <a:r>
              <a:rPr lang="cs-CZ" sz="2400" i="1" dirty="0"/>
              <a:t>Spíše pesimistický			2</a:t>
            </a:r>
          </a:p>
          <a:p>
            <a:r>
              <a:rPr lang="cs-CZ" sz="2400" i="1" dirty="0"/>
              <a:t>Velmi pesimistický			1</a:t>
            </a:r>
          </a:p>
        </p:txBody>
      </p:sp>
    </p:spTree>
    <p:extLst>
      <p:ext uri="{BB962C8B-B14F-4D97-AF65-F5344CB8AC3E}">
        <p14:creationId xmlns:p14="http://schemas.microsoft.com/office/powerpoint/2010/main" val="152024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Psaní položek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Měření kognitivních atributů: sada úkolů, které by měli lépe řešit lidé s vysokou mírou daného atributu (např. inteligence) než lidé s nízkou mírou atributu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Měření osobnostních rysů: nelze se zeptat přímo =&gt; ptáme se na typické chování související s rysem (</a:t>
            </a:r>
            <a:r>
              <a:rPr lang="cs-CZ" i="1" dirty="0"/>
              <a:t>přímé otázky </a:t>
            </a:r>
            <a:r>
              <a:rPr lang="cs-CZ" dirty="0"/>
              <a:t>– např. Jste dochvilný/á?) nebo na důsledky vyplývající z nějaké charakteristiky (</a:t>
            </a:r>
            <a:r>
              <a:rPr lang="cs-CZ" i="1" dirty="0"/>
              <a:t>nepřímé otázky </a:t>
            </a:r>
            <a:r>
              <a:rPr lang="cs-CZ" dirty="0"/>
              <a:t>– např. Myslíte si, že je důležité chodit včas?)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645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 odpovídání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4511040" cy="47580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Doplňování odpovědí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Vícenásobná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Dichotomická položka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Volba více možností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Uspořádané kategorie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Nucená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Řazení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Neuspořádané kategorie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97880" y="1825624"/>
            <a:ext cx="600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Jaké zmrzlině dáváte přednost?</a:t>
            </a:r>
          </a:p>
          <a:p>
            <a:endParaRPr lang="cs-CZ" sz="2400" i="1" dirty="0"/>
          </a:p>
          <a:p>
            <a:r>
              <a:rPr lang="cs-CZ" sz="2400" i="1" dirty="0"/>
              <a:t>Jahodové / Vanilkové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28515"/>
            <a:ext cx="1200936" cy="25059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431" y="3356130"/>
            <a:ext cx="1237602" cy="257833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18"/>
          <a:stretch/>
        </p:blipFill>
        <p:spPr>
          <a:xfrm>
            <a:off x="9742127" y="3463494"/>
            <a:ext cx="1342640" cy="247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4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 odpovídání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4511040" cy="47580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Doplňování odpovědí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Vícenásobná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Dichotomická položka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Volba více možností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Uspořádané kategorie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Nucená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Řazení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Neuspořádané kategorie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97880" y="1825624"/>
            <a:ext cx="6004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Seřaďte následující zmrzliny podle toho, které příchuti dáváte přednost (1 bude nejoblíbenější, 5 nejméně oblíbená)</a:t>
            </a:r>
          </a:p>
          <a:p>
            <a:endParaRPr lang="cs-CZ" sz="2400" i="1" dirty="0"/>
          </a:p>
          <a:p>
            <a:r>
              <a:rPr lang="cs-CZ" sz="2400" i="1" dirty="0"/>
              <a:t>Vanilková	.</a:t>
            </a:r>
            <a:r>
              <a:rPr lang="is-IS" sz="2400" i="1" dirty="0"/>
              <a:t>…..</a:t>
            </a:r>
          </a:p>
          <a:p>
            <a:r>
              <a:rPr lang="cs-CZ" sz="2400" i="1" dirty="0"/>
              <a:t>J</a:t>
            </a:r>
            <a:r>
              <a:rPr lang="is-IS" sz="2400" i="1" dirty="0"/>
              <a:t>ahodová	......</a:t>
            </a:r>
          </a:p>
          <a:p>
            <a:r>
              <a:rPr lang="cs-CZ" sz="2400" i="1" dirty="0"/>
              <a:t>Oříšková	</a:t>
            </a:r>
            <a:r>
              <a:rPr lang="is-IS" sz="2400" i="1" dirty="0"/>
              <a:t>…...</a:t>
            </a:r>
          </a:p>
          <a:p>
            <a:r>
              <a:rPr lang="cs-CZ" sz="2400" i="1" dirty="0" err="1"/>
              <a:t>Č</a:t>
            </a:r>
            <a:r>
              <a:rPr lang="is-IS" sz="2400" i="1" dirty="0"/>
              <a:t>okoládová	......</a:t>
            </a:r>
          </a:p>
          <a:p>
            <a:r>
              <a:rPr lang="cs-CZ" sz="2400" i="1" dirty="0"/>
              <a:t>P</a:t>
            </a:r>
            <a:r>
              <a:rPr lang="is-IS" sz="2400" i="1" dirty="0"/>
              <a:t>istáciová	......</a:t>
            </a:r>
            <a:endParaRPr lang="cs-CZ" sz="2400" i="1" dirty="0"/>
          </a:p>
        </p:txBody>
      </p:sp>
      <p:grpSp>
        <p:nvGrpSpPr>
          <p:cNvPr id="7" name="Skupina 6"/>
          <p:cNvGrpSpPr/>
          <p:nvPr/>
        </p:nvGrpSpPr>
        <p:grpSpPr>
          <a:xfrm>
            <a:off x="9091503" y="4818213"/>
            <a:ext cx="2810937" cy="1765466"/>
            <a:chOff x="8859137" y="104770"/>
            <a:chExt cx="2810937" cy="1765466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9137" y="185575"/>
              <a:ext cx="807346" cy="1684661"/>
            </a:xfrm>
            <a:prstGeom prst="rect">
              <a:avLst/>
            </a:prstGeom>
          </p:spPr>
        </p:pic>
        <p:pic>
          <p:nvPicPr>
            <p:cNvPr id="6" name="Obráze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398" y="104770"/>
              <a:ext cx="843382" cy="1757046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918"/>
            <a:stretch/>
          </p:blipFill>
          <p:spPr>
            <a:xfrm>
              <a:off x="10773695" y="175942"/>
              <a:ext cx="896379" cy="1649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92113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Formáty odpovídání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4"/>
            <a:ext cx="4511040" cy="475805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Doplňování odpovědí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Vícenásobná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Dichotomická položka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Volba více možností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Spojování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Uspořádané kategorie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Nucená volba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Řazení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FF0000"/>
                </a:solidFill>
              </a:rPr>
              <a:t>Neuspořádané kategorie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897880" y="1825624"/>
            <a:ext cx="60045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Kde byste nejraději trávil/a dovolenou?</a:t>
            </a:r>
          </a:p>
          <a:p>
            <a:endParaRPr lang="cs-CZ" sz="2400" i="1" dirty="0"/>
          </a:p>
          <a:p>
            <a:pPr marL="457200" indent="-457200">
              <a:buAutoNum type="alphaUcParenR"/>
            </a:pPr>
            <a:r>
              <a:rPr lang="cs-CZ" sz="2400" i="1" dirty="0"/>
              <a:t>Na pláži</a:t>
            </a:r>
          </a:p>
          <a:p>
            <a:pPr marL="457200" indent="-457200">
              <a:buAutoNum type="alphaUcParenR"/>
            </a:pPr>
            <a:r>
              <a:rPr lang="cs-CZ" sz="2400" i="1" dirty="0"/>
              <a:t>Doma na zahradě</a:t>
            </a:r>
          </a:p>
          <a:p>
            <a:pPr marL="457200" indent="-457200">
              <a:buAutoNum type="alphaUcParenR"/>
            </a:pPr>
            <a:r>
              <a:rPr lang="cs-CZ" sz="2400" i="1" dirty="0"/>
              <a:t>V amazonském pralese</a:t>
            </a:r>
          </a:p>
          <a:p>
            <a:pPr marL="457200" indent="-457200">
              <a:buAutoNum type="alphaUcParenR"/>
            </a:pPr>
            <a:r>
              <a:rPr lang="cs-CZ" sz="2400" i="1" dirty="0"/>
              <a:t>V Londýně</a:t>
            </a:r>
          </a:p>
          <a:p>
            <a:pPr marL="457200" indent="-457200">
              <a:buAutoNum type="alphaUcParenR"/>
            </a:pPr>
            <a:r>
              <a:rPr lang="cs-CZ" sz="2400" i="1" dirty="0"/>
              <a:t>Na sjezdovce</a:t>
            </a:r>
          </a:p>
        </p:txBody>
      </p:sp>
    </p:spTree>
    <p:extLst>
      <p:ext uri="{BB962C8B-B14F-4D97-AF65-F5344CB8AC3E}">
        <p14:creationId xmlns:p14="http://schemas.microsoft.com/office/powerpoint/2010/main" val="1123167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5D6AFFF-57CC-A74B-A056-BA2A0BF998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565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600" dirty="0"/>
              <a:t>U1-Jaký jsi? </a:t>
            </a:r>
            <a:r>
              <a:rPr lang="cs-CZ" sz="3600" dirty="0">
                <a:solidFill>
                  <a:srgbClr val="FF0000"/>
                </a:solidFill>
              </a:rPr>
              <a:t>(</a:t>
            </a:r>
            <a:r>
              <a:rPr lang="cs-CZ" sz="36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cs-CZ" sz="3600" dirty="0">
                <a:solidFill>
                  <a:srgbClr val="FF0000"/>
                </a:solidFill>
              </a:rPr>
              <a:t>přímé otázky)</a:t>
            </a:r>
          </a:p>
          <a:p>
            <a:pPr marL="0" indent="0">
              <a:buNone/>
            </a:pPr>
            <a:r>
              <a:rPr lang="cs-CZ" sz="3600" dirty="0"/>
              <a:t>nebo Jak se chováš (</a:t>
            </a:r>
            <a:r>
              <a:rPr lang="cs-CZ" sz="3600" dirty="0">
                <a:sym typeface="Wingdings" pitchFamily="2" charset="2"/>
              </a:rPr>
              <a:t> </a:t>
            </a:r>
            <a:r>
              <a:rPr lang="cs-CZ" sz="3600" dirty="0"/>
              <a:t>nepřímé </a:t>
            </a:r>
            <a:r>
              <a:rPr lang="cs-CZ" sz="3600" dirty="0" err="1"/>
              <a:t>ot</a:t>
            </a:r>
            <a:r>
              <a:rPr lang="cs-CZ" sz="3600" dirty="0"/>
              <a:t>.)</a:t>
            </a:r>
          </a:p>
          <a:p>
            <a:pPr marL="0" indent="0">
              <a:buNone/>
            </a:pPr>
            <a:endParaRPr lang="cs-CZ" sz="3300" dirty="0"/>
          </a:p>
          <a:p>
            <a:pPr marL="0" indent="0">
              <a:buNone/>
            </a:pPr>
            <a:r>
              <a:rPr lang="cs-CZ" sz="3600" dirty="0"/>
              <a:t>U2-Jaký chceš být?/Čeho si vážíš?</a:t>
            </a:r>
          </a:p>
          <a:p>
            <a:pPr marL="0" indent="0">
              <a:buNone/>
            </a:pPr>
            <a:endParaRPr lang="cs-CZ" sz="3300" dirty="0"/>
          </a:p>
          <a:p>
            <a:pPr marL="0" indent="0">
              <a:buNone/>
            </a:pPr>
            <a:r>
              <a:rPr lang="cs-CZ" sz="3600" dirty="0"/>
              <a:t>U3-V čem selháváš?</a:t>
            </a:r>
          </a:p>
          <a:p>
            <a:pPr marL="0" indent="0">
              <a:buNone/>
            </a:pPr>
            <a:endParaRPr lang="cs-CZ" sz="3300" dirty="0"/>
          </a:p>
          <a:p>
            <a:pPr marL="0" indent="0">
              <a:buNone/>
            </a:pPr>
            <a:r>
              <a:rPr lang="cs-CZ" sz="3200" dirty="0"/>
              <a:t>R1-Pracovitost </a:t>
            </a:r>
          </a:p>
          <a:p>
            <a:pPr marL="0" indent="0">
              <a:buNone/>
            </a:pPr>
            <a:r>
              <a:rPr lang="cs-CZ" sz="3200" dirty="0"/>
              <a:t>R2-Spravedlnost</a:t>
            </a:r>
          </a:p>
          <a:p>
            <a:pPr marL="0" indent="0">
              <a:buNone/>
            </a:pPr>
            <a:r>
              <a:rPr lang="cs-CZ" sz="3200" dirty="0"/>
              <a:t>R3-Nerozhodnost</a:t>
            </a:r>
          </a:p>
          <a:p>
            <a:pPr marL="0" indent="0">
              <a:buNone/>
            </a:pPr>
            <a:br>
              <a:rPr lang="cs-CZ" sz="3300" dirty="0"/>
            </a:br>
            <a:endParaRPr lang="cs-CZ" sz="3600" dirty="0"/>
          </a:p>
          <a:p>
            <a:pPr marL="0" indent="0">
              <a:buNone/>
            </a:pPr>
            <a:r>
              <a:rPr lang="cs-CZ" sz="3600" dirty="0"/>
              <a:t>K1-Školní práce</a:t>
            </a:r>
          </a:p>
          <a:p>
            <a:pPr marL="0" indent="0">
              <a:buNone/>
            </a:pPr>
            <a:r>
              <a:rPr lang="cs-CZ" sz="3600" dirty="0"/>
              <a:t>K2-Mimo školu - rodina, kamarádi...</a:t>
            </a:r>
          </a:p>
        </p:txBody>
      </p:sp>
      <p:sp>
        <p:nvSpPr>
          <p:cNvPr id="6" name="Zaoblený obdélník 5">
            <a:extLst>
              <a:ext uri="{FF2B5EF4-FFF2-40B4-BE49-F238E27FC236}">
                <a16:creationId xmlns:a16="http://schemas.microsoft.com/office/drawing/2014/main" id="{BDA09BA8-B853-D64B-A835-36295E7F4CAB}"/>
              </a:ext>
            </a:extLst>
          </p:cNvPr>
          <p:cNvSpPr/>
          <p:nvPr/>
        </p:nvSpPr>
        <p:spPr>
          <a:xfrm>
            <a:off x="354564" y="410547"/>
            <a:ext cx="5262466" cy="9330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Krok 1: Definování faset</a:t>
            </a:r>
          </a:p>
        </p:txBody>
      </p:sp>
      <p:sp>
        <p:nvSpPr>
          <p:cNvPr id="7" name="Zaoblený obdélník 6">
            <a:extLst>
              <a:ext uri="{FF2B5EF4-FFF2-40B4-BE49-F238E27FC236}">
                <a16:creationId xmlns:a16="http://schemas.microsoft.com/office/drawing/2014/main" id="{975ADC82-0FF4-3649-B09F-D834FC2391E2}"/>
              </a:ext>
            </a:extLst>
          </p:cNvPr>
          <p:cNvSpPr/>
          <p:nvPr/>
        </p:nvSpPr>
        <p:spPr>
          <a:xfrm>
            <a:off x="6254621" y="410547"/>
            <a:ext cx="5262466" cy="93306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Krok 2: Psaní položek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F887742-528E-7042-BB57-1DE139033513}"/>
              </a:ext>
            </a:extLst>
          </p:cNvPr>
          <p:cNvSpPr/>
          <p:nvPr/>
        </p:nvSpPr>
        <p:spPr>
          <a:xfrm>
            <a:off x="6487886" y="2434032"/>
            <a:ext cx="5704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i="1" dirty="0">
                <a:latin typeface="Helvetica Neue" panose="02000503000000020004" pitchFamily="2" charset="0"/>
              </a:rPr>
              <a:t>„Vážím si učitele, který vyhodí od zkoušky i „dobrého studenta“, pokud učivo neumí.“</a:t>
            </a:r>
          </a:p>
          <a:p>
            <a:r>
              <a:rPr lang="cs-CZ" sz="2800" i="1" dirty="0">
                <a:latin typeface="Helvetica Neue" panose="02000503000000020004" pitchFamily="2" charset="0"/>
              </a:rPr>
              <a:t>U2</a:t>
            </a:r>
            <a:r>
              <a:rPr lang="cs-CZ" sz="2800" i="1" dirty="0">
                <a:effectLst/>
                <a:latin typeface="Helvetica Neue" panose="02000503000000020004" pitchFamily="2" charset="0"/>
              </a:rPr>
              <a:t>+R2+K2</a:t>
            </a:r>
            <a:endParaRPr lang="cs-CZ" sz="28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01D0D4D0-F0EB-4A4C-B7BD-E8C864674824}"/>
              </a:ext>
            </a:extLst>
          </p:cNvPr>
          <p:cNvSpPr txBox="1"/>
          <p:nvPr/>
        </p:nvSpPr>
        <p:spPr>
          <a:xfrm>
            <a:off x="8425543" y="4249914"/>
            <a:ext cx="1828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U1+R1+K1</a:t>
            </a:r>
          </a:p>
          <a:p>
            <a:r>
              <a:rPr lang="en-US" sz="2400" dirty="0"/>
              <a:t>U1+R1+K2</a:t>
            </a:r>
          </a:p>
          <a:p>
            <a:r>
              <a:rPr lang="en-US" sz="2400" dirty="0"/>
              <a:t>U2+R2+K1</a:t>
            </a:r>
          </a:p>
          <a:p>
            <a:r>
              <a:rPr lang="en-US" sz="2400" dirty="0"/>
              <a:t>U2+R2+K2</a:t>
            </a:r>
          </a:p>
          <a:p>
            <a:r>
              <a:rPr lang="en-US" sz="2400" dirty="0"/>
              <a:t>U3+R3+K1</a:t>
            </a:r>
          </a:p>
          <a:p>
            <a:r>
              <a:rPr lang="en-US" sz="2400" dirty="0"/>
              <a:t>U3+R3+K2</a:t>
            </a:r>
          </a:p>
          <a:p>
            <a:r>
              <a:rPr lang="en-US" sz="2400" dirty="0"/>
              <a:t>…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D0723F3-B173-8F48-9D1F-9E57094BEA06}"/>
              </a:ext>
            </a:extLst>
          </p:cNvPr>
          <p:cNvSpPr txBox="1"/>
          <p:nvPr/>
        </p:nvSpPr>
        <p:spPr>
          <a:xfrm>
            <a:off x="10254343" y="4249914"/>
            <a:ext cx="182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U1+R2+K1</a:t>
            </a:r>
          </a:p>
          <a:p>
            <a:r>
              <a:rPr lang="en-US" sz="2400" dirty="0"/>
              <a:t>U1+R2+K2</a:t>
            </a:r>
          </a:p>
          <a:p>
            <a:r>
              <a:rPr lang="en-US" sz="2400" dirty="0"/>
              <a:t>U1+R3+K1(R)</a:t>
            </a:r>
          </a:p>
          <a:p>
            <a:r>
              <a:rPr lang="en-US" sz="2400" dirty="0"/>
              <a:t>U1+R3+K2(R)</a:t>
            </a:r>
          </a:p>
          <a:p>
            <a:r>
              <a:rPr lang="en-US" sz="2400" dirty="0"/>
              <a:t>…</a:t>
            </a:r>
          </a:p>
        </p:txBody>
      </p:sp>
      <p:grpSp>
        <p:nvGrpSpPr>
          <p:cNvPr id="18" name="Skupina 17">
            <a:extLst>
              <a:ext uri="{FF2B5EF4-FFF2-40B4-BE49-F238E27FC236}">
                <a16:creationId xmlns:a16="http://schemas.microsoft.com/office/drawing/2014/main" id="{1754AB27-C099-274F-9989-0C5A7129A924}"/>
              </a:ext>
            </a:extLst>
          </p:cNvPr>
          <p:cNvGrpSpPr/>
          <p:nvPr/>
        </p:nvGrpSpPr>
        <p:grpSpPr>
          <a:xfrm>
            <a:off x="2774197" y="2865423"/>
            <a:ext cx="5384555" cy="3039758"/>
            <a:chOff x="2774197" y="2865423"/>
            <a:chExt cx="5384555" cy="3039758"/>
          </a:xfrm>
        </p:grpSpPr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3A31F84B-6DB4-E946-84A1-FFA3C85D990C}"/>
                </a:ext>
              </a:extLst>
            </p:cNvPr>
            <p:cNvSpPr/>
            <p:nvPr/>
          </p:nvSpPr>
          <p:spPr>
            <a:xfrm>
              <a:off x="5617030" y="4775494"/>
              <a:ext cx="2541722" cy="112968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3 x 3 x 2 =&gt; </a:t>
              </a:r>
              <a:r>
                <a:rPr lang="en-US" sz="2400" dirty="0" err="1"/>
                <a:t>až</a:t>
              </a:r>
              <a:r>
                <a:rPr lang="en-US" sz="2400" dirty="0"/>
                <a:t> 18 </a:t>
              </a:r>
              <a:r>
                <a:rPr lang="en-US" sz="2400" dirty="0" err="1"/>
                <a:t>položek</a:t>
              </a:r>
              <a:endParaRPr lang="en-US" sz="2400" dirty="0"/>
            </a:p>
          </p:txBody>
        </p:sp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3B8D2606-915E-CE4E-97FF-F1B1DA6D6B2B}"/>
                </a:ext>
              </a:extLst>
            </p:cNvPr>
            <p:cNvCxnSpPr>
              <a:cxnSpLocks/>
              <a:stCxn id="4" idx="1"/>
            </p:cNvCxnSpPr>
            <p:nvPr/>
          </p:nvCxnSpPr>
          <p:spPr>
            <a:xfrm flipH="1" flipV="1">
              <a:off x="4506871" y="2865423"/>
              <a:ext cx="1110159" cy="2474915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5D544B9F-9D50-4443-AE36-BAB820345E0A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 flipV="1">
              <a:off x="3363132" y="5340338"/>
              <a:ext cx="2253898" cy="482017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AD7A491E-C35B-5842-9D9B-63164094E746}"/>
                </a:ext>
              </a:extLst>
            </p:cNvPr>
            <p:cNvCxnSpPr>
              <a:cxnSpLocks/>
              <a:endCxn id="4" idx="1"/>
            </p:cNvCxnSpPr>
            <p:nvPr/>
          </p:nvCxnSpPr>
          <p:spPr>
            <a:xfrm>
              <a:off x="2774197" y="4419205"/>
              <a:ext cx="2842833" cy="921133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421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Psaní položek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Pozor na složité a nezvyklé formulace</a:t>
            </a:r>
          </a:p>
          <a:p>
            <a:r>
              <a:rPr lang="cs-CZ" dirty="0"/>
              <a:t>Pozor na dvojitý zápor</a:t>
            </a:r>
            <a:endParaRPr lang="cs-CZ" i="1" dirty="0"/>
          </a:p>
          <a:p>
            <a:pPr marL="0" indent="0">
              <a:buNone/>
            </a:pPr>
            <a:r>
              <a:rPr lang="cs-CZ" i="1" dirty="0"/>
              <a:t>				Nesouhlasím s tím, aby si zaměstnanci 					nemohli vybrat dovolenou, kdy chtějí.</a:t>
            </a:r>
          </a:p>
          <a:p>
            <a:endParaRPr lang="cs-CZ" dirty="0"/>
          </a:p>
          <a:p>
            <a:r>
              <a:rPr lang="cs-CZ" dirty="0"/>
              <a:t>Položka musí být srozumitelná sama o sobě (bez kontextu)</a:t>
            </a:r>
          </a:p>
          <a:p>
            <a:endParaRPr lang="cs-CZ" dirty="0"/>
          </a:p>
          <a:p>
            <a:r>
              <a:rPr lang="cs-CZ" dirty="0" err="1"/>
              <a:t>Distraktory</a:t>
            </a:r>
            <a:r>
              <a:rPr lang="cs-CZ" dirty="0"/>
              <a:t> musí být zhruba stejně přijatelné (pozor na extrémní kvantifikátory; pozor na „učebnicové formulace“)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1895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Rozmanitost položek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87398"/>
          </a:xfrm>
        </p:spPr>
        <p:txBody>
          <a:bodyPr/>
          <a:lstStyle/>
          <a:p>
            <a:r>
              <a:rPr lang="cs-CZ" dirty="0"/>
              <a:t>Obsah</a:t>
            </a:r>
          </a:p>
          <a:p>
            <a:r>
              <a:rPr lang="cs-CZ" dirty="0"/>
              <a:t>Formáty odpovídání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7360920" y="3322320"/>
            <a:ext cx="239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statečnost</a:t>
            </a:r>
          </a:p>
        </p:txBody>
      </p:sp>
      <p:grpSp>
        <p:nvGrpSpPr>
          <p:cNvPr id="26" name="Skupina 25"/>
          <p:cNvGrpSpPr/>
          <p:nvPr/>
        </p:nvGrpSpPr>
        <p:grpSpPr>
          <a:xfrm>
            <a:off x="3855720" y="2917127"/>
            <a:ext cx="3505200" cy="697581"/>
            <a:chOff x="3855720" y="2917127"/>
            <a:chExt cx="3505200" cy="697581"/>
          </a:xfrm>
        </p:grpSpPr>
        <p:sp>
          <p:nvSpPr>
            <p:cNvPr id="9" name="TextovéPole 8"/>
            <p:cNvSpPr txBox="1"/>
            <p:nvPr/>
          </p:nvSpPr>
          <p:spPr>
            <a:xfrm>
              <a:off x="3855720" y="2917127"/>
              <a:ext cx="2788920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Jste statečný/á?</a:t>
              </a:r>
            </a:p>
          </p:txBody>
        </p:sp>
        <p:cxnSp>
          <p:nvCxnSpPr>
            <p:cNvPr id="16" name="Přímá spojnice 15"/>
            <p:cNvCxnSpPr>
              <a:stCxn id="9" idx="3"/>
              <a:endCxn id="6" idx="1"/>
            </p:cNvCxnSpPr>
            <p:nvPr/>
          </p:nvCxnSpPr>
          <p:spPr>
            <a:xfrm>
              <a:off x="6644640" y="3147960"/>
              <a:ext cx="716280" cy="4667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Skupina 26"/>
          <p:cNvGrpSpPr/>
          <p:nvPr/>
        </p:nvGrpSpPr>
        <p:grpSpPr>
          <a:xfrm>
            <a:off x="3855720" y="3614708"/>
            <a:ext cx="3505200" cy="474699"/>
            <a:chOff x="3855720" y="3614708"/>
            <a:chExt cx="3505200" cy="474699"/>
          </a:xfrm>
        </p:grpSpPr>
        <p:sp>
          <p:nvSpPr>
            <p:cNvPr id="10" name="TextovéPole 9"/>
            <p:cNvSpPr txBox="1"/>
            <p:nvPr/>
          </p:nvSpPr>
          <p:spPr>
            <a:xfrm>
              <a:off x="3855720" y="3627742"/>
              <a:ext cx="2788920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solidFill>
                    <a:schemeClr val="bg1"/>
                  </a:solidFill>
                </a:rPr>
                <a:t>Bojíte se často?</a:t>
              </a:r>
            </a:p>
          </p:txBody>
        </p:sp>
        <p:cxnSp>
          <p:nvCxnSpPr>
            <p:cNvPr id="18" name="Přímá spojnice 17"/>
            <p:cNvCxnSpPr>
              <a:stCxn id="10" idx="3"/>
              <a:endCxn id="6" idx="1"/>
            </p:cNvCxnSpPr>
            <p:nvPr/>
          </p:nvCxnSpPr>
          <p:spPr>
            <a:xfrm flipV="1">
              <a:off x="6644640" y="3614708"/>
              <a:ext cx="716280" cy="2438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Skupina 27"/>
          <p:cNvGrpSpPr/>
          <p:nvPr/>
        </p:nvGrpSpPr>
        <p:grpSpPr>
          <a:xfrm>
            <a:off x="1051560" y="3614708"/>
            <a:ext cx="6309360" cy="1551083"/>
            <a:chOff x="1051560" y="3614708"/>
            <a:chExt cx="6309360" cy="1551083"/>
          </a:xfrm>
        </p:grpSpPr>
        <p:sp>
          <p:nvSpPr>
            <p:cNvPr id="13" name="TextovéPole 12"/>
            <p:cNvSpPr txBox="1"/>
            <p:nvPr/>
          </p:nvSpPr>
          <p:spPr>
            <a:xfrm>
              <a:off x="1051560" y="4334794"/>
              <a:ext cx="4480560" cy="83099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Zastanete se kamaráda, i když to pro vás představuje osobní riziko?</a:t>
              </a:r>
            </a:p>
          </p:txBody>
        </p:sp>
        <p:cxnSp>
          <p:nvCxnSpPr>
            <p:cNvPr id="20" name="Přímá spojnice 19"/>
            <p:cNvCxnSpPr>
              <a:stCxn id="13" idx="3"/>
              <a:endCxn id="6" idx="1"/>
            </p:cNvCxnSpPr>
            <p:nvPr/>
          </p:nvCxnSpPr>
          <p:spPr>
            <a:xfrm flipV="1">
              <a:off x="5532120" y="3614708"/>
              <a:ext cx="1828800" cy="1135585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Skupina 28"/>
          <p:cNvGrpSpPr/>
          <p:nvPr/>
        </p:nvGrpSpPr>
        <p:grpSpPr>
          <a:xfrm>
            <a:off x="1051560" y="3614708"/>
            <a:ext cx="6309360" cy="2627467"/>
            <a:chOff x="1051560" y="3614708"/>
            <a:chExt cx="6309360" cy="2627467"/>
          </a:xfrm>
        </p:grpSpPr>
        <p:sp>
          <p:nvSpPr>
            <p:cNvPr id="14" name="TextovéPole 13"/>
            <p:cNvSpPr txBox="1"/>
            <p:nvPr/>
          </p:nvSpPr>
          <p:spPr>
            <a:xfrm>
              <a:off x="1051560" y="5411178"/>
              <a:ext cx="4480560" cy="830997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>
                  <a:solidFill>
                    <a:schemeClr val="bg1"/>
                  </a:solidFill>
                </a:rPr>
                <a:t>Řídíte se heslem „Kdo uteče, vyhraje?“</a:t>
              </a:r>
            </a:p>
          </p:txBody>
        </p:sp>
        <p:cxnSp>
          <p:nvCxnSpPr>
            <p:cNvPr id="22" name="Přímá spojnice 21"/>
            <p:cNvCxnSpPr>
              <a:stCxn id="14" idx="3"/>
              <a:endCxn id="6" idx="1"/>
            </p:cNvCxnSpPr>
            <p:nvPr/>
          </p:nvCxnSpPr>
          <p:spPr>
            <a:xfrm flipV="1">
              <a:off x="5532120" y="3614708"/>
              <a:ext cx="1828800" cy="221196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Obrázek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560" y="475985"/>
            <a:ext cx="2540000" cy="3048000"/>
          </a:xfrm>
          <a:prstGeom prst="rect">
            <a:avLst/>
          </a:prstGeom>
        </p:spPr>
      </p:pic>
      <p:cxnSp>
        <p:nvCxnSpPr>
          <p:cNvPr id="25" name="Přímá spojnice 24"/>
          <p:cNvCxnSpPr>
            <a:stCxn id="6" idx="0"/>
            <a:endCxn id="23" idx="1"/>
          </p:cNvCxnSpPr>
          <p:nvPr/>
        </p:nvCxnSpPr>
        <p:spPr>
          <a:xfrm flipV="1">
            <a:off x="8557260" y="1999985"/>
            <a:ext cx="876300" cy="1322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Obrázek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r="20216"/>
          <a:stretch/>
        </p:blipFill>
        <p:spPr>
          <a:xfrm>
            <a:off x="7239000" y="3924005"/>
            <a:ext cx="3418840" cy="2819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360920" y="3322320"/>
            <a:ext cx="239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statečnost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855720" y="2917127"/>
            <a:ext cx="278892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Jste statečný/á?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855720" y="3627742"/>
            <a:ext cx="2788920" cy="461665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Bojíte se často?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51560" y="4334794"/>
            <a:ext cx="4480560" cy="83099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Zastanete se kamaráda, i když to pro vás představuje osobní riziko?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1051560" y="5411178"/>
            <a:ext cx="4480560" cy="830997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Řídíte se heslem „Kdo uteče, vyhraje?“</a:t>
            </a:r>
          </a:p>
        </p:txBody>
      </p:sp>
      <p:cxnSp>
        <p:nvCxnSpPr>
          <p:cNvPr id="16" name="Přímá spojnice 15"/>
          <p:cNvCxnSpPr>
            <a:stCxn id="9" idx="3"/>
            <a:endCxn id="6" idx="1"/>
          </p:cNvCxnSpPr>
          <p:nvPr/>
        </p:nvCxnSpPr>
        <p:spPr>
          <a:xfrm>
            <a:off x="6644640" y="3147960"/>
            <a:ext cx="716280" cy="46674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17"/>
          <p:cNvCxnSpPr>
            <a:stCxn id="10" idx="3"/>
            <a:endCxn id="6" idx="1"/>
          </p:cNvCxnSpPr>
          <p:nvPr/>
        </p:nvCxnSpPr>
        <p:spPr>
          <a:xfrm flipV="1">
            <a:off x="6644640" y="3614708"/>
            <a:ext cx="716280" cy="2438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19"/>
          <p:cNvCxnSpPr>
            <a:stCxn id="13" idx="3"/>
            <a:endCxn id="6" idx="1"/>
          </p:cNvCxnSpPr>
          <p:nvPr/>
        </p:nvCxnSpPr>
        <p:spPr>
          <a:xfrm flipV="1">
            <a:off x="5532120" y="3614708"/>
            <a:ext cx="1828800" cy="11355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>
            <a:stCxn id="14" idx="3"/>
            <a:endCxn id="6" idx="1"/>
          </p:cNvCxnSpPr>
          <p:nvPr/>
        </p:nvCxnSpPr>
        <p:spPr>
          <a:xfrm flipV="1">
            <a:off x="5532120" y="3614708"/>
            <a:ext cx="1828800" cy="22119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Skupina 24"/>
          <p:cNvGrpSpPr/>
          <p:nvPr/>
        </p:nvGrpSpPr>
        <p:grpSpPr>
          <a:xfrm>
            <a:off x="563880" y="39000"/>
            <a:ext cx="6797040" cy="3575708"/>
            <a:chOff x="563880" y="39000"/>
            <a:chExt cx="6797040" cy="3575708"/>
          </a:xfrm>
        </p:grpSpPr>
        <p:sp>
          <p:nvSpPr>
            <p:cNvPr id="8" name="TextovéPole 7"/>
            <p:cNvSpPr txBox="1"/>
            <p:nvPr/>
          </p:nvSpPr>
          <p:spPr>
            <a:xfrm>
              <a:off x="563880" y="39000"/>
              <a:ext cx="4968240" cy="258532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dirty="0"/>
                <a:t>Z vedlejší třídy slyšíte podezřelé rány a tlumený křik. Jaká bude vaše reakce?</a:t>
              </a:r>
            </a:p>
            <a:p>
              <a:pPr marL="342900" indent="-342900">
                <a:buAutoNum type="alphaLcParenR"/>
              </a:pPr>
              <a:r>
                <a:rPr lang="cs-CZ" dirty="0"/>
                <a:t>Budete předstírat, že jste nic neslyšeli.</a:t>
              </a:r>
            </a:p>
            <a:p>
              <a:pPr marL="342900" indent="-342900">
                <a:buAutoNum type="alphaLcParenR"/>
              </a:pPr>
              <a:r>
                <a:rPr lang="cs-CZ" dirty="0"/>
                <a:t>Půjdete se podívat, co se děje a jestli by z toho pro vás nemohlo být něco dobrého.</a:t>
              </a:r>
            </a:p>
            <a:p>
              <a:pPr marL="342900" indent="-342900">
                <a:buAutoNum type="alphaLcParenR"/>
              </a:pPr>
              <a:r>
                <a:rPr lang="cs-CZ" dirty="0"/>
                <a:t>Budete soustředěně poslouchat za dveřmi, abyste nejdřív získali maximum informací.</a:t>
              </a:r>
            </a:p>
            <a:p>
              <a:pPr marL="342900" indent="-342900">
                <a:buAutoNum type="alphaLcParenR"/>
              </a:pPr>
              <a:r>
                <a:rPr lang="cs-CZ" dirty="0"/>
                <a:t>Jdete tam, odhodlaní zasáhnout proti nepravosti.</a:t>
              </a:r>
            </a:p>
          </p:txBody>
        </p:sp>
        <p:cxnSp>
          <p:nvCxnSpPr>
            <p:cNvPr id="12" name="Přímá spojnice 11"/>
            <p:cNvCxnSpPr>
              <a:stCxn id="8" idx="3"/>
              <a:endCxn id="6" idx="1"/>
            </p:cNvCxnSpPr>
            <p:nvPr/>
          </p:nvCxnSpPr>
          <p:spPr>
            <a:xfrm>
              <a:off x="5532120" y="1331662"/>
              <a:ext cx="1828800" cy="2283046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Skupina 25"/>
          <p:cNvGrpSpPr/>
          <p:nvPr/>
        </p:nvGrpSpPr>
        <p:grpSpPr>
          <a:xfrm>
            <a:off x="7711440" y="3907095"/>
            <a:ext cx="3642360" cy="1387163"/>
            <a:chOff x="7711440" y="3907095"/>
            <a:chExt cx="3642360" cy="1387163"/>
          </a:xfrm>
        </p:grpSpPr>
        <p:sp>
          <p:nvSpPr>
            <p:cNvPr id="15" name="TextovéPole 14"/>
            <p:cNvSpPr txBox="1"/>
            <p:nvPr/>
          </p:nvSpPr>
          <p:spPr>
            <a:xfrm>
              <a:off x="7711440" y="4832593"/>
              <a:ext cx="3642360" cy="4616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Jaký je váš oblíbený hrdina?</a:t>
              </a:r>
            </a:p>
          </p:txBody>
        </p:sp>
        <p:cxnSp>
          <p:nvCxnSpPr>
            <p:cNvPr id="19" name="Přímá spojnice 18"/>
            <p:cNvCxnSpPr>
              <a:stCxn id="15" idx="0"/>
              <a:endCxn id="6" idx="2"/>
            </p:cNvCxnSpPr>
            <p:nvPr/>
          </p:nvCxnSpPr>
          <p:spPr>
            <a:xfrm flipH="1" flipV="1">
              <a:off x="8557260" y="3907095"/>
              <a:ext cx="975360" cy="92549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Obrázek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560" y="475985"/>
            <a:ext cx="2540000" cy="3048000"/>
          </a:xfrm>
          <a:prstGeom prst="rect">
            <a:avLst/>
          </a:prstGeom>
        </p:spPr>
      </p:pic>
      <p:cxnSp>
        <p:nvCxnSpPr>
          <p:cNvPr id="24" name="Přímá spojnice 23"/>
          <p:cNvCxnSpPr/>
          <p:nvPr/>
        </p:nvCxnSpPr>
        <p:spPr>
          <a:xfrm flipV="1">
            <a:off x="8557260" y="1999985"/>
            <a:ext cx="876300" cy="1322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3076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I když bych chtěl/a, neuteču, když</a:t>
            </a:r>
          </a:p>
          <a:p>
            <a:pPr lvl="1"/>
            <a:r>
              <a:rPr lang="cs-CZ" dirty="0"/>
              <a:t>je ohrožen někdo blízký.</a:t>
            </a:r>
            <a:r>
              <a:rPr lang="is-IS" dirty="0"/>
              <a:t>				1	2	3	4	5</a:t>
            </a:r>
          </a:p>
          <a:p>
            <a:pPr lvl="1"/>
            <a:r>
              <a:rPr lang="is-IS" dirty="0"/>
              <a:t>mě vidí někdo, na kom mi záleží.			1	2	3	4	5</a:t>
            </a:r>
          </a:p>
          <a:p>
            <a:pPr lvl="1"/>
            <a:r>
              <a:rPr lang="is-IS" dirty="0"/>
              <a:t>je ohrožena jiná lidská bytost.			1	2	3	4	5</a:t>
            </a:r>
          </a:p>
          <a:p>
            <a:pPr lvl="1"/>
            <a:r>
              <a:rPr lang="is-IS" dirty="0"/>
              <a:t>...</a:t>
            </a:r>
          </a:p>
          <a:p>
            <a:r>
              <a:rPr lang="is-IS" dirty="0"/>
              <a:t>I když se za to stydím, uteču, když</a:t>
            </a:r>
          </a:p>
          <a:p>
            <a:pPr lvl="1"/>
            <a:r>
              <a:rPr lang="cs-CZ" dirty="0"/>
              <a:t>h</a:t>
            </a:r>
            <a:r>
              <a:rPr lang="is-IS" dirty="0"/>
              <a:t>rozí, že mi někdo vážně fyzicky ublíží.		1	2	3	4	5</a:t>
            </a:r>
          </a:p>
          <a:p>
            <a:pPr lvl="1"/>
            <a:r>
              <a:rPr lang="cs-CZ" dirty="0"/>
              <a:t>h</a:t>
            </a:r>
            <a:r>
              <a:rPr lang="is-IS" dirty="0"/>
              <a:t>rozí, že mi někdo bude nadávat nebo </a:t>
            </a:r>
          </a:p>
          <a:p>
            <a:pPr marL="457200" lvl="1" indent="0">
              <a:buNone/>
            </a:pPr>
            <a:r>
              <a:rPr lang="is-IS" dirty="0"/>
              <a:t>	mě ponižovat.					1	2	3	4	5</a:t>
            </a:r>
          </a:p>
          <a:p>
            <a:pPr lvl="1"/>
            <a:r>
              <a:rPr lang="cs-CZ" dirty="0"/>
              <a:t>z</a:t>
            </a:r>
            <a:r>
              <a:rPr lang="is-IS" dirty="0"/>
              <a:t>ůstat v situaci by znamenalo ohrozit jiné		1	2	3	4	5</a:t>
            </a:r>
          </a:p>
          <a:p>
            <a:pPr lvl="1"/>
            <a:r>
              <a:rPr lang="is-IS" dirty="0"/>
              <a:t>...</a:t>
            </a:r>
          </a:p>
          <a:p>
            <a:pPr marL="457200" lvl="1" indent="0">
              <a:buNone/>
            </a:pPr>
            <a:r>
              <a:rPr lang="is-IS" dirty="0"/>
              <a:t>	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440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360920" y="3322320"/>
            <a:ext cx="239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statečnost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711440" y="4832593"/>
            <a:ext cx="36423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Jaký je váš oblíbený hrdina?</a:t>
            </a:r>
          </a:p>
        </p:txBody>
      </p:sp>
      <p:cxnSp>
        <p:nvCxnSpPr>
          <p:cNvPr id="19" name="Přímá spojnice 18"/>
          <p:cNvCxnSpPr>
            <a:stCxn id="15" idx="0"/>
            <a:endCxn id="6" idx="2"/>
          </p:cNvCxnSpPr>
          <p:nvPr/>
        </p:nvCxnSpPr>
        <p:spPr>
          <a:xfrm flipH="1" flipV="1">
            <a:off x="8557260" y="3907095"/>
            <a:ext cx="975360" cy="9254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560" y="475985"/>
            <a:ext cx="2540000" cy="3048000"/>
          </a:xfrm>
          <a:prstGeom prst="rect">
            <a:avLst/>
          </a:prstGeom>
        </p:spPr>
      </p:pic>
      <p:cxnSp>
        <p:nvCxnSpPr>
          <p:cNvPr id="21" name="Přímá spojnice 20"/>
          <p:cNvCxnSpPr/>
          <p:nvPr/>
        </p:nvCxnSpPr>
        <p:spPr>
          <a:xfrm flipV="1">
            <a:off x="8557260" y="1999985"/>
            <a:ext cx="876300" cy="1322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r="21114"/>
          <a:stretch/>
        </p:blipFill>
        <p:spPr>
          <a:xfrm>
            <a:off x="441960" y="304800"/>
            <a:ext cx="3014980" cy="271272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" r="43725" b="42903"/>
          <a:stretch/>
        </p:blipFill>
        <p:spPr>
          <a:xfrm>
            <a:off x="3642360" y="304800"/>
            <a:ext cx="3169920" cy="271272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126"/>
          <a:stretch/>
        </p:blipFill>
        <p:spPr>
          <a:xfrm>
            <a:off x="441960" y="3322320"/>
            <a:ext cx="3027645" cy="304800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99"/>
          <a:stretch/>
        </p:blipFill>
        <p:spPr>
          <a:xfrm>
            <a:off x="3642360" y="3322320"/>
            <a:ext cx="3186986" cy="3048000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1021080" y="2769810"/>
            <a:ext cx="20421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Indiana Jones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4114800" y="2769810"/>
            <a:ext cx="20421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/>
              <a:t>Sherlock</a:t>
            </a:r>
            <a:r>
              <a:rPr lang="cs-CZ" sz="2000" dirty="0"/>
              <a:t> Holmes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962625" y="6170265"/>
            <a:ext cx="20421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/>
              <a:t>Frodo </a:t>
            </a:r>
            <a:r>
              <a:rPr lang="cs-CZ" sz="2000" dirty="0" err="1"/>
              <a:t>Baggins</a:t>
            </a:r>
            <a:endParaRPr lang="cs-CZ" sz="20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4114800" y="6170265"/>
            <a:ext cx="204216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000" dirty="0" err="1"/>
              <a:t>Gaius</a:t>
            </a:r>
            <a:r>
              <a:rPr lang="cs-CZ" sz="2000" dirty="0"/>
              <a:t> </a:t>
            </a:r>
            <a:r>
              <a:rPr lang="cs-CZ" sz="2000" dirty="0" err="1"/>
              <a:t>Baltar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700810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7360920" y="3322320"/>
            <a:ext cx="2392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statečnost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7711440" y="4832593"/>
            <a:ext cx="3642360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2400" dirty="0"/>
              <a:t>Co vidíte v této skvrně?</a:t>
            </a:r>
          </a:p>
        </p:txBody>
      </p:sp>
      <p:cxnSp>
        <p:nvCxnSpPr>
          <p:cNvPr id="19" name="Přímá spojnice 18"/>
          <p:cNvCxnSpPr>
            <a:stCxn id="15" idx="0"/>
            <a:endCxn id="6" idx="2"/>
          </p:cNvCxnSpPr>
          <p:nvPr/>
        </p:nvCxnSpPr>
        <p:spPr>
          <a:xfrm flipH="1" flipV="1">
            <a:off x="8557260" y="3907095"/>
            <a:ext cx="975360" cy="9254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3560" y="475985"/>
            <a:ext cx="2540000" cy="3048000"/>
          </a:xfrm>
          <a:prstGeom prst="rect">
            <a:avLst/>
          </a:prstGeom>
        </p:spPr>
      </p:pic>
      <p:cxnSp>
        <p:nvCxnSpPr>
          <p:cNvPr id="21" name="Přímá spojnice 20"/>
          <p:cNvCxnSpPr/>
          <p:nvPr/>
        </p:nvCxnSpPr>
        <p:spPr>
          <a:xfrm flipV="1">
            <a:off x="8557260" y="1999985"/>
            <a:ext cx="876300" cy="132233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" y="596900"/>
            <a:ext cx="4526420" cy="292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471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3232</TotalTime>
  <Words>1293</Words>
  <Application>Microsoft Macintosh PowerPoint</Application>
  <PresentationFormat>Širokoúhlá obrazovka</PresentationFormat>
  <Paragraphs>300</Paragraphs>
  <Slides>22</Slides>
  <Notes>8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Helvetica Neue</vt:lpstr>
      <vt:lpstr>Motiv Office</vt:lpstr>
      <vt:lpstr>Psychometrie</vt:lpstr>
      <vt:lpstr>Psaní položek</vt:lpstr>
      <vt:lpstr>Prezentace aplikace PowerPoint</vt:lpstr>
      <vt:lpstr>Psaní položek</vt:lpstr>
      <vt:lpstr>Rozmanitost položek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Formáty odpovídání</vt:lpstr>
      <vt:lpstr>Formáty odpovídání</vt:lpstr>
      <vt:lpstr>Formáty odpovídání</vt:lpstr>
      <vt:lpstr>Formáty odpovídání</vt:lpstr>
      <vt:lpstr>Formáty odpovídání</vt:lpstr>
      <vt:lpstr>Formáty odpovídání</vt:lpstr>
      <vt:lpstr>Formáty odpovídání</vt:lpstr>
      <vt:lpstr>Formáty odpovídání</vt:lpstr>
      <vt:lpstr>Formáty odpovídání</vt:lpstr>
      <vt:lpstr>Formáty odpovídání</vt:lpstr>
      <vt:lpstr>Formáty odpovídání</vt:lpstr>
      <vt:lpstr>Formáty odpovídání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Psychometrie</dc:title>
  <dc:creator>Kateřina Lukavská</dc:creator>
  <cp:lastModifiedBy>Kateřina Lukavská</cp:lastModifiedBy>
  <cp:revision>66</cp:revision>
  <cp:lastPrinted>2017-03-29T06:19:16Z</cp:lastPrinted>
  <dcterms:created xsi:type="dcterms:W3CDTF">2017-03-28T06:08:52Z</dcterms:created>
  <dcterms:modified xsi:type="dcterms:W3CDTF">2021-11-10T11:20:19Z</dcterms:modified>
</cp:coreProperties>
</file>