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3" r:id="rId2"/>
    <p:sldId id="256" r:id="rId3"/>
    <p:sldId id="260" r:id="rId4"/>
    <p:sldId id="257" r:id="rId5"/>
    <p:sldId id="258"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90"/>
  </p:normalViewPr>
  <p:slideViewPr>
    <p:cSldViewPr snapToGrid="0" snapToObjects="1">
      <p:cViewPr varScale="1">
        <p:scale>
          <a:sx n="92" d="100"/>
          <a:sy n="92" d="100"/>
        </p:scale>
        <p:origin x="6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11/5/2021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11/5/2021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9ACD3AF8-B16E-4174-8C1A-41F683C4AF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9" name="Group 8">
            <a:extLst>
              <a:ext uri="{FF2B5EF4-FFF2-40B4-BE49-F238E27FC236}">
                <a16:creationId xmlns:a16="http://schemas.microsoft.com/office/drawing/2014/main" id="{FF5EAD09-B81D-415F-8BCF-73C81AE05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0" name="Rectangle 5">
              <a:extLst>
                <a:ext uri="{FF2B5EF4-FFF2-40B4-BE49-F238E27FC236}">
                  <a16:creationId xmlns:a16="http://schemas.microsoft.com/office/drawing/2014/main" id="{CFB79010-8ED4-49EF-AFD2-F4D8C80B69B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1" name="Freeform 6">
              <a:extLst>
                <a:ext uri="{FF2B5EF4-FFF2-40B4-BE49-F238E27FC236}">
                  <a16:creationId xmlns:a16="http://schemas.microsoft.com/office/drawing/2014/main" id="{4649B869-006E-42B5-9DDC-21049B130E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2" name="Freeform 7">
              <a:extLst>
                <a:ext uri="{FF2B5EF4-FFF2-40B4-BE49-F238E27FC236}">
                  <a16:creationId xmlns:a16="http://schemas.microsoft.com/office/drawing/2014/main" id="{443096BD-333F-48B6-8220-D1F9793E40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3" name="Rectangle 8">
              <a:extLst>
                <a:ext uri="{FF2B5EF4-FFF2-40B4-BE49-F238E27FC236}">
                  <a16:creationId xmlns:a16="http://schemas.microsoft.com/office/drawing/2014/main" id="{1A45BB9A-7E84-4B9B-923A-270A97F8524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4" name="Freeform 9">
              <a:extLst>
                <a:ext uri="{FF2B5EF4-FFF2-40B4-BE49-F238E27FC236}">
                  <a16:creationId xmlns:a16="http://schemas.microsoft.com/office/drawing/2014/main" id="{D7D7C768-2F76-4DE2-A807-1B9FFF816C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5" name="Freeform 10">
              <a:extLst>
                <a:ext uri="{FF2B5EF4-FFF2-40B4-BE49-F238E27FC236}">
                  <a16:creationId xmlns:a16="http://schemas.microsoft.com/office/drawing/2014/main" id="{1870B32E-EE42-470E-B543-CA55AEC8C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11">
              <a:extLst>
                <a:ext uri="{FF2B5EF4-FFF2-40B4-BE49-F238E27FC236}">
                  <a16:creationId xmlns:a16="http://schemas.microsoft.com/office/drawing/2014/main" id="{EEF09120-11AA-4DB5-98A8-EC492300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12">
              <a:extLst>
                <a:ext uri="{FF2B5EF4-FFF2-40B4-BE49-F238E27FC236}">
                  <a16:creationId xmlns:a16="http://schemas.microsoft.com/office/drawing/2014/main" id="{39CC463D-589C-461C-A234-0460EB06B8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13">
              <a:extLst>
                <a:ext uri="{FF2B5EF4-FFF2-40B4-BE49-F238E27FC236}">
                  <a16:creationId xmlns:a16="http://schemas.microsoft.com/office/drawing/2014/main" id="{B6516153-269A-421E-A021-CB3F3C5E1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14">
              <a:extLst>
                <a:ext uri="{FF2B5EF4-FFF2-40B4-BE49-F238E27FC236}">
                  <a16:creationId xmlns:a16="http://schemas.microsoft.com/office/drawing/2014/main" id="{45E14300-6C4A-4F77-915F-F3B25B023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15">
              <a:extLst>
                <a:ext uri="{FF2B5EF4-FFF2-40B4-BE49-F238E27FC236}">
                  <a16:creationId xmlns:a16="http://schemas.microsoft.com/office/drawing/2014/main" id="{993E312A-E6A6-4B52-ADE6-618ADC89BA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16">
              <a:extLst>
                <a:ext uri="{FF2B5EF4-FFF2-40B4-BE49-F238E27FC236}">
                  <a16:creationId xmlns:a16="http://schemas.microsoft.com/office/drawing/2014/main" id="{2F0F3026-2480-472B-8C52-36812C81E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17">
              <a:extLst>
                <a:ext uri="{FF2B5EF4-FFF2-40B4-BE49-F238E27FC236}">
                  <a16:creationId xmlns:a16="http://schemas.microsoft.com/office/drawing/2014/main" id="{34E1C992-559D-4827-9F30-31A3CA7A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18">
              <a:extLst>
                <a:ext uri="{FF2B5EF4-FFF2-40B4-BE49-F238E27FC236}">
                  <a16:creationId xmlns:a16="http://schemas.microsoft.com/office/drawing/2014/main" id="{D9F2FB98-F443-498F-AAD9-6945825681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Freeform 19">
              <a:extLst>
                <a:ext uri="{FF2B5EF4-FFF2-40B4-BE49-F238E27FC236}">
                  <a16:creationId xmlns:a16="http://schemas.microsoft.com/office/drawing/2014/main" id="{75DBF6EC-ED50-43E4-8A8B-64CE86A88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5" name="Freeform 20">
              <a:extLst>
                <a:ext uri="{FF2B5EF4-FFF2-40B4-BE49-F238E27FC236}">
                  <a16:creationId xmlns:a16="http://schemas.microsoft.com/office/drawing/2014/main" id="{FD854F40-AC43-4F21-9C62-2CE35CFD2B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6" name="Freeform 21">
              <a:extLst>
                <a:ext uri="{FF2B5EF4-FFF2-40B4-BE49-F238E27FC236}">
                  <a16:creationId xmlns:a16="http://schemas.microsoft.com/office/drawing/2014/main" id="{62CCB560-494A-4F74-9DE4-068806A893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22">
              <a:extLst>
                <a:ext uri="{FF2B5EF4-FFF2-40B4-BE49-F238E27FC236}">
                  <a16:creationId xmlns:a16="http://schemas.microsoft.com/office/drawing/2014/main" id="{6F9A05F2-B5D2-4D8A-9A78-14E45C13F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23">
              <a:extLst>
                <a:ext uri="{FF2B5EF4-FFF2-40B4-BE49-F238E27FC236}">
                  <a16:creationId xmlns:a16="http://schemas.microsoft.com/office/drawing/2014/main" id="{A6373189-19BB-4BEC-84A3-432253E05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24">
              <a:extLst>
                <a:ext uri="{FF2B5EF4-FFF2-40B4-BE49-F238E27FC236}">
                  <a16:creationId xmlns:a16="http://schemas.microsoft.com/office/drawing/2014/main" id="{71AB3122-947A-44DB-B190-A2601C6C95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25">
              <a:extLst>
                <a:ext uri="{FF2B5EF4-FFF2-40B4-BE49-F238E27FC236}">
                  <a16:creationId xmlns:a16="http://schemas.microsoft.com/office/drawing/2014/main" id="{74B4109D-3AFC-4D44-87B1-0CDED3E63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26">
              <a:extLst>
                <a:ext uri="{FF2B5EF4-FFF2-40B4-BE49-F238E27FC236}">
                  <a16:creationId xmlns:a16="http://schemas.microsoft.com/office/drawing/2014/main" id="{44AAD39F-F7C9-4D00-95E0-0465B4E858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27">
              <a:extLst>
                <a:ext uri="{FF2B5EF4-FFF2-40B4-BE49-F238E27FC236}">
                  <a16:creationId xmlns:a16="http://schemas.microsoft.com/office/drawing/2014/main" id="{C1DCAB8D-6EF6-4A84-8D0C-AA9226DEC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28">
              <a:extLst>
                <a:ext uri="{FF2B5EF4-FFF2-40B4-BE49-F238E27FC236}">
                  <a16:creationId xmlns:a16="http://schemas.microsoft.com/office/drawing/2014/main" id="{C407F97F-83CF-4703-B9E0-6335530E32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29">
              <a:extLst>
                <a:ext uri="{FF2B5EF4-FFF2-40B4-BE49-F238E27FC236}">
                  <a16:creationId xmlns:a16="http://schemas.microsoft.com/office/drawing/2014/main" id="{0D8D2363-5D84-4CFF-89AA-3C93C859DB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30">
              <a:extLst>
                <a:ext uri="{FF2B5EF4-FFF2-40B4-BE49-F238E27FC236}">
                  <a16:creationId xmlns:a16="http://schemas.microsoft.com/office/drawing/2014/main" id="{0435A35C-AC99-4E12-8CB0-9C640DAA94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Freeform 31">
              <a:extLst>
                <a:ext uri="{FF2B5EF4-FFF2-40B4-BE49-F238E27FC236}">
                  <a16:creationId xmlns:a16="http://schemas.microsoft.com/office/drawing/2014/main" id="{F20392CF-2256-4527-836B-2E6F88596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7" name="Freeform 32">
              <a:extLst>
                <a:ext uri="{FF2B5EF4-FFF2-40B4-BE49-F238E27FC236}">
                  <a16:creationId xmlns:a16="http://schemas.microsoft.com/office/drawing/2014/main" id="{C52C3AD3-122C-4010-9C55-B0247F8CCA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Rectangle 33">
              <a:extLst>
                <a:ext uri="{FF2B5EF4-FFF2-40B4-BE49-F238E27FC236}">
                  <a16:creationId xmlns:a16="http://schemas.microsoft.com/office/drawing/2014/main" id="{EFCB53ED-09C0-4AD7-9BBC-366833D5FE0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39" name="Freeform 34">
              <a:extLst>
                <a:ext uri="{FF2B5EF4-FFF2-40B4-BE49-F238E27FC236}">
                  <a16:creationId xmlns:a16="http://schemas.microsoft.com/office/drawing/2014/main" id="{6F309F52-BFCF-47D9-8089-BC049540DB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0" name="Freeform 35">
              <a:extLst>
                <a:ext uri="{FF2B5EF4-FFF2-40B4-BE49-F238E27FC236}">
                  <a16:creationId xmlns:a16="http://schemas.microsoft.com/office/drawing/2014/main" id="{5F9AE85F-C7AA-4761-B468-2E100829B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Freeform 36">
              <a:extLst>
                <a:ext uri="{FF2B5EF4-FFF2-40B4-BE49-F238E27FC236}">
                  <a16:creationId xmlns:a16="http://schemas.microsoft.com/office/drawing/2014/main" id="{2C81C778-91E5-4AE9-AACB-8566E7A28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2" name="Freeform 37">
              <a:extLst>
                <a:ext uri="{FF2B5EF4-FFF2-40B4-BE49-F238E27FC236}">
                  <a16:creationId xmlns:a16="http://schemas.microsoft.com/office/drawing/2014/main" id="{6C56E0B4-58A0-4B2B-BD56-54121BB8DB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38">
              <a:extLst>
                <a:ext uri="{FF2B5EF4-FFF2-40B4-BE49-F238E27FC236}">
                  <a16:creationId xmlns:a16="http://schemas.microsoft.com/office/drawing/2014/main" id="{88A29CFE-13A6-4509-946F-5C074F85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39">
              <a:extLst>
                <a:ext uri="{FF2B5EF4-FFF2-40B4-BE49-F238E27FC236}">
                  <a16:creationId xmlns:a16="http://schemas.microsoft.com/office/drawing/2014/main" id="{00235A0A-018B-4499-AC16-AF83457BF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40">
              <a:extLst>
                <a:ext uri="{FF2B5EF4-FFF2-40B4-BE49-F238E27FC236}">
                  <a16:creationId xmlns:a16="http://schemas.microsoft.com/office/drawing/2014/main" id="{861DF9B7-50DC-4EBE-8B23-97FE92DBBB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41">
              <a:extLst>
                <a:ext uri="{FF2B5EF4-FFF2-40B4-BE49-F238E27FC236}">
                  <a16:creationId xmlns:a16="http://schemas.microsoft.com/office/drawing/2014/main" id="{69673907-73D7-4729-A911-9BD078EC2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42">
              <a:extLst>
                <a:ext uri="{FF2B5EF4-FFF2-40B4-BE49-F238E27FC236}">
                  <a16:creationId xmlns:a16="http://schemas.microsoft.com/office/drawing/2014/main" id="{4DC844D3-8053-4EE7-A286-50157B6FD8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43">
              <a:extLst>
                <a:ext uri="{FF2B5EF4-FFF2-40B4-BE49-F238E27FC236}">
                  <a16:creationId xmlns:a16="http://schemas.microsoft.com/office/drawing/2014/main" id="{D67575A0-A45A-4773-874C-16370E3670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44">
              <a:extLst>
                <a:ext uri="{FF2B5EF4-FFF2-40B4-BE49-F238E27FC236}">
                  <a16:creationId xmlns:a16="http://schemas.microsoft.com/office/drawing/2014/main" id="{4327252B-B62B-4DE0-A924-B7F6E40AD96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Rectangle 45">
              <a:extLst>
                <a:ext uri="{FF2B5EF4-FFF2-40B4-BE49-F238E27FC236}">
                  <a16:creationId xmlns:a16="http://schemas.microsoft.com/office/drawing/2014/main" id="{778BC6A7-AC19-497B-A7C6-E447B2EBDA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51" name="Freeform 46">
              <a:extLst>
                <a:ext uri="{FF2B5EF4-FFF2-40B4-BE49-F238E27FC236}">
                  <a16:creationId xmlns:a16="http://schemas.microsoft.com/office/drawing/2014/main" id="{4E79A87B-BF1F-437A-9FED-BE93025E5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2" name="Freeform 47">
              <a:extLst>
                <a:ext uri="{FF2B5EF4-FFF2-40B4-BE49-F238E27FC236}">
                  <a16:creationId xmlns:a16="http://schemas.microsoft.com/office/drawing/2014/main" id="{DFAAF3CC-B4E0-45C8-AC2D-EF0D6D823D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3" name="Freeform 48">
              <a:extLst>
                <a:ext uri="{FF2B5EF4-FFF2-40B4-BE49-F238E27FC236}">
                  <a16:creationId xmlns:a16="http://schemas.microsoft.com/office/drawing/2014/main" id="{A5A12C87-1E4A-4664-B2F4-A1C8B656F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4" name="Freeform 49">
              <a:extLst>
                <a:ext uri="{FF2B5EF4-FFF2-40B4-BE49-F238E27FC236}">
                  <a16:creationId xmlns:a16="http://schemas.microsoft.com/office/drawing/2014/main" id="{B3AF8230-4630-4505-ADDB-16A9B6B377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5" name="Freeform 50">
              <a:extLst>
                <a:ext uri="{FF2B5EF4-FFF2-40B4-BE49-F238E27FC236}">
                  <a16:creationId xmlns:a16="http://schemas.microsoft.com/office/drawing/2014/main" id="{33F93F6D-724D-42F3-AF1D-3081EAB5D1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6" name="Freeform 51">
              <a:extLst>
                <a:ext uri="{FF2B5EF4-FFF2-40B4-BE49-F238E27FC236}">
                  <a16:creationId xmlns:a16="http://schemas.microsoft.com/office/drawing/2014/main" id="{F5DD7A8F-FB67-4E79-80DB-0FAF3A098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7" name="Freeform 52">
              <a:extLst>
                <a:ext uri="{FF2B5EF4-FFF2-40B4-BE49-F238E27FC236}">
                  <a16:creationId xmlns:a16="http://schemas.microsoft.com/office/drawing/2014/main" id="{7B140A84-E89E-4A80-9DF8-7BCA45F90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8" name="Freeform 53">
              <a:extLst>
                <a:ext uri="{FF2B5EF4-FFF2-40B4-BE49-F238E27FC236}">
                  <a16:creationId xmlns:a16="http://schemas.microsoft.com/office/drawing/2014/main" id="{279E1D6A-EFE2-44C6-A5BF-DFADF0DC91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9" name="Freeform 54">
              <a:extLst>
                <a:ext uri="{FF2B5EF4-FFF2-40B4-BE49-F238E27FC236}">
                  <a16:creationId xmlns:a16="http://schemas.microsoft.com/office/drawing/2014/main" id="{C9FA2204-561F-4ABB-988C-03053820F1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0" name="Freeform 55">
              <a:extLst>
                <a:ext uri="{FF2B5EF4-FFF2-40B4-BE49-F238E27FC236}">
                  <a16:creationId xmlns:a16="http://schemas.microsoft.com/office/drawing/2014/main" id="{8BD7D04E-AC0A-424F-BC40-28842DAF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1" name="Freeform 56">
              <a:extLst>
                <a:ext uri="{FF2B5EF4-FFF2-40B4-BE49-F238E27FC236}">
                  <a16:creationId xmlns:a16="http://schemas.microsoft.com/office/drawing/2014/main" id="{32B616A2-FE09-47DD-B58C-12EE58B7CA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2" name="Freeform 57">
              <a:extLst>
                <a:ext uri="{FF2B5EF4-FFF2-40B4-BE49-F238E27FC236}">
                  <a16:creationId xmlns:a16="http://schemas.microsoft.com/office/drawing/2014/main" id="{08C5EAF5-6064-484E-BA05-80D09D84EA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3" name="Freeform 58">
              <a:extLst>
                <a:ext uri="{FF2B5EF4-FFF2-40B4-BE49-F238E27FC236}">
                  <a16:creationId xmlns:a16="http://schemas.microsoft.com/office/drawing/2014/main" id="{F11D90DF-D275-4725-884C-77E5E01D89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sp>
        <p:nvSpPr>
          <p:cNvPr id="65" name="Rectangle 64">
            <a:extLst>
              <a:ext uri="{FF2B5EF4-FFF2-40B4-BE49-F238E27FC236}">
                <a16:creationId xmlns:a16="http://schemas.microsoft.com/office/drawing/2014/main" id="{4D6A640B-6684-4338-9199-6EE758735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5BAB052D-92E4-4715-895B-E423230754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2305051" cy="6858001"/>
            <a:chOff x="0" y="0"/>
            <a:chExt cx="2305051" cy="6858001"/>
          </a:xfrm>
          <a:solidFill>
            <a:schemeClr val="bg2">
              <a:lumMod val="60000"/>
              <a:lumOff val="40000"/>
              <a:alpha val="60000"/>
            </a:schemeClr>
          </a:solidFill>
          <a:effectLst/>
        </p:grpSpPr>
        <p:sp>
          <p:nvSpPr>
            <p:cNvPr id="68" name="Rectangle 5">
              <a:extLst>
                <a:ext uri="{FF2B5EF4-FFF2-40B4-BE49-F238E27FC236}">
                  <a16:creationId xmlns:a16="http://schemas.microsoft.com/office/drawing/2014/main" id="{F9792D54-14D4-44D6-A491-DEA72C26C37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69" name="Freeform 6">
              <a:extLst>
                <a:ext uri="{FF2B5EF4-FFF2-40B4-BE49-F238E27FC236}">
                  <a16:creationId xmlns:a16="http://schemas.microsoft.com/office/drawing/2014/main" id="{D3CB19E7-637B-4FA1-B5E7-E35CF50AD39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0" name="Freeform 7">
              <a:extLst>
                <a:ext uri="{FF2B5EF4-FFF2-40B4-BE49-F238E27FC236}">
                  <a16:creationId xmlns:a16="http://schemas.microsoft.com/office/drawing/2014/main" id="{B8CED72B-CBE7-450E-BE7C-247E884393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Rectangle 8">
              <a:extLst>
                <a:ext uri="{FF2B5EF4-FFF2-40B4-BE49-F238E27FC236}">
                  <a16:creationId xmlns:a16="http://schemas.microsoft.com/office/drawing/2014/main" id="{3BBD7465-3665-40AE-98E8-F8503EE2096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2" name="Freeform 9">
              <a:extLst>
                <a:ext uri="{FF2B5EF4-FFF2-40B4-BE49-F238E27FC236}">
                  <a16:creationId xmlns:a16="http://schemas.microsoft.com/office/drawing/2014/main" id="{86CB6F49-3080-4A29-860D-F8F1AC4AC30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10">
              <a:extLst>
                <a:ext uri="{FF2B5EF4-FFF2-40B4-BE49-F238E27FC236}">
                  <a16:creationId xmlns:a16="http://schemas.microsoft.com/office/drawing/2014/main" id="{EA3A8EBB-EC1C-42C6-B409-E065ACD0EF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Freeform 11">
              <a:extLst>
                <a:ext uri="{FF2B5EF4-FFF2-40B4-BE49-F238E27FC236}">
                  <a16:creationId xmlns:a16="http://schemas.microsoft.com/office/drawing/2014/main" id="{0F0AAA08-BD9A-4F88-A60C-F2ECB84CE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5" name="Freeform 12">
              <a:extLst>
                <a:ext uri="{FF2B5EF4-FFF2-40B4-BE49-F238E27FC236}">
                  <a16:creationId xmlns:a16="http://schemas.microsoft.com/office/drawing/2014/main" id="{44ACFC6E-01EE-4A01-8C39-0C4BC6B4EF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6" name="Freeform 13">
              <a:extLst>
                <a:ext uri="{FF2B5EF4-FFF2-40B4-BE49-F238E27FC236}">
                  <a16:creationId xmlns:a16="http://schemas.microsoft.com/office/drawing/2014/main" id="{DDE8B861-702A-45C6-A7C5-D20764B55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14">
              <a:extLst>
                <a:ext uri="{FF2B5EF4-FFF2-40B4-BE49-F238E27FC236}">
                  <a16:creationId xmlns:a16="http://schemas.microsoft.com/office/drawing/2014/main" id="{28DFAFFC-4BAC-4606-8F45-47284ED217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15">
              <a:extLst>
                <a:ext uri="{FF2B5EF4-FFF2-40B4-BE49-F238E27FC236}">
                  <a16:creationId xmlns:a16="http://schemas.microsoft.com/office/drawing/2014/main" id="{B141C913-8CB4-4E5B-B684-BD40367775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16">
              <a:extLst>
                <a:ext uri="{FF2B5EF4-FFF2-40B4-BE49-F238E27FC236}">
                  <a16:creationId xmlns:a16="http://schemas.microsoft.com/office/drawing/2014/main" id="{81E80ADE-DC6D-491B-BAC4-A90D44FD45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17">
              <a:extLst>
                <a:ext uri="{FF2B5EF4-FFF2-40B4-BE49-F238E27FC236}">
                  <a16:creationId xmlns:a16="http://schemas.microsoft.com/office/drawing/2014/main" id="{4A425A61-47B5-41CA-A1D6-21C358B89D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18">
              <a:extLst>
                <a:ext uri="{FF2B5EF4-FFF2-40B4-BE49-F238E27FC236}">
                  <a16:creationId xmlns:a16="http://schemas.microsoft.com/office/drawing/2014/main" id="{B44D4532-40A1-4CEB-8A1C-711180D586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19">
              <a:extLst>
                <a:ext uri="{FF2B5EF4-FFF2-40B4-BE49-F238E27FC236}">
                  <a16:creationId xmlns:a16="http://schemas.microsoft.com/office/drawing/2014/main" id="{31056221-3B7D-4E0B-A366-3E03523EF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20">
              <a:extLst>
                <a:ext uri="{FF2B5EF4-FFF2-40B4-BE49-F238E27FC236}">
                  <a16:creationId xmlns:a16="http://schemas.microsoft.com/office/drawing/2014/main" id="{0F4CE988-2CA1-4875-8419-BC9914E7A90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21">
              <a:extLst>
                <a:ext uri="{FF2B5EF4-FFF2-40B4-BE49-F238E27FC236}">
                  <a16:creationId xmlns:a16="http://schemas.microsoft.com/office/drawing/2014/main" id="{D5E11DED-8522-4839-A2C5-9D64FBB031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5" name="Freeform 22">
              <a:extLst>
                <a:ext uri="{FF2B5EF4-FFF2-40B4-BE49-F238E27FC236}">
                  <a16:creationId xmlns:a16="http://schemas.microsoft.com/office/drawing/2014/main" id="{3A1EE55C-F160-4A56-ABFE-5EE18FE219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6" name="Freeform 23">
              <a:extLst>
                <a:ext uri="{FF2B5EF4-FFF2-40B4-BE49-F238E27FC236}">
                  <a16:creationId xmlns:a16="http://schemas.microsoft.com/office/drawing/2014/main" id="{519A9CFB-FBD5-4742-9228-976E852BCC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7" name="Freeform 24">
              <a:extLst>
                <a:ext uri="{FF2B5EF4-FFF2-40B4-BE49-F238E27FC236}">
                  <a16:creationId xmlns:a16="http://schemas.microsoft.com/office/drawing/2014/main" id="{E808A3F5-6663-49E0-B6BB-AFBBCD5087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25">
              <a:extLst>
                <a:ext uri="{FF2B5EF4-FFF2-40B4-BE49-F238E27FC236}">
                  <a16:creationId xmlns:a16="http://schemas.microsoft.com/office/drawing/2014/main" id="{33A492F1-3A43-47FE-8E3E-4BF2B78649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26">
              <a:extLst>
                <a:ext uri="{FF2B5EF4-FFF2-40B4-BE49-F238E27FC236}">
                  <a16:creationId xmlns:a16="http://schemas.microsoft.com/office/drawing/2014/main" id="{2ED7DF23-0B1F-4E17-8EC2-1B74D318FB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27">
              <a:extLst>
                <a:ext uri="{FF2B5EF4-FFF2-40B4-BE49-F238E27FC236}">
                  <a16:creationId xmlns:a16="http://schemas.microsoft.com/office/drawing/2014/main" id="{FE1204BD-7481-4989-957D-B61AEA964A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28">
              <a:extLst>
                <a:ext uri="{FF2B5EF4-FFF2-40B4-BE49-F238E27FC236}">
                  <a16:creationId xmlns:a16="http://schemas.microsoft.com/office/drawing/2014/main" id="{DD3C5673-1874-477D-AE35-B37A9197414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29">
              <a:extLst>
                <a:ext uri="{FF2B5EF4-FFF2-40B4-BE49-F238E27FC236}">
                  <a16:creationId xmlns:a16="http://schemas.microsoft.com/office/drawing/2014/main" id="{DA963A0C-386F-4A9E-89E8-67081094B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30">
              <a:extLst>
                <a:ext uri="{FF2B5EF4-FFF2-40B4-BE49-F238E27FC236}">
                  <a16:creationId xmlns:a16="http://schemas.microsoft.com/office/drawing/2014/main" id="{D527BB52-D4EE-4CAA-A8A0-53A27DC7FF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31">
              <a:extLst>
                <a:ext uri="{FF2B5EF4-FFF2-40B4-BE49-F238E27FC236}">
                  <a16:creationId xmlns:a16="http://schemas.microsoft.com/office/drawing/2014/main" id="{2A037511-5E0A-4293-81AB-28C5DC96B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32">
              <a:extLst>
                <a:ext uri="{FF2B5EF4-FFF2-40B4-BE49-F238E27FC236}">
                  <a16:creationId xmlns:a16="http://schemas.microsoft.com/office/drawing/2014/main" id="{42A7FE1C-EF14-483B-B5FC-FDC150282A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Rectangle 33">
              <a:extLst>
                <a:ext uri="{FF2B5EF4-FFF2-40B4-BE49-F238E27FC236}">
                  <a16:creationId xmlns:a16="http://schemas.microsoft.com/office/drawing/2014/main" id="{45A82D49-825B-47BC-8622-A1D54C5C212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97" name="Freeform 34">
              <a:extLst>
                <a:ext uri="{FF2B5EF4-FFF2-40B4-BE49-F238E27FC236}">
                  <a16:creationId xmlns:a16="http://schemas.microsoft.com/office/drawing/2014/main" id="{039D74A5-B4AF-4800-B941-E5F8CD44E7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8" name="Freeform 35">
              <a:extLst>
                <a:ext uri="{FF2B5EF4-FFF2-40B4-BE49-F238E27FC236}">
                  <a16:creationId xmlns:a16="http://schemas.microsoft.com/office/drawing/2014/main" id="{70B5D059-1472-474F-BDE6-881B5D1CD7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9" name="Freeform 36">
              <a:extLst>
                <a:ext uri="{FF2B5EF4-FFF2-40B4-BE49-F238E27FC236}">
                  <a16:creationId xmlns:a16="http://schemas.microsoft.com/office/drawing/2014/main" id="{736D79CC-81E0-4C87-ABAC-58197ADBDA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0" name="Freeform 37">
              <a:extLst>
                <a:ext uri="{FF2B5EF4-FFF2-40B4-BE49-F238E27FC236}">
                  <a16:creationId xmlns:a16="http://schemas.microsoft.com/office/drawing/2014/main" id="{7E72BA97-1228-4006-B095-8D9FB45FB1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1" name="Freeform 38">
              <a:extLst>
                <a:ext uri="{FF2B5EF4-FFF2-40B4-BE49-F238E27FC236}">
                  <a16:creationId xmlns:a16="http://schemas.microsoft.com/office/drawing/2014/main" id="{36FA3A99-37FB-4B03-A810-425BC9B379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2" name="Freeform 39">
              <a:extLst>
                <a:ext uri="{FF2B5EF4-FFF2-40B4-BE49-F238E27FC236}">
                  <a16:creationId xmlns:a16="http://schemas.microsoft.com/office/drawing/2014/main" id="{2E45B959-2AD5-4FE4-BF6A-4F011011CF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3" name="Freeform 40">
              <a:extLst>
                <a:ext uri="{FF2B5EF4-FFF2-40B4-BE49-F238E27FC236}">
                  <a16:creationId xmlns:a16="http://schemas.microsoft.com/office/drawing/2014/main" id="{CEE29A17-924F-4EED-A18C-E6A0137E52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4" name="Freeform 41">
              <a:extLst>
                <a:ext uri="{FF2B5EF4-FFF2-40B4-BE49-F238E27FC236}">
                  <a16:creationId xmlns:a16="http://schemas.microsoft.com/office/drawing/2014/main" id="{EFB8BDF1-3A59-4EE5-BFAB-4F4B301E3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5" name="Freeform 42">
              <a:extLst>
                <a:ext uri="{FF2B5EF4-FFF2-40B4-BE49-F238E27FC236}">
                  <a16:creationId xmlns:a16="http://schemas.microsoft.com/office/drawing/2014/main" id="{8F94E417-93B4-4071-A6D1-AE66CA6822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6" name="Freeform 43">
              <a:extLst>
                <a:ext uri="{FF2B5EF4-FFF2-40B4-BE49-F238E27FC236}">
                  <a16:creationId xmlns:a16="http://schemas.microsoft.com/office/drawing/2014/main" id="{A18F44A8-385D-4EB4-A013-7EB252A27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7" name="Freeform 44">
              <a:extLst>
                <a:ext uri="{FF2B5EF4-FFF2-40B4-BE49-F238E27FC236}">
                  <a16:creationId xmlns:a16="http://schemas.microsoft.com/office/drawing/2014/main" id="{B25FB320-9784-4EA9-B1AE-3BF9106E6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8" name="Rectangle 45">
              <a:extLst>
                <a:ext uri="{FF2B5EF4-FFF2-40B4-BE49-F238E27FC236}">
                  <a16:creationId xmlns:a16="http://schemas.microsoft.com/office/drawing/2014/main" id="{C9EB05E6-5BE4-4EE1-9F0C-E8B57B362EA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09" name="Freeform 46">
              <a:extLst>
                <a:ext uri="{FF2B5EF4-FFF2-40B4-BE49-F238E27FC236}">
                  <a16:creationId xmlns:a16="http://schemas.microsoft.com/office/drawing/2014/main" id="{C66CAA98-15DB-4EF7-B2CA-54F523A3C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0" name="Freeform 47">
              <a:extLst>
                <a:ext uri="{FF2B5EF4-FFF2-40B4-BE49-F238E27FC236}">
                  <a16:creationId xmlns:a16="http://schemas.microsoft.com/office/drawing/2014/main" id="{7A30C330-EB27-4D08-82D2-7311A8505E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1" name="Freeform 48">
              <a:extLst>
                <a:ext uri="{FF2B5EF4-FFF2-40B4-BE49-F238E27FC236}">
                  <a16:creationId xmlns:a16="http://schemas.microsoft.com/office/drawing/2014/main" id="{285C54D0-DCD8-43CD-AE6D-00487565C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2" name="Freeform 49">
              <a:extLst>
                <a:ext uri="{FF2B5EF4-FFF2-40B4-BE49-F238E27FC236}">
                  <a16:creationId xmlns:a16="http://schemas.microsoft.com/office/drawing/2014/main" id="{BC525C34-0A4A-4042-8FA3-F64A115AEA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3" name="Freeform 50">
              <a:extLst>
                <a:ext uri="{FF2B5EF4-FFF2-40B4-BE49-F238E27FC236}">
                  <a16:creationId xmlns:a16="http://schemas.microsoft.com/office/drawing/2014/main" id="{870751A2-DBE9-4631-86D3-800E7749160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4" name="Freeform 51">
              <a:extLst>
                <a:ext uri="{FF2B5EF4-FFF2-40B4-BE49-F238E27FC236}">
                  <a16:creationId xmlns:a16="http://schemas.microsoft.com/office/drawing/2014/main" id="{ED6D7806-3E23-488D-80ED-281D3DA720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5" name="Freeform 52">
              <a:extLst>
                <a:ext uri="{FF2B5EF4-FFF2-40B4-BE49-F238E27FC236}">
                  <a16:creationId xmlns:a16="http://schemas.microsoft.com/office/drawing/2014/main" id="{170E0895-F9C9-44BA-AF81-F7938C7E4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6" name="Freeform 53">
              <a:extLst>
                <a:ext uri="{FF2B5EF4-FFF2-40B4-BE49-F238E27FC236}">
                  <a16:creationId xmlns:a16="http://schemas.microsoft.com/office/drawing/2014/main" id="{75AD3DD3-BD4A-4DD9-9AC1-C60E341744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7" name="Freeform 54">
              <a:extLst>
                <a:ext uri="{FF2B5EF4-FFF2-40B4-BE49-F238E27FC236}">
                  <a16:creationId xmlns:a16="http://schemas.microsoft.com/office/drawing/2014/main" id="{D047B55E-0847-4696-8101-A643C3C7E91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8" name="Freeform 55">
              <a:extLst>
                <a:ext uri="{FF2B5EF4-FFF2-40B4-BE49-F238E27FC236}">
                  <a16:creationId xmlns:a16="http://schemas.microsoft.com/office/drawing/2014/main" id="{CB3EF1DB-37BD-463B-A542-7AA57DC9FE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9" name="Freeform 56">
              <a:extLst>
                <a:ext uri="{FF2B5EF4-FFF2-40B4-BE49-F238E27FC236}">
                  <a16:creationId xmlns:a16="http://schemas.microsoft.com/office/drawing/2014/main" id="{95D0E013-2F18-4248-9D83-3BFF25A05C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0" name="Freeform 57">
              <a:extLst>
                <a:ext uri="{FF2B5EF4-FFF2-40B4-BE49-F238E27FC236}">
                  <a16:creationId xmlns:a16="http://schemas.microsoft.com/office/drawing/2014/main" id="{E7D95722-3A1F-4917-8C16-D4D409941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1" name="Freeform 58">
              <a:extLst>
                <a:ext uri="{FF2B5EF4-FFF2-40B4-BE49-F238E27FC236}">
                  <a16:creationId xmlns:a16="http://schemas.microsoft.com/office/drawing/2014/main" id="{A54912BE-A961-4720-992C-09A2D13DE2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useBgFill="1">
        <p:nvSpPr>
          <p:cNvPr id="123" name="Round Diagonal Corner Rectangle 7">
            <a:extLst>
              <a:ext uri="{FF2B5EF4-FFF2-40B4-BE49-F238E27FC236}">
                <a16:creationId xmlns:a16="http://schemas.microsoft.com/office/drawing/2014/main" id="{FF5E4228-419E-44B9-B090-94A9540E5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079" y="0"/>
            <a:ext cx="8132922"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F66277-F59E-1546-AB15-1100FE4967F9}"/>
              </a:ext>
            </a:extLst>
          </p:cNvPr>
          <p:cNvSpPr>
            <a:spLocks noGrp="1"/>
          </p:cNvSpPr>
          <p:nvPr>
            <p:ph type="title"/>
          </p:nvPr>
        </p:nvSpPr>
        <p:spPr>
          <a:xfrm>
            <a:off x="4654296" y="963613"/>
            <a:ext cx="6013703" cy="4149724"/>
          </a:xfrm>
        </p:spPr>
        <p:txBody>
          <a:bodyPr vert="horz" lIns="91440" tIns="45720" rIns="91440" bIns="45720" rtlCol="0" anchor="ctr">
            <a:normAutofit fontScale="90000"/>
          </a:bodyPr>
          <a:lstStyle/>
          <a:p>
            <a:r>
              <a:rPr lang="en-US" sz="2900" dirty="0"/>
              <a:t>Lecture </a:t>
            </a:r>
            <a:r>
              <a:rPr lang="en-US" sz="2900"/>
              <a:t>no 4</a:t>
            </a:r>
            <a:br>
              <a:rPr lang="en-US" sz="2900" dirty="0"/>
            </a:br>
            <a:br>
              <a:rPr lang="en-US" sz="2900" dirty="0"/>
            </a:br>
            <a:r>
              <a:rPr lang="en-US" sz="2900" dirty="0"/>
              <a:t>corruption in public sector</a:t>
            </a:r>
            <a:br>
              <a:rPr lang="en-US" sz="2900" dirty="0"/>
            </a:br>
            <a:br>
              <a:rPr lang="en-US" sz="2900" dirty="0"/>
            </a:br>
            <a:r>
              <a:rPr lang="en-US" sz="2900" dirty="0"/>
              <a:t>exploiting national government</a:t>
            </a:r>
            <a:br>
              <a:rPr lang="en-US" sz="2900" dirty="0"/>
            </a:br>
            <a:br>
              <a:rPr lang="en-US" sz="2900" dirty="0"/>
            </a:br>
            <a:r>
              <a:rPr lang="en-US" sz="2900" dirty="0"/>
              <a:t>measuring corruption</a:t>
            </a:r>
            <a:br>
              <a:rPr lang="en-US" sz="2900" dirty="0"/>
            </a:br>
            <a:br>
              <a:rPr lang="en-US" sz="2900" dirty="0"/>
            </a:br>
            <a:r>
              <a:rPr lang="en-US" sz="2900" dirty="0"/>
              <a:t>national differences in corruption</a:t>
            </a:r>
          </a:p>
        </p:txBody>
      </p:sp>
    </p:spTree>
    <p:extLst>
      <p:ext uri="{BB962C8B-B14F-4D97-AF65-F5344CB8AC3E}">
        <p14:creationId xmlns:p14="http://schemas.microsoft.com/office/powerpoint/2010/main" val="313738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A851F6F8-283D-324D-9536-103FAE44196A}"/>
              </a:ext>
            </a:extLst>
          </p:cNvPr>
          <p:cNvSpPr>
            <a:spLocks noGrp="1"/>
          </p:cNvSpPr>
          <p:nvPr>
            <p:ph type="title"/>
          </p:nvPr>
        </p:nvSpPr>
        <p:spPr>
          <a:xfrm>
            <a:off x="1019015" y="1093787"/>
            <a:ext cx="3059969" cy="4697413"/>
          </a:xfrm>
        </p:spPr>
        <p:txBody>
          <a:bodyPr>
            <a:normAutofit/>
          </a:bodyPr>
          <a:lstStyle/>
          <a:p>
            <a:r>
              <a:rPr lang="en-US" sz="3300"/>
              <a:t>Transparency international Index and world bank index</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927949-EB4E-A648-BC26-08D4B57865C7}"/>
              </a:ext>
            </a:extLst>
          </p:cNvPr>
          <p:cNvSpPr>
            <a:spLocks noGrp="1"/>
          </p:cNvSpPr>
          <p:nvPr>
            <p:ph idx="1"/>
          </p:nvPr>
        </p:nvSpPr>
        <p:spPr>
          <a:xfrm>
            <a:off x="5215467" y="1093788"/>
            <a:ext cx="5831944" cy="4697413"/>
          </a:xfrm>
        </p:spPr>
        <p:txBody>
          <a:bodyPr>
            <a:normAutofit/>
          </a:bodyPr>
          <a:lstStyle/>
          <a:p>
            <a:r>
              <a:rPr lang="en-US" dirty="0"/>
              <a:t>A variety of corruption measures operates; globally recognized ones are Corruption Perception Index (CPI) and Control of Corruption Index (CCI)</a:t>
            </a:r>
          </a:p>
          <a:p>
            <a:r>
              <a:rPr lang="en-US" dirty="0"/>
              <a:t>CPI is the most widely used measure of corruption; a google search shows the CPI has three times the results of CCI</a:t>
            </a:r>
          </a:p>
        </p:txBody>
      </p:sp>
    </p:spTree>
    <p:extLst>
      <p:ext uri="{BB962C8B-B14F-4D97-AF65-F5344CB8AC3E}">
        <p14:creationId xmlns:p14="http://schemas.microsoft.com/office/powerpoint/2010/main" val="541397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73D98F9F-847A-9643-A68A-90CBDBC8BF87}"/>
              </a:ext>
            </a:extLst>
          </p:cNvPr>
          <p:cNvSpPr>
            <a:spLocks noGrp="1"/>
          </p:cNvSpPr>
          <p:nvPr>
            <p:ph type="title"/>
          </p:nvPr>
        </p:nvSpPr>
        <p:spPr>
          <a:xfrm>
            <a:off x="1019015" y="1093787"/>
            <a:ext cx="3059969" cy="4697413"/>
          </a:xfrm>
        </p:spPr>
        <p:txBody>
          <a:bodyPr>
            <a:normAutofit/>
          </a:bodyPr>
          <a:lstStyle/>
          <a:p>
            <a:r>
              <a:rPr lang="en-US" dirty="0"/>
              <a:t>How CPI works?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4881922-6085-724A-80E1-030AEF7B9537}"/>
              </a:ext>
            </a:extLst>
          </p:cNvPr>
          <p:cNvSpPr>
            <a:spLocks noGrp="1"/>
          </p:cNvSpPr>
          <p:nvPr>
            <p:ph idx="1"/>
          </p:nvPr>
        </p:nvSpPr>
        <p:spPr>
          <a:xfrm>
            <a:off x="5215467" y="1093788"/>
            <a:ext cx="5831944" cy="4697413"/>
          </a:xfrm>
        </p:spPr>
        <p:txBody>
          <a:bodyPr>
            <a:normAutofit/>
          </a:bodyPr>
          <a:lstStyle/>
          <a:p>
            <a:pPr>
              <a:lnSpc>
                <a:spcPct val="110000"/>
              </a:lnSpc>
            </a:pPr>
            <a:r>
              <a:rPr lang="en-US" sz="1700" dirty="0"/>
              <a:t>It was first launched in 1995, based on the research of a young econometrician and then the University of Gottingen, Dr. Johann Graf </a:t>
            </a:r>
            <a:r>
              <a:rPr lang="en-US" sz="1700" dirty="0" err="1"/>
              <a:t>Lamsdorff</a:t>
            </a:r>
            <a:endParaRPr lang="en-US" sz="1700" dirty="0"/>
          </a:p>
          <a:p>
            <a:pPr>
              <a:lnSpc>
                <a:spcPct val="110000"/>
              </a:lnSpc>
            </a:pPr>
            <a:r>
              <a:rPr lang="en-US" sz="1700" dirty="0"/>
              <a:t>It assigns a single numerical number score to a country</a:t>
            </a:r>
          </a:p>
          <a:p>
            <a:pPr>
              <a:lnSpc>
                <a:spcPct val="110000"/>
              </a:lnSpc>
            </a:pPr>
            <a:r>
              <a:rPr lang="en-US" sz="1700" dirty="0"/>
              <a:t>In recognition of uncertainties about the reliability and validity of any single source of evidence, it uses multiple sources.</a:t>
            </a:r>
          </a:p>
          <a:p>
            <a:pPr>
              <a:lnSpc>
                <a:spcPct val="110000"/>
              </a:lnSpc>
            </a:pPr>
            <a:r>
              <a:rPr lang="en-US" sz="1700" dirty="0"/>
              <a:t>It combines up to a dozen quantitative assessments of corruption from multiple sources that cover many countries</a:t>
            </a:r>
          </a:p>
          <a:p>
            <a:pPr>
              <a:lnSpc>
                <a:spcPct val="110000"/>
              </a:lnSpc>
            </a:pPr>
            <a:r>
              <a:rPr lang="en-US" sz="1700" dirty="0"/>
              <a:t>African Development Bank, the Bertelsmann Foundation, the Economist Intelligence Unit, Freedom House, the Political and Economic Risk Consultancy, the World Bank and World Economic Forum </a:t>
            </a:r>
          </a:p>
        </p:txBody>
      </p:sp>
    </p:spTree>
    <p:extLst>
      <p:ext uri="{BB962C8B-B14F-4D97-AF65-F5344CB8AC3E}">
        <p14:creationId xmlns:p14="http://schemas.microsoft.com/office/powerpoint/2010/main" val="3888535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3881035E-0557-1E42-96DB-AD92F2D1744D}"/>
              </a:ext>
            </a:extLst>
          </p:cNvPr>
          <p:cNvSpPr>
            <a:spLocks noGrp="1"/>
          </p:cNvSpPr>
          <p:nvPr>
            <p:ph type="title"/>
          </p:nvPr>
        </p:nvSpPr>
        <p:spPr>
          <a:xfrm>
            <a:off x="1019015" y="1093787"/>
            <a:ext cx="3059969" cy="4697413"/>
          </a:xfrm>
        </p:spPr>
        <p:txBody>
          <a:bodyPr>
            <a:normAutofit/>
          </a:bodyPr>
          <a:lstStyle/>
          <a:p>
            <a:r>
              <a:rPr lang="en-US" dirty="0" err="1"/>
              <a:t>conti</a:t>
            </a:r>
            <a:endParaRPr lang="en-US" dirty="0"/>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342983-9F2A-484F-AB1D-1B64EBC50E0D}"/>
              </a:ext>
            </a:extLst>
          </p:cNvPr>
          <p:cNvSpPr>
            <a:spLocks noGrp="1"/>
          </p:cNvSpPr>
          <p:nvPr>
            <p:ph idx="1"/>
          </p:nvPr>
        </p:nvSpPr>
        <p:spPr>
          <a:xfrm>
            <a:off x="5215467" y="1093788"/>
            <a:ext cx="5831944" cy="4697413"/>
          </a:xfrm>
        </p:spPr>
        <p:txBody>
          <a:bodyPr>
            <a:normAutofit/>
          </a:bodyPr>
          <a:lstStyle/>
          <a:p>
            <a:pPr>
              <a:lnSpc>
                <a:spcPct val="110000"/>
              </a:lnSpc>
            </a:pPr>
            <a:r>
              <a:rPr lang="en-US" sz="1900" dirty="0"/>
              <a:t>CPI makes the assessments are based on the people’s perception who have knowledge and experience of how governments deal with ‘’Capital-intensive’’ projects</a:t>
            </a:r>
          </a:p>
          <a:p>
            <a:pPr>
              <a:lnSpc>
                <a:spcPct val="110000"/>
              </a:lnSpc>
            </a:pPr>
            <a:r>
              <a:rPr lang="en-US" sz="1900" dirty="0"/>
              <a:t>It does not only involve national citizens but also expatriates working on national projects potentially vulnerable to demands for bribes by public officials</a:t>
            </a:r>
          </a:p>
          <a:p>
            <a:pPr>
              <a:lnSpc>
                <a:spcPct val="110000"/>
              </a:lnSpc>
            </a:pPr>
            <a:r>
              <a:rPr lang="en-US" sz="1900" dirty="0"/>
              <a:t>The difference in perspectives, the assessments of domestic and foreign experts tend to correlate highly with each other. </a:t>
            </a:r>
          </a:p>
          <a:p>
            <a:pPr>
              <a:lnSpc>
                <a:spcPct val="110000"/>
              </a:lnSpc>
            </a:pPr>
            <a:r>
              <a:rPr lang="en-US" sz="1900" dirty="0"/>
              <a:t>However, to avoid conflating the views of experts with mass public, TI does not include the results of mass opinion surveys in its CPI ratings.</a:t>
            </a:r>
          </a:p>
        </p:txBody>
      </p:sp>
    </p:spTree>
    <p:extLst>
      <p:ext uri="{BB962C8B-B14F-4D97-AF65-F5344CB8AC3E}">
        <p14:creationId xmlns:p14="http://schemas.microsoft.com/office/powerpoint/2010/main" val="2428634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F7BD89B8-559A-144D-AE37-E77AC52EA87F}"/>
              </a:ext>
            </a:extLst>
          </p:cNvPr>
          <p:cNvSpPr>
            <a:spLocks noGrp="1"/>
          </p:cNvSpPr>
          <p:nvPr>
            <p:ph type="title"/>
          </p:nvPr>
        </p:nvSpPr>
        <p:spPr>
          <a:xfrm>
            <a:off x="1019015" y="1093787"/>
            <a:ext cx="3059969" cy="4697413"/>
          </a:xfrm>
        </p:spPr>
        <p:txBody>
          <a:bodyPr>
            <a:normAutofit/>
          </a:bodyPr>
          <a:lstStyle/>
          <a:p>
            <a:r>
              <a:rPr lang="en-US" dirty="0"/>
              <a:t>No shot-term change</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89D1C0-D487-6049-817D-278E7E9E1053}"/>
              </a:ext>
            </a:extLst>
          </p:cNvPr>
          <p:cNvSpPr>
            <a:spLocks noGrp="1"/>
          </p:cNvSpPr>
          <p:nvPr>
            <p:ph idx="1"/>
          </p:nvPr>
        </p:nvSpPr>
        <p:spPr>
          <a:xfrm>
            <a:off x="5215467" y="1093788"/>
            <a:ext cx="5831944" cy="4697413"/>
          </a:xfrm>
        </p:spPr>
        <p:txBody>
          <a:bodyPr>
            <a:normAutofit/>
          </a:bodyPr>
          <a:lstStyle/>
          <a:p>
            <a:pPr>
              <a:lnSpc>
                <a:spcPct val="110000"/>
              </a:lnSpc>
            </a:pPr>
            <a:r>
              <a:rPr lang="en-US" sz="1700" dirty="0"/>
              <a:t>Neo-institutional theories of reducing corruption predict that changes in political institutions ought to change the behavior of officials.</a:t>
            </a:r>
          </a:p>
          <a:p>
            <a:pPr>
              <a:lnSpc>
                <a:spcPct val="110000"/>
              </a:lnSpc>
            </a:pPr>
            <a:r>
              <a:rPr lang="en-US" sz="1700" dirty="0"/>
              <a:t>Foreign aids aim to reduce corruption in countries with corrupt government, through institutional reforms</a:t>
            </a:r>
          </a:p>
          <a:p>
            <a:pPr>
              <a:lnSpc>
                <a:spcPct val="110000"/>
              </a:lnSpc>
            </a:pPr>
            <a:r>
              <a:rPr lang="en-US" sz="1700" dirty="0"/>
              <a:t>Donor agencies want to see an index of prompt and positive change to justify the spending of billions of dollars</a:t>
            </a:r>
          </a:p>
          <a:p>
            <a:pPr>
              <a:lnSpc>
                <a:spcPct val="110000"/>
              </a:lnSpc>
            </a:pPr>
            <a:r>
              <a:rPr lang="en-US" sz="1700" dirty="0"/>
              <a:t>To see the quick change a year-on-year improvement mechanism can potentially bring the breakthrough</a:t>
            </a:r>
          </a:p>
          <a:p>
            <a:pPr>
              <a:lnSpc>
                <a:spcPct val="110000"/>
              </a:lnSpc>
            </a:pPr>
            <a:r>
              <a:rPr lang="en-US" sz="1700" dirty="0"/>
              <a:t>Governance can be altered within 12 months by a single policy intervention </a:t>
            </a:r>
            <a:r>
              <a:rPr lang="en-US" sz="1700" dirty="0" err="1"/>
              <a:t>i</a:t>
            </a:r>
            <a:r>
              <a:rPr lang="en-US" sz="1700" dirty="0"/>
              <a:t>-e a change in a country’s leader or creation of an institution recommended by international advisers.</a:t>
            </a:r>
          </a:p>
          <a:p>
            <a:pPr>
              <a:lnSpc>
                <a:spcPct val="110000"/>
              </a:lnSpc>
            </a:pPr>
            <a:endParaRPr lang="en-US" sz="1700" dirty="0"/>
          </a:p>
        </p:txBody>
      </p:sp>
    </p:spTree>
    <p:extLst>
      <p:ext uri="{BB962C8B-B14F-4D97-AF65-F5344CB8AC3E}">
        <p14:creationId xmlns:p14="http://schemas.microsoft.com/office/powerpoint/2010/main" val="3278307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EB862645-8E2C-AF49-8DFA-64ECF5F66417}"/>
              </a:ext>
            </a:extLst>
          </p:cNvPr>
          <p:cNvSpPr>
            <a:spLocks noGrp="1"/>
          </p:cNvSpPr>
          <p:nvPr>
            <p:ph type="title"/>
          </p:nvPr>
        </p:nvSpPr>
        <p:spPr>
          <a:xfrm>
            <a:off x="1019015" y="1093787"/>
            <a:ext cx="3059969" cy="4697413"/>
          </a:xfrm>
        </p:spPr>
        <p:txBody>
          <a:bodyPr>
            <a:normAutofit/>
          </a:bodyPr>
          <a:lstStyle/>
          <a:p>
            <a:r>
              <a:rPr lang="en-US" dirty="0"/>
              <a:t>Limitations of national corruption indexes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59DDD46-0164-2A4B-A36A-C93ABB6418C8}"/>
              </a:ext>
            </a:extLst>
          </p:cNvPr>
          <p:cNvSpPr>
            <a:spLocks noGrp="1"/>
          </p:cNvSpPr>
          <p:nvPr>
            <p:ph idx="1"/>
          </p:nvPr>
        </p:nvSpPr>
        <p:spPr>
          <a:xfrm>
            <a:off x="5215467" y="1093788"/>
            <a:ext cx="5831944" cy="4697413"/>
          </a:xfrm>
        </p:spPr>
        <p:txBody>
          <a:bodyPr>
            <a:normAutofit fontScale="85000" lnSpcReduction="20000"/>
          </a:bodyPr>
          <a:lstStyle/>
          <a:p>
            <a:r>
              <a:rPr lang="en-US" dirty="0"/>
              <a:t>People have first-hand experience of corruption at the grass roots, but no one can directly observe corruption in the political system as a whole</a:t>
            </a:r>
          </a:p>
          <a:p>
            <a:r>
              <a:rPr lang="en-US" dirty="0"/>
              <a:t>A single case of grand corruption (identified and confirmed by judicial finding is factual evidence) but it does not necessarily mean that corruption is wide-spread</a:t>
            </a:r>
          </a:p>
          <a:p>
            <a:r>
              <a:rPr lang="en-US" dirty="0"/>
              <a:t>Available official data is sometimes used as evidence for like-wise crimes, at the same time it excludes unrecorded cases of corruption</a:t>
            </a:r>
          </a:p>
          <a:p>
            <a:r>
              <a:rPr lang="en-US" dirty="0"/>
              <a:t>In a country where corruption is relatively of high-level, legal authorities are subject to political pressure to avoid the prosecution</a:t>
            </a:r>
          </a:p>
        </p:txBody>
      </p:sp>
    </p:spTree>
    <p:extLst>
      <p:ext uri="{BB962C8B-B14F-4D97-AF65-F5344CB8AC3E}">
        <p14:creationId xmlns:p14="http://schemas.microsoft.com/office/powerpoint/2010/main" val="2244484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7DA9E02F-0D2F-1543-ACDF-E77D694C1081}"/>
              </a:ext>
            </a:extLst>
          </p:cNvPr>
          <p:cNvSpPr>
            <a:spLocks noGrp="1"/>
          </p:cNvSpPr>
          <p:nvPr>
            <p:ph type="title"/>
          </p:nvPr>
        </p:nvSpPr>
        <p:spPr>
          <a:xfrm>
            <a:off x="1019015" y="1093787"/>
            <a:ext cx="3059969" cy="4697413"/>
          </a:xfrm>
        </p:spPr>
        <p:txBody>
          <a:bodyPr>
            <a:normAutofit/>
          </a:bodyPr>
          <a:lstStyle/>
          <a:p>
            <a:r>
              <a:rPr lang="en-US" dirty="0"/>
              <a:t>National differences in corruption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6DE922-8070-6B45-8909-279747FFE1FA}"/>
              </a:ext>
            </a:extLst>
          </p:cNvPr>
          <p:cNvSpPr>
            <a:spLocks noGrp="1"/>
          </p:cNvSpPr>
          <p:nvPr>
            <p:ph idx="1"/>
          </p:nvPr>
        </p:nvSpPr>
        <p:spPr>
          <a:xfrm>
            <a:off x="5215467" y="1093787"/>
            <a:ext cx="5831944" cy="5275263"/>
          </a:xfrm>
        </p:spPr>
        <p:txBody>
          <a:bodyPr>
            <a:normAutofit/>
          </a:bodyPr>
          <a:lstStyle/>
          <a:p>
            <a:pPr>
              <a:lnSpc>
                <a:spcPct val="110000"/>
              </a:lnSpc>
            </a:pPr>
            <a:r>
              <a:rPr lang="en-US" sz="2000" dirty="0"/>
              <a:t>Hypothesis 1: </a:t>
            </a:r>
            <a:r>
              <a:rPr lang="en-US" sz="2000" i="1" dirty="0"/>
              <a:t>the legacy of early bureaucratization reduces national corruption</a:t>
            </a:r>
          </a:p>
          <a:p>
            <a:pPr>
              <a:lnSpc>
                <a:spcPct val="110000"/>
              </a:lnSpc>
            </a:pPr>
            <a:r>
              <a:rPr lang="en-US" sz="2000" i="1" dirty="0"/>
              <a:t>European states are distinctive to start bureaucratization in 19</a:t>
            </a:r>
            <a:r>
              <a:rPr lang="en-US" sz="2000" i="1" baseline="30000" dirty="0"/>
              <a:t>th</a:t>
            </a:r>
            <a:r>
              <a:rPr lang="en-US" sz="2000" i="1" dirty="0"/>
              <a:t> century, </a:t>
            </a:r>
            <a:r>
              <a:rPr lang="en-US" sz="2000" i="1" dirty="0" err="1"/>
              <a:t>e.g</a:t>
            </a:r>
            <a:r>
              <a:rPr lang="en-US" sz="2000" i="1" dirty="0"/>
              <a:t>, France institutionalized bureaucratic procedures for national security and economic development, where public officials were expected to meet bureaucratic standards long before the beginning of nationwide delivery of social services of the contemporary well-fare state </a:t>
            </a:r>
            <a:r>
              <a:rPr lang="en-US" sz="2000" i="1" dirty="0" err="1"/>
              <a:t>i</a:t>
            </a:r>
            <a:r>
              <a:rPr lang="en-US" sz="2000" i="1" dirty="0"/>
              <a:t>-e delivery of pension system for old people without favor from political patron</a:t>
            </a:r>
          </a:p>
          <a:p>
            <a:pPr marL="0" indent="0">
              <a:lnSpc>
                <a:spcPct val="110000"/>
              </a:lnSpc>
              <a:buNone/>
            </a:pPr>
            <a:r>
              <a:rPr lang="en-US" sz="2000" i="1" dirty="0"/>
              <a:t> </a:t>
            </a:r>
          </a:p>
        </p:txBody>
      </p:sp>
    </p:spTree>
    <p:extLst>
      <p:ext uri="{BB962C8B-B14F-4D97-AF65-F5344CB8AC3E}">
        <p14:creationId xmlns:p14="http://schemas.microsoft.com/office/powerpoint/2010/main" val="565281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6BACEA29-BFB4-9448-97F3-A7E4BA26263F}"/>
              </a:ext>
            </a:extLst>
          </p:cNvPr>
          <p:cNvSpPr>
            <a:spLocks noGrp="1"/>
          </p:cNvSpPr>
          <p:nvPr>
            <p:ph type="title"/>
          </p:nvPr>
        </p:nvSpPr>
        <p:spPr>
          <a:xfrm>
            <a:off x="1019015" y="1093787"/>
            <a:ext cx="3059969" cy="4697413"/>
          </a:xfrm>
        </p:spPr>
        <p:txBody>
          <a:bodyPr>
            <a:normAutofit/>
          </a:bodyPr>
          <a:lstStyle/>
          <a:p>
            <a:r>
              <a:rPr lang="en-US" dirty="0" err="1"/>
              <a:t>conti</a:t>
            </a:r>
            <a:endParaRPr lang="en-US" dirty="0"/>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795CA6B-D283-CA47-9416-96C0EDC255A3}"/>
              </a:ext>
            </a:extLst>
          </p:cNvPr>
          <p:cNvSpPr>
            <a:spLocks noGrp="1"/>
          </p:cNvSpPr>
          <p:nvPr>
            <p:ph idx="1"/>
          </p:nvPr>
        </p:nvSpPr>
        <p:spPr>
          <a:xfrm>
            <a:off x="5215467" y="636588"/>
            <a:ext cx="5831944" cy="5864225"/>
          </a:xfrm>
        </p:spPr>
        <p:txBody>
          <a:bodyPr>
            <a:normAutofit/>
          </a:bodyPr>
          <a:lstStyle/>
          <a:p>
            <a:pPr>
              <a:lnSpc>
                <a:spcPct val="110000"/>
              </a:lnSpc>
            </a:pPr>
            <a:r>
              <a:rPr lang="en-US" sz="1700" dirty="0"/>
              <a:t>Hypothesis 2: </a:t>
            </a:r>
            <a:r>
              <a:rPr lang="en-US" sz="1700" i="1" dirty="0"/>
              <a:t>legacy of colonialism increases corruption</a:t>
            </a:r>
          </a:p>
          <a:p>
            <a:pPr>
              <a:lnSpc>
                <a:spcPct val="110000"/>
              </a:lnSpc>
            </a:pPr>
            <a:r>
              <a:rPr lang="en-US" sz="1700" i="1" dirty="0"/>
              <a:t>In many colonies basic social and economic conditions for institutionalizing bureaucracy are absent, (why)?</a:t>
            </a:r>
          </a:p>
          <a:p>
            <a:pPr>
              <a:lnSpc>
                <a:spcPct val="110000"/>
              </a:lnSpc>
            </a:pPr>
            <a:r>
              <a:rPr lang="en-US" sz="1700" i="1" dirty="0"/>
              <a:t>Imperial authorities relied on the indigenous leaders where services delivered in an unbureaucratic way followed by national traditions</a:t>
            </a:r>
          </a:p>
          <a:p>
            <a:pPr>
              <a:lnSpc>
                <a:spcPct val="110000"/>
              </a:lnSpc>
            </a:pPr>
            <a:r>
              <a:rPr lang="en-US" sz="1700" i="1" dirty="0"/>
              <a:t>To imperial authorities, bureaucratization also meant losing support of traditional rulers who resisted bureaucratization and believed that it is inconsistent with national traditions</a:t>
            </a:r>
          </a:p>
          <a:p>
            <a:pPr>
              <a:lnSpc>
                <a:spcPct val="110000"/>
              </a:lnSpc>
            </a:pPr>
            <a:r>
              <a:rPr lang="en-US" sz="1700" i="1" dirty="0"/>
              <a:t>After the colonial powers left their colonies, the power went into the hands of local leaders who continued corrupt and unbureaucratic practices in their respective premises of power </a:t>
            </a:r>
          </a:p>
          <a:p>
            <a:pPr>
              <a:lnSpc>
                <a:spcPct val="110000"/>
              </a:lnSpc>
            </a:pPr>
            <a:endParaRPr lang="en-US" sz="1700" i="1" dirty="0"/>
          </a:p>
        </p:txBody>
      </p:sp>
    </p:spTree>
    <p:extLst>
      <p:ext uri="{BB962C8B-B14F-4D97-AF65-F5344CB8AC3E}">
        <p14:creationId xmlns:p14="http://schemas.microsoft.com/office/powerpoint/2010/main" val="3267556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857C99F8-5208-824F-8659-383B0F942FD6}"/>
              </a:ext>
            </a:extLst>
          </p:cNvPr>
          <p:cNvSpPr>
            <a:spLocks noGrp="1"/>
          </p:cNvSpPr>
          <p:nvPr>
            <p:ph type="title"/>
          </p:nvPr>
        </p:nvSpPr>
        <p:spPr>
          <a:xfrm>
            <a:off x="1019015" y="1093787"/>
            <a:ext cx="3059969" cy="4697413"/>
          </a:xfrm>
        </p:spPr>
        <p:txBody>
          <a:bodyPr>
            <a:normAutofit/>
          </a:bodyPr>
          <a:lstStyle/>
          <a:p>
            <a:r>
              <a:rPr lang="en-US" dirty="0" err="1"/>
              <a:t>conti</a:t>
            </a:r>
            <a:endParaRPr lang="en-US" dirty="0"/>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90577EF-688B-C74D-8425-562BCF6E82A3}"/>
              </a:ext>
            </a:extLst>
          </p:cNvPr>
          <p:cNvSpPr>
            <a:spLocks noGrp="1"/>
          </p:cNvSpPr>
          <p:nvPr>
            <p:ph idx="1"/>
          </p:nvPr>
        </p:nvSpPr>
        <p:spPr>
          <a:xfrm>
            <a:off x="5215467" y="1093788"/>
            <a:ext cx="6306608" cy="5237162"/>
          </a:xfrm>
        </p:spPr>
        <p:txBody>
          <a:bodyPr>
            <a:normAutofit/>
          </a:bodyPr>
          <a:lstStyle/>
          <a:p>
            <a:pPr>
              <a:lnSpc>
                <a:spcPct val="110000"/>
              </a:lnSpc>
            </a:pPr>
            <a:r>
              <a:rPr lang="en-US" sz="2000" dirty="0"/>
              <a:t>Hypothesis 3: Democratic institutions reduce corruption</a:t>
            </a:r>
          </a:p>
          <a:p>
            <a:pPr>
              <a:lnSpc>
                <a:spcPct val="110000"/>
              </a:lnSpc>
            </a:pPr>
            <a:r>
              <a:rPr lang="en-US" sz="2000" dirty="0"/>
              <a:t>After the fall of Berlin wall in 1989, democratization of institutions led an abrupt transformation of political institutions</a:t>
            </a:r>
          </a:p>
          <a:p>
            <a:pPr>
              <a:lnSpc>
                <a:spcPct val="110000"/>
              </a:lnSpc>
            </a:pPr>
            <a:r>
              <a:rPr lang="en-US" sz="2000" dirty="0"/>
              <a:t>The belief implied that a legacy of corruption can be overcome by introducing democratic institutions that can hold public officials accountable to public</a:t>
            </a:r>
          </a:p>
          <a:p>
            <a:pPr>
              <a:lnSpc>
                <a:spcPct val="110000"/>
              </a:lnSpc>
            </a:pPr>
            <a:r>
              <a:rPr lang="en-US" sz="2000" dirty="0"/>
              <a:t>Freedom of speech for fair and transparent elections is required, free press and social media offer means for citizens to raise their voice</a:t>
            </a:r>
          </a:p>
        </p:txBody>
      </p:sp>
    </p:spTree>
    <p:extLst>
      <p:ext uri="{BB962C8B-B14F-4D97-AF65-F5344CB8AC3E}">
        <p14:creationId xmlns:p14="http://schemas.microsoft.com/office/powerpoint/2010/main" val="274593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15949CDA-8941-1A45-9E53-066C57A55724}"/>
              </a:ext>
            </a:extLst>
          </p:cNvPr>
          <p:cNvSpPr>
            <a:spLocks noGrp="1"/>
          </p:cNvSpPr>
          <p:nvPr>
            <p:ph type="title"/>
          </p:nvPr>
        </p:nvSpPr>
        <p:spPr>
          <a:xfrm>
            <a:off x="1019015" y="1093787"/>
            <a:ext cx="3059969" cy="4697413"/>
          </a:xfrm>
        </p:spPr>
        <p:txBody>
          <a:bodyPr>
            <a:normAutofit/>
          </a:bodyPr>
          <a:lstStyle/>
          <a:p>
            <a:r>
              <a:rPr lang="en-US" dirty="0" err="1"/>
              <a:t>conti</a:t>
            </a:r>
            <a:endParaRPr lang="en-US" dirty="0"/>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FCE62A2-EB4F-E343-A8CD-5952E535D38B}"/>
              </a:ext>
            </a:extLst>
          </p:cNvPr>
          <p:cNvSpPr>
            <a:spLocks noGrp="1"/>
          </p:cNvSpPr>
          <p:nvPr>
            <p:ph idx="1"/>
          </p:nvPr>
        </p:nvSpPr>
        <p:spPr>
          <a:xfrm>
            <a:off x="5215467" y="1093788"/>
            <a:ext cx="5831944" cy="4697413"/>
          </a:xfrm>
        </p:spPr>
        <p:txBody>
          <a:bodyPr>
            <a:normAutofit/>
          </a:bodyPr>
          <a:lstStyle/>
          <a:p>
            <a:pPr>
              <a:lnSpc>
                <a:spcPct val="110000"/>
              </a:lnSpc>
            </a:pPr>
            <a:r>
              <a:rPr lang="en-US" sz="1700"/>
              <a:t>Hypothesis 4: </a:t>
            </a:r>
            <a:r>
              <a:rPr lang="en-US" sz="1700" i="1"/>
              <a:t>the greater the importance of foreign aid, to a national economy, the higher the level of national corruption</a:t>
            </a:r>
          </a:p>
          <a:p>
            <a:pPr>
              <a:lnSpc>
                <a:spcPct val="110000"/>
              </a:lnSpc>
            </a:pPr>
            <a:r>
              <a:rPr lang="en-US" sz="1700" i="1"/>
              <a:t>Developing countries receive money from foreign aid agencies and multinational corporation exploiting their nature resources</a:t>
            </a:r>
          </a:p>
          <a:p>
            <a:pPr>
              <a:lnSpc>
                <a:spcPct val="110000"/>
              </a:lnSpc>
            </a:pPr>
            <a:r>
              <a:rPr lang="en-US" sz="1700" i="1"/>
              <a:t>Foreign aid is a significant source of national revenue of developing countries, WB gives billions to spend on capital-intensive projects</a:t>
            </a:r>
          </a:p>
          <a:p>
            <a:pPr>
              <a:lnSpc>
                <a:spcPct val="110000"/>
              </a:lnSpc>
            </a:pPr>
            <a:r>
              <a:rPr lang="en-US" sz="1700" i="1"/>
              <a:t>Unfortunately, the economic criteria that qualifies a country to receive foreign aid does not include “good governance”</a:t>
            </a:r>
          </a:p>
          <a:p>
            <a:pPr>
              <a:lnSpc>
                <a:spcPct val="110000"/>
              </a:lnSpc>
            </a:pPr>
            <a:r>
              <a:rPr lang="en-US" sz="1700" i="1"/>
              <a:t>Politicians sell licenses to multinational companies to extract and sell these resources in global markets, while the money comes from selling licenses goes in foreign bank accounts</a:t>
            </a:r>
            <a:endParaRPr lang="en-US" sz="1700"/>
          </a:p>
        </p:txBody>
      </p:sp>
    </p:spTree>
    <p:extLst>
      <p:ext uri="{BB962C8B-B14F-4D97-AF65-F5344CB8AC3E}">
        <p14:creationId xmlns:p14="http://schemas.microsoft.com/office/powerpoint/2010/main" val="1895468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3"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4"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3"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5"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8"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30"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9"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4" name="Title 3">
            <a:extLst>
              <a:ext uri="{FF2B5EF4-FFF2-40B4-BE49-F238E27FC236}">
                <a16:creationId xmlns:a16="http://schemas.microsoft.com/office/drawing/2014/main" id="{C8B1D088-6C82-5B47-A4B9-B85C0EADF4A8}"/>
              </a:ext>
            </a:extLst>
          </p:cNvPr>
          <p:cNvSpPr>
            <a:spLocks noGrp="1"/>
          </p:cNvSpPr>
          <p:nvPr>
            <p:ph type="title"/>
          </p:nvPr>
        </p:nvSpPr>
        <p:spPr>
          <a:xfrm>
            <a:off x="1019015" y="1093787"/>
            <a:ext cx="3059969" cy="4697413"/>
          </a:xfrm>
        </p:spPr>
        <p:txBody>
          <a:bodyPr>
            <a:normAutofit/>
          </a:bodyPr>
          <a:lstStyle/>
          <a:p>
            <a:r>
              <a:rPr lang="en-US" dirty="0"/>
              <a:t>Corruption in public sector </a:t>
            </a:r>
          </a:p>
        </p:txBody>
      </p:sp>
      <p:sp useBgFill="1">
        <p:nvSpPr>
          <p:cNvPr id="41"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A6ECCEE0-494F-7342-8153-BB83F9101177}"/>
              </a:ext>
            </a:extLst>
          </p:cNvPr>
          <p:cNvSpPr>
            <a:spLocks noGrp="1"/>
          </p:cNvSpPr>
          <p:nvPr>
            <p:ph idx="1"/>
          </p:nvPr>
        </p:nvSpPr>
        <p:spPr>
          <a:xfrm>
            <a:off x="5215467" y="1093788"/>
            <a:ext cx="5831944" cy="4697413"/>
          </a:xfrm>
        </p:spPr>
        <p:txBody>
          <a:bodyPr>
            <a:normAutofit lnSpcReduction="10000"/>
          </a:bodyPr>
          <a:lstStyle/>
          <a:p>
            <a:r>
              <a:rPr lang="en-US" sz="2200" noProof="1"/>
              <a:t>The word ‘’public sector’’ generally includes all agencies, authorities and public offices and commissions that are responsible to ensure the provision of public goods and services</a:t>
            </a:r>
          </a:p>
          <a:p>
            <a:r>
              <a:rPr lang="en-US" sz="2200" noProof="1"/>
              <a:t>Considering corruption in public sector is perceived to be contradictory to duties and obligations of public sector </a:t>
            </a:r>
          </a:p>
          <a:p>
            <a:r>
              <a:rPr lang="en-US" sz="2200" noProof="1"/>
              <a:t>It refers to failure and betrayal of fundamental norms of professionalism of public servants to honestly serve public interest </a:t>
            </a:r>
          </a:p>
          <a:p>
            <a:pPr marL="0" indent="0" algn="r">
              <a:buFontTx/>
              <a:buNone/>
            </a:pPr>
            <a:r>
              <a:rPr lang="en-US" sz="2200" i="1" noProof="1"/>
              <a:t>Whitton 1994</a:t>
            </a:r>
            <a:endParaRPr lang="en-US" sz="2200" dirty="0"/>
          </a:p>
        </p:txBody>
      </p:sp>
    </p:spTree>
    <p:extLst>
      <p:ext uri="{BB962C8B-B14F-4D97-AF65-F5344CB8AC3E}">
        <p14:creationId xmlns:p14="http://schemas.microsoft.com/office/powerpoint/2010/main" val="1661156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D714BCE8-3A9B-A34B-80CF-385A078247FD}"/>
              </a:ext>
            </a:extLst>
          </p:cNvPr>
          <p:cNvSpPr>
            <a:spLocks noGrp="1"/>
          </p:cNvSpPr>
          <p:nvPr>
            <p:ph type="title"/>
          </p:nvPr>
        </p:nvSpPr>
        <p:spPr>
          <a:xfrm>
            <a:off x="1019015" y="1093787"/>
            <a:ext cx="3059969" cy="4697413"/>
          </a:xfrm>
        </p:spPr>
        <p:txBody>
          <a:bodyPr>
            <a:normAutofit/>
          </a:bodyPr>
          <a:lstStyle/>
          <a:p>
            <a:r>
              <a:rPr lang="en-US" dirty="0"/>
              <a:t>Public sector actors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F08086-D718-594B-9CBA-7AEC77DA24FF}"/>
              </a:ext>
            </a:extLst>
          </p:cNvPr>
          <p:cNvSpPr>
            <a:spLocks noGrp="1"/>
          </p:cNvSpPr>
          <p:nvPr>
            <p:ph idx="1"/>
          </p:nvPr>
        </p:nvSpPr>
        <p:spPr>
          <a:xfrm>
            <a:off x="5215467" y="1093788"/>
            <a:ext cx="5831944" cy="4697413"/>
          </a:xfrm>
        </p:spPr>
        <p:txBody>
          <a:bodyPr>
            <a:normAutofit/>
          </a:bodyPr>
          <a:lstStyle/>
          <a:p>
            <a:r>
              <a:rPr lang="en-US" dirty="0"/>
              <a:t>Politicians </a:t>
            </a:r>
          </a:p>
          <a:p>
            <a:r>
              <a:rPr lang="en-US" dirty="0"/>
              <a:t>Bureaucrats </a:t>
            </a:r>
          </a:p>
          <a:p>
            <a:r>
              <a:rPr lang="en-US" dirty="0"/>
              <a:t>Public….?</a:t>
            </a:r>
          </a:p>
          <a:p>
            <a:r>
              <a:rPr lang="en-US" dirty="0"/>
              <a:t>Exploitation of National Government but how and by whom?</a:t>
            </a:r>
          </a:p>
        </p:txBody>
      </p:sp>
    </p:spTree>
    <p:extLst>
      <p:ext uri="{BB962C8B-B14F-4D97-AF65-F5344CB8AC3E}">
        <p14:creationId xmlns:p14="http://schemas.microsoft.com/office/powerpoint/2010/main" val="3825052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A18E8930-C836-4341-B689-8CA09147280D}"/>
              </a:ext>
            </a:extLst>
          </p:cNvPr>
          <p:cNvSpPr>
            <a:spLocks noGrp="1"/>
          </p:cNvSpPr>
          <p:nvPr>
            <p:ph type="title"/>
          </p:nvPr>
        </p:nvSpPr>
        <p:spPr>
          <a:xfrm>
            <a:off x="1019015" y="1093787"/>
            <a:ext cx="3059969" cy="4697413"/>
          </a:xfrm>
        </p:spPr>
        <p:txBody>
          <a:bodyPr>
            <a:normAutofit/>
          </a:bodyPr>
          <a:lstStyle/>
          <a:p>
            <a:r>
              <a:rPr lang="en-US" dirty="0"/>
              <a:t>Exploiting national government </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6B55FB9-C0DE-DA45-BF22-F74734854949}"/>
              </a:ext>
            </a:extLst>
          </p:cNvPr>
          <p:cNvSpPr>
            <a:spLocks noGrp="1"/>
          </p:cNvSpPr>
          <p:nvPr>
            <p:ph idx="1"/>
          </p:nvPr>
        </p:nvSpPr>
        <p:spPr>
          <a:xfrm>
            <a:off x="5215467" y="1093788"/>
            <a:ext cx="5831944" cy="4697413"/>
          </a:xfrm>
        </p:spPr>
        <p:txBody>
          <a:bodyPr>
            <a:normAutofit fontScale="92500" lnSpcReduction="20000"/>
          </a:bodyPr>
          <a:lstStyle/>
          <a:p>
            <a:pPr>
              <a:lnSpc>
                <a:spcPct val="110000"/>
              </a:lnSpc>
            </a:pPr>
            <a:r>
              <a:rPr lang="en-US" dirty="0"/>
              <a:t>The corrupt exploitation of govt involves collusion between public officials and private-sector actors</a:t>
            </a:r>
          </a:p>
          <a:p>
            <a:pPr>
              <a:lnSpc>
                <a:spcPct val="110000"/>
              </a:lnSpc>
            </a:pPr>
            <a:r>
              <a:rPr lang="en-US" dirty="0"/>
              <a:t>National govt has the authority to make decisions of public spending; decision making process is concentrated to top level officials of govt</a:t>
            </a:r>
          </a:p>
          <a:p>
            <a:pPr>
              <a:lnSpc>
                <a:spcPct val="110000"/>
              </a:lnSpc>
            </a:pPr>
            <a:r>
              <a:rPr lang="en-US" dirty="0"/>
              <a:t>Contractor must invest substantial amount of money, time and effort to obtain a contract</a:t>
            </a:r>
          </a:p>
          <a:p>
            <a:pPr>
              <a:lnSpc>
                <a:spcPct val="110000"/>
              </a:lnSpc>
            </a:pPr>
            <a:r>
              <a:rPr lang="en-US" dirty="0"/>
              <a:t>But what if the decision is made by hook or crook even more effort is required to find out who to influence and how, how much money to be paid as bribes to get the contract</a:t>
            </a:r>
          </a:p>
        </p:txBody>
      </p:sp>
    </p:spTree>
    <p:extLst>
      <p:ext uri="{BB962C8B-B14F-4D97-AF65-F5344CB8AC3E}">
        <p14:creationId xmlns:p14="http://schemas.microsoft.com/office/powerpoint/2010/main" val="402642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9879B90B-D112-2B4C-917A-79C949E161E9}"/>
              </a:ext>
            </a:extLst>
          </p:cNvPr>
          <p:cNvSpPr>
            <a:spLocks noGrp="1"/>
          </p:cNvSpPr>
          <p:nvPr>
            <p:ph type="title"/>
          </p:nvPr>
        </p:nvSpPr>
        <p:spPr>
          <a:xfrm>
            <a:off x="1019015" y="1093787"/>
            <a:ext cx="3059969" cy="4697413"/>
          </a:xfrm>
        </p:spPr>
        <p:txBody>
          <a:bodyPr>
            <a:normAutofit/>
          </a:bodyPr>
          <a:lstStyle/>
          <a:p>
            <a:r>
              <a:rPr lang="en-US" dirty="0" err="1"/>
              <a:t>conti</a:t>
            </a:r>
            <a:endParaRPr lang="en-US" dirty="0"/>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FFBC90C-97F4-0B47-B850-B293E97FBA01}"/>
              </a:ext>
            </a:extLst>
          </p:cNvPr>
          <p:cNvSpPr>
            <a:spLocks noGrp="1"/>
          </p:cNvSpPr>
          <p:nvPr>
            <p:ph idx="1"/>
          </p:nvPr>
        </p:nvSpPr>
        <p:spPr>
          <a:xfrm>
            <a:off x="5215467" y="1093788"/>
            <a:ext cx="5831944" cy="4697413"/>
          </a:xfrm>
        </p:spPr>
        <p:txBody>
          <a:bodyPr>
            <a:normAutofit fontScale="92500" lnSpcReduction="10000"/>
          </a:bodyPr>
          <a:lstStyle/>
          <a:p>
            <a:r>
              <a:rPr lang="en-US" dirty="0"/>
              <a:t>A company should be capable of spending sufficient capital to deal with delays by govt and pay bribes to officials whose signature is required to release payments</a:t>
            </a:r>
          </a:p>
          <a:p>
            <a:r>
              <a:rPr lang="en-US" dirty="0"/>
              <a:t>The amount of capital required to exploit national govt is far beyond the amount of money paid to corrupt local official to deliver services to ordinary people</a:t>
            </a:r>
          </a:p>
          <a:p>
            <a:r>
              <a:rPr lang="en-US" dirty="0"/>
              <a:t>$2 trillion annually is diverted from procurement budgets to benefit public and private sector elites (TI 2014)</a:t>
            </a:r>
          </a:p>
          <a:p>
            <a:pPr marL="0" indent="0" algn="r">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3217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54AC4E29-C29B-FB46-BAC2-69A24F382D96}"/>
              </a:ext>
            </a:extLst>
          </p:cNvPr>
          <p:cNvSpPr>
            <a:spLocks noGrp="1"/>
          </p:cNvSpPr>
          <p:nvPr>
            <p:ph type="title"/>
          </p:nvPr>
        </p:nvSpPr>
        <p:spPr>
          <a:xfrm>
            <a:off x="1019015" y="1093787"/>
            <a:ext cx="3059969" cy="4697413"/>
          </a:xfrm>
        </p:spPr>
        <p:txBody>
          <a:bodyPr>
            <a:normAutofit/>
          </a:bodyPr>
          <a:lstStyle/>
          <a:p>
            <a:r>
              <a:rPr lang="en-US" dirty="0" err="1"/>
              <a:t>conti</a:t>
            </a:r>
            <a:endParaRPr lang="en-US" dirty="0"/>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FFFA46B-30C6-EB4A-8F2F-7834F4697398}"/>
              </a:ext>
            </a:extLst>
          </p:cNvPr>
          <p:cNvSpPr>
            <a:spLocks noGrp="1"/>
          </p:cNvSpPr>
          <p:nvPr>
            <p:ph idx="1"/>
          </p:nvPr>
        </p:nvSpPr>
        <p:spPr>
          <a:xfrm>
            <a:off x="5215467" y="1093788"/>
            <a:ext cx="5831944" cy="4697413"/>
          </a:xfrm>
        </p:spPr>
        <p:txBody>
          <a:bodyPr>
            <a:normAutofit/>
          </a:bodyPr>
          <a:lstStyle/>
          <a:p>
            <a:r>
              <a:rPr lang="en-US" dirty="0"/>
              <a:t>To become a millionaire in our country does not necessarily need to have a good head or specialized knowledge. Often, it is enough to have active support in government, the parliament, local power structure and law enforcement agencies</a:t>
            </a:r>
          </a:p>
          <a:p>
            <a:pPr marL="0" indent="0" algn="r">
              <a:buNone/>
            </a:pPr>
            <a:r>
              <a:rPr lang="en-US" dirty="0"/>
              <a:t>Petr </a:t>
            </a:r>
            <a:r>
              <a:rPr lang="en-US" dirty="0" err="1"/>
              <a:t>Aven</a:t>
            </a:r>
            <a:endParaRPr lang="en-US" dirty="0"/>
          </a:p>
        </p:txBody>
      </p:sp>
    </p:spTree>
    <p:extLst>
      <p:ext uri="{BB962C8B-B14F-4D97-AF65-F5344CB8AC3E}">
        <p14:creationId xmlns:p14="http://schemas.microsoft.com/office/powerpoint/2010/main" val="832399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DC835978-52CA-E742-8031-473B95ECF3DB}"/>
              </a:ext>
            </a:extLst>
          </p:cNvPr>
          <p:cNvSpPr>
            <a:spLocks noGrp="1"/>
          </p:cNvSpPr>
          <p:nvPr>
            <p:ph type="title"/>
          </p:nvPr>
        </p:nvSpPr>
        <p:spPr>
          <a:xfrm>
            <a:off x="1019015" y="1093787"/>
            <a:ext cx="3059969" cy="4697413"/>
          </a:xfrm>
        </p:spPr>
        <p:txBody>
          <a:bodyPr>
            <a:normAutofit/>
          </a:bodyPr>
          <a:lstStyle/>
          <a:p>
            <a:r>
              <a:rPr lang="en-US" dirty="0"/>
              <a:t>Projects in low-income countries and high-income countries</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37B7E19-ED53-A34F-8CFD-387FA8436E54}"/>
              </a:ext>
            </a:extLst>
          </p:cNvPr>
          <p:cNvSpPr>
            <a:spLocks noGrp="1"/>
          </p:cNvSpPr>
          <p:nvPr>
            <p:ph idx="1"/>
          </p:nvPr>
        </p:nvSpPr>
        <p:spPr>
          <a:xfrm>
            <a:off x="5215467" y="1093788"/>
            <a:ext cx="5831944" cy="4697413"/>
          </a:xfrm>
        </p:spPr>
        <p:txBody>
          <a:bodyPr>
            <a:normAutofit/>
          </a:bodyPr>
          <a:lstStyle/>
          <a:p>
            <a:pPr>
              <a:lnSpc>
                <a:spcPct val="110000"/>
              </a:lnSpc>
            </a:pPr>
            <a:r>
              <a:rPr lang="en-US" dirty="0"/>
              <a:t>In high-income economies social services tend to consume the largest share of national income while in low-income and middle-income countries capital-intensive projects attain higher percentage of GDP but why is it so…?</a:t>
            </a:r>
          </a:p>
          <a:p>
            <a:pPr>
              <a:lnSpc>
                <a:spcPct val="110000"/>
              </a:lnSpc>
            </a:pPr>
            <a:r>
              <a:rPr lang="en-US" dirty="0"/>
              <a:t>However, where national income is lower and where bureaucratic and democratic constraints (institutions) are weaker, public spending is vulnerable to “Kleptocracy”, that is rule by the thieves. </a:t>
            </a:r>
          </a:p>
        </p:txBody>
      </p:sp>
    </p:spTree>
    <p:extLst>
      <p:ext uri="{BB962C8B-B14F-4D97-AF65-F5344CB8AC3E}">
        <p14:creationId xmlns:p14="http://schemas.microsoft.com/office/powerpoint/2010/main" val="189775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D97278ED-17A4-EE48-87BC-D37B6DA8A35E}"/>
              </a:ext>
            </a:extLst>
          </p:cNvPr>
          <p:cNvSpPr>
            <a:spLocks noGrp="1"/>
          </p:cNvSpPr>
          <p:nvPr>
            <p:ph type="title"/>
          </p:nvPr>
        </p:nvSpPr>
        <p:spPr>
          <a:xfrm>
            <a:off x="1019015" y="1093787"/>
            <a:ext cx="3059969" cy="4697413"/>
          </a:xfrm>
        </p:spPr>
        <p:txBody>
          <a:bodyPr>
            <a:normAutofit/>
          </a:bodyPr>
          <a:lstStyle/>
          <a:p>
            <a:r>
              <a:rPr lang="en-US" dirty="0"/>
              <a:t>Measuring national corruption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470FF98-3D58-2D4F-AA68-7B29D9BE5DD7}"/>
              </a:ext>
            </a:extLst>
          </p:cNvPr>
          <p:cNvSpPr>
            <a:spLocks noGrp="1"/>
          </p:cNvSpPr>
          <p:nvPr>
            <p:ph idx="1"/>
          </p:nvPr>
        </p:nvSpPr>
        <p:spPr>
          <a:xfrm>
            <a:off x="5215467" y="1093788"/>
            <a:ext cx="5831944" cy="4697413"/>
          </a:xfrm>
        </p:spPr>
        <p:txBody>
          <a:bodyPr>
            <a:normAutofit lnSpcReduction="10000"/>
          </a:bodyPr>
          <a:lstStyle/>
          <a:p>
            <a:pPr>
              <a:lnSpc>
                <a:spcPct val="110000"/>
              </a:lnSpc>
            </a:pPr>
            <a:r>
              <a:rPr lang="en-US" dirty="0"/>
              <a:t>To assess the scale of national corruption is a challenge, its blatant nature means that the validity of any measure can be questioned</a:t>
            </a:r>
          </a:p>
          <a:p>
            <a:pPr>
              <a:lnSpc>
                <a:spcPct val="110000"/>
              </a:lnSpc>
            </a:pPr>
            <a:r>
              <a:rPr lang="en-US" dirty="0"/>
              <a:t>The demand of policymakers for quantitative political measures has stimulated the creation of many measures of qualities of governance</a:t>
            </a:r>
          </a:p>
          <a:p>
            <a:pPr>
              <a:lnSpc>
                <a:spcPct val="110000"/>
              </a:lnSpc>
            </a:pPr>
            <a:r>
              <a:rPr lang="en-US" dirty="0"/>
              <a:t>International organizations such WB and UN agencies; other non-govt agencies have produced measures with global reach</a:t>
            </a:r>
          </a:p>
        </p:txBody>
      </p:sp>
    </p:spTree>
    <p:extLst>
      <p:ext uri="{BB962C8B-B14F-4D97-AF65-F5344CB8AC3E}">
        <p14:creationId xmlns:p14="http://schemas.microsoft.com/office/powerpoint/2010/main" val="1585469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21733E24-5D36-6049-8804-29B5A7E48195}"/>
              </a:ext>
            </a:extLst>
          </p:cNvPr>
          <p:cNvSpPr>
            <a:spLocks noGrp="1"/>
          </p:cNvSpPr>
          <p:nvPr>
            <p:ph type="title"/>
          </p:nvPr>
        </p:nvSpPr>
        <p:spPr>
          <a:xfrm>
            <a:off x="1019015" y="1093787"/>
            <a:ext cx="3059969" cy="4697413"/>
          </a:xfrm>
        </p:spPr>
        <p:txBody>
          <a:bodyPr>
            <a:normAutofit/>
          </a:bodyPr>
          <a:lstStyle/>
          <a:p>
            <a:r>
              <a:rPr lang="en-US" dirty="0"/>
              <a:t>Criterions of measuring corruption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5155997-A906-6D4D-988C-B87E29155E17}"/>
              </a:ext>
            </a:extLst>
          </p:cNvPr>
          <p:cNvSpPr>
            <a:spLocks noGrp="1"/>
          </p:cNvSpPr>
          <p:nvPr>
            <p:ph idx="1"/>
          </p:nvPr>
        </p:nvSpPr>
        <p:spPr>
          <a:xfrm>
            <a:off x="5215467" y="1093788"/>
            <a:ext cx="5831944" cy="4697413"/>
          </a:xfrm>
        </p:spPr>
        <p:txBody>
          <a:bodyPr>
            <a:normAutofit/>
          </a:bodyPr>
          <a:lstStyle/>
          <a:p>
            <a:pPr>
              <a:lnSpc>
                <a:spcPct val="110000"/>
              </a:lnSpc>
            </a:pPr>
            <a:r>
              <a:rPr lang="en-US" sz="2000" dirty="0"/>
              <a:t>Reliability: is the standard criterion for assessing an index, that is a high degree of statistical agreement between indexes created by applying different methods</a:t>
            </a:r>
          </a:p>
          <a:p>
            <a:pPr>
              <a:lnSpc>
                <a:spcPct val="110000"/>
              </a:lnSpc>
            </a:pPr>
            <a:r>
              <a:rPr lang="en-US" sz="2000" dirty="0"/>
              <a:t>Validity: it requires independent evidence of corruption; consensus among evaluators is not proof of validity</a:t>
            </a:r>
          </a:p>
          <a:p>
            <a:pPr>
              <a:lnSpc>
                <a:spcPct val="110000"/>
              </a:lnSpc>
            </a:pPr>
            <a:r>
              <a:rPr lang="en-US" sz="2000" dirty="0"/>
              <a:t>Credibility: it provides an alternative criterion for evaluation, for example, an index labelling Scandinavian countries are less corrupt than Russia and Nigeria is more credible than some critics saying we don’t know much to estimate the scale of corruption in different countries.</a:t>
            </a:r>
          </a:p>
        </p:txBody>
      </p:sp>
    </p:spTree>
    <p:extLst>
      <p:ext uri="{BB962C8B-B14F-4D97-AF65-F5344CB8AC3E}">
        <p14:creationId xmlns:p14="http://schemas.microsoft.com/office/powerpoint/2010/main" val="713611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580</TotalTime>
  <Words>1371</Words>
  <Application>Microsoft Office PowerPoint</Application>
  <PresentationFormat>Widescreen</PresentationFormat>
  <Paragraphs>82</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Tw Cen MT</vt:lpstr>
      <vt:lpstr>Circuit</vt:lpstr>
      <vt:lpstr>Lecture no 4  corruption in public sector  exploiting national government  measuring corruption  national differences in corruption</vt:lpstr>
      <vt:lpstr>Corruption in public sector </vt:lpstr>
      <vt:lpstr>Public sector actors  </vt:lpstr>
      <vt:lpstr>Exploiting national government </vt:lpstr>
      <vt:lpstr>conti</vt:lpstr>
      <vt:lpstr>conti</vt:lpstr>
      <vt:lpstr>Projects in low-income countries and high-income countries</vt:lpstr>
      <vt:lpstr>Measuring national corruption</vt:lpstr>
      <vt:lpstr>Criterions of measuring corruption</vt:lpstr>
      <vt:lpstr>Transparency international Index and world bank index</vt:lpstr>
      <vt:lpstr>How CPI works?</vt:lpstr>
      <vt:lpstr>conti</vt:lpstr>
      <vt:lpstr>No shot-term change</vt:lpstr>
      <vt:lpstr>Limitations of national corruption indexes</vt:lpstr>
      <vt:lpstr>National differences in corruption</vt:lpstr>
      <vt:lpstr>conti</vt:lpstr>
      <vt:lpstr>conti</vt:lpstr>
      <vt:lpstr>conti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no 3 corruption in public sector exploiting national government measuring national corruption national difference in corruption</dc:title>
  <dc:creator>Haris Hassan</dc:creator>
  <cp:lastModifiedBy>Haris Hassan</cp:lastModifiedBy>
  <cp:revision>11</cp:revision>
  <dcterms:created xsi:type="dcterms:W3CDTF">2020-10-15T17:21:26Z</dcterms:created>
  <dcterms:modified xsi:type="dcterms:W3CDTF">2021-11-05T08:11:23Z</dcterms:modified>
</cp:coreProperties>
</file>