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Lst>
  <p:sldSz cy="6858000" cx="12192000"/>
  <p:notesSz cx="6858000" cy="9144000"/>
  <p:embeddedFontLst>
    <p:embeddedFont>
      <p:font typeface="Century Gothic"/>
      <p:regular r:id="rId32"/>
      <p:bold r:id="rId33"/>
      <p:italic r:id="rId34"/>
      <p:boldItalic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6" roundtripDataSignature="AMtx7mhuUeGBseg6iNHTfbBlRVh2fTYe6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767DE9D9-7A1F-4922-814E-69728F624725}">
  <a:tblStyle styleId="{767DE9D9-7A1F-4922-814E-69728F624725}"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font" Target="fonts/CenturyGothic-bold.fntdata"/><Relationship Id="rId10" Type="http://schemas.openxmlformats.org/officeDocument/2006/relationships/slide" Target="slides/slide4.xml"/><Relationship Id="rId32" Type="http://schemas.openxmlformats.org/officeDocument/2006/relationships/font" Target="fonts/CenturyGothic-regular.fntdata"/><Relationship Id="rId13" Type="http://schemas.openxmlformats.org/officeDocument/2006/relationships/slide" Target="slides/slide7.xml"/><Relationship Id="rId35" Type="http://schemas.openxmlformats.org/officeDocument/2006/relationships/font" Target="fonts/CenturyGothic-boldItalic.fntdata"/><Relationship Id="rId12" Type="http://schemas.openxmlformats.org/officeDocument/2006/relationships/slide" Target="slides/slide6.xml"/><Relationship Id="rId34" Type="http://schemas.openxmlformats.org/officeDocument/2006/relationships/font" Target="fonts/CenturyGothic-italic.fntdata"/><Relationship Id="rId15" Type="http://schemas.openxmlformats.org/officeDocument/2006/relationships/slide" Target="slides/slide9.xml"/><Relationship Id="rId14" Type="http://schemas.openxmlformats.org/officeDocument/2006/relationships/slide" Target="slides/slide8.xml"/><Relationship Id="rId36" Type="http://customschemas.google.com/relationships/presentationmetadata" Target="meta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en.wikipedia.org/wiki/Cognition" TargetMode="External"/><Relationship Id="rId3" Type="http://schemas.openxmlformats.org/officeDocument/2006/relationships/hyperlink" Target="https://en.wikipedia.org/wiki/Cognition" TargetMode="External"/><Relationship Id="rId4" Type="http://schemas.openxmlformats.org/officeDocument/2006/relationships/hyperlink" Target="https://en.wikipedia.org/wiki/Fluid_and_crystallized_intelligence" TargetMode="External"/><Relationship Id="rId9" Type="http://schemas.openxmlformats.org/officeDocument/2006/relationships/hyperlink" Target="https://en.wikipedia.org/wiki/Fluid_and_crystallized_intelligence" TargetMode="External"/><Relationship Id="rId5" Type="http://schemas.openxmlformats.org/officeDocument/2006/relationships/hyperlink" Target="https://en.wikipedia.org/wiki/Fluid_and_crystallized_intelligence" TargetMode="External"/><Relationship Id="rId6" Type="http://schemas.openxmlformats.org/officeDocument/2006/relationships/hyperlink" Target="https://en.wikipedia.org/wiki/Fluid_and_crystallized_intelligence" TargetMode="External"/><Relationship Id="rId7" Type="http://schemas.openxmlformats.org/officeDocument/2006/relationships/hyperlink" Target="https://en.wikipedia.org/wiki/Fluid_and_crystallized_intelligence" TargetMode="External"/><Relationship Id="rId8" Type="http://schemas.openxmlformats.org/officeDocument/2006/relationships/hyperlink" Target="https://en.wikipedia.org/wiki/Fluid_and_crystallized_intelligence" TargetMode="Externa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cs-CZ" sz="1350">
                <a:solidFill>
                  <a:schemeClr val="dk1"/>
                </a:solidFill>
              </a:rPr>
              <a:t>cílem není hodnotit aktuální stav (úroveň) schopností, ale zjišťovat potenciál učit se, tj. sledovat maximální možnou úroveň schopností klienta;• práce vyšetřující osoby v testové situaci je dynamická – je nezbytné pružně reagovat na potřeby klienta a modifikovat testovou situaci i svůj vlastní přístup;• součástí testové situace je také to, že vyšetřující osoba je v interakci s klientem, zprostředkuje mu – hovoříme o procesu učení. Role vyšetřující osoby je tedy při dynamickém vyšetření aktivní a naprosto zásadní. </a:t>
            </a:r>
            <a:endParaRPr/>
          </a:p>
        </p:txBody>
      </p:sp>
      <p:sp>
        <p:nvSpPr>
          <p:cNvPr id="193" name="Google Shape;193;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d4dfce2050_0_1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d4dfce2050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d4dfce2050_0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d4dfce2050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c75cfb2b68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c75cfb2b6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d41b2e9d38_0_1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76" name="Google Shape;276;gd41b2e9d38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457200" rtl="0" algn="l">
              <a:lnSpc>
                <a:spcPct val="90000"/>
              </a:lnSpc>
              <a:spcBef>
                <a:spcPts val="1000"/>
              </a:spcBef>
              <a:spcAft>
                <a:spcPts val="0"/>
              </a:spcAft>
              <a:buClr>
                <a:schemeClr val="dk1"/>
              </a:buClr>
              <a:buSzPts val="1100"/>
              <a:buFont typeface="Arial"/>
              <a:buNone/>
            </a:pPr>
            <a:r>
              <a:rPr lang="cs-CZ" sz="1900">
                <a:solidFill>
                  <a:schemeClr val="dk1"/>
                </a:solidFill>
              </a:rPr>
              <a:t>PhDr. A. Furman, CSc. psychodiagnostika Brno - CHC - integrace osobnostních faktorů do testů - prolínání teorií - Woodcock Johnson. Multifaktorové schopnosti.</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c9127b5a52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c9127b5a5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cs-CZ">
                <a:solidFill>
                  <a:schemeClr val="dk1"/>
                </a:solidFill>
              </a:rPr>
              <a:t>The </a:t>
            </a:r>
            <a:r>
              <a:rPr b="1" lang="cs-CZ">
                <a:solidFill>
                  <a:schemeClr val="dk1"/>
                </a:solidFill>
              </a:rPr>
              <a:t>Cattell–Horn–Carroll theory</a:t>
            </a:r>
            <a:r>
              <a:rPr lang="cs-CZ">
                <a:solidFill>
                  <a:schemeClr val="dk1"/>
                </a:solidFill>
              </a:rPr>
              <a:t> (commonly abbreviated to </a:t>
            </a:r>
            <a:r>
              <a:rPr b="1" lang="cs-CZ">
                <a:solidFill>
                  <a:schemeClr val="dk1"/>
                </a:solidFill>
              </a:rPr>
              <a:t>CHC</a:t>
            </a:r>
            <a:r>
              <a:rPr lang="cs-CZ">
                <a:solidFill>
                  <a:schemeClr val="dk1"/>
                </a:solidFill>
              </a:rPr>
              <a:t>), is a psychological theory on the structure of human</a:t>
            </a:r>
            <a:r>
              <a:rPr lang="cs-CZ">
                <a:solidFill>
                  <a:schemeClr val="dk1"/>
                </a:solidFill>
                <a:uFill>
                  <a:noFill/>
                </a:uFill>
                <a:hlinkClick r:id="rId2">
                  <a:extLst>
                    <a:ext uri="{A12FA001-AC4F-418D-AE19-62706E023703}">
                      <ahyp:hlinkClr val="tx"/>
                    </a:ext>
                  </a:extLst>
                </a:hlinkClick>
              </a:rPr>
              <a:t> </a:t>
            </a:r>
            <a:r>
              <a:rPr lang="cs-CZ" u="sng">
                <a:solidFill>
                  <a:schemeClr val="hlink"/>
                </a:solidFill>
                <a:hlinkClick r:id="rId3"/>
              </a:rPr>
              <a:t>cognitive</a:t>
            </a:r>
            <a:r>
              <a:rPr lang="cs-CZ">
                <a:solidFill>
                  <a:schemeClr val="dk1"/>
                </a:solidFill>
              </a:rPr>
              <a:t> abilities. he Cattell–Horn–Carroll theory is an integration of two previously established theoretical models of intelligence: the</a:t>
            </a:r>
            <a:r>
              <a:rPr lang="cs-CZ">
                <a:solidFill>
                  <a:schemeClr val="dk1"/>
                </a:solidFill>
                <a:uFill>
                  <a:noFill/>
                </a:uFill>
                <a:hlinkClick r:id="rId4">
                  <a:extLst>
                    <a:ext uri="{A12FA001-AC4F-418D-AE19-62706E023703}">
                      <ahyp:hlinkClr val="tx"/>
                    </a:ext>
                  </a:extLst>
                </a:hlinkClick>
              </a:rPr>
              <a:t> </a:t>
            </a:r>
            <a:r>
              <a:rPr i="1" lang="cs-CZ" u="sng">
                <a:solidFill>
                  <a:schemeClr val="hlink"/>
                </a:solidFill>
                <a:hlinkClick r:id="rId5"/>
              </a:rPr>
              <a:t>Gf-Gc</a:t>
            </a:r>
            <a:r>
              <a:rPr lang="cs-CZ">
                <a:solidFill>
                  <a:schemeClr val="dk1"/>
                </a:solidFill>
              </a:rPr>
              <a:t> theory of</a:t>
            </a:r>
            <a:r>
              <a:rPr lang="cs-CZ">
                <a:solidFill>
                  <a:schemeClr val="dk1"/>
                </a:solidFill>
                <a:uFill>
                  <a:noFill/>
                </a:uFill>
                <a:hlinkClick r:id="rId6">
                  <a:extLst>
                    <a:ext uri="{A12FA001-AC4F-418D-AE19-62706E023703}">
                      <ahyp:hlinkClr val="tx"/>
                    </a:ext>
                  </a:extLst>
                </a:hlinkClick>
              </a:rPr>
              <a:t> </a:t>
            </a:r>
            <a:r>
              <a:rPr i="1" lang="cs-CZ" u="sng">
                <a:solidFill>
                  <a:schemeClr val="hlink"/>
                </a:solidFill>
                <a:hlinkClick r:id="rId7"/>
              </a:rPr>
              <a:t>fluid</a:t>
            </a:r>
            <a:r>
              <a:rPr lang="cs-CZ">
                <a:solidFill>
                  <a:schemeClr val="dk1"/>
                </a:solidFill>
              </a:rPr>
              <a:t> and</a:t>
            </a:r>
            <a:r>
              <a:rPr lang="cs-CZ">
                <a:solidFill>
                  <a:schemeClr val="dk1"/>
                </a:solidFill>
                <a:uFill>
                  <a:noFill/>
                </a:uFill>
                <a:hlinkClick r:id="rId8">
                  <a:extLst>
                    <a:ext uri="{A12FA001-AC4F-418D-AE19-62706E023703}">
                      <ahyp:hlinkClr val="tx"/>
                    </a:ext>
                  </a:extLst>
                </a:hlinkClick>
              </a:rPr>
              <a:t> </a:t>
            </a:r>
            <a:r>
              <a:rPr i="1" lang="cs-CZ" u="sng">
                <a:solidFill>
                  <a:schemeClr val="hlink"/>
                </a:solidFill>
                <a:hlinkClick r:id="rId9"/>
              </a:rPr>
              <a:t>crystallised intelligence</a:t>
            </a:r>
            <a:r>
              <a:rPr lang="cs-CZ">
                <a:solidFill>
                  <a:schemeClr val="dk1"/>
                </a:solidFill>
              </a:rPr>
              <a:t> (Cattell, 1941; Horn 1965), based on Stratum hiearchy.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i="1" lang="cs-CZ" sz="1400"/>
              <a:t>Štech (2013): „ Problém metody Barvy života je v tom, že se tváří jako něco, čím není – není to prostě psychologický diagnostický nástroj. Nesplňuje elementární požadavky, které jsou na psychologický diagnostický nástroj kladeny. Stejně jako z interpretace Barev života by bylo možné formulovat různá doporučení z věštění z lógru. Jistě se najde i velká skupina lidí, která bude s těmito věštbami spokojena. Snad ale nikdo nebude chtít tvrdit, že tato spokojenost něco vypovídá o validitě použitých metod,“ (Učitelské noviny, 2013)</a:t>
            </a:r>
            <a:endParaRPr i="1" sz="1400"/>
          </a:p>
          <a:p>
            <a:pPr indent="0" lvl="0" marL="0" rtl="0" algn="l">
              <a:spcBef>
                <a:spcPts val="0"/>
              </a:spcBef>
              <a:spcAft>
                <a:spcPts val="0"/>
              </a:spcAft>
              <a:buNone/>
            </a:pPr>
            <a:r>
              <a:t/>
            </a:r>
            <a:endParaRPr i="1" sz="1400"/>
          </a:p>
          <a:p>
            <a:pPr indent="0" lvl="0" marL="0" rtl="0" algn="l">
              <a:spcBef>
                <a:spcPts val="0"/>
              </a:spcBef>
              <a:spcAft>
                <a:spcPts val="0"/>
              </a:spcAft>
              <a:buNone/>
            </a:pPr>
            <a:r>
              <a:rPr i="1" lang="cs-CZ" sz="1400"/>
              <a:t>Odkaz ČT: https://www.ceskatelevize.cz/porady/1142743803-reporteri-ct/213452801240010/video/</a:t>
            </a:r>
            <a:endParaRPr i="1" sz="1400"/>
          </a:p>
          <a:p>
            <a:pPr indent="0" lvl="0" marL="0" rtl="0" algn="l">
              <a:spcBef>
                <a:spcPts val="0"/>
              </a:spcBef>
              <a:spcAft>
                <a:spcPts val="0"/>
              </a:spcAft>
              <a:buNone/>
            </a:pPr>
            <a:r>
              <a:t/>
            </a:r>
            <a:endParaRPr/>
          </a:p>
        </p:txBody>
      </p:sp>
      <p:sp>
        <p:nvSpPr>
          <p:cNvPr id="299" name="Google Shape;299;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gd41b2e9d38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32" name="Google Shape;332;gd41b2e9d3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c8089db377_0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c8089db377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Font typeface="Arial"/>
              <a:buNone/>
            </a:pPr>
            <a:r>
              <a:rPr lang="cs-CZ" sz="1800">
                <a:solidFill>
                  <a:schemeClr val="dk1"/>
                </a:solidFill>
                <a:latin typeface="Century Gothic"/>
                <a:ea typeface="Century Gothic"/>
                <a:cs typeface="Century Gothic"/>
                <a:sym typeface="Century Gothic"/>
              </a:rPr>
              <a:t>Helmut Swoboda: Moderni statistika</a:t>
            </a:r>
            <a:endParaRPr/>
          </a:p>
        </p:txBody>
      </p:sp>
      <p:sp>
        <p:nvSpPr>
          <p:cNvPr id="134" name="Google Shape;134;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Úvodní snímek" type="title">
  <p:cSld name="TITLE">
    <p:spTree>
      <p:nvGrpSpPr>
        <p:cNvPr id="11" name="Shape 11"/>
        <p:cNvGrpSpPr/>
        <p:nvPr/>
      </p:nvGrpSpPr>
      <p:grpSpPr>
        <a:xfrm>
          <a:off x="0" y="0"/>
          <a:ext cx="0" cy="0"/>
          <a:chOff x="0" y="0"/>
          <a:chExt cx="0" cy="0"/>
        </a:xfrm>
      </p:grpSpPr>
      <p:sp>
        <p:nvSpPr>
          <p:cNvPr id="12" name="Google Shape;12;p20"/>
          <p:cNvSpPr txBox="1"/>
          <p:nvPr>
            <p:ph type="ctrTitle"/>
          </p:nvPr>
        </p:nvSpPr>
        <p:spPr>
          <a:xfrm>
            <a:off x="1524000" y="1122363"/>
            <a:ext cx="9144000" cy="2387700"/>
          </a:xfrm>
          <a:prstGeom prst="rect">
            <a:avLst/>
          </a:prstGeom>
          <a:noFill/>
          <a:ln>
            <a:noFill/>
          </a:ln>
        </p:spPr>
        <p:txBody>
          <a:bodyPr anchorCtr="0" anchor="b" bIns="45700" lIns="91425" spcFirstLastPara="1" rIns="91425" wrap="square" tIns="45700">
            <a:normAutofit/>
          </a:bodyPr>
          <a:lstStyle>
            <a:lvl1pPr lvl="0" rtl="0" algn="ctr">
              <a:lnSpc>
                <a:spcPct val="90000"/>
              </a:lnSpc>
              <a:spcBef>
                <a:spcPts val="0"/>
              </a:spcBef>
              <a:spcAft>
                <a:spcPts val="0"/>
              </a:spcAft>
              <a:buClr>
                <a:schemeClr val="dk1"/>
              </a:buClr>
              <a:buSzPts val="6000"/>
              <a:buFont typeface="Calibri"/>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3" name="Google Shape;13;p20"/>
          <p:cNvSpPr txBox="1"/>
          <p:nvPr>
            <p:ph idx="1" type="subTitle"/>
          </p:nvPr>
        </p:nvSpPr>
        <p:spPr>
          <a:xfrm>
            <a:off x="1524000" y="3602038"/>
            <a:ext cx="9144000" cy="1655700"/>
          </a:xfrm>
          <a:prstGeom prst="rect">
            <a:avLst/>
          </a:prstGeom>
          <a:noFill/>
          <a:ln>
            <a:noFill/>
          </a:ln>
        </p:spPr>
        <p:txBody>
          <a:bodyPr anchorCtr="0" anchor="t" bIns="45700" lIns="91425" spcFirstLastPara="1" rIns="91425" wrap="square" tIns="45700">
            <a:normAutofit/>
          </a:bodyPr>
          <a:lstStyle>
            <a:lvl1pPr lvl="0" rtl="0" algn="ctr">
              <a:lnSpc>
                <a:spcPct val="90000"/>
              </a:lnSpc>
              <a:spcBef>
                <a:spcPts val="1000"/>
              </a:spcBef>
              <a:spcAft>
                <a:spcPts val="0"/>
              </a:spcAft>
              <a:buClr>
                <a:schemeClr val="dk1"/>
              </a:buClr>
              <a:buSzPts val="2400"/>
              <a:buNone/>
              <a:defRPr sz="2400"/>
            </a:lvl1pPr>
            <a:lvl2pPr lvl="1" rtl="0" algn="ctr">
              <a:lnSpc>
                <a:spcPct val="90000"/>
              </a:lnSpc>
              <a:spcBef>
                <a:spcPts val="500"/>
              </a:spcBef>
              <a:spcAft>
                <a:spcPts val="0"/>
              </a:spcAft>
              <a:buClr>
                <a:schemeClr val="dk1"/>
              </a:buClr>
              <a:buSzPts val="2000"/>
              <a:buNone/>
              <a:defRPr sz="2000"/>
            </a:lvl2pPr>
            <a:lvl3pPr lvl="2" rtl="0" algn="ctr">
              <a:lnSpc>
                <a:spcPct val="90000"/>
              </a:lnSpc>
              <a:spcBef>
                <a:spcPts val="500"/>
              </a:spcBef>
              <a:spcAft>
                <a:spcPts val="0"/>
              </a:spcAft>
              <a:buClr>
                <a:schemeClr val="dk1"/>
              </a:buClr>
              <a:buSzPts val="1800"/>
              <a:buNone/>
              <a:defRPr sz="1800"/>
            </a:lvl3pPr>
            <a:lvl4pPr lvl="3" rtl="0" algn="ctr">
              <a:lnSpc>
                <a:spcPct val="90000"/>
              </a:lnSpc>
              <a:spcBef>
                <a:spcPts val="500"/>
              </a:spcBef>
              <a:spcAft>
                <a:spcPts val="0"/>
              </a:spcAft>
              <a:buClr>
                <a:schemeClr val="dk1"/>
              </a:buClr>
              <a:buSzPts val="1600"/>
              <a:buNone/>
              <a:defRPr sz="1600"/>
            </a:lvl4pPr>
            <a:lvl5pPr lvl="4" rtl="0" algn="ctr">
              <a:lnSpc>
                <a:spcPct val="90000"/>
              </a:lnSpc>
              <a:spcBef>
                <a:spcPts val="500"/>
              </a:spcBef>
              <a:spcAft>
                <a:spcPts val="0"/>
              </a:spcAft>
              <a:buClr>
                <a:schemeClr val="dk1"/>
              </a:buClr>
              <a:buSzPts val="1600"/>
              <a:buNone/>
              <a:defRPr sz="1600"/>
            </a:lvl5pPr>
            <a:lvl6pPr lvl="5" rtl="0" algn="ctr">
              <a:lnSpc>
                <a:spcPct val="90000"/>
              </a:lnSpc>
              <a:spcBef>
                <a:spcPts val="500"/>
              </a:spcBef>
              <a:spcAft>
                <a:spcPts val="0"/>
              </a:spcAft>
              <a:buClr>
                <a:schemeClr val="dk1"/>
              </a:buClr>
              <a:buSzPts val="1600"/>
              <a:buNone/>
              <a:defRPr sz="1600"/>
            </a:lvl6pPr>
            <a:lvl7pPr lvl="6" rtl="0" algn="ctr">
              <a:lnSpc>
                <a:spcPct val="90000"/>
              </a:lnSpc>
              <a:spcBef>
                <a:spcPts val="500"/>
              </a:spcBef>
              <a:spcAft>
                <a:spcPts val="0"/>
              </a:spcAft>
              <a:buClr>
                <a:schemeClr val="dk1"/>
              </a:buClr>
              <a:buSzPts val="1600"/>
              <a:buNone/>
              <a:defRPr sz="1600"/>
            </a:lvl7pPr>
            <a:lvl8pPr lvl="7" rtl="0" algn="ctr">
              <a:lnSpc>
                <a:spcPct val="90000"/>
              </a:lnSpc>
              <a:spcBef>
                <a:spcPts val="500"/>
              </a:spcBef>
              <a:spcAft>
                <a:spcPts val="0"/>
              </a:spcAft>
              <a:buClr>
                <a:schemeClr val="dk1"/>
              </a:buClr>
              <a:buSzPts val="1600"/>
              <a:buNone/>
              <a:defRPr sz="1600"/>
            </a:lvl8pPr>
            <a:lvl9pPr lvl="8" rtl="0" algn="ctr">
              <a:lnSpc>
                <a:spcPct val="90000"/>
              </a:lnSpc>
              <a:spcBef>
                <a:spcPts val="500"/>
              </a:spcBef>
              <a:spcAft>
                <a:spcPts val="0"/>
              </a:spcAft>
              <a:buClr>
                <a:schemeClr val="dk1"/>
              </a:buClr>
              <a:buSzPts val="1600"/>
              <a:buNone/>
              <a:defRPr sz="1600"/>
            </a:lvl9pPr>
          </a:lstStyle>
          <a:p/>
        </p:txBody>
      </p:sp>
      <p:sp>
        <p:nvSpPr>
          <p:cNvPr id="14" name="Google Shape;14;p20"/>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5" name="Google Shape;15;p20"/>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6" name="Google Shape;16;p20"/>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dpis a svislý text" type="vertTx">
  <p:cSld name="VERTICAL_TEXT">
    <p:spTree>
      <p:nvGrpSpPr>
        <p:cNvPr id="68" name="Shape 68"/>
        <p:cNvGrpSpPr/>
        <p:nvPr/>
      </p:nvGrpSpPr>
      <p:grpSpPr>
        <a:xfrm>
          <a:off x="0" y="0"/>
          <a:ext cx="0" cy="0"/>
          <a:chOff x="0" y="0"/>
          <a:chExt cx="0" cy="0"/>
        </a:xfrm>
      </p:grpSpPr>
      <p:sp>
        <p:nvSpPr>
          <p:cNvPr id="69" name="Google Shape;69;p31"/>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70" name="Google Shape;70;p31"/>
          <p:cNvSpPr txBox="1"/>
          <p:nvPr>
            <p:ph idx="1" type="body"/>
          </p:nvPr>
        </p:nvSpPr>
        <p:spPr>
          <a:xfrm rot="5400000">
            <a:off x="3920400" y="-1256575"/>
            <a:ext cx="4351200" cy="105156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71" name="Google Shape;71;p31"/>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72" name="Google Shape;72;p31"/>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73" name="Google Shape;73;p31"/>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vislý nadpis a text" type="vertTitleAndTx">
  <p:cSld name="VERTICAL_TITLE_AND_VERTICAL_TEXT">
    <p:spTree>
      <p:nvGrpSpPr>
        <p:cNvPr id="74" name="Shape 74"/>
        <p:cNvGrpSpPr/>
        <p:nvPr/>
      </p:nvGrpSpPr>
      <p:grpSpPr>
        <a:xfrm>
          <a:off x="0" y="0"/>
          <a:ext cx="0" cy="0"/>
          <a:chOff x="0" y="0"/>
          <a:chExt cx="0" cy="0"/>
        </a:xfrm>
      </p:grpSpPr>
      <p:sp>
        <p:nvSpPr>
          <p:cNvPr id="75" name="Google Shape;75;p32"/>
          <p:cNvSpPr txBox="1"/>
          <p:nvPr>
            <p:ph type="title"/>
          </p:nvPr>
        </p:nvSpPr>
        <p:spPr>
          <a:xfrm rot="5400000">
            <a:off x="7133400" y="1956625"/>
            <a:ext cx="5811900" cy="26289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76" name="Google Shape;76;p32"/>
          <p:cNvSpPr txBox="1"/>
          <p:nvPr>
            <p:ph idx="1" type="body"/>
          </p:nvPr>
        </p:nvSpPr>
        <p:spPr>
          <a:xfrm rot="5400000">
            <a:off x="1799400" y="-596075"/>
            <a:ext cx="5811900" cy="77343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77" name="Google Shape;77;p32"/>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78" name="Google Shape;78;p32"/>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79" name="Google Shape;79;p32"/>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dpis a obsah" type="obj">
  <p:cSld name="OBJECT">
    <p:spTree>
      <p:nvGrpSpPr>
        <p:cNvPr id="86" name="Shape 86"/>
        <p:cNvGrpSpPr/>
        <p:nvPr/>
      </p:nvGrpSpPr>
      <p:grpSpPr>
        <a:xfrm>
          <a:off x="0" y="0"/>
          <a:ext cx="0" cy="0"/>
          <a:chOff x="0" y="0"/>
          <a:chExt cx="0" cy="0"/>
        </a:xfrm>
      </p:grpSpPr>
      <p:sp>
        <p:nvSpPr>
          <p:cNvPr id="87" name="Google Shape;87;p23"/>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lt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88" name="Google Shape;88;p23"/>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lt1"/>
              </a:buClr>
              <a:buSzPts val="1800"/>
              <a:buChar char="•"/>
              <a:defRPr/>
            </a:lvl1pPr>
            <a:lvl2pPr indent="-342900" lvl="1" marL="914400" rtl="0" algn="l">
              <a:lnSpc>
                <a:spcPct val="90000"/>
              </a:lnSpc>
              <a:spcBef>
                <a:spcPts val="500"/>
              </a:spcBef>
              <a:spcAft>
                <a:spcPts val="0"/>
              </a:spcAft>
              <a:buClr>
                <a:schemeClr val="lt1"/>
              </a:buClr>
              <a:buSzPts val="1800"/>
              <a:buChar char="•"/>
              <a:defRPr/>
            </a:lvl2pPr>
            <a:lvl3pPr indent="-342900" lvl="2" marL="1371600" rtl="0" algn="l">
              <a:lnSpc>
                <a:spcPct val="90000"/>
              </a:lnSpc>
              <a:spcBef>
                <a:spcPts val="500"/>
              </a:spcBef>
              <a:spcAft>
                <a:spcPts val="0"/>
              </a:spcAft>
              <a:buClr>
                <a:schemeClr val="lt1"/>
              </a:buClr>
              <a:buSzPts val="1800"/>
              <a:buChar char="•"/>
              <a:defRPr/>
            </a:lvl3pPr>
            <a:lvl4pPr indent="-342900" lvl="3" marL="1828800" rtl="0" algn="l">
              <a:lnSpc>
                <a:spcPct val="90000"/>
              </a:lnSpc>
              <a:spcBef>
                <a:spcPts val="500"/>
              </a:spcBef>
              <a:spcAft>
                <a:spcPts val="0"/>
              </a:spcAft>
              <a:buClr>
                <a:schemeClr val="lt1"/>
              </a:buClr>
              <a:buSzPts val="1800"/>
              <a:buChar char="•"/>
              <a:defRPr/>
            </a:lvl4pPr>
            <a:lvl5pPr indent="-342900" lvl="4" marL="2286000" rtl="0" algn="l">
              <a:lnSpc>
                <a:spcPct val="90000"/>
              </a:lnSpc>
              <a:spcBef>
                <a:spcPts val="500"/>
              </a:spcBef>
              <a:spcAft>
                <a:spcPts val="0"/>
              </a:spcAft>
              <a:buClr>
                <a:schemeClr val="lt1"/>
              </a:buClr>
              <a:buSzPts val="1800"/>
              <a:buChar char="•"/>
              <a:defRPr/>
            </a:lvl5pPr>
            <a:lvl6pPr indent="-342900" lvl="5" marL="2743200" rtl="0" algn="l">
              <a:lnSpc>
                <a:spcPct val="90000"/>
              </a:lnSpc>
              <a:spcBef>
                <a:spcPts val="500"/>
              </a:spcBef>
              <a:spcAft>
                <a:spcPts val="0"/>
              </a:spcAft>
              <a:buClr>
                <a:schemeClr val="lt1"/>
              </a:buClr>
              <a:buSzPts val="1800"/>
              <a:buChar char="•"/>
              <a:defRPr/>
            </a:lvl6pPr>
            <a:lvl7pPr indent="-342900" lvl="6" marL="3200400" rtl="0" algn="l">
              <a:lnSpc>
                <a:spcPct val="90000"/>
              </a:lnSpc>
              <a:spcBef>
                <a:spcPts val="500"/>
              </a:spcBef>
              <a:spcAft>
                <a:spcPts val="0"/>
              </a:spcAft>
              <a:buClr>
                <a:schemeClr val="lt1"/>
              </a:buClr>
              <a:buSzPts val="1800"/>
              <a:buChar char="•"/>
              <a:defRPr/>
            </a:lvl7pPr>
            <a:lvl8pPr indent="-342900" lvl="7" marL="3657600" rtl="0" algn="l">
              <a:lnSpc>
                <a:spcPct val="90000"/>
              </a:lnSpc>
              <a:spcBef>
                <a:spcPts val="500"/>
              </a:spcBef>
              <a:spcAft>
                <a:spcPts val="0"/>
              </a:spcAft>
              <a:buClr>
                <a:schemeClr val="lt1"/>
              </a:buClr>
              <a:buSzPts val="1800"/>
              <a:buChar char="•"/>
              <a:defRPr/>
            </a:lvl8pPr>
            <a:lvl9pPr indent="-342900" lvl="8" marL="4114800" rtl="0" algn="l">
              <a:lnSpc>
                <a:spcPct val="90000"/>
              </a:lnSpc>
              <a:spcBef>
                <a:spcPts val="500"/>
              </a:spcBef>
              <a:spcAft>
                <a:spcPts val="0"/>
              </a:spcAft>
              <a:buClr>
                <a:schemeClr val="lt1"/>
              </a:buClr>
              <a:buSzPts val="1800"/>
              <a:buChar char="•"/>
              <a:defRPr/>
            </a:lvl9pPr>
          </a:lstStyle>
          <a:p/>
        </p:txBody>
      </p:sp>
      <p:sp>
        <p:nvSpPr>
          <p:cNvPr id="89" name="Google Shape;89;p23"/>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90" name="Google Shape;90;p23"/>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91" name="Google Shape;91;p23"/>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dpis a obsah" type="obj">
  <p:cSld name="OBJECT">
    <p:spTree>
      <p:nvGrpSpPr>
        <p:cNvPr id="17" name="Shape 17"/>
        <p:cNvGrpSpPr/>
        <p:nvPr/>
      </p:nvGrpSpPr>
      <p:grpSpPr>
        <a:xfrm>
          <a:off x="0" y="0"/>
          <a:ext cx="0" cy="0"/>
          <a:chOff x="0" y="0"/>
          <a:chExt cx="0" cy="0"/>
        </a:xfrm>
      </p:grpSpPr>
      <p:sp>
        <p:nvSpPr>
          <p:cNvPr id="18" name="Google Shape;18;p21"/>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9" name="Google Shape;19;p21"/>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20" name="Google Shape;20;p21"/>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1" name="Google Shape;21;p21"/>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2" name="Google Shape;22;p21"/>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áhlaví oddílu" type="secHead">
  <p:cSld name="SECTION_HEADER">
    <p:spTree>
      <p:nvGrpSpPr>
        <p:cNvPr id="23" name="Shape 23"/>
        <p:cNvGrpSpPr/>
        <p:nvPr/>
      </p:nvGrpSpPr>
      <p:grpSpPr>
        <a:xfrm>
          <a:off x="0" y="0"/>
          <a:ext cx="0" cy="0"/>
          <a:chOff x="0" y="0"/>
          <a:chExt cx="0" cy="0"/>
        </a:xfrm>
      </p:grpSpPr>
      <p:sp>
        <p:nvSpPr>
          <p:cNvPr id="24" name="Google Shape;24;p24"/>
          <p:cNvSpPr txBox="1"/>
          <p:nvPr>
            <p:ph type="title"/>
          </p:nvPr>
        </p:nvSpPr>
        <p:spPr>
          <a:xfrm>
            <a:off x="831850" y="1709738"/>
            <a:ext cx="10515600" cy="28527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0"/>
              </a:spcBef>
              <a:spcAft>
                <a:spcPts val="0"/>
              </a:spcAft>
              <a:buClr>
                <a:schemeClr val="dk1"/>
              </a:buClr>
              <a:buSzPts val="6000"/>
              <a:buFont typeface="Calibri"/>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5" name="Google Shape;25;p24"/>
          <p:cNvSpPr txBox="1"/>
          <p:nvPr>
            <p:ph idx="1" type="body"/>
          </p:nvPr>
        </p:nvSpPr>
        <p:spPr>
          <a:xfrm>
            <a:off x="831850" y="4589463"/>
            <a:ext cx="10515600" cy="15003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1000"/>
              </a:spcBef>
              <a:spcAft>
                <a:spcPts val="0"/>
              </a:spcAft>
              <a:buClr>
                <a:srgbClr val="888888"/>
              </a:buClr>
              <a:buSzPts val="2400"/>
              <a:buNone/>
              <a:defRPr sz="2400">
                <a:solidFill>
                  <a:srgbClr val="888888"/>
                </a:solidFill>
              </a:defRPr>
            </a:lvl1pPr>
            <a:lvl2pPr indent="-228600" lvl="1" marL="914400" rtl="0" algn="l">
              <a:lnSpc>
                <a:spcPct val="90000"/>
              </a:lnSpc>
              <a:spcBef>
                <a:spcPts val="500"/>
              </a:spcBef>
              <a:spcAft>
                <a:spcPts val="0"/>
              </a:spcAft>
              <a:buClr>
                <a:srgbClr val="888888"/>
              </a:buClr>
              <a:buSzPts val="2000"/>
              <a:buNone/>
              <a:defRPr sz="2000">
                <a:solidFill>
                  <a:srgbClr val="888888"/>
                </a:solidFill>
              </a:defRPr>
            </a:lvl2pPr>
            <a:lvl3pPr indent="-228600" lvl="2" marL="1371600" rtl="0" algn="l">
              <a:lnSpc>
                <a:spcPct val="90000"/>
              </a:lnSpc>
              <a:spcBef>
                <a:spcPts val="500"/>
              </a:spcBef>
              <a:spcAft>
                <a:spcPts val="0"/>
              </a:spcAft>
              <a:buClr>
                <a:srgbClr val="888888"/>
              </a:buClr>
              <a:buSzPts val="1800"/>
              <a:buNone/>
              <a:defRPr sz="1800">
                <a:solidFill>
                  <a:srgbClr val="888888"/>
                </a:solidFill>
              </a:defRPr>
            </a:lvl3pPr>
            <a:lvl4pPr indent="-228600" lvl="3" marL="1828800" rtl="0" algn="l">
              <a:lnSpc>
                <a:spcPct val="90000"/>
              </a:lnSpc>
              <a:spcBef>
                <a:spcPts val="500"/>
              </a:spcBef>
              <a:spcAft>
                <a:spcPts val="0"/>
              </a:spcAft>
              <a:buClr>
                <a:srgbClr val="888888"/>
              </a:buClr>
              <a:buSzPts val="1600"/>
              <a:buNone/>
              <a:defRPr sz="1600">
                <a:solidFill>
                  <a:srgbClr val="888888"/>
                </a:solidFill>
              </a:defRPr>
            </a:lvl4pPr>
            <a:lvl5pPr indent="-228600" lvl="4" marL="2286000" rtl="0" algn="l">
              <a:lnSpc>
                <a:spcPct val="90000"/>
              </a:lnSpc>
              <a:spcBef>
                <a:spcPts val="500"/>
              </a:spcBef>
              <a:spcAft>
                <a:spcPts val="0"/>
              </a:spcAft>
              <a:buClr>
                <a:srgbClr val="888888"/>
              </a:buClr>
              <a:buSzPts val="1600"/>
              <a:buNone/>
              <a:defRPr sz="1600">
                <a:solidFill>
                  <a:srgbClr val="888888"/>
                </a:solidFill>
              </a:defRPr>
            </a:lvl5pPr>
            <a:lvl6pPr indent="-228600" lvl="5" marL="2743200" rtl="0" algn="l">
              <a:lnSpc>
                <a:spcPct val="90000"/>
              </a:lnSpc>
              <a:spcBef>
                <a:spcPts val="500"/>
              </a:spcBef>
              <a:spcAft>
                <a:spcPts val="0"/>
              </a:spcAft>
              <a:buClr>
                <a:srgbClr val="888888"/>
              </a:buClr>
              <a:buSzPts val="1600"/>
              <a:buNone/>
              <a:defRPr sz="1600">
                <a:solidFill>
                  <a:srgbClr val="888888"/>
                </a:solidFill>
              </a:defRPr>
            </a:lvl6pPr>
            <a:lvl7pPr indent="-228600" lvl="6" marL="3200400" rtl="0" algn="l">
              <a:lnSpc>
                <a:spcPct val="90000"/>
              </a:lnSpc>
              <a:spcBef>
                <a:spcPts val="500"/>
              </a:spcBef>
              <a:spcAft>
                <a:spcPts val="0"/>
              </a:spcAft>
              <a:buClr>
                <a:srgbClr val="888888"/>
              </a:buClr>
              <a:buSzPts val="1600"/>
              <a:buNone/>
              <a:defRPr sz="1600">
                <a:solidFill>
                  <a:srgbClr val="888888"/>
                </a:solidFill>
              </a:defRPr>
            </a:lvl7pPr>
            <a:lvl8pPr indent="-228600" lvl="7" marL="3657600" rtl="0" algn="l">
              <a:lnSpc>
                <a:spcPct val="90000"/>
              </a:lnSpc>
              <a:spcBef>
                <a:spcPts val="500"/>
              </a:spcBef>
              <a:spcAft>
                <a:spcPts val="0"/>
              </a:spcAft>
              <a:buClr>
                <a:srgbClr val="888888"/>
              </a:buClr>
              <a:buSzPts val="1600"/>
              <a:buNone/>
              <a:defRPr sz="1600">
                <a:solidFill>
                  <a:srgbClr val="888888"/>
                </a:solidFill>
              </a:defRPr>
            </a:lvl8pPr>
            <a:lvl9pPr indent="-228600" lvl="8" marL="4114800" rtl="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24"/>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7" name="Google Shape;27;p24"/>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8" name="Google Shape;28;p24"/>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va obsahy" type="twoObj">
  <p:cSld name="TWO_OBJECTS">
    <p:spTree>
      <p:nvGrpSpPr>
        <p:cNvPr id="29" name="Shape 29"/>
        <p:cNvGrpSpPr/>
        <p:nvPr/>
      </p:nvGrpSpPr>
      <p:grpSpPr>
        <a:xfrm>
          <a:off x="0" y="0"/>
          <a:ext cx="0" cy="0"/>
          <a:chOff x="0" y="0"/>
          <a:chExt cx="0" cy="0"/>
        </a:xfrm>
      </p:grpSpPr>
      <p:sp>
        <p:nvSpPr>
          <p:cNvPr id="30" name="Google Shape;30;p25"/>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1" name="Google Shape;31;p25"/>
          <p:cNvSpPr txBox="1"/>
          <p:nvPr>
            <p:ph idx="1" type="body"/>
          </p:nvPr>
        </p:nvSpPr>
        <p:spPr>
          <a:xfrm>
            <a:off x="838200" y="1825625"/>
            <a:ext cx="5181600" cy="43512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32" name="Google Shape;32;p25"/>
          <p:cNvSpPr txBox="1"/>
          <p:nvPr>
            <p:ph idx="2" type="body"/>
          </p:nvPr>
        </p:nvSpPr>
        <p:spPr>
          <a:xfrm>
            <a:off x="6172200" y="1825625"/>
            <a:ext cx="5181600" cy="43512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33" name="Google Shape;33;p25"/>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4" name="Google Shape;34;p25"/>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5" name="Google Shape;35;p25"/>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orovnání" type="twoTxTwoObj">
  <p:cSld name="TWO_OBJECTS_WITH_TEXT">
    <p:spTree>
      <p:nvGrpSpPr>
        <p:cNvPr id="36" name="Shape 36"/>
        <p:cNvGrpSpPr/>
        <p:nvPr/>
      </p:nvGrpSpPr>
      <p:grpSpPr>
        <a:xfrm>
          <a:off x="0" y="0"/>
          <a:ext cx="0" cy="0"/>
          <a:chOff x="0" y="0"/>
          <a:chExt cx="0" cy="0"/>
        </a:xfrm>
      </p:grpSpPr>
      <p:sp>
        <p:nvSpPr>
          <p:cNvPr id="37" name="Google Shape;37;p26"/>
          <p:cNvSpPr txBox="1"/>
          <p:nvPr>
            <p:ph type="title"/>
          </p:nvPr>
        </p:nvSpPr>
        <p:spPr>
          <a:xfrm>
            <a:off x="839788" y="365125"/>
            <a:ext cx="105156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8" name="Google Shape;38;p26"/>
          <p:cNvSpPr txBox="1"/>
          <p:nvPr>
            <p:ph idx="1" type="body"/>
          </p:nvPr>
        </p:nvSpPr>
        <p:spPr>
          <a:xfrm>
            <a:off x="839788" y="1681163"/>
            <a:ext cx="5157900" cy="823800"/>
          </a:xfrm>
          <a:prstGeom prst="rect">
            <a:avLst/>
          </a:prstGeom>
          <a:noFill/>
          <a:ln>
            <a:noFill/>
          </a:ln>
        </p:spPr>
        <p:txBody>
          <a:bodyPr anchorCtr="0" anchor="b" bIns="45700" lIns="91425" spcFirstLastPara="1" rIns="91425" wrap="square" tIns="45700">
            <a:normAutofit/>
          </a:bodyPr>
          <a:lstStyle>
            <a:lvl1pPr indent="-228600" lvl="0" marL="457200" rtl="0" algn="l">
              <a:lnSpc>
                <a:spcPct val="90000"/>
              </a:lnSpc>
              <a:spcBef>
                <a:spcPts val="1000"/>
              </a:spcBef>
              <a:spcAft>
                <a:spcPts val="0"/>
              </a:spcAft>
              <a:buClr>
                <a:schemeClr val="dk1"/>
              </a:buClr>
              <a:buSzPts val="2400"/>
              <a:buNone/>
              <a:defRPr b="1" sz="2400"/>
            </a:lvl1pPr>
            <a:lvl2pPr indent="-228600" lvl="1" marL="914400" rtl="0" algn="l">
              <a:lnSpc>
                <a:spcPct val="90000"/>
              </a:lnSpc>
              <a:spcBef>
                <a:spcPts val="500"/>
              </a:spcBef>
              <a:spcAft>
                <a:spcPts val="0"/>
              </a:spcAft>
              <a:buClr>
                <a:schemeClr val="dk1"/>
              </a:buClr>
              <a:buSzPts val="2000"/>
              <a:buNone/>
              <a:defRPr b="1" sz="2000"/>
            </a:lvl2pPr>
            <a:lvl3pPr indent="-228600" lvl="2" marL="1371600" rtl="0" algn="l">
              <a:lnSpc>
                <a:spcPct val="90000"/>
              </a:lnSpc>
              <a:spcBef>
                <a:spcPts val="500"/>
              </a:spcBef>
              <a:spcAft>
                <a:spcPts val="0"/>
              </a:spcAft>
              <a:buClr>
                <a:schemeClr val="dk1"/>
              </a:buClr>
              <a:buSzPts val="1800"/>
              <a:buNone/>
              <a:defRPr b="1" sz="1800"/>
            </a:lvl3pPr>
            <a:lvl4pPr indent="-228600" lvl="3" marL="1828800" rtl="0" algn="l">
              <a:lnSpc>
                <a:spcPct val="90000"/>
              </a:lnSpc>
              <a:spcBef>
                <a:spcPts val="500"/>
              </a:spcBef>
              <a:spcAft>
                <a:spcPts val="0"/>
              </a:spcAft>
              <a:buClr>
                <a:schemeClr val="dk1"/>
              </a:buClr>
              <a:buSzPts val="1600"/>
              <a:buNone/>
              <a:defRPr b="1" sz="1600"/>
            </a:lvl4pPr>
            <a:lvl5pPr indent="-228600" lvl="4" marL="2286000" rtl="0" algn="l">
              <a:lnSpc>
                <a:spcPct val="90000"/>
              </a:lnSpc>
              <a:spcBef>
                <a:spcPts val="500"/>
              </a:spcBef>
              <a:spcAft>
                <a:spcPts val="0"/>
              </a:spcAft>
              <a:buClr>
                <a:schemeClr val="dk1"/>
              </a:buClr>
              <a:buSzPts val="1600"/>
              <a:buNone/>
              <a:defRPr b="1" sz="1600"/>
            </a:lvl5pPr>
            <a:lvl6pPr indent="-228600" lvl="5" marL="2743200" rtl="0" algn="l">
              <a:lnSpc>
                <a:spcPct val="90000"/>
              </a:lnSpc>
              <a:spcBef>
                <a:spcPts val="500"/>
              </a:spcBef>
              <a:spcAft>
                <a:spcPts val="0"/>
              </a:spcAft>
              <a:buClr>
                <a:schemeClr val="dk1"/>
              </a:buClr>
              <a:buSzPts val="1600"/>
              <a:buNone/>
              <a:defRPr b="1" sz="1600"/>
            </a:lvl6pPr>
            <a:lvl7pPr indent="-228600" lvl="6" marL="3200400" rtl="0" algn="l">
              <a:lnSpc>
                <a:spcPct val="90000"/>
              </a:lnSpc>
              <a:spcBef>
                <a:spcPts val="500"/>
              </a:spcBef>
              <a:spcAft>
                <a:spcPts val="0"/>
              </a:spcAft>
              <a:buClr>
                <a:schemeClr val="dk1"/>
              </a:buClr>
              <a:buSzPts val="1600"/>
              <a:buNone/>
              <a:defRPr b="1" sz="1600"/>
            </a:lvl7pPr>
            <a:lvl8pPr indent="-228600" lvl="7" marL="3657600" rtl="0" algn="l">
              <a:lnSpc>
                <a:spcPct val="90000"/>
              </a:lnSpc>
              <a:spcBef>
                <a:spcPts val="500"/>
              </a:spcBef>
              <a:spcAft>
                <a:spcPts val="0"/>
              </a:spcAft>
              <a:buClr>
                <a:schemeClr val="dk1"/>
              </a:buClr>
              <a:buSzPts val="1600"/>
              <a:buNone/>
              <a:defRPr b="1" sz="1600"/>
            </a:lvl8pPr>
            <a:lvl9pPr indent="-228600" lvl="8" marL="4114800" rtl="0" algn="l">
              <a:lnSpc>
                <a:spcPct val="90000"/>
              </a:lnSpc>
              <a:spcBef>
                <a:spcPts val="500"/>
              </a:spcBef>
              <a:spcAft>
                <a:spcPts val="0"/>
              </a:spcAft>
              <a:buClr>
                <a:schemeClr val="dk1"/>
              </a:buClr>
              <a:buSzPts val="1600"/>
              <a:buNone/>
              <a:defRPr b="1" sz="1600"/>
            </a:lvl9pPr>
          </a:lstStyle>
          <a:p/>
        </p:txBody>
      </p:sp>
      <p:sp>
        <p:nvSpPr>
          <p:cNvPr id="39" name="Google Shape;39;p26"/>
          <p:cNvSpPr txBox="1"/>
          <p:nvPr>
            <p:ph idx="2" type="body"/>
          </p:nvPr>
        </p:nvSpPr>
        <p:spPr>
          <a:xfrm>
            <a:off x="839788" y="2505075"/>
            <a:ext cx="5157900" cy="36846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40" name="Google Shape;40;p26"/>
          <p:cNvSpPr txBox="1"/>
          <p:nvPr>
            <p:ph idx="3" type="body"/>
          </p:nvPr>
        </p:nvSpPr>
        <p:spPr>
          <a:xfrm>
            <a:off x="6172200" y="1681163"/>
            <a:ext cx="5183100" cy="823800"/>
          </a:xfrm>
          <a:prstGeom prst="rect">
            <a:avLst/>
          </a:prstGeom>
          <a:noFill/>
          <a:ln>
            <a:noFill/>
          </a:ln>
        </p:spPr>
        <p:txBody>
          <a:bodyPr anchorCtr="0" anchor="b" bIns="45700" lIns="91425" spcFirstLastPara="1" rIns="91425" wrap="square" tIns="45700">
            <a:normAutofit/>
          </a:bodyPr>
          <a:lstStyle>
            <a:lvl1pPr indent="-228600" lvl="0" marL="457200" rtl="0" algn="l">
              <a:lnSpc>
                <a:spcPct val="90000"/>
              </a:lnSpc>
              <a:spcBef>
                <a:spcPts val="1000"/>
              </a:spcBef>
              <a:spcAft>
                <a:spcPts val="0"/>
              </a:spcAft>
              <a:buClr>
                <a:schemeClr val="dk1"/>
              </a:buClr>
              <a:buSzPts val="2400"/>
              <a:buNone/>
              <a:defRPr b="1" sz="2400"/>
            </a:lvl1pPr>
            <a:lvl2pPr indent="-228600" lvl="1" marL="914400" rtl="0" algn="l">
              <a:lnSpc>
                <a:spcPct val="90000"/>
              </a:lnSpc>
              <a:spcBef>
                <a:spcPts val="500"/>
              </a:spcBef>
              <a:spcAft>
                <a:spcPts val="0"/>
              </a:spcAft>
              <a:buClr>
                <a:schemeClr val="dk1"/>
              </a:buClr>
              <a:buSzPts val="2000"/>
              <a:buNone/>
              <a:defRPr b="1" sz="2000"/>
            </a:lvl2pPr>
            <a:lvl3pPr indent="-228600" lvl="2" marL="1371600" rtl="0" algn="l">
              <a:lnSpc>
                <a:spcPct val="90000"/>
              </a:lnSpc>
              <a:spcBef>
                <a:spcPts val="500"/>
              </a:spcBef>
              <a:spcAft>
                <a:spcPts val="0"/>
              </a:spcAft>
              <a:buClr>
                <a:schemeClr val="dk1"/>
              </a:buClr>
              <a:buSzPts val="1800"/>
              <a:buNone/>
              <a:defRPr b="1" sz="1800"/>
            </a:lvl3pPr>
            <a:lvl4pPr indent="-228600" lvl="3" marL="1828800" rtl="0" algn="l">
              <a:lnSpc>
                <a:spcPct val="90000"/>
              </a:lnSpc>
              <a:spcBef>
                <a:spcPts val="500"/>
              </a:spcBef>
              <a:spcAft>
                <a:spcPts val="0"/>
              </a:spcAft>
              <a:buClr>
                <a:schemeClr val="dk1"/>
              </a:buClr>
              <a:buSzPts val="1600"/>
              <a:buNone/>
              <a:defRPr b="1" sz="1600"/>
            </a:lvl4pPr>
            <a:lvl5pPr indent="-228600" lvl="4" marL="2286000" rtl="0" algn="l">
              <a:lnSpc>
                <a:spcPct val="90000"/>
              </a:lnSpc>
              <a:spcBef>
                <a:spcPts val="500"/>
              </a:spcBef>
              <a:spcAft>
                <a:spcPts val="0"/>
              </a:spcAft>
              <a:buClr>
                <a:schemeClr val="dk1"/>
              </a:buClr>
              <a:buSzPts val="1600"/>
              <a:buNone/>
              <a:defRPr b="1" sz="1600"/>
            </a:lvl5pPr>
            <a:lvl6pPr indent="-228600" lvl="5" marL="2743200" rtl="0" algn="l">
              <a:lnSpc>
                <a:spcPct val="90000"/>
              </a:lnSpc>
              <a:spcBef>
                <a:spcPts val="500"/>
              </a:spcBef>
              <a:spcAft>
                <a:spcPts val="0"/>
              </a:spcAft>
              <a:buClr>
                <a:schemeClr val="dk1"/>
              </a:buClr>
              <a:buSzPts val="1600"/>
              <a:buNone/>
              <a:defRPr b="1" sz="1600"/>
            </a:lvl6pPr>
            <a:lvl7pPr indent="-228600" lvl="6" marL="3200400" rtl="0" algn="l">
              <a:lnSpc>
                <a:spcPct val="90000"/>
              </a:lnSpc>
              <a:spcBef>
                <a:spcPts val="500"/>
              </a:spcBef>
              <a:spcAft>
                <a:spcPts val="0"/>
              </a:spcAft>
              <a:buClr>
                <a:schemeClr val="dk1"/>
              </a:buClr>
              <a:buSzPts val="1600"/>
              <a:buNone/>
              <a:defRPr b="1" sz="1600"/>
            </a:lvl7pPr>
            <a:lvl8pPr indent="-228600" lvl="7" marL="3657600" rtl="0" algn="l">
              <a:lnSpc>
                <a:spcPct val="90000"/>
              </a:lnSpc>
              <a:spcBef>
                <a:spcPts val="500"/>
              </a:spcBef>
              <a:spcAft>
                <a:spcPts val="0"/>
              </a:spcAft>
              <a:buClr>
                <a:schemeClr val="dk1"/>
              </a:buClr>
              <a:buSzPts val="1600"/>
              <a:buNone/>
              <a:defRPr b="1" sz="1600"/>
            </a:lvl8pPr>
            <a:lvl9pPr indent="-228600" lvl="8" marL="4114800" rtl="0" algn="l">
              <a:lnSpc>
                <a:spcPct val="90000"/>
              </a:lnSpc>
              <a:spcBef>
                <a:spcPts val="500"/>
              </a:spcBef>
              <a:spcAft>
                <a:spcPts val="0"/>
              </a:spcAft>
              <a:buClr>
                <a:schemeClr val="dk1"/>
              </a:buClr>
              <a:buSzPts val="1600"/>
              <a:buNone/>
              <a:defRPr b="1" sz="1600"/>
            </a:lvl9pPr>
          </a:lstStyle>
          <a:p/>
        </p:txBody>
      </p:sp>
      <p:sp>
        <p:nvSpPr>
          <p:cNvPr id="41" name="Google Shape;41;p26"/>
          <p:cNvSpPr txBox="1"/>
          <p:nvPr>
            <p:ph idx="4" type="body"/>
          </p:nvPr>
        </p:nvSpPr>
        <p:spPr>
          <a:xfrm>
            <a:off x="6172200" y="2505075"/>
            <a:ext cx="5183100" cy="36846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42" name="Google Shape;42;p26"/>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43" name="Google Shape;43;p26"/>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44" name="Google Shape;44;p26"/>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Jenom nadpis" type="titleOnly">
  <p:cSld name="TITLE_ONLY">
    <p:spTree>
      <p:nvGrpSpPr>
        <p:cNvPr id="45" name="Shape 45"/>
        <p:cNvGrpSpPr/>
        <p:nvPr/>
      </p:nvGrpSpPr>
      <p:grpSpPr>
        <a:xfrm>
          <a:off x="0" y="0"/>
          <a:ext cx="0" cy="0"/>
          <a:chOff x="0" y="0"/>
          <a:chExt cx="0" cy="0"/>
        </a:xfrm>
      </p:grpSpPr>
      <p:sp>
        <p:nvSpPr>
          <p:cNvPr id="46" name="Google Shape;46;p27"/>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7" name="Google Shape;47;p27"/>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48" name="Google Shape;48;p27"/>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49" name="Google Shape;49;p27"/>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ázdný" type="blank">
  <p:cSld name="BLANK">
    <p:spTree>
      <p:nvGrpSpPr>
        <p:cNvPr id="50" name="Shape 50"/>
        <p:cNvGrpSpPr/>
        <p:nvPr/>
      </p:nvGrpSpPr>
      <p:grpSpPr>
        <a:xfrm>
          <a:off x="0" y="0"/>
          <a:ext cx="0" cy="0"/>
          <a:chOff x="0" y="0"/>
          <a:chExt cx="0" cy="0"/>
        </a:xfrm>
      </p:grpSpPr>
      <p:sp>
        <p:nvSpPr>
          <p:cNvPr id="51" name="Google Shape;51;p28"/>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2" name="Google Shape;52;p28"/>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3" name="Google Shape;53;p28"/>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sah s titulkem" type="objTx">
  <p:cSld name="OBJECT_WITH_CAPTION_TEXT">
    <p:spTree>
      <p:nvGrpSpPr>
        <p:cNvPr id="54" name="Shape 54"/>
        <p:cNvGrpSpPr/>
        <p:nvPr/>
      </p:nvGrpSpPr>
      <p:grpSpPr>
        <a:xfrm>
          <a:off x="0" y="0"/>
          <a:ext cx="0" cy="0"/>
          <a:chOff x="0" y="0"/>
          <a:chExt cx="0" cy="0"/>
        </a:xfrm>
      </p:grpSpPr>
      <p:sp>
        <p:nvSpPr>
          <p:cNvPr id="55" name="Google Shape;55;p29"/>
          <p:cNvSpPr txBox="1"/>
          <p:nvPr>
            <p:ph type="title"/>
          </p:nvPr>
        </p:nvSpPr>
        <p:spPr>
          <a:xfrm>
            <a:off x="839788" y="457200"/>
            <a:ext cx="3932100" cy="16002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0"/>
              </a:spcBef>
              <a:spcAft>
                <a:spcPts val="0"/>
              </a:spcAft>
              <a:buClr>
                <a:schemeClr val="dk1"/>
              </a:buClr>
              <a:buSzPts val="3200"/>
              <a:buFont typeface="Calibri"/>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56" name="Google Shape;56;p29"/>
          <p:cNvSpPr txBox="1"/>
          <p:nvPr>
            <p:ph idx="1" type="body"/>
          </p:nvPr>
        </p:nvSpPr>
        <p:spPr>
          <a:xfrm>
            <a:off x="5183188" y="987425"/>
            <a:ext cx="6172200" cy="4873500"/>
          </a:xfrm>
          <a:prstGeom prst="rect">
            <a:avLst/>
          </a:prstGeom>
          <a:noFill/>
          <a:ln>
            <a:noFill/>
          </a:ln>
        </p:spPr>
        <p:txBody>
          <a:bodyPr anchorCtr="0" anchor="t" bIns="45700" lIns="91425" spcFirstLastPara="1" rIns="91425" wrap="square" tIns="45700">
            <a:normAutofit/>
          </a:bodyPr>
          <a:lstStyle>
            <a:lvl1pPr indent="-431800" lvl="0" marL="457200" rtl="0" algn="l">
              <a:lnSpc>
                <a:spcPct val="90000"/>
              </a:lnSpc>
              <a:spcBef>
                <a:spcPts val="1000"/>
              </a:spcBef>
              <a:spcAft>
                <a:spcPts val="0"/>
              </a:spcAft>
              <a:buClr>
                <a:schemeClr val="dk1"/>
              </a:buClr>
              <a:buSzPts val="3200"/>
              <a:buChar char="•"/>
              <a:defRPr sz="3200"/>
            </a:lvl1pPr>
            <a:lvl2pPr indent="-406400" lvl="1" marL="914400" rtl="0" algn="l">
              <a:lnSpc>
                <a:spcPct val="90000"/>
              </a:lnSpc>
              <a:spcBef>
                <a:spcPts val="500"/>
              </a:spcBef>
              <a:spcAft>
                <a:spcPts val="0"/>
              </a:spcAft>
              <a:buClr>
                <a:schemeClr val="dk1"/>
              </a:buClr>
              <a:buSzPts val="2800"/>
              <a:buChar char="•"/>
              <a:defRPr sz="2800"/>
            </a:lvl2pPr>
            <a:lvl3pPr indent="-381000" lvl="2" marL="1371600" rtl="0" algn="l">
              <a:lnSpc>
                <a:spcPct val="90000"/>
              </a:lnSpc>
              <a:spcBef>
                <a:spcPts val="500"/>
              </a:spcBef>
              <a:spcAft>
                <a:spcPts val="0"/>
              </a:spcAft>
              <a:buClr>
                <a:schemeClr val="dk1"/>
              </a:buClr>
              <a:buSzPts val="2400"/>
              <a:buChar char="•"/>
              <a:defRPr sz="2400"/>
            </a:lvl3pPr>
            <a:lvl4pPr indent="-355600" lvl="3" marL="1828800" rtl="0" algn="l">
              <a:lnSpc>
                <a:spcPct val="90000"/>
              </a:lnSpc>
              <a:spcBef>
                <a:spcPts val="500"/>
              </a:spcBef>
              <a:spcAft>
                <a:spcPts val="0"/>
              </a:spcAft>
              <a:buClr>
                <a:schemeClr val="dk1"/>
              </a:buClr>
              <a:buSzPts val="2000"/>
              <a:buChar char="•"/>
              <a:defRPr sz="2000"/>
            </a:lvl4pPr>
            <a:lvl5pPr indent="-355600" lvl="4" marL="2286000" rtl="0" algn="l">
              <a:lnSpc>
                <a:spcPct val="90000"/>
              </a:lnSpc>
              <a:spcBef>
                <a:spcPts val="500"/>
              </a:spcBef>
              <a:spcAft>
                <a:spcPts val="0"/>
              </a:spcAft>
              <a:buClr>
                <a:schemeClr val="dk1"/>
              </a:buClr>
              <a:buSzPts val="2000"/>
              <a:buChar char="•"/>
              <a:defRPr sz="2000"/>
            </a:lvl5pPr>
            <a:lvl6pPr indent="-355600" lvl="5" marL="2743200" rtl="0" algn="l">
              <a:lnSpc>
                <a:spcPct val="90000"/>
              </a:lnSpc>
              <a:spcBef>
                <a:spcPts val="500"/>
              </a:spcBef>
              <a:spcAft>
                <a:spcPts val="0"/>
              </a:spcAft>
              <a:buClr>
                <a:schemeClr val="dk1"/>
              </a:buClr>
              <a:buSzPts val="2000"/>
              <a:buChar char="•"/>
              <a:defRPr sz="2000"/>
            </a:lvl6pPr>
            <a:lvl7pPr indent="-355600" lvl="6" marL="3200400" rtl="0" algn="l">
              <a:lnSpc>
                <a:spcPct val="90000"/>
              </a:lnSpc>
              <a:spcBef>
                <a:spcPts val="500"/>
              </a:spcBef>
              <a:spcAft>
                <a:spcPts val="0"/>
              </a:spcAft>
              <a:buClr>
                <a:schemeClr val="dk1"/>
              </a:buClr>
              <a:buSzPts val="2000"/>
              <a:buChar char="•"/>
              <a:defRPr sz="2000"/>
            </a:lvl7pPr>
            <a:lvl8pPr indent="-355600" lvl="7" marL="3657600" rtl="0" algn="l">
              <a:lnSpc>
                <a:spcPct val="90000"/>
              </a:lnSpc>
              <a:spcBef>
                <a:spcPts val="500"/>
              </a:spcBef>
              <a:spcAft>
                <a:spcPts val="0"/>
              </a:spcAft>
              <a:buClr>
                <a:schemeClr val="dk1"/>
              </a:buClr>
              <a:buSzPts val="2000"/>
              <a:buChar char="•"/>
              <a:defRPr sz="2000"/>
            </a:lvl8pPr>
            <a:lvl9pPr indent="-355600" lvl="8" marL="4114800" rtl="0" algn="l">
              <a:lnSpc>
                <a:spcPct val="90000"/>
              </a:lnSpc>
              <a:spcBef>
                <a:spcPts val="500"/>
              </a:spcBef>
              <a:spcAft>
                <a:spcPts val="0"/>
              </a:spcAft>
              <a:buClr>
                <a:schemeClr val="dk1"/>
              </a:buClr>
              <a:buSzPts val="2000"/>
              <a:buChar char="•"/>
              <a:defRPr sz="2000"/>
            </a:lvl9pPr>
          </a:lstStyle>
          <a:p/>
        </p:txBody>
      </p:sp>
      <p:sp>
        <p:nvSpPr>
          <p:cNvPr id="57" name="Google Shape;57;p29"/>
          <p:cNvSpPr txBox="1"/>
          <p:nvPr>
            <p:ph idx="2" type="body"/>
          </p:nvPr>
        </p:nvSpPr>
        <p:spPr>
          <a:xfrm>
            <a:off x="839788" y="2057400"/>
            <a:ext cx="3932100" cy="38115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1000"/>
              </a:spcBef>
              <a:spcAft>
                <a:spcPts val="0"/>
              </a:spcAft>
              <a:buClr>
                <a:schemeClr val="dk1"/>
              </a:buClr>
              <a:buSzPts val="1600"/>
              <a:buNone/>
              <a:defRPr sz="1600"/>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
        <p:nvSpPr>
          <p:cNvPr id="58" name="Google Shape;58;p29"/>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9" name="Google Shape;59;p29"/>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60" name="Google Shape;60;p29"/>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rázek s titulkem" type="picTx">
  <p:cSld name="PICTURE_WITH_CAPTION_TEXT">
    <p:spTree>
      <p:nvGrpSpPr>
        <p:cNvPr id="61" name="Shape 61"/>
        <p:cNvGrpSpPr/>
        <p:nvPr/>
      </p:nvGrpSpPr>
      <p:grpSpPr>
        <a:xfrm>
          <a:off x="0" y="0"/>
          <a:ext cx="0" cy="0"/>
          <a:chOff x="0" y="0"/>
          <a:chExt cx="0" cy="0"/>
        </a:xfrm>
      </p:grpSpPr>
      <p:sp>
        <p:nvSpPr>
          <p:cNvPr id="62" name="Google Shape;62;p30"/>
          <p:cNvSpPr txBox="1"/>
          <p:nvPr>
            <p:ph type="title"/>
          </p:nvPr>
        </p:nvSpPr>
        <p:spPr>
          <a:xfrm>
            <a:off x="839788" y="457200"/>
            <a:ext cx="3932100" cy="16002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0"/>
              </a:spcBef>
              <a:spcAft>
                <a:spcPts val="0"/>
              </a:spcAft>
              <a:buClr>
                <a:schemeClr val="dk1"/>
              </a:buClr>
              <a:buSzPts val="3200"/>
              <a:buFont typeface="Calibri"/>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63" name="Google Shape;63;p30"/>
          <p:cNvSpPr/>
          <p:nvPr>
            <p:ph idx="2" type="pic"/>
          </p:nvPr>
        </p:nvSpPr>
        <p:spPr>
          <a:xfrm>
            <a:off x="5183188" y="987425"/>
            <a:ext cx="6172200" cy="48735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4" name="Google Shape;64;p30"/>
          <p:cNvSpPr txBox="1"/>
          <p:nvPr>
            <p:ph idx="1" type="body"/>
          </p:nvPr>
        </p:nvSpPr>
        <p:spPr>
          <a:xfrm>
            <a:off x="839788" y="2057400"/>
            <a:ext cx="3932100" cy="38115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1000"/>
              </a:spcBef>
              <a:spcAft>
                <a:spcPts val="0"/>
              </a:spcAft>
              <a:buClr>
                <a:schemeClr val="dk1"/>
              </a:buClr>
              <a:buSzPts val="1600"/>
              <a:buNone/>
              <a:defRPr sz="1600"/>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
        <p:nvSpPr>
          <p:cNvPr id="65" name="Google Shape;65;p30"/>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66" name="Google Shape;66;p30"/>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67" name="Google Shape;67;p30"/>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9"/>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7" name="Google Shape;7;p19"/>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9"/>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9"/>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9"/>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cs-CZ"/>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80" name="Shape 80"/>
        <p:cNvGrpSpPr/>
        <p:nvPr/>
      </p:nvGrpSpPr>
      <p:grpSpPr>
        <a:xfrm>
          <a:off x="0" y="0"/>
          <a:ext cx="0" cy="0"/>
          <a:chOff x="0" y="0"/>
          <a:chExt cx="0" cy="0"/>
        </a:xfrm>
      </p:grpSpPr>
      <p:sp>
        <p:nvSpPr>
          <p:cNvPr id="81" name="Google Shape;81;p22"/>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82" name="Google Shape;82;p22"/>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
        <p:nvSpPr>
          <p:cNvPr id="83" name="Google Shape;83;p22"/>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84" name="Google Shape;84;p22"/>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85" name="Google Shape;85;p22"/>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chemeClr val="lt1"/>
                </a:solidFill>
                <a:latin typeface="Calibri"/>
                <a:ea typeface="Calibri"/>
                <a:cs typeface="Calibri"/>
                <a:sym typeface="Calibri"/>
              </a:defRPr>
            </a:lvl1pPr>
            <a:lvl2pPr indent="0" lvl="1" marL="0" marR="0" rtl="0" algn="r">
              <a:spcBef>
                <a:spcPts val="0"/>
              </a:spcBef>
              <a:buNone/>
              <a:defRPr b="0" i="0" sz="1200" u="none" cap="none" strike="noStrike">
                <a:solidFill>
                  <a:schemeClr val="lt1"/>
                </a:solidFill>
                <a:latin typeface="Calibri"/>
                <a:ea typeface="Calibri"/>
                <a:cs typeface="Calibri"/>
                <a:sym typeface="Calibri"/>
              </a:defRPr>
            </a:lvl2pPr>
            <a:lvl3pPr indent="0" lvl="2" marL="0" marR="0" rtl="0" algn="r">
              <a:spcBef>
                <a:spcPts val="0"/>
              </a:spcBef>
              <a:buNone/>
              <a:defRPr b="0" i="0" sz="1200" u="none" cap="none" strike="noStrike">
                <a:solidFill>
                  <a:schemeClr val="lt1"/>
                </a:solidFill>
                <a:latin typeface="Calibri"/>
                <a:ea typeface="Calibri"/>
                <a:cs typeface="Calibri"/>
                <a:sym typeface="Calibri"/>
              </a:defRPr>
            </a:lvl3pPr>
            <a:lvl4pPr indent="0" lvl="3" marL="0" marR="0" rtl="0" algn="r">
              <a:spcBef>
                <a:spcPts val="0"/>
              </a:spcBef>
              <a:buNone/>
              <a:defRPr b="0" i="0" sz="1200" u="none" cap="none" strike="noStrike">
                <a:solidFill>
                  <a:schemeClr val="lt1"/>
                </a:solidFill>
                <a:latin typeface="Calibri"/>
                <a:ea typeface="Calibri"/>
                <a:cs typeface="Calibri"/>
                <a:sym typeface="Calibri"/>
              </a:defRPr>
            </a:lvl4pPr>
            <a:lvl5pPr indent="0" lvl="4" marL="0" marR="0" rtl="0" algn="r">
              <a:spcBef>
                <a:spcPts val="0"/>
              </a:spcBef>
              <a:buNone/>
              <a:defRPr b="0" i="0" sz="1200" u="none" cap="none" strike="noStrike">
                <a:solidFill>
                  <a:schemeClr val="lt1"/>
                </a:solidFill>
                <a:latin typeface="Calibri"/>
                <a:ea typeface="Calibri"/>
                <a:cs typeface="Calibri"/>
                <a:sym typeface="Calibri"/>
              </a:defRPr>
            </a:lvl5pPr>
            <a:lvl6pPr indent="0" lvl="5" marL="0" marR="0" rtl="0" algn="r">
              <a:spcBef>
                <a:spcPts val="0"/>
              </a:spcBef>
              <a:buNone/>
              <a:defRPr b="0" i="0" sz="1200" u="none" cap="none" strike="noStrike">
                <a:solidFill>
                  <a:schemeClr val="lt1"/>
                </a:solidFill>
                <a:latin typeface="Calibri"/>
                <a:ea typeface="Calibri"/>
                <a:cs typeface="Calibri"/>
                <a:sym typeface="Calibri"/>
              </a:defRPr>
            </a:lvl6pPr>
            <a:lvl7pPr indent="0" lvl="6" marL="0" marR="0" rtl="0" algn="r">
              <a:spcBef>
                <a:spcPts val="0"/>
              </a:spcBef>
              <a:buNone/>
              <a:defRPr b="0" i="0" sz="1200" u="none" cap="none" strike="noStrike">
                <a:solidFill>
                  <a:schemeClr val="lt1"/>
                </a:solidFill>
                <a:latin typeface="Calibri"/>
                <a:ea typeface="Calibri"/>
                <a:cs typeface="Calibri"/>
                <a:sym typeface="Calibri"/>
              </a:defRPr>
            </a:lvl7pPr>
            <a:lvl8pPr indent="0" lvl="7" marL="0" marR="0" rtl="0" algn="r">
              <a:spcBef>
                <a:spcPts val="0"/>
              </a:spcBef>
              <a:buNone/>
              <a:defRPr b="0" i="0" sz="1200" u="none" cap="none" strike="noStrike">
                <a:solidFill>
                  <a:schemeClr val="lt1"/>
                </a:solidFill>
                <a:latin typeface="Calibri"/>
                <a:ea typeface="Calibri"/>
                <a:cs typeface="Calibri"/>
                <a:sym typeface="Calibri"/>
              </a:defRPr>
            </a:lvl8pPr>
            <a:lvl9pPr indent="0" lvl="8" marL="0" marR="0" rtl="0" algn="r">
              <a:spcBef>
                <a:spcPts val="0"/>
              </a:spcBef>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cs-CZ"/>
              <a:t>‹#›</a:t>
            </a:fld>
            <a:endParaRPr/>
          </a:p>
        </p:txBody>
      </p:sp>
    </p:spTree>
  </p:cSld>
  <p:clrMap accent1="accent1" accent2="accent2" accent3="accent3" accent4="accent4" accent5="accent5" accent6="accent6" bg1="lt1" bg2="dk2" tx1="dk1" tx2="lt2" folHlink="folHlink" hlink="hlink"/>
  <p:sldLayoutIdLst>
    <p:sldLayoutId id="2147483661"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png"/><Relationship Id="rId4" Type="http://schemas.openxmlformats.org/officeDocument/2006/relationships/hyperlink" Target="https://is.cuni.cz/studium/dipl_st/redir.php?id=499d22b567a44ced24994b936df9de94&amp;tid=&amp;redir=detail&amp;did=227542" TargetMode="External"/><Relationship Id="rId5" Type="http://schemas.openxmlformats.org/officeDocument/2006/relationships/image" Target="../media/image7.jpg"/><Relationship Id="rId6" Type="http://schemas.openxmlformats.org/officeDocument/2006/relationships/image" Target="../media/image1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3.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png"/><Relationship Id="rId4" Type="http://schemas.openxmlformats.org/officeDocument/2006/relationships/image" Target="../media/image23.png"/><Relationship Id="rId5" Type="http://schemas.openxmlformats.org/officeDocument/2006/relationships/image" Target="../media/image3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png"/><Relationship Id="rId4" Type="http://schemas.openxmlformats.org/officeDocument/2006/relationships/image" Target="../media/image34.png"/><Relationship Id="rId5"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5.png"/><Relationship Id="rId4" Type="http://schemas.openxmlformats.org/officeDocument/2006/relationships/image" Target="../media/image1.png"/><Relationship Id="rId5" Type="http://schemas.openxmlformats.org/officeDocument/2006/relationships/image" Target="../media/image3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36.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2.pn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hyperlink" Target="https://en.wikipedia.org/wiki/Hawthorne_effect" TargetMode="External"/><Relationship Id="rId4" Type="http://schemas.openxmlformats.org/officeDocument/2006/relationships/image" Target="../media/image43.jpg"/></Relationships>
</file>

<file path=ppt/slides/_rels/slide17.xml.rels><?xml version="1.0" encoding="UTF-8" standalone="yes"?><Relationships xmlns="http://schemas.openxmlformats.org/package/2006/relationships"><Relationship Id="rId20" Type="http://schemas.openxmlformats.org/officeDocument/2006/relationships/hyperlink" Target="https://doi.org/10.1177/1534508416665324" TargetMode="External"/><Relationship Id="rId22" Type="http://schemas.openxmlformats.org/officeDocument/2006/relationships/hyperlink" Target="https://doi.org/10.1177/0734282917753484" TargetMode="External"/><Relationship Id="rId21" Type="http://schemas.openxmlformats.org/officeDocument/2006/relationships/hyperlink" Target="https://doi.org/10.1177/073428298800600208" TargetMode="External"/><Relationship Id="rId24" Type="http://schemas.openxmlformats.org/officeDocument/2006/relationships/hyperlink" Target="https://www.tandfonline.com/doi/abs/10.1080/02796015.1984.12085113" TargetMode="External"/><Relationship Id="rId23" Type="http://schemas.openxmlformats.org/officeDocument/2006/relationships/hyperlink" Target="https://doi.org/10.1177/0734282917753484" TargetMode="External"/><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hyperlink" Target="https://doi.org/10.1177/0734282906297199" TargetMode="External"/><Relationship Id="rId4" Type="http://schemas.openxmlformats.org/officeDocument/2006/relationships/hyperlink" Target="https://doi.org/10.1177/073428290502300108" TargetMode="External"/><Relationship Id="rId9" Type="http://schemas.openxmlformats.org/officeDocument/2006/relationships/hyperlink" Target="https://doi.org/10.5817/TF2013-2-9" TargetMode="External"/><Relationship Id="rId26" Type="http://schemas.openxmlformats.org/officeDocument/2006/relationships/hyperlink" Target="https://doi.org/10.2466/03.10.PR0.109.5.626-634" TargetMode="External"/><Relationship Id="rId25" Type="http://schemas.openxmlformats.org/officeDocument/2006/relationships/hyperlink" Target="https://doi.org/10.1007/978-3-319-56782-2_1462-3" TargetMode="External"/><Relationship Id="rId28" Type="http://schemas.openxmlformats.org/officeDocument/2006/relationships/hyperlink" Target="https://escholarship.org/uc/item/6nj5f2x7" TargetMode="External"/><Relationship Id="rId27" Type="http://schemas.openxmlformats.org/officeDocument/2006/relationships/hyperlink" Target="https://doi.org/10.1007/s00112-017-0290-4" TargetMode="External"/><Relationship Id="rId5" Type="http://schemas.openxmlformats.org/officeDocument/2006/relationships/hyperlink" Target="https://doi.org/10.1177/0734282907300461" TargetMode="External"/><Relationship Id="rId6" Type="http://schemas.openxmlformats.org/officeDocument/2006/relationships/hyperlink" Target="https://doi.org/10.1177/003435520104400407" TargetMode="External"/><Relationship Id="rId29" Type="http://schemas.openxmlformats.org/officeDocument/2006/relationships/hyperlink" Target="https://doi.org/10.1177/153450849902401-410" TargetMode="External"/><Relationship Id="rId7" Type="http://schemas.openxmlformats.org/officeDocument/2006/relationships/hyperlink" Target="https://doi.org/10.1055/s-0042-110743" TargetMode="External"/><Relationship Id="rId8" Type="http://schemas.openxmlformats.org/officeDocument/2006/relationships/hyperlink" Target="https://doi.org/10.1177/108705479600100305" TargetMode="External"/><Relationship Id="rId31" Type="http://schemas.openxmlformats.org/officeDocument/2006/relationships/hyperlink" Target="https://doi.org/10.1080/02724980443000098" TargetMode="External"/><Relationship Id="rId30" Type="http://schemas.openxmlformats.org/officeDocument/2006/relationships/hyperlink" Target="https://doi.org/10.1177/153450849902401-410" TargetMode="External"/><Relationship Id="rId11" Type="http://schemas.openxmlformats.org/officeDocument/2006/relationships/hyperlink" Target="https://doi.org/10.1177/014272379901905503" TargetMode="External"/><Relationship Id="rId10" Type="http://schemas.openxmlformats.org/officeDocument/2006/relationships/hyperlink" Target="https://www.fachportal-paedagogik.de/suche/trefferliste.html?suche=erweitert&amp;searchIn%5b%5d=fis&amp;feldname1=Personen&amp;feldinhalt1=%22Deimel%2C+Wolfgang%22" TargetMode="External"/><Relationship Id="rId13" Type="http://schemas.openxmlformats.org/officeDocument/2006/relationships/hyperlink" Target="https://doi.org/10.1177/0734282906288389" TargetMode="External"/><Relationship Id="rId12" Type="http://schemas.openxmlformats.org/officeDocument/2006/relationships/hyperlink" Target="https://doi.org/10.1177/0265659016660599" TargetMode="External"/><Relationship Id="rId15" Type="http://schemas.openxmlformats.org/officeDocument/2006/relationships/hyperlink" Target="https://doi.org/10.1044/1058-0360(2008/007)" TargetMode="External"/><Relationship Id="rId14" Type="http://schemas.openxmlformats.org/officeDocument/2006/relationships/hyperlink" Target="https://core.ac.uk/download/pdf/268771263.pdf" TargetMode="External"/><Relationship Id="rId17" Type="http://schemas.openxmlformats.org/officeDocument/2006/relationships/hyperlink" Target="https://doi.org/10.1002/dys.1526" TargetMode="External"/><Relationship Id="rId16" Type="http://schemas.openxmlformats.org/officeDocument/2006/relationships/hyperlink" Target="https://doi.org/10.1177/0734282911406646" TargetMode="External"/><Relationship Id="rId19" Type="http://schemas.openxmlformats.org/officeDocument/2006/relationships/hyperlink" Target="https://www.msmt.cz/file/46583/" TargetMode="External"/><Relationship Id="rId18" Type="http://schemas.openxmlformats.org/officeDocument/2006/relationships/hyperlink" Target="https://www.msmt.cz/file/46583_1_1/"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26.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hyperlink" Target="https://en.wikipedia.org/wiki/Cross_Battery_Assessment" TargetMode="Externa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4.png"/><Relationship Id="rId4" Type="http://schemas.openxmlformats.org/officeDocument/2006/relationships/image" Target="../media/image29.png"/><Relationship Id="rId9" Type="http://schemas.openxmlformats.org/officeDocument/2006/relationships/image" Target="../media/image31.png"/><Relationship Id="rId5" Type="http://schemas.openxmlformats.org/officeDocument/2006/relationships/image" Target="../media/image27.jpg"/><Relationship Id="rId6" Type="http://schemas.openxmlformats.org/officeDocument/2006/relationships/image" Target="../media/image25.jpg"/><Relationship Id="rId7" Type="http://schemas.openxmlformats.org/officeDocument/2006/relationships/hyperlink" Target="https://www.frontiersin.org/articles/10.3389/fpsyg.2020.618336/full" TargetMode="External"/><Relationship Id="rId8" Type="http://schemas.openxmlformats.org/officeDocument/2006/relationships/hyperlink" Target="https://creativecommons.org/licenses/by/3.0/"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38.png"/><Relationship Id="rId4" Type="http://schemas.openxmlformats.org/officeDocument/2006/relationships/image" Target="../media/image4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 Id="rId3" Type="http://schemas.openxmlformats.org/officeDocument/2006/relationships/image" Target="../media/image41.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hyperlink" Target="mailto:lotharfilip.rudorfer@pedf.cuni.cz" TargetMode="External"/><Relationship Id="rId4" Type="http://schemas.openxmlformats.org/officeDocument/2006/relationships/image" Target="../media/image37.png"/><Relationship Id="rId5" Type="http://schemas.openxmlformats.org/officeDocument/2006/relationships/image" Target="../media/image4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9.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15.jpg"/><Relationship Id="rId4" Type="http://schemas.openxmlformats.org/officeDocument/2006/relationships/hyperlink" Target="https://theconversation.com/hsc-exam-guide-maximising-study-and-minimising-stress-31476" TargetMode="External"/><Relationship Id="rId5" Type="http://schemas.openxmlformats.org/officeDocument/2006/relationships/hyperlink" Target="https://creativecommons.org/licenses/by-nd/3.0/" TargetMode="External"/><Relationship Id="rId6"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10.png"/><Relationship Id="rId4" Type="http://schemas.openxmlformats.org/officeDocument/2006/relationships/image" Target="../media/image21.png"/><Relationship Id="rId5" Type="http://schemas.openxmlformats.org/officeDocument/2006/relationships/image" Target="../media/image12.png"/><Relationship Id="rId6"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1.png"/><Relationship Id="rId4" Type="http://schemas.openxmlformats.org/officeDocument/2006/relationships/image" Target="../media/image14.png"/><Relationship Id="rId5"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5" name="Shape 95"/>
        <p:cNvGrpSpPr/>
        <p:nvPr/>
      </p:nvGrpSpPr>
      <p:grpSpPr>
        <a:xfrm>
          <a:off x="0" y="0"/>
          <a:ext cx="0" cy="0"/>
          <a:chOff x="0" y="0"/>
          <a:chExt cx="0" cy="0"/>
        </a:xfrm>
      </p:grpSpPr>
      <p:sp>
        <p:nvSpPr>
          <p:cNvPr id="96" name="Google Shape;96;p1"/>
          <p:cNvSpPr/>
          <p:nvPr/>
        </p:nvSpPr>
        <p:spPr>
          <a:xfrm>
            <a:off x="2842264" y="0"/>
            <a:ext cx="9349736" cy="6858000"/>
          </a:xfrm>
          <a:prstGeom prst="rect">
            <a:avLst/>
          </a:prstGeom>
          <a:gradFill>
            <a:gsLst>
              <a:gs pos="0">
                <a:srgbClr val="4472C3">
                  <a:alpha val="81960"/>
                </a:srgbClr>
              </a:gs>
              <a:gs pos="25000">
                <a:srgbClr val="4472C4">
                  <a:alpha val="60000"/>
                </a:srgbClr>
              </a:gs>
              <a:gs pos="94000">
                <a:srgbClr val="AEABAB"/>
              </a:gs>
              <a:gs pos="100000">
                <a:srgbClr val="AEABAB"/>
              </a:gs>
            </a:gsLst>
            <a:lin ang="4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97" name="Google Shape;97;p1"/>
          <p:cNvPicPr preferRelativeResize="0"/>
          <p:nvPr/>
        </p:nvPicPr>
        <p:blipFill rotWithShape="1">
          <a:blip r:embed="rId3">
            <a:alphaModFix/>
          </a:blip>
          <a:srcRect b="0" l="0" r="0" t="0"/>
          <a:stretch/>
        </p:blipFill>
        <p:spPr>
          <a:xfrm flipH="1">
            <a:off x="0" y="0"/>
            <a:ext cx="12192000" cy="6858000"/>
          </a:xfrm>
          <a:prstGeom prst="rect">
            <a:avLst/>
          </a:prstGeom>
          <a:noFill/>
          <a:ln>
            <a:noFill/>
          </a:ln>
        </p:spPr>
      </p:pic>
      <p:sp>
        <p:nvSpPr>
          <p:cNvPr id="98" name="Google Shape;98;p1"/>
          <p:cNvSpPr txBox="1"/>
          <p:nvPr>
            <p:ph type="ctrTitle"/>
          </p:nvPr>
        </p:nvSpPr>
        <p:spPr>
          <a:xfrm>
            <a:off x="121300" y="4592325"/>
            <a:ext cx="6504600" cy="93600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lang="cs-CZ" sz="4400" u="sng">
                <a:solidFill>
                  <a:schemeClr val="hlink"/>
                </a:solidFill>
                <a:hlinkClick r:id="rId4"/>
              </a:rPr>
              <a:t>Psychometrické a analytické metody v diagnostice jazykové výkonnosti</a:t>
            </a:r>
            <a:r>
              <a:rPr lang="cs-CZ" sz="4400">
                <a:solidFill>
                  <a:srgbClr val="000000"/>
                </a:solidFill>
              </a:rPr>
              <a:t> </a:t>
            </a:r>
            <a:endParaRPr sz="4400">
              <a:solidFill>
                <a:srgbClr val="000000"/>
              </a:solidFill>
            </a:endParaRPr>
          </a:p>
        </p:txBody>
      </p:sp>
      <p:sp>
        <p:nvSpPr>
          <p:cNvPr id="99" name="Google Shape;99;p1"/>
          <p:cNvSpPr/>
          <p:nvPr/>
        </p:nvSpPr>
        <p:spPr>
          <a:xfrm>
            <a:off x="3235021" y="2"/>
            <a:ext cx="4305922" cy="3193227"/>
          </a:xfrm>
          <a:custGeom>
            <a:rect b="b" l="l" r="r" t="t"/>
            <a:pathLst>
              <a:path extrusionOk="0" h="3193227" w="4305922">
                <a:moveTo>
                  <a:pt x="268379" y="0"/>
                </a:moveTo>
                <a:lnTo>
                  <a:pt x="4037544" y="0"/>
                </a:lnTo>
                <a:lnTo>
                  <a:pt x="4046072" y="14037"/>
                </a:lnTo>
                <a:cubicBezTo>
                  <a:pt x="4211790" y="319097"/>
                  <a:pt x="4305922" y="668689"/>
                  <a:pt x="4305922" y="1040266"/>
                </a:cubicBezTo>
                <a:cubicBezTo>
                  <a:pt x="4305922" y="2229314"/>
                  <a:pt x="3342009" y="3193227"/>
                  <a:pt x="2152962" y="3193227"/>
                </a:cubicBezTo>
                <a:cubicBezTo>
                  <a:pt x="963913" y="3193227"/>
                  <a:pt x="0" y="2229314"/>
                  <a:pt x="0" y="1040266"/>
                </a:cubicBezTo>
                <a:cubicBezTo>
                  <a:pt x="0" y="668689"/>
                  <a:pt x="94133" y="319097"/>
                  <a:pt x="259851" y="14037"/>
                </a:cubicBezTo>
                <a:close/>
              </a:path>
            </a:pathLst>
          </a:custGeom>
          <a:solidFill>
            <a:srgbClr val="FFFFFF"/>
          </a:solidFill>
          <a:ln cap="flat" cmpd="sng" w="12700">
            <a:solidFill>
              <a:srgbClr val="B3C6E7"/>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100" name="Google Shape;100;p1"/>
          <p:cNvPicPr preferRelativeResize="0"/>
          <p:nvPr/>
        </p:nvPicPr>
        <p:blipFill rotWithShape="1">
          <a:blip r:embed="rId5">
            <a:alphaModFix/>
          </a:blip>
          <a:srcRect b="3" l="0" r="3" t="24401"/>
          <a:stretch/>
        </p:blipFill>
        <p:spPr>
          <a:xfrm>
            <a:off x="3356048" y="60507"/>
            <a:ext cx="4063868" cy="3072200"/>
          </a:xfrm>
          <a:custGeom>
            <a:rect b="b" l="l" r="r" t="t"/>
            <a:pathLst>
              <a:path extrusionOk="0" h="3072200" w="4063868">
                <a:moveTo>
                  <a:pt x="288818" y="0"/>
                </a:moveTo>
                <a:lnTo>
                  <a:pt x="3775050" y="0"/>
                </a:lnTo>
                <a:lnTo>
                  <a:pt x="3818625" y="71726"/>
                </a:lnTo>
                <a:cubicBezTo>
                  <a:pt x="3975028" y="359637"/>
                  <a:pt x="4063868" y="689577"/>
                  <a:pt x="4063868" y="1040266"/>
                </a:cubicBezTo>
                <a:cubicBezTo>
                  <a:pt x="4063868" y="2162473"/>
                  <a:pt x="3154140" y="3072200"/>
                  <a:pt x="2031934" y="3072200"/>
                </a:cubicBezTo>
                <a:cubicBezTo>
                  <a:pt x="909728" y="3072200"/>
                  <a:pt x="0" y="2162473"/>
                  <a:pt x="0" y="1040266"/>
                </a:cubicBezTo>
                <a:cubicBezTo>
                  <a:pt x="0" y="689577"/>
                  <a:pt x="88841" y="359637"/>
                  <a:pt x="245244" y="71726"/>
                </a:cubicBezTo>
                <a:close/>
              </a:path>
            </a:pathLst>
          </a:custGeom>
          <a:noFill/>
          <a:ln>
            <a:noFill/>
          </a:ln>
        </p:spPr>
      </p:pic>
      <p:sp>
        <p:nvSpPr>
          <p:cNvPr id="101" name="Google Shape;101;p1"/>
          <p:cNvSpPr/>
          <p:nvPr/>
        </p:nvSpPr>
        <p:spPr>
          <a:xfrm>
            <a:off x="7685658" y="1424717"/>
            <a:ext cx="4506342" cy="5442758"/>
          </a:xfrm>
          <a:custGeom>
            <a:rect b="b" l="l" r="r" t="t"/>
            <a:pathLst>
              <a:path extrusionOk="0" h="5442758" w="4506342">
                <a:moveTo>
                  <a:pt x="3034499" y="0"/>
                </a:moveTo>
                <a:cubicBezTo>
                  <a:pt x="3558220" y="0"/>
                  <a:pt x="4050953" y="132675"/>
                  <a:pt x="4480922" y="366248"/>
                </a:cubicBezTo>
                <a:lnTo>
                  <a:pt x="4506342" y="381691"/>
                </a:lnTo>
                <a:lnTo>
                  <a:pt x="4506342" y="5442758"/>
                </a:lnTo>
                <a:lnTo>
                  <a:pt x="1193461" y="5442758"/>
                </a:lnTo>
                <a:lnTo>
                  <a:pt x="1104276" y="5376066"/>
                </a:lnTo>
                <a:cubicBezTo>
                  <a:pt x="429867" y="4819495"/>
                  <a:pt x="0" y="3977198"/>
                  <a:pt x="0" y="3034499"/>
                </a:cubicBezTo>
                <a:cubicBezTo>
                  <a:pt x="0" y="1358591"/>
                  <a:pt x="1358591" y="0"/>
                  <a:pt x="3034499" y="0"/>
                </a:cubicBezTo>
                <a:close/>
              </a:path>
            </a:pathLst>
          </a:custGeom>
          <a:solidFill>
            <a:srgbClr val="FFFFFF"/>
          </a:solidFill>
          <a:ln cap="flat" cmpd="sng" w="12700">
            <a:solidFill>
              <a:srgbClr val="B3C6E7"/>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102" name="Google Shape;102;p1"/>
          <p:cNvPicPr preferRelativeResize="0"/>
          <p:nvPr/>
        </p:nvPicPr>
        <p:blipFill rotWithShape="1">
          <a:blip r:embed="rId6">
            <a:alphaModFix/>
          </a:blip>
          <a:srcRect b="0" l="0" r="0" t="0"/>
          <a:stretch/>
        </p:blipFill>
        <p:spPr>
          <a:xfrm>
            <a:off x="7685657" y="3510847"/>
            <a:ext cx="4506343" cy="1468438"/>
          </a:xfrm>
          <a:prstGeom prst="rect">
            <a:avLst/>
          </a:prstGeom>
          <a:noFill/>
          <a:ln>
            <a:noFill/>
          </a:ln>
        </p:spPr>
      </p:pic>
      <p:sp>
        <p:nvSpPr>
          <p:cNvPr id="103" name="Google Shape;103;p1"/>
          <p:cNvSpPr txBox="1"/>
          <p:nvPr/>
        </p:nvSpPr>
        <p:spPr>
          <a:xfrm>
            <a:off x="62000" y="3193225"/>
            <a:ext cx="7803900" cy="1354500"/>
          </a:xfrm>
          <a:prstGeom prst="rect">
            <a:avLst/>
          </a:prstGeom>
          <a:noFill/>
          <a:ln>
            <a:noFill/>
          </a:ln>
        </p:spPr>
        <p:txBody>
          <a:bodyPr anchorCtr="0" anchor="t" bIns="91425" lIns="91425" spcFirstLastPara="1" rIns="91425" wrap="square" tIns="91425">
            <a:spAutoFit/>
          </a:bodyPr>
          <a:lstStyle/>
          <a:p>
            <a:pPr indent="-349250" lvl="0" marL="457200" rtl="0" algn="l">
              <a:lnSpc>
                <a:spcPct val="80000"/>
              </a:lnSpc>
              <a:spcBef>
                <a:spcPts val="1000"/>
              </a:spcBef>
              <a:spcAft>
                <a:spcPts val="0"/>
              </a:spcAft>
              <a:buClr>
                <a:schemeClr val="dk1"/>
              </a:buClr>
              <a:buSzPts val="1900"/>
              <a:buFont typeface="Times New Roman"/>
              <a:buChar char="●"/>
            </a:pPr>
            <a:r>
              <a:rPr b="1" lang="cs-CZ" sz="1900">
                <a:solidFill>
                  <a:schemeClr val="dk1"/>
                </a:solidFill>
                <a:latin typeface="Times New Roman"/>
                <a:ea typeface="Times New Roman"/>
                <a:cs typeface="Times New Roman"/>
                <a:sym typeface="Times New Roman"/>
              </a:rPr>
              <a:t>jazyková výkonnost</a:t>
            </a:r>
            <a:endParaRPr b="1" sz="1900">
              <a:solidFill>
                <a:schemeClr val="dk1"/>
              </a:solidFill>
              <a:latin typeface="Times New Roman"/>
              <a:ea typeface="Times New Roman"/>
              <a:cs typeface="Times New Roman"/>
              <a:sym typeface="Times New Roman"/>
            </a:endParaRPr>
          </a:p>
          <a:p>
            <a:pPr indent="-349250" lvl="0" marL="457200" rtl="0" algn="l">
              <a:lnSpc>
                <a:spcPct val="80000"/>
              </a:lnSpc>
              <a:spcBef>
                <a:spcPts val="0"/>
              </a:spcBef>
              <a:spcAft>
                <a:spcPts val="0"/>
              </a:spcAft>
              <a:buClr>
                <a:schemeClr val="dk1"/>
              </a:buClr>
              <a:buSzPts val="1900"/>
              <a:buFont typeface="Times New Roman"/>
              <a:buChar char="●"/>
            </a:pPr>
            <a:r>
              <a:rPr b="1" lang="cs-CZ" sz="1900">
                <a:solidFill>
                  <a:schemeClr val="dk1"/>
                </a:solidFill>
                <a:latin typeface="Times New Roman"/>
                <a:ea typeface="Times New Roman"/>
                <a:cs typeface="Times New Roman"/>
                <a:sym typeface="Times New Roman"/>
              </a:rPr>
              <a:t>situace v psychometrice a jaz. výkonnosti (kdo vytváří, podmínky)</a:t>
            </a:r>
            <a:endParaRPr b="1" sz="1900">
              <a:solidFill>
                <a:schemeClr val="dk1"/>
              </a:solidFill>
              <a:latin typeface="Times New Roman"/>
              <a:ea typeface="Times New Roman"/>
              <a:cs typeface="Times New Roman"/>
              <a:sym typeface="Times New Roman"/>
            </a:endParaRPr>
          </a:p>
          <a:p>
            <a:pPr indent="-349250" lvl="0" marL="457200" rtl="0" algn="l">
              <a:lnSpc>
                <a:spcPct val="80000"/>
              </a:lnSpc>
              <a:spcBef>
                <a:spcPts val="0"/>
              </a:spcBef>
              <a:spcAft>
                <a:spcPts val="0"/>
              </a:spcAft>
              <a:buClr>
                <a:schemeClr val="dk1"/>
              </a:buClr>
              <a:buSzPts val="1900"/>
              <a:buFont typeface="Times New Roman"/>
              <a:buChar char="●"/>
            </a:pPr>
            <a:r>
              <a:rPr b="1" lang="cs-CZ" sz="1900">
                <a:solidFill>
                  <a:schemeClr val="dk1"/>
                </a:solidFill>
                <a:latin typeface="Times New Roman"/>
                <a:ea typeface="Times New Roman"/>
                <a:cs typeface="Times New Roman"/>
                <a:sym typeface="Times New Roman"/>
              </a:rPr>
              <a:t>přehledová studie</a:t>
            </a:r>
            <a:endParaRPr b="1" sz="1900">
              <a:solidFill>
                <a:schemeClr val="dk1"/>
              </a:solidFill>
              <a:latin typeface="Times New Roman"/>
              <a:ea typeface="Times New Roman"/>
              <a:cs typeface="Times New Roman"/>
              <a:sym typeface="Times New Roman"/>
            </a:endParaRPr>
          </a:p>
          <a:p>
            <a:pPr indent="-349250" lvl="0" marL="457200" rtl="0" algn="l">
              <a:lnSpc>
                <a:spcPct val="80000"/>
              </a:lnSpc>
              <a:spcBef>
                <a:spcPts val="0"/>
              </a:spcBef>
              <a:spcAft>
                <a:spcPts val="0"/>
              </a:spcAft>
              <a:buClr>
                <a:schemeClr val="dk1"/>
              </a:buClr>
              <a:buSzPts val="1900"/>
              <a:buFont typeface="Times New Roman"/>
              <a:buChar char="●"/>
            </a:pPr>
            <a:r>
              <a:rPr b="1" lang="cs-CZ" sz="1900">
                <a:solidFill>
                  <a:schemeClr val="dk1"/>
                </a:solidFill>
                <a:latin typeface="Times New Roman"/>
                <a:ea typeface="Times New Roman"/>
                <a:cs typeface="Times New Roman"/>
                <a:sym typeface="Times New Roman"/>
              </a:rPr>
              <a:t>deskriptiva</a:t>
            </a:r>
            <a:endParaRPr b="1" sz="1900">
              <a:solidFill>
                <a:schemeClr val="dk1"/>
              </a:solidFill>
              <a:latin typeface="Times New Roman"/>
              <a:ea typeface="Times New Roman"/>
              <a:cs typeface="Times New Roman"/>
              <a:sym typeface="Times New Roman"/>
            </a:endParaRPr>
          </a:p>
          <a:p>
            <a:pPr indent="-349250" lvl="0" marL="457200" rtl="0" algn="l">
              <a:lnSpc>
                <a:spcPct val="80000"/>
              </a:lnSpc>
              <a:spcBef>
                <a:spcPts val="0"/>
              </a:spcBef>
              <a:spcAft>
                <a:spcPts val="0"/>
              </a:spcAft>
              <a:buClr>
                <a:schemeClr val="dk1"/>
              </a:buClr>
              <a:buSzPts val="1900"/>
              <a:buFont typeface="Times New Roman"/>
              <a:buChar char="●"/>
            </a:pPr>
            <a:r>
              <a:rPr b="1" lang="cs-CZ" sz="1900">
                <a:solidFill>
                  <a:schemeClr val="dk1"/>
                </a:solidFill>
                <a:latin typeface="Times New Roman"/>
                <a:ea typeface="Times New Roman"/>
                <a:cs typeface="Times New Roman"/>
                <a:sym typeface="Times New Roman"/>
              </a:rPr>
              <a:t>rizika a plány do budoucna</a:t>
            </a:r>
            <a:endParaRPr b="1" sz="1900">
              <a:solidFill>
                <a:schemeClr val="dk1"/>
              </a:solidFill>
              <a:latin typeface="Times New Roman"/>
              <a:ea typeface="Times New Roman"/>
              <a:cs typeface="Times New Roman"/>
              <a:sym typeface="Times New Roman"/>
            </a:endParaRPr>
          </a:p>
        </p:txBody>
      </p:sp>
      <p:sp>
        <p:nvSpPr>
          <p:cNvPr id="104" name="Google Shape;104;p1"/>
          <p:cNvSpPr txBox="1"/>
          <p:nvPr>
            <p:ph idx="1" type="subTitle"/>
          </p:nvPr>
        </p:nvSpPr>
        <p:spPr>
          <a:xfrm>
            <a:off x="8502922" y="4592317"/>
            <a:ext cx="5946300" cy="8388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000000"/>
              </a:buClr>
              <a:buSzPts val="1800"/>
              <a:buNone/>
            </a:pPr>
            <a:r>
              <a:rPr lang="cs-CZ" sz="1800">
                <a:solidFill>
                  <a:srgbClr val="000000"/>
                </a:solidFill>
              </a:rPr>
              <a:t>Mgr. Lothar Filip Rudorfer</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4" name="Shape 194"/>
        <p:cNvGrpSpPr/>
        <p:nvPr/>
      </p:nvGrpSpPr>
      <p:grpSpPr>
        <a:xfrm>
          <a:off x="0" y="0"/>
          <a:ext cx="0" cy="0"/>
          <a:chOff x="0" y="0"/>
          <a:chExt cx="0" cy="0"/>
        </a:xfrm>
      </p:grpSpPr>
      <p:sp>
        <p:nvSpPr>
          <p:cNvPr id="195" name="Google Shape;195;p13"/>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96" name="Google Shape;196;p13"/>
          <p:cNvPicPr preferRelativeResize="0"/>
          <p:nvPr/>
        </p:nvPicPr>
        <p:blipFill rotWithShape="1">
          <a:blip r:embed="rId3">
            <a:alphaModFix/>
          </a:blip>
          <a:srcRect b="0" l="0" r="0" t="0"/>
          <a:stretch/>
        </p:blipFill>
        <p:spPr>
          <a:xfrm>
            <a:off x="1034858" y="643467"/>
            <a:ext cx="4508882" cy="3280212"/>
          </a:xfrm>
          <a:prstGeom prst="rect">
            <a:avLst/>
          </a:prstGeom>
          <a:noFill/>
          <a:ln>
            <a:noFill/>
          </a:ln>
        </p:spPr>
      </p:pic>
      <p:pic>
        <p:nvPicPr>
          <p:cNvPr id="197" name="Google Shape;197;p13"/>
          <p:cNvPicPr preferRelativeResize="0"/>
          <p:nvPr/>
        </p:nvPicPr>
        <p:blipFill rotWithShape="1">
          <a:blip r:embed="rId4">
            <a:alphaModFix/>
          </a:blip>
          <a:srcRect b="0" l="0" r="0" t="0"/>
          <a:stretch/>
        </p:blipFill>
        <p:spPr>
          <a:xfrm>
            <a:off x="5356522" y="643467"/>
            <a:ext cx="6540009" cy="3024753"/>
          </a:xfrm>
          <a:prstGeom prst="rect">
            <a:avLst/>
          </a:prstGeom>
          <a:noFill/>
          <a:ln>
            <a:noFill/>
          </a:ln>
        </p:spPr>
      </p:pic>
      <p:sp>
        <p:nvSpPr>
          <p:cNvPr id="198" name="Google Shape;198;p13"/>
          <p:cNvSpPr/>
          <p:nvPr/>
        </p:nvSpPr>
        <p:spPr>
          <a:xfrm>
            <a:off x="1" y="4233674"/>
            <a:ext cx="12192000" cy="2624326"/>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9" name="Google Shape;199;p13"/>
          <p:cNvSpPr txBox="1"/>
          <p:nvPr>
            <p:ph type="title"/>
          </p:nvPr>
        </p:nvSpPr>
        <p:spPr>
          <a:xfrm>
            <a:off x="969264" y="4535424"/>
            <a:ext cx="3685032" cy="158616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3400"/>
              <a:buFont typeface="Calibri"/>
              <a:buNone/>
            </a:pPr>
            <a:r>
              <a:rPr lang="cs-CZ" sz="3400">
                <a:solidFill>
                  <a:schemeClr val="lt1"/>
                </a:solidFill>
              </a:rPr>
              <a:t>Deskriptivní statistiky III</a:t>
            </a:r>
            <a:endParaRPr/>
          </a:p>
        </p:txBody>
      </p:sp>
      <p:sp>
        <p:nvSpPr>
          <p:cNvPr id="200" name="Google Shape;200;p13"/>
          <p:cNvSpPr txBox="1"/>
          <p:nvPr>
            <p:ph idx="1" type="body"/>
          </p:nvPr>
        </p:nvSpPr>
        <p:spPr>
          <a:xfrm>
            <a:off x="3873675" y="4535425"/>
            <a:ext cx="6131700" cy="1586100"/>
          </a:xfrm>
          <a:prstGeom prst="rect">
            <a:avLst/>
          </a:prstGeom>
          <a:noFill/>
          <a:ln>
            <a:noFill/>
          </a:ln>
        </p:spPr>
        <p:txBody>
          <a:bodyPr anchorCtr="0" anchor="t" bIns="45700" lIns="91425" spcFirstLastPara="1" rIns="91425" wrap="square" tIns="45700">
            <a:normAutofit/>
          </a:bodyPr>
          <a:lstStyle/>
          <a:p>
            <a:pPr indent="-101600" lvl="0" marL="228600" rtl="0" algn="l">
              <a:lnSpc>
                <a:spcPct val="90000"/>
              </a:lnSpc>
              <a:spcBef>
                <a:spcPts val="0"/>
              </a:spcBef>
              <a:spcAft>
                <a:spcPts val="0"/>
              </a:spcAft>
              <a:buClr>
                <a:schemeClr val="dk1"/>
              </a:buClr>
              <a:buSzPts val="2000"/>
              <a:buNone/>
            </a:pPr>
            <a:r>
              <a:rPr lang="cs-CZ" sz="2000">
                <a:solidFill>
                  <a:schemeClr val="lt1"/>
                </a:solidFill>
              </a:rPr>
              <a:t>*studie s hodnocením 9 jsou vhodné pro tzv. dynamickou diagnostiku</a:t>
            </a:r>
            <a:endParaRPr sz="2000">
              <a:solidFill>
                <a:schemeClr val="lt1"/>
              </a:solidFill>
            </a:endParaRPr>
          </a:p>
        </p:txBody>
      </p:sp>
      <p:grpSp>
        <p:nvGrpSpPr>
          <p:cNvPr id="201" name="Google Shape;201;p13"/>
          <p:cNvGrpSpPr/>
          <p:nvPr/>
        </p:nvGrpSpPr>
        <p:grpSpPr>
          <a:xfrm>
            <a:off x="10208171" y="4821439"/>
            <a:ext cx="1128382" cy="847206"/>
            <a:chOff x="8183879" y="1000124"/>
            <a:chExt cx="1562267" cy="1172973"/>
          </a:xfrm>
        </p:grpSpPr>
        <p:sp>
          <p:nvSpPr>
            <p:cNvPr id="202" name="Google Shape;202;p13"/>
            <p:cNvSpPr/>
            <p:nvPr/>
          </p:nvSpPr>
          <p:spPr>
            <a:xfrm>
              <a:off x="8183879" y="1348782"/>
              <a:ext cx="935037" cy="824315"/>
            </a:xfrm>
            <a:custGeom>
              <a:rect b="b" l="l" r="r" t="t"/>
              <a:pathLst>
                <a:path extrusionOk="0" h="692" w="785">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cap="flat" cmpd="sng" w="2857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3" name="Google Shape;203;p13"/>
            <p:cNvSpPr/>
            <p:nvPr/>
          </p:nvSpPr>
          <p:spPr>
            <a:xfrm>
              <a:off x="8983979" y="1000124"/>
              <a:ext cx="762167" cy="671915"/>
            </a:xfrm>
            <a:custGeom>
              <a:rect b="b" l="l" r="r" t="t"/>
              <a:pathLst>
                <a:path extrusionOk="0" h="692" w="785">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cap="flat" cmpd="sng" w="2857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7" name="Shape 207"/>
        <p:cNvGrpSpPr/>
        <p:nvPr/>
      </p:nvGrpSpPr>
      <p:grpSpPr>
        <a:xfrm>
          <a:off x="0" y="0"/>
          <a:ext cx="0" cy="0"/>
          <a:chOff x="0" y="0"/>
          <a:chExt cx="0" cy="0"/>
        </a:xfrm>
      </p:grpSpPr>
      <p:sp>
        <p:nvSpPr>
          <p:cNvPr id="208" name="Google Shape;208;p14"/>
          <p:cNvSpPr/>
          <p:nvPr/>
        </p:nvSpPr>
        <p:spPr>
          <a:xfrm>
            <a:off x="0" y="0"/>
            <a:ext cx="12192000" cy="685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09" name="Google Shape;209;p14"/>
          <p:cNvPicPr preferRelativeResize="0"/>
          <p:nvPr/>
        </p:nvPicPr>
        <p:blipFill>
          <a:blip r:embed="rId3">
            <a:alphaModFix/>
          </a:blip>
          <a:stretch>
            <a:fillRect/>
          </a:stretch>
        </p:blipFill>
        <p:spPr>
          <a:xfrm>
            <a:off x="-1997000" y="81200"/>
            <a:ext cx="5819874" cy="6811124"/>
          </a:xfrm>
          <a:prstGeom prst="rect">
            <a:avLst/>
          </a:prstGeom>
          <a:noFill/>
          <a:ln>
            <a:noFill/>
          </a:ln>
        </p:spPr>
      </p:pic>
      <p:pic>
        <p:nvPicPr>
          <p:cNvPr id="210" name="Google Shape;210;p14"/>
          <p:cNvPicPr preferRelativeResize="0"/>
          <p:nvPr>
            <p:ph idx="1" type="body"/>
          </p:nvPr>
        </p:nvPicPr>
        <p:blipFill rotWithShape="1">
          <a:blip r:embed="rId4">
            <a:alphaModFix/>
          </a:blip>
          <a:srcRect b="0" l="0" r="0" t="0"/>
          <a:stretch/>
        </p:blipFill>
        <p:spPr>
          <a:xfrm>
            <a:off x="3733952" y="81188"/>
            <a:ext cx="7188199" cy="4798122"/>
          </a:xfrm>
          <a:prstGeom prst="rect">
            <a:avLst/>
          </a:prstGeom>
          <a:noFill/>
          <a:ln>
            <a:noFill/>
          </a:ln>
        </p:spPr>
      </p:pic>
      <p:pic>
        <p:nvPicPr>
          <p:cNvPr id="211" name="Google Shape;211;p14"/>
          <p:cNvPicPr preferRelativeResize="0"/>
          <p:nvPr/>
        </p:nvPicPr>
        <p:blipFill rotWithShape="1">
          <a:blip r:embed="rId5">
            <a:alphaModFix/>
          </a:blip>
          <a:srcRect b="0" l="0" r="0" t="0"/>
          <a:stretch/>
        </p:blipFill>
        <p:spPr>
          <a:xfrm>
            <a:off x="7698641" y="4779662"/>
            <a:ext cx="4056209" cy="3442218"/>
          </a:xfrm>
          <a:prstGeom prst="rect">
            <a:avLst/>
          </a:prstGeom>
          <a:noFill/>
          <a:ln>
            <a:noFill/>
          </a:ln>
        </p:spPr>
      </p:pic>
      <p:sp>
        <p:nvSpPr>
          <p:cNvPr id="212" name="Google Shape;212;p14"/>
          <p:cNvSpPr txBox="1"/>
          <p:nvPr/>
        </p:nvSpPr>
        <p:spPr>
          <a:xfrm>
            <a:off x="0" y="217400"/>
            <a:ext cx="3000000" cy="14037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None/>
            </a:pPr>
            <a:r>
              <a:rPr lang="cs-CZ" sz="4400">
                <a:solidFill>
                  <a:schemeClr val="lt1"/>
                </a:solidFill>
                <a:latin typeface="Calibri"/>
                <a:ea typeface="Calibri"/>
                <a:cs typeface="Calibri"/>
                <a:sym typeface="Calibri"/>
              </a:rPr>
              <a:t>Deskriptivní statistiky IV</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pic>
        <p:nvPicPr>
          <p:cNvPr id="217" name="Google Shape;217;gd4dfce2050_0_17"/>
          <p:cNvPicPr preferRelativeResize="0"/>
          <p:nvPr/>
        </p:nvPicPr>
        <p:blipFill>
          <a:blip r:embed="rId3">
            <a:alphaModFix/>
          </a:blip>
          <a:stretch>
            <a:fillRect/>
          </a:stretch>
        </p:blipFill>
        <p:spPr>
          <a:xfrm>
            <a:off x="-1379275" y="-111313"/>
            <a:ext cx="5819874" cy="6811124"/>
          </a:xfrm>
          <a:prstGeom prst="rect">
            <a:avLst/>
          </a:prstGeom>
          <a:noFill/>
          <a:ln>
            <a:noFill/>
          </a:ln>
        </p:spPr>
      </p:pic>
      <p:sp>
        <p:nvSpPr>
          <p:cNvPr id="218" name="Google Shape;218;gd4dfce2050_0_17"/>
          <p:cNvSpPr txBox="1"/>
          <p:nvPr>
            <p:ph type="title"/>
          </p:nvPr>
        </p:nvSpPr>
        <p:spPr>
          <a:xfrm>
            <a:off x="5632650" y="69175"/>
            <a:ext cx="6506100" cy="930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SzPts val="990"/>
              <a:buNone/>
            </a:pPr>
            <a:r>
              <a:rPr lang="cs-CZ" sz="3060"/>
              <a:t>V Česku používané (n=17 z celku n=64)</a:t>
            </a:r>
            <a:endParaRPr sz="3060"/>
          </a:p>
        </p:txBody>
      </p:sp>
      <p:pic>
        <p:nvPicPr>
          <p:cNvPr id="219" name="Google Shape;219;gd4dfce2050_0_17"/>
          <p:cNvPicPr preferRelativeResize="0"/>
          <p:nvPr/>
        </p:nvPicPr>
        <p:blipFill>
          <a:blip r:embed="rId4">
            <a:alphaModFix/>
          </a:blip>
          <a:stretch>
            <a:fillRect/>
          </a:stretch>
        </p:blipFill>
        <p:spPr>
          <a:xfrm>
            <a:off x="4188500" y="1047725"/>
            <a:ext cx="7881101" cy="3043350"/>
          </a:xfrm>
          <a:prstGeom prst="rect">
            <a:avLst/>
          </a:prstGeom>
          <a:noFill/>
          <a:ln>
            <a:noFill/>
          </a:ln>
        </p:spPr>
      </p:pic>
      <p:pic>
        <p:nvPicPr>
          <p:cNvPr id="220" name="Google Shape;220;gd4dfce2050_0_17"/>
          <p:cNvPicPr preferRelativeResize="0"/>
          <p:nvPr/>
        </p:nvPicPr>
        <p:blipFill rotWithShape="1">
          <a:blip r:embed="rId5">
            <a:alphaModFix/>
          </a:blip>
          <a:srcRect b="0" l="0" r="0" t="0"/>
          <a:stretch/>
        </p:blipFill>
        <p:spPr>
          <a:xfrm>
            <a:off x="6714876" y="4353749"/>
            <a:ext cx="5354726" cy="2476575"/>
          </a:xfrm>
          <a:prstGeom prst="rect">
            <a:avLst/>
          </a:prstGeom>
          <a:noFill/>
          <a:ln>
            <a:noFill/>
          </a:ln>
        </p:spPr>
      </p:pic>
      <p:graphicFrame>
        <p:nvGraphicFramePr>
          <p:cNvPr id="221" name="Google Shape;221;gd4dfce2050_0_17"/>
          <p:cNvGraphicFramePr/>
          <p:nvPr/>
        </p:nvGraphicFramePr>
        <p:xfrm>
          <a:off x="306300" y="1002250"/>
          <a:ext cx="3000000" cy="3000000"/>
        </p:xfrm>
        <a:graphic>
          <a:graphicData uri="http://schemas.openxmlformats.org/drawingml/2006/table">
            <a:tbl>
              <a:tblPr>
                <a:noFill/>
                <a:tableStyleId>{767DE9D9-7A1F-4922-814E-69728F624725}</a:tableStyleId>
              </a:tblPr>
              <a:tblGrid>
                <a:gridCol w="2197725"/>
              </a:tblGrid>
              <a:tr h="335150">
                <a:tc>
                  <a:txBody>
                    <a:bodyPr/>
                    <a:lstStyle/>
                    <a:p>
                      <a:pPr indent="-317500" lvl="0" marL="457200" rtl="0" algn="l">
                        <a:lnSpc>
                          <a:spcPct val="6000"/>
                        </a:lnSpc>
                        <a:spcBef>
                          <a:spcPts val="0"/>
                        </a:spcBef>
                        <a:spcAft>
                          <a:spcPts val="0"/>
                        </a:spcAft>
                        <a:buClr>
                          <a:srgbClr val="FFFFFF"/>
                        </a:buClr>
                        <a:buSzPts val="1400"/>
                        <a:buChar char="●"/>
                      </a:pPr>
                      <a:r>
                        <a:rPr lang="cs-CZ">
                          <a:solidFill>
                            <a:srgbClr val="FFFFFF"/>
                          </a:solidFill>
                        </a:rPr>
                        <a:t>WIAT-II</a:t>
                      </a:r>
                      <a:endParaRPr>
                        <a:solidFill>
                          <a:srgbClr val="FFFFFF"/>
                        </a:solidFill>
                      </a:endParaRPr>
                    </a:p>
                  </a:txBody>
                  <a:tcPr marT="91425" marB="91425" marR="91425" marL="91425"/>
                </a:tc>
              </a:tr>
              <a:tr h="335150">
                <a:tc>
                  <a:txBody>
                    <a:bodyPr/>
                    <a:lstStyle/>
                    <a:p>
                      <a:pPr indent="-317500" lvl="0" marL="457200" rtl="0" algn="l">
                        <a:lnSpc>
                          <a:spcPct val="6000"/>
                        </a:lnSpc>
                        <a:spcBef>
                          <a:spcPts val="0"/>
                        </a:spcBef>
                        <a:spcAft>
                          <a:spcPts val="0"/>
                        </a:spcAft>
                        <a:buClr>
                          <a:srgbClr val="FFFFFF"/>
                        </a:buClr>
                        <a:buSzPts val="1400"/>
                        <a:buChar char="●"/>
                      </a:pPr>
                      <a:r>
                        <a:rPr lang="cs-CZ">
                          <a:solidFill>
                            <a:srgbClr val="FFFFFF"/>
                          </a:solidFill>
                        </a:rPr>
                        <a:t>WJ III ACH</a:t>
                      </a:r>
                      <a:endParaRPr>
                        <a:solidFill>
                          <a:srgbClr val="FFFFFF"/>
                        </a:solidFill>
                      </a:endParaRPr>
                    </a:p>
                  </a:txBody>
                  <a:tcPr marT="91425" marB="91425" marR="91425" marL="91425"/>
                </a:tc>
              </a:tr>
              <a:tr h="335150">
                <a:tc>
                  <a:txBody>
                    <a:bodyPr/>
                    <a:lstStyle/>
                    <a:p>
                      <a:pPr indent="-317500" lvl="0" marL="457200" rtl="0" algn="l">
                        <a:lnSpc>
                          <a:spcPct val="6000"/>
                        </a:lnSpc>
                        <a:spcBef>
                          <a:spcPts val="0"/>
                        </a:spcBef>
                        <a:spcAft>
                          <a:spcPts val="0"/>
                        </a:spcAft>
                        <a:buClr>
                          <a:srgbClr val="FFFFFF"/>
                        </a:buClr>
                        <a:buSzPts val="1400"/>
                        <a:buChar char="●"/>
                      </a:pPr>
                      <a:r>
                        <a:rPr lang="cs-CZ">
                          <a:solidFill>
                            <a:srgbClr val="FFFFFF"/>
                          </a:solidFill>
                        </a:rPr>
                        <a:t>KABC-II</a:t>
                      </a:r>
                      <a:endParaRPr>
                        <a:solidFill>
                          <a:srgbClr val="FFFFFF"/>
                        </a:solidFill>
                      </a:endParaRPr>
                    </a:p>
                  </a:txBody>
                  <a:tcPr marT="91425" marB="91425" marR="91425" marL="91425"/>
                </a:tc>
              </a:tr>
              <a:tr h="335150">
                <a:tc>
                  <a:txBody>
                    <a:bodyPr/>
                    <a:lstStyle/>
                    <a:p>
                      <a:pPr indent="-317500" lvl="0" marL="457200" rtl="0" algn="l">
                        <a:lnSpc>
                          <a:spcPct val="6000"/>
                        </a:lnSpc>
                        <a:spcBef>
                          <a:spcPts val="0"/>
                        </a:spcBef>
                        <a:spcAft>
                          <a:spcPts val="0"/>
                        </a:spcAft>
                        <a:buClr>
                          <a:srgbClr val="FFFFFF"/>
                        </a:buClr>
                        <a:buSzPts val="1400"/>
                        <a:buChar char="●"/>
                      </a:pPr>
                      <a:r>
                        <a:rPr lang="cs-CZ">
                          <a:solidFill>
                            <a:srgbClr val="FFFFFF"/>
                          </a:solidFill>
                        </a:rPr>
                        <a:t>MSCA</a:t>
                      </a:r>
                      <a:endParaRPr>
                        <a:solidFill>
                          <a:srgbClr val="FFFFFF"/>
                        </a:solidFill>
                      </a:endParaRPr>
                    </a:p>
                  </a:txBody>
                  <a:tcPr marT="91425" marB="91425" marR="91425" marL="91425"/>
                </a:tc>
              </a:tr>
              <a:tr h="335150">
                <a:tc>
                  <a:txBody>
                    <a:bodyPr/>
                    <a:lstStyle/>
                    <a:p>
                      <a:pPr indent="-317500" lvl="0" marL="457200" rtl="0" algn="l">
                        <a:lnSpc>
                          <a:spcPct val="6000"/>
                        </a:lnSpc>
                        <a:spcBef>
                          <a:spcPts val="0"/>
                        </a:spcBef>
                        <a:spcAft>
                          <a:spcPts val="0"/>
                        </a:spcAft>
                        <a:buClr>
                          <a:srgbClr val="FFFFFF"/>
                        </a:buClr>
                        <a:buSzPts val="1400"/>
                        <a:buChar char="●"/>
                      </a:pPr>
                      <a:r>
                        <a:rPr lang="cs-CZ">
                          <a:solidFill>
                            <a:srgbClr val="FFFFFF"/>
                          </a:solidFill>
                        </a:rPr>
                        <a:t>WISC-IV Integrated</a:t>
                      </a:r>
                      <a:endParaRPr>
                        <a:solidFill>
                          <a:srgbClr val="FFFFFF"/>
                        </a:solidFill>
                      </a:endParaRPr>
                    </a:p>
                  </a:txBody>
                  <a:tcPr marT="91425" marB="91425" marR="91425" marL="91425"/>
                </a:tc>
              </a:tr>
              <a:tr h="335150">
                <a:tc>
                  <a:txBody>
                    <a:bodyPr/>
                    <a:lstStyle/>
                    <a:p>
                      <a:pPr indent="-317500" lvl="0" marL="457200" rtl="0" algn="l">
                        <a:lnSpc>
                          <a:spcPct val="6000"/>
                        </a:lnSpc>
                        <a:spcBef>
                          <a:spcPts val="0"/>
                        </a:spcBef>
                        <a:spcAft>
                          <a:spcPts val="0"/>
                        </a:spcAft>
                        <a:buClr>
                          <a:srgbClr val="FFFFFF"/>
                        </a:buClr>
                        <a:buSzPts val="1400"/>
                        <a:buChar char="●"/>
                      </a:pPr>
                      <a:r>
                        <a:rPr lang="cs-CZ">
                          <a:solidFill>
                            <a:srgbClr val="FFFFFF"/>
                          </a:solidFill>
                        </a:rPr>
                        <a:t>WJ III COG</a:t>
                      </a:r>
                      <a:endParaRPr>
                        <a:solidFill>
                          <a:srgbClr val="FFFFFF"/>
                        </a:solidFill>
                      </a:endParaRPr>
                    </a:p>
                  </a:txBody>
                  <a:tcPr marT="91425" marB="91425" marR="91425" marL="91425"/>
                </a:tc>
              </a:tr>
              <a:tr h="335150">
                <a:tc>
                  <a:txBody>
                    <a:bodyPr/>
                    <a:lstStyle/>
                    <a:p>
                      <a:pPr indent="-317500" lvl="0" marL="457200" rtl="0" algn="l">
                        <a:lnSpc>
                          <a:spcPct val="6000"/>
                        </a:lnSpc>
                        <a:spcBef>
                          <a:spcPts val="0"/>
                        </a:spcBef>
                        <a:spcAft>
                          <a:spcPts val="0"/>
                        </a:spcAft>
                        <a:buClr>
                          <a:srgbClr val="FFFFFF"/>
                        </a:buClr>
                        <a:buSzPts val="1400"/>
                        <a:buChar char="●"/>
                      </a:pPr>
                      <a:r>
                        <a:rPr lang="cs-CZ">
                          <a:solidFill>
                            <a:srgbClr val="FFFFFF"/>
                          </a:solidFill>
                        </a:rPr>
                        <a:t>KSPT</a:t>
                      </a:r>
                      <a:endParaRPr>
                        <a:solidFill>
                          <a:srgbClr val="FFFFFF"/>
                        </a:solidFill>
                      </a:endParaRPr>
                    </a:p>
                  </a:txBody>
                  <a:tcPr marT="91425" marB="91425" marR="91425" marL="91425"/>
                </a:tc>
              </a:tr>
              <a:tr h="335150">
                <a:tc>
                  <a:txBody>
                    <a:bodyPr/>
                    <a:lstStyle/>
                    <a:p>
                      <a:pPr indent="-317500" lvl="0" marL="457200" rtl="0" algn="l">
                        <a:lnSpc>
                          <a:spcPct val="6000"/>
                        </a:lnSpc>
                        <a:spcBef>
                          <a:spcPts val="0"/>
                        </a:spcBef>
                        <a:spcAft>
                          <a:spcPts val="0"/>
                        </a:spcAft>
                        <a:buClr>
                          <a:srgbClr val="FFFFFF"/>
                        </a:buClr>
                        <a:buSzPts val="1400"/>
                        <a:buChar char="●"/>
                      </a:pPr>
                      <a:r>
                        <a:rPr lang="cs-CZ">
                          <a:solidFill>
                            <a:srgbClr val="FFFFFF"/>
                          </a:solidFill>
                        </a:rPr>
                        <a:t>SON-R 2½ – 7</a:t>
                      </a:r>
                      <a:endParaRPr>
                        <a:solidFill>
                          <a:srgbClr val="FFFFFF"/>
                        </a:solidFill>
                      </a:endParaRPr>
                    </a:p>
                  </a:txBody>
                  <a:tcPr marT="91425" marB="91425" marR="91425" marL="91425"/>
                </a:tc>
              </a:tr>
              <a:tr h="335150">
                <a:tc>
                  <a:txBody>
                    <a:bodyPr/>
                    <a:lstStyle/>
                    <a:p>
                      <a:pPr indent="-317500" lvl="0" marL="457200" rtl="0" algn="l">
                        <a:lnSpc>
                          <a:spcPct val="6000"/>
                        </a:lnSpc>
                        <a:spcBef>
                          <a:spcPts val="0"/>
                        </a:spcBef>
                        <a:spcAft>
                          <a:spcPts val="0"/>
                        </a:spcAft>
                        <a:buClr>
                          <a:srgbClr val="FFFFFF"/>
                        </a:buClr>
                        <a:buSzPts val="1400"/>
                        <a:buChar char="●"/>
                      </a:pPr>
                      <a:r>
                        <a:rPr lang="cs-CZ">
                          <a:solidFill>
                            <a:srgbClr val="FFFFFF"/>
                          </a:solidFill>
                        </a:rPr>
                        <a:t>IDS</a:t>
                      </a:r>
                      <a:endParaRPr>
                        <a:solidFill>
                          <a:srgbClr val="FFFFFF"/>
                        </a:solidFill>
                      </a:endParaRPr>
                    </a:p>
                  </a:txBody>
                  <a:tcPr marT="91425" marB="91425" marR="91425" marL="91425"/>
                </a:tc>
              </a:tr>
              <a:tr h="335150">
                <a:tc>
                  <a:txBody>
                    <a:bodyPr/>
                    <a:lstStyle/>
                    <a:p>
                      <a:pPr indent="-317500" lvl="0" marL="457200" rtl="0" algn="l">
                        <a:lnSpc>
                          <a:spcPct val="6000"/>
                        </a:lnSpc>
                        <a:spcBef>
                          <a:spcPts val="0"/>
                        </a:spcBef>
                        <a:spcAft>
                          <a:spcPts val="0"/>
                        </a:spcAft>
                        <a:buClr>
                          <a:srgbClr val="FFFFFF"/>
                        </a:buClr>
                        <a:buSzPts val="1400"/>
                        <a:buChar char="●"/>
                      </a:pPr>
                      <a:r>
                        <a:rPr lang="cs-CZ">
                          <a:solidFill>
                            <a:srgbClr val="FFFFFF"/>
                          </a:solidFill>
                        </a:rPr>
                        <a:t>MaTeRS</a:t>
                      </a:r>
                      <a:endParaRPr>
                        <a:solidFill>
                          <a:srgbClr val="FFFFFF"/>
                        </a:solidFill>
                      </a:endParaRPr>
                    </a:p>
                  </a:txBody>
                  <a:tcPr marT="91425" marB="91425" marR="91425" marL="91425"/>
                </a:tc>
              </a:tr>
              <a:tr h="335150">
                <a:tc>
                  <a:txBody>
                    <a:bodyPr/>
                    <a:lstStyle/>
                    <a:p>
                      <a:pPr indent="-317500" lvl="0" marL="457200" rtl="0" algn="l">
                        <a:lnSpc>
                          <a:spcPct val="6000"/>
                        </a:lnSpc>
                        <a:spcBef>
                          <a:spcPts val="0"/>
                        </a:spcBef>
                        <a:spcAft>
                          <a:spcPts val="0"/>
                        </a:spcAft>
                        <a:buClr>
                          <a:srgbClr val="FFFFFF"/>
                        </a:buClr>
                        <a:buSzPts val="1400"/>
                        <a:buChar char="●"/>
                      </a:pPr>
                      <a:r>
                        <a:rPr lang="cs-CZ">
                          <a:solidFill>
                            <a:srgbClr val="FFFFFF"/>
                          </a:solidFill>
                        </a:rPr>
                        <a:t>DISMAS</a:t>
                      </a:r>
                      <a:endParaRPr>
                        <a:solidFill>
                          <a:srgbClr val="FFFFFF"/>
                        </a:solidFill>
                      </a:endParaRPr>
                    </a:p>
                  </a:txBody>
                  <a:tcPr marT="91425" marB="91425" marR="91425" marL="91425"/>
                </a:tc>
              </a:tr>
              <a:tr h="335150">
                <a:tc>
                  <a:txBody>
                    <a:bodyPr/>
                    <a:lstStyle/>
                    <a:p>
                      <a:pPr indent="-317500" lvl="0" marL="457200" rtl="0" algn="l">
                        <a:lnSpc>
                          <a:spcPct val="6000"/>
                        </a:lnSpc>
                        <a:spcBef>
                          <a:spcPts val="0"/>
                        </a:spcBef>
                        <a:spcAft>
                          <a:spcPts val="0"/>
                        </a:spcAft>
                        <a:buClr>
                          <a:srgbClr val="FFFFFF"/>
                        </a:buClr>
                        <a:buSzPts val="1400"/>
                        <a:buChar char="●"/>
                      </a:pPr>
                      <a:r>
                        <a:rPr lang="cs-CZ">
                          <a:solidFill>
                            <a:srgbClr val="FFFFFF"/>
                          </a:solidFill>
                        </a:rPr>
                        <a:t>BTFS</a:t>
                      </a:r>
                      <a:endParaRPr>
                        <a:solidFill>
                          <a:srgbClr val="FFFFFF"/>
                        </a:solidFill>
                      </a:endParaRPr>
                    </a:p>
                  </a:txBody>
                  <a:tcPr marT="91425" marB="91425" marR="91425" marL="91425"/>
                </a:tc>
              </a:tr>
              <a:tr h="335150">
                <a:tc>
                  <a:txBody>
                    <a:bodyPr/>
                    <a:lstStyle/>
                    <a:p>
                      <a:pPr indent="-317500" lvl="0" marL="457200" rtl="0" algn="l">
                        <a:lnSpc>
                          <a:spcPct val="6000"/>
                        </a:lnSpc>
                        <a:spcBef>
                          <a:spcPts val="0"/>
                        </a:spcBef>
                        <a:spcAft>
                          <a:spcPts val="0"/>
                        </a:spcAft>
                        <a:buClr>
                          <a:srgbClr val="FFFFFF"/>
                        </a:buClr>
                        <a:buSzPts val="1400"/>
                        <a:buChar char="●"/>
                      </a:pPr>
                      <a:r>
                        <a:rPr lang="cs-CZ">
                          <a:solidFill>
                            <a:srgbClr val="FFFFFF"/>
                          </a:solidFill>
                        </a:rPr>
                        <a:t>S-B IV</a:t>
                      </a:r>
                      <a:endParaRPr>
                        <a:solidFill>
                          <a:srgbClr val="FFFFFF"/>
                        </a:solidFill>
                      </a:endParaRPr>
                    </a:p>
                  </a:txBody>
                  <a:tcPr marT="91425" marB="91425" marR="91425" marL="91425"/>
                </a:tc>
              </a:tr>
              <a:tr h="335150">
                <a:tc>
                  <a:txBody>
                    <a:bodyPr/>
                    <a:lstStyle/>
                    <a:p>
                      <a:pPr indent="-317500" lvl="0" marL="457200" rtl="0" algn="l">
                        <a:lnSpc>
                          <a:spcPct val="6000"/>
                        </a:lnSpc>
                        <a:spcBef>
                          <a:spcPts val="0"/>
                        </a:spcBef>
                        <a:spcAft>
                          <a:spcPts val="0"/>
                        </a:spcAft>
                        <a:buClr>
                          <a:srgbClr val="FFFFFF"/>
                        </a:buClr>
                        <a:buSzPts val="1400"/>
                        <a:buChar char="●"/>
                      </a:pPr>
                      <a:r>
                        <a:rPr lang="cs-CZ">
                          <a:solidFill>
                            <a:srgbClr val="FFFFFF"/>
                          </a:solidFill>
                        </a:rPr>
                        <a:t>T-22</a:t>
                      </a:r>
                      <a:endParaRPr>
                        <a:solidFill>
                          <a:srgbClr val="FFFFFF"/>
                        </a:solidFill>
                      </a:endParaRPr>
                    </a:p>
                  </a:txBody>
                  <a:tcPr marT="91425" marB="91425" marR="91425" marL="91425"/>
                </a:tc>
              </a:tr>
              <a:tr h="335150">
                <a:tc>
                  <a:txBody>
                    <a:bodyPr/>
                    <a:lstStyle/>
                    <a:p>
                      <a:pPr indent="-317500" lvl="0" marL="457200" rtl="0" algn="l">
                        <a:lnSpc>
                          <a:spcPct val="6000"/>
                        </a:lnSpc>
                        <a:spcBef>
                          <a:spcPts val="0"/>
                        </a:spcBef>
                        <a:spcAft>
                          <a:spcPts val="0"/>
                        </a:spcAft>
                        <a:buClr>
                          <a:srgbClr val="FFFFFF"/>
                        </a:buClr>
                        <a:buSzPts val="1400"/>
                        <a:buChar char="●"/>
                      </a:pPr>
                      <a:r>
                        <a:rPr lang="cs-CZ">
                          <a:solidFill>
                            <a:srgbClr val="FFFFFF"/>
                          </a:solidFill>
                        </a:rPr>
                        <a:t>ZAREKI</a:t>
                      </a:r>
                      <a:endParaRPr>
                        <a:solidFill>
                          <a:srgbClr val="FFFFFF"/>
                        </a:solidFill>
                      </a:endParaRPr>
                    </a:p>
                  </a:txBody>
                  <a:tcPr marT="91425" marB="91425" marR="91425" marL="91425"/>
                </a:tc>
              </a:tr>
              <a:tr h="335150">
                <a:tc>
                  <a:txBody>
                    <a:bodyPr/>
                    <a:lstStyle/>
                    <a:p>
                      <a:pPr indent="-317500" lvl="0" marL="457200" rtl="0" algn="l">
                        <a:lnSpc>
                          <a:spcPct val="6000"/>
                        </a:lnSpc>
                        <a:spcBef>
                          <a:spcPts val="0"/>
                        </a:spcBef>
                        <a:spcAft>
                          <a:spcPts val="0"/>
                        </a:spcAft>
                        <a:buClr>
                          <a:srgbClr val="FFFFFF"/>
                        </a:buClr>
                        <a:buSzPts val="1400"/>
                        <a:buChar char="●"/>
                      </a:pPr>
                      <a:r>
                        <a:rPr lang="cs-CZ">
                          <a:solidFill>
                            <a:srgbClr val="FFFFFF"/>
                          </a:solidFill>
                        </a:rPr>
                        <a:t>T-239</a:t>
                      </a:r>
                      <a:endParaRPr>
                        <a:solidFill>
                          <a:srgbClr val="FFFFFF"/>
                        </a:solidFill>
                      </a:endParaRPr>
                    </a:p>
                  </a:txBody>
                  <a:tcPr marT="91425" marB="91425" marR="91425" marL="91425"/>
                </a:tc>
              </a:tr>
              <a:tr h="335150">
                <a:tc>
                  <a:txBody>
                    <a:bodyPr/>
                    <a:lstStyle/>
                    <a:p>
                      <a:pPr indent="-317500" lvl="0" marL="457200" rtl="0" algn="l">
                        <a:lnSpc>
                          <a:spcPct val="6000"/>
                        </a:lnSpc>
                        <a:spcBef>
                          <a:spcPts val="0"/>
                        </a:spcBef>
                        <a:spcAft>
                          <a:spcPts val="0"/>
                        </a:spcAft>
                        <a:buClr>
                          <a:srgbClr val="FFFFFF"/>
                        </a:buClr>
                        <a:buSzPts val="1400"/>
                        <a:buChar char="●"/>
                      </a:pPr>
                      <a:r>
                        <a:rPr lang="cs-CZ">
                          <a:solidFill>
                            <a:srgbClr val="FFFFFF"/>
                          </a:solidFill>
                        </a:rPr>
                        <a:t>DysTest</a:t>
                      </a:r>
                      <a:endParaRPr>
                        <a:solidFill>
                          <a:srgbClr val="FFFFFF"/>
                        </a:solidFill>
                      </a:endParaRPr>
                    </a:p>
                  </a:txBody>
                  <a:tcPr marT="91425" marB="91425" marR="91425" marL="91425"/>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gd4dfce2050_0_5"/>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t/>
            </a:r>
            <a:endParaRPr/>
          </a:p>
        </p:txBody>
      </p:sp>
      <p:sp>
        <p:nvSpPr>
          <p:cNvPr id="227" name="Google Shape;227;gd4dfce2050_0_5"/>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0" lvl="0" marL="63500" marR="127000" rtl="0" algn="l">
              <a:lnSpc>
                <a:spcPct val="115000"/>
              </a:lnSpc>
              <a:spcBef>
                <a:spcPts val="500"/>
              </a:spcBef>
              <a:spcAft>
                <a:spcPts val="0"/>
              </a:spcAft>
              <a:buNone/>
            </a:pPr>
            <a:r>
              <a:rPr lang="cs-CZ"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indent="0" lvl="0" marL="63500" marR="127000" rtl="0" algn="l">
              <a:lnSpc>
                <a:spcPct val="115000"/>
              </a:lnSpc>
              <a:spcBef>
                <a:spcPts val="1200"/>
              </a:spcBef>
              <a:spcAft>
                <a:spcPts val="0"/>
              </a:spcAft>
              <a:buNone/>
            </a:pPr>
            <a:r>
              <a:rPr b="1" lang="cs-CZ" sz="1100">
                <a:solidFill>
                  <a:srgbClr val="000000"/>
                </a:solidFill>
                <a:latin typeface="Arial"/>
                <a:ea typeface="Arial"/>
                <a:cs typeface="Arial"/>
                <a:sym typeface="Arial"/>
              </a:rPr>
              <a:t>klasifikace</a:t>
            </a:r>
            <a:endParaRPr b="1" sz="1100">
              <a:solidFill>
                <a:srgbClr val="000000"/>
              </a:solidFill>
              <a:latin typeface="Arial"/>
              <a:ea typeface="Arial"/>
              <a:cs typeface="Arial"/>
              <a:sym typeface="Arial"/>
            </a:endParaRPr>
          </a:p>
          <a:p>
            <a:pPr indent="0" lvl="0" marL="0" rtl="0" algn="l">
              <a:lnSpc>
                <a:spcPct val="100000"/>
              </a:lnSpc>
              <a:spcBef>
                <a:spcPts val="200"/>
              </a:spcBef>
              <a:spcAft>
                <a:spcPts val="0"/>
              </a:spcAft>
              <a:buNone/>
            </a:pPr>
            <a:r>
              <a:rPr lang="cs-CZ" sz="1100">
                <a:solidFill>
                  <a:srgbClr val="000000"/>
                </a:solidFill>
                <a:latin typeface="Arial"/>
                <a:ea typeface="Arial"/>
                <a:cs typeface="Arial"/>
                <a:sym typeface="Arial"/>
              </a:rPr>
              <a:t>	 </a:t>
            </a:r>
            <a:endParaRPr sz="1400">
              <a:solidFill>
                <a:srgbClr val="000000"/>
              </a:solidFill>
              <a:latin typeface="Arial"/>
              <a:ea typeface="Arial"/>
              <a:cs typeface="Arial"/>
              <a:sym typeface="Arial"/>
            </a:endParaRPr>
          </a:p>
          <a:p>
            <a:pPr indent="0" lvl="0" marL="0" rtl="0" algn="l">
              <a:spcBef>
                <a:spcPts val="1000"/>
              </a:spcBef>
              <a:spcAft>
                <a:spcPts val="0"/>
              </a:spcAft>
              <a:buNone/>
            </a:pPr>
            <a:r>
              <a:t/>
            </a:r>
            <a:endParaRPr/>
          </a:p>
        </p:txBody>
      </p:sp>
      <p:pic>
        <p:nvPicPr>
          <p:cNvPr id="228" name="Google Shape;228;gd4dfce2050_0_5"/>
          <p:cNvPicPr preferRelativeResize="0"/>
          <p:nvPr/>
        </p:nvPicPr>
        <p:blipFill>
          <a:blip r:embed="rId3">
            <a:alphaModFix/>
          </a:blip>
          <a:stretch>
            <a:fillRect/>
          </a:stretch>
        </p:blipFill>
        <p:spPr>
          <a:xfrm>
            <a:off x="3331498" y="3193500"/>
            <a:ext cx="8761704" cy="3476625"/>
          </a:xfrm>
          <a:prstGeom prst="rect">
            <a:avLst/>
          </a:prstGeom>
          <a:noFill/>
          <a:ln>
            <a:noFill/>
          </a:ln>
        </p:spPr>
      </p:pic>
      <p:pic>
        <p:nvPicPr>
          <p:cNvPr id="229" name="Google Shape;229;gd4dfce2050_0_5"/>
          <p:cNvPicPr preferRelativeResize="0"/>
          <p:nvPr/>
        </p:nvPicPr>
        <p:blipFill>
          <a:blip r:embed="rId4">
            <a:alphaModFix/>
          </a:blip>
          <a:stretch>
            <a:fillRect/>
          </a:stretch>
        </p:blipFill>
        <p:spPr>
          <a:xfrm>
            <a:off x="-3365500" y="155462"/>
            <a:ext cx="5819874" cy="6811124"/>
          </a:xfrm>
          <a:prstGeom prst="rect">
            <a:avLst/>
          </a:prstGeom>
          <a:noFill/>
          <a:ln>
            <a:noFill/>
          </a:ln>
        </p:spPr>
      </p:pic>
      <p:pic>
        <p:nvPicPr>
          <p:cNvPr id="230" name="Google Shape;230;gd4dfce2050_0_5"/>
          <p:cNvPicPr preferRelativeResize="0"/>
          <p:nvPr/>
        </p:nvPicPr>
        <p:blipFill>
          <a:blip r:embed="rId5">
            <a:alphaModFix/>
          </a:blip>
          <a:stretch>
            <a:fillRect/>
          </a:stretch>
        </p:blipFill>
        <p:spPr>
          <a:xfrm>
            <a:off x="2382400" y="98188"/>
            <a:ext cx="10210800" cy="34766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4" name="Shape 234"/>
        <p:cNvGrpSpPr/>
        <p:nvPr/>
      </p:nvGrpSpPr>
      <p:grpSpPr>
        <a:xfrm>
          <a:off x="0" y="0"/>
          <a:ext cx="0" cy="0"/>
          <a:chOff x="0" y="0"/>
          <a:chExt cx="0" cy="0"/>
        </a:xfrm>
      </p:grpSpPr>
      <p:sp>
        <p:nvSpPr>
          <p:cNvPr id="235" name="Google Shape;235;p15"/>
          <p:cNvSpPr/>
          <p:nvPr/>
        </p:nvSpPr>
        <p:spPr>
          <a:xfrm>
            <a:off x="396882" y="280374"/>
            <a:ext cx="11438793" cy="1844256"/>
          </a:xfrm>
          <a:prstGeom prst="rect">
            <a:avLst/>
          </a:prstGeom>
          <a:solidFill>
            <a:srgbClr val="404040"/>
          </a:solidFill>
          <a:ln cap="sq" cmpd="thinThick" w="127000">
            <a:solidFill>
              <a:srgbClr val="40404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6" name="Google Shape;236;p15"/>
          <p:cNvSpPr txBox="1"/>
          <p:nvPr>
            <p:ph type="title"/>
          </p:nvPr>
        </p:nvSpPr>
        <p:spPr>
          <a:xfrm>
            <a:off x="546351" y="433545"/>
            <a:ext cx="11139854" cy="930447"/>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FFFFFF"/>
              </a:buClr>
              <a:buSzPts val="5400"/>
              <a:buFont typeface="Calibri"/>
              <a:buNone/>
            </a:pPr>
            <a:r>
              <a:rPr lang="cs-CZ" sz="5400">
                <a:solidFill>
                  <a:srgbClr val="FFFFFF"/>
                </a:solidFill>
              </a:rPr>
              <a:t>Dotazníkové šetření</a:t>
            </a:r>
            <a:endParaRPr sz="5400">
              <a:solidFill>
                <a:srgbClr val="FFFFFF"/>
              </a:solidFill>
            </a:endParaRPr>
          </a:p>
        </p:txBody>
      </p:sp>
      <p:cxnSp>
        <p:nvCxnSpPr>
          <p:cNvPr id="237" name="Google Shape;237;p15"/>
          <p:cNvCxnSpPr/>
          <p:nvPr/>
        </p:nvCxnSpPr>
        <p:spPr>
          <a:xfrm>
            <a:off x="2230078" y="1522292"/>
            <a:ext cx="7772400" cy="0"/>
          </a:xfrm>
          <a:prstGeom prst="straightConnector1">
            <a:avLst/>
          </a:prstGeom>
          <a:noFill/>
          <a:ln cap="flat" cmpd="sng" w="22225">
            <a:solidFill>
              <a:srgbClr val="D9D9D9"/>
            </a:solidFill>
            <a:prstDash val="solid"/>
            <a:miter lim="800000"/>
            <a:headEnd len="sm" w="sm" type="none"/>
            <a:tailEnd len="sm" w="sm" type="none"/>
          </a:ln>
        </p:spPr>
      </p:cxnSp>
      <p:pic>
        <p:nvPicPr>
          <p:cNvPr id="238" name="Google Shape;238;p15"/>
          <p:cNvPicPr preferRelativeResize="0"/>
          <p:nvPr/>
        </p:nvPicPr>
        <p:blipFill rotWithShape="1">
          <a:blip r:embed="rId3">
            <a:alphaModFix/>
          </a:blip>
          <a:srcRect b="0" l="0" r="0" t="0"/>
          <a:stretch/>
        </p:blipFill>
        <p:spPr>
          <a:xfrm>
            <a:off x="658909" y="2426818"/>
            <a:ext cx="4801233" cy="3997637"/>
          </a:xfrm>
          <a:prstGeom prst="rect">
            <a:avLst/>
          </a:prstGeom>
          <a:noFill/>
          <a:ln>
            <a:noFill/>
          </a:ln>
        </p:spPr>
      </p:pic>
      <p:cxnSp>
        <p:nvCxnSpPr>
          <p:cNvPr id="239" name="Google Shape;239;p15"/>
          <p:cNvCxnSpPr/>
          <p:nvPr/>
        </p:nvCxnSpPr>
        <p:spPr>
          <a:xfrm>
            <a:off x="6116278" y="2596836"/>
            <a:ext cx="0" cy="3657600"/>
          </a:xfrm>
          <a:prstGeom prst="straightConnector1">
            <a:avLst/>
          </a:prstGeom>
          <a:noFill/>
          <a:ln cap="flat" cmpd="dbl" w="101600">
            <a:solidFill>
              <a:srgbClr val="595959"/>
            </a:solidFill>
            <a:prstDash val="solid"/>
            <a:miter lim="800000"/>
            <a:headEnd len="sm" w="sm" type="none"/>
            <a:tailEnd len="sm" w="sm" type="none"/>
          </a:ln>
        </p:spPr>
      </p:cxnSp>
      <p:pic>
        <p:nvPicPr>
          <p:cNvPr id="240" name="Google Shape;240;p15"/>
          <p:cNvPicPr preferRelativeResize="0"/>
          <p:nvPr>
            <p:ph idx="1" type="body"/>
          </p:nvPr>
        </p:nvPicPr>
        <p:blipFill rotWithShape="1">
          <a:blip r:embed="rId4">
            <a:alphaModFix/>
          </a:blip>
          <a:srcRect b="0" l="0" r="0" t="0"/>
          <a:stretch/>
        </p:blipFill>
        <p:spPr>
          <a:xfrm>
            <a:off x="6674508" y="2426818"/>
            <a:ext cx="4997047" cy="3997637"/>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4" name="Shape 244"/>
        <p:cNvGrpSpPr/>
        <p:nvPr/>
      </p:nvGrpSpPr>
      <p:grpSpPr>
        <a:xfrm>
          <a:off x="0" y="0"/>
          <a:ext cx="0" cy="0"/>
          <a:chOff x="0" y="0"/>
          <a:chExt cx="0" cy="0"/>
        </a:xfrm>
      </p:grpSpPr>
      <p:sp>
        <p:nvSpPr>
          <p:cNvPr id="245" name="Google Shape;245;p16"/>
          <p:cNvSpPr/>
          <p:nvPr/>
        </p:nvSpPr>
        <p:spPr>
          <a:xfrm>
            <a:off x="396882" y="280374"/>
            <a:ext cx="11438793" cy="1844256"/>
          </a:xfrm>
          <a:prstGeom prst="rect">
            <a:avLst/>
          </a:prstGeom>
          <a:solidFill>
            <a:srgbClr val="404040"/>
          </a:solidFill>
          <a:ln cap="sq" cmpd="thinThick" w="127000">
            <a:solidFill>
              <a:srgbClr val="40404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6" name="Google Shape;246;p16"/>
          <p:cNvSpPr txBox="1"/>
          <p:nvPr>
            <p:ph type="title"/>
          </p:nvPr>
        </p:nvSpPr>
        <p:spPr>
          <a:xfrm>
            <a:off x="546351" y="433545"/>
            <a:ext cx="11139854" cy="930447"/>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FFFFFF"/>
              </a:buClr>
              <a:buSzPts val="5400"/>
              <a:buFont typeface="Calibri"/>
              <a:buNone/>
            </a:pPr>
            <a:r>
              <a:rPr lang="cs-CZ" sz="5400">
                <a:solidFill>
                  <a:srgbClr val="FFFFFF"/>
                </a:solidFill>
              </a:rPr>
              <a:t>Dotazníkové šetření</a:t>
            </a:r>
            <a:endParaRPr/>
          </a:p>
        </p:txBody>
      </p:sp>
      <p:cxnSp>
        <p:nvCxnSpPr>
          <p:cNvPr id="247" name="Google Shape;247;p16"/>
          <p:cNvCxnSpPr/>
          <p:nvPr/>
        </p:nvCxnSpPr>
        <p:spPr>
          <a:xfrm>
            <a:off x="2230078" y="1522292"/>
            <a:ext cx="7772400" cy="0"/>
          </a:xfrm>
          <a:prstGeom prst="straightConnector1">
            <a:avLst/>
          </a:prstGeom>
          <a:noFill/>
          <a:ln cap="flat" cmpd="sng" w="22225">
            <a:solidFill>
              <a:srgbClr val="D9D9D9"/>
            </a:solidFill>
            <a:prstDash val="solid"/>
            <a:miter lim="800000"/>
            <a:headEnd len="sm" w="sm" type="none"/>
            <a:tailEnd len="sm" w="sm" type="none"/>
          </a:ln>
        </p:spPr>
      </p:cxnSp>
      <p:pic>
        <p:nvPicPr>
          <p:cNvPr id="248" name="Google Shape;248;p16"/>
          <p:cNvPicPr preferRelativeResize="0"/>
          <p:nvPr>
            <p:ph idx="1" type="body"/>
          </p:nvPr>
        </p:nvPicPr>
        <p:blipFill rotWithShape="1">
          <a:blip r:embed="rId3">
            <a:alphaModFix/>
          </a:blip>
          <a:srcRect b="0" l="0" r="0" t="0"/>
          <a:stretch/>
        </p:blipFill>
        <p:spPr>
          <a:xfrm>
            <a:off x="1055697" y="2426818"/>
            <a:ext cx="4007656" cy="3997637"/>
          </a:xfrm>
          <a:prstGeom prst="rect">
            <a:avLst/>
          </a:prstGeom>
          <a:noFill/>
          <a:ln>
            <a:noFill/>
          </a:ln>
        </p:spPr>
      </p:pic>
      <p:cxnSp>
        <p:nvCxnSpPr>
          <p:cNvPr id="249" name="Google Shape;249;p16"/>
          <p:cNvCxnSpPr/>
          <p:nvPr/>
        </p:nvCxnSpPr>
        <p:spPr>
          <a:xfrm>
            <a:off x="6116278" y="2596836"/>
            <a:ext cx="0" cy="3657600"/>
          </a:xfrm>
          <a:prstGeom prst="straightConnector1">
            <a:avLst/>
          </a:prstGeom>
          <a:noFill/>
          <a:ln cap="flat" cmpd="dbl" w="101600">
            <a:solidFill>
              <a:srgbClr val="595959"/>
            </a:solidFill>
            <a:prstDash val="solid"/>
            <a:miter lim="800000"/>
            <a:headEnd len="sm" w="sm" type="none"/>
            <a:tailEnd len="sm" w="sm" type="none"/>
          </a:ln>
        </p:spPr>
      </p:cxnSp>
      <p:pic>
        <p:nvPicPr>
          <p:cNvPr id="250" name="Google Shape;250;p16"/>
          <p:cNvPicPr preferRelativeResize="0"/>
          <p:nvPr/>
        </p:nvPicPr>
        <p:blipFill rotWithShape="1">
          <a:blip r:embed="rId4">
            <a:alphaModFix/>
          </a:blip>
          <a:srcRect b="0" l="0" r="0" t="0"/>
          <a:stretch/>
        </p:blipFill>
        <p:spPr>
          <a:xfrm>
            <a:off x="6920842" y="2426818"/>
            <a:ext cx="4504379" cy="3997637"/>
          </a:xfrm>
          <a:prstGeom prst="rect">
            <a:avLst/>
          </a:prstGeom>
          <a:noFill/>
          <a:ln>
            <a:noFill/>
          </a:ln>
        </p:spPr>
      </p:pic>
      <p:sp>
        <p:nvSpPr>
          <p:cNvPr id="251" name="Google Shape;251;p16"/>
          <p:cNvSpPr txBox="1"/>
          <p:nvPr/>
        </p:nvSpPr>
        <p:spPr>
          <a:xfrm>
            <a:off x="396882" y="2112343"/>
            <a:ext cx="87607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cs-CZ" sz="1800">
                <a:solidFill>
                  <a:schemeClr val="dk1"/>
                </a:solidFill>
                <a:latin typeface="Calibri"/>
                <a:ea typeface="Calibri"/>
                <a:cs typeface="Calibri"/>
                <a:sym typeface="Calibri"/>
              </a:rPr>
              <a:t>praktici</a:t>
            </a:r>
            <a:endParaRPr/>
          </a:p>
        </p:txBody>
      </p:sp>
      <p:sp>
        <p:nvSpPr>
          <p:cNvPr id="252" name="Google Shape;252;p16"/>
          <p:cNvSpPr txBox="1"/>
          <p:nvPr/>
        </p:nvSpPr>
        <p:spPr>
          <a:xfrm>
            <a:off x="6179120" y="2111504"/>
            <a:ext cx="121668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cs-CZ" sz="1800">
                <a:solidFill>
                  <a:schemeClr val="dk1"/>
                </a:solidFill>
                <a:latin typeface="Calibri"/>
                <a:ea typeface="Calibri"/>
                <a:cs typeface="Calibri"/>
                <a:sym typeface="Calibri"/>
              </a:rPr>
              <a:t>výzkumníci</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gc75cfb2b68_0_0"/>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cs-CZ"/>
              <a:t>Rizika</a:t>
            </a:r>
            <a:endParaRPr/>
          </a:p>
        </p:txBody>
      </p:sp>
      <p:sp>
        <p:nvSpPr>
          <p:cNvPr id="258" name="Google Shape;258;gc75cfb2b68_0_0"/>
          <p:cNvSpPr txBox="1"/>
          <p:nvPr>
            <p:ph idx="1" type="body"/>
          </p:nvPr>
        </p:nvSpPr>
        <p:spPr>
          <a:xfrm>
            <a:off x="2697750" y="1440225"/>
            <a:ext cx="9377400" cy="4351200"/>
          </a:xfrm>
          <a:prstGeom prst="rect">
            <a:avLst/>
          </a:prstGeom>
        </p:spPr>
        <p:txBody>
          <a:bodyPr anchorCtr="0" anchor="t" bIns="45700" lIns="91425" spcFirstLastPara="1" rIns="91425" wrap="square" tIns="45700">
            <a:normAutofit fontScale="70000" lnSpcReduction="20000"/>
          </a:bodyPr>
          <a:lstStyle/>
          <a:p>
            <a:pPr indent="-308610" lvl="0" marL="457200" rtl="0" algn="l">
              <a:spcBef>
                <a:spcPts val="1000"/>
              </a:spcBef>
              <a:spcAft>
                <a:spcPts val="0"/>
              </a:spcAft>
              <a:buSzPct val="64285"/>
              <a:buChar char="•"/>
            </a:pPr>
            <a:r>
              <a:rPr lang="cs-CZ"/>
              <a:t>chybějící data - nezahrnuty baterie a testy národních jazyků, které nejsou v kompetenci výzkumníka (Latinská Amerika, Španělsko, Portugalsko, Čína, </a:t>
            </a:r>
            <a:r>
              <a:rPr lang="cs-CZ"/>
              <a:t>Taiwan</a:t>
            </a:r>
            <a:r>
              <a:rPr lang="cs-CZ"/>
              <a:t>, Hong Kong, Vietnam, JV Asie)</a:t>
            </a:r>
            <a:br>
              <a:rPr lang="cs-CZ"/>
            </a:br>
            <a:endParaRPr/>
          </a:p>
          <a:p>
            <a:pPr indent="-308610" lvl="0" marL="457200" rtl="0" algn="l">
              <a:spcBef>
                <a:spcPts val="0"/>
              </a:spcBef>
              <a:spcAft>
                <a:spcPts val="0"/>
              </a:spcAft>
              <a:buSzPct val="64285"/>
              <a:buChar char="•"/>
            </a:pPr>
            <a:r>
              <a:rPr lang="cs-CZ">
                <a:solidFill>
                  <a:srgbClr val="FFFFFF"/>
                </a:solidFill>
              </a:rPr>
              <a:t>možné kreslení - chyba měření, paradox pozorovatele, </a:t>
            </a:r>
            <a:r>
              <a:rPr lang="cs-CZ" u="sng">
                <a:solidFill>
                  <a:srgbClr val="FFFFFF"/>
                </a:solidFill>
                <a:hlinkClick r:id="rId3">
                  <a:extLst>
                    <a:ext uri="{A12FA001-AC4F-418D-AE19-62706E023703}">
                      <ahyp:hlinkClr val="tx"/>
                    </a:ext>
                  </a:extLst>
                </a:hlinkClick>
              </a:rPr>
              <a:t>Hawthorne effect</a:t>
            </a:r>
            <a:r>
              <a:rPr lang="cs-CZ">
                <a:solidFill>
                  <a:srgbClr val="FFFFFF"/>
                </a:solidFill>
              </a:rPr>
              <a:t> (1924)	</a:t>
            </a:r>
            <a:r>
              <a:rPr lang="cs-CZ"/>
              <a:t>Labov paradox (1972)</a:t>
            </a:r>
            <a:r>
              <a:rPr lang="cs-CZ"/>
              <a:t>, </a:t>
            </a:r>
            <a:r>
              <a:rPr lang="cs-CZ"/>
              <a:t>upřímné</a:t>
            </a:r>
            <a:r>
              <a:rPr lang="cs-CZ"/>
              <a:t> odpovědi výzkumníků a praktiků</a:t>
            </a:r>
            <a:br>
              <a:rPr lang="cs-CZ"/>
            </a:br>
            <a:endParaRPr/>
          </a:p>
          <a:p>
            <a:pPr indent="-308610" lvl="0" marL="457200" rtl="0" algn="l">
              <a:spcBef>
                <a:spcPts val="0"/>
              </a:spcBef>
              <a:spcAft>
                <a:spcPts val="0"/>
              </a:spcAft>
              <a:buSzPct val="64285"/>
              <a:buChar char="•"/>
            </a:pPr>
            <a:r>
              <a:rPr lang="cs-CZ"/>
              <a:t>neuznání vymezení projektu vůči již probíhajícím podobným v ČR (vzhledem aktuálnosti tématu)</a:t>
            </a:r>
            <a:br>
              <a:rPr lang="cs-CZ"/>
            </a:br>
            <a:endParaRPr/>
          </a:p>
          <a:p>
            <a:pPr indent="-308610" lvl="0" marL="457200" rtl="0" algn="l">
              <a:spcBef>
                <a:spcPts val="0"/>
              </a:spcBef>
              <a:spcAft>
                <a:spcPts val="0"/>
              </a:spcAft>
              <a:buSzPct val="64285"/>
              <a:buChar char="•"/>
            </a:pPr>
            <a:r>
              <a:rPr lang="cs-CZ"/>
              <a:t>změna legislativy (tlaky na ČMPSY, UPAČR, MŠMT, MZV  pro realizaci diagnostiky v online prostředí vs. odlišné názory jiných asociací)</a:t>
            </a:r>
            <a:br>
              <a:rPr lang="cs-CZ"/>
            </a:br>
            <a:endParaRPr/>
          </a:p>
          <a:p>
            <a:pPr indent="-308610" lvl="0" marL="457200" rtl="0" algn="l">
              <a:spcBef>
                <a:spcPts val="0"/>
              </a:spcBef>
              <a:spcAft>
                <a:spcPts val="0"/>
              </a:spcAft>
              <a:buSzPct val="64285"/>
              <a:buChar char="•"/>
            </a:pPr>
            <a:r>
              <a:rPr lang="cs-CZ"/>
              <a:t>ambivalentní výsledky výzkumného šetření (aneb. </a:t>
            </a:r>
            <a:r>
              <a:rPr i="1" lang="cs-CZ"/>
              <a:t>vím, že nic nezměřím</a:t>
            </a:r>
            <a:r>
              <a:rPr lang="cs-CZ"/>
              <a:t>)</a:t>
            </a:r>
            <a:br>
              <a:rPr lang="cs-CZ"/>
            </a:br>
            <a:endParaRPr/>
          </a:p>
          <a:p>
            <a:pPr indent="-308610" lvl="0" marL="457200" rtl="0" algn="l">
              <a:spcBef>
                <a:spcPts val="0"/>
              </a:spcBef>
              <a:spcAft>
                <a:spcPts val="0"/>
              </a:spcAft>
              <a:buSzPct val="58064"/>
              <a:buChar char="•"/>
            </a:pPr>
            <a:r>
              <a:rPr lang="cs-CZ"/>
              <a:t>zamítnutí poskytnutí obsahu standardizačních studií pro vybrané často užívané baterie </a:t>
            </a:r>
            <a:r>
              <a:rPr lang="cs-CZ" sz="3100">
                <a:highlight>
                  <a:srgbClr val="000000"/>
                </a:highlight>
              </a:rPr>
              <a:t>(</a:t>
            </a:r>
            <a:r>
              <a:rPr lang="cs-CZ" sz="1400">
                <a:highlight>
                  <a:srgbClr val="000000"/>
                </a:highlight>
              </a:rPr>
              <a:t>přesný způsob výpočtu skóre respondenta</a:t>
            </a:r>
            <a:r>
              <a:rPr lang="cs-CZ" sz="3100">
                <a:highlight>
                  <a:srgbClr val="000000"/>
                </a:highlight>
              </a:rPr>
              <a:t>)</a:t>
            </a:r>
            <a:endParaRPr sz="3100">
              <a:highlight>
                <a:srgbClr val="000000"/>
              </a:highlight>
            </a:endParaRPr>
          </a:p>
          <a:p>
            <a:pPr indent="0" lvl="0" marL="457200" rtl="0" algn="l">
              <a:spcBef>
                <a:spcPts val="1000"/>
              </a:spcBef>
              <a:spcAft>
                <a:spcPts val="0"/>
              </a:spcAft>
              <a:buNone/>
            </a:pPr>
            <a:r>
              <a:t/>
            </a:r>
            <a:endParaRPr sz="3100">
              <a:highlight>
                <a:srgbClr val="000000"/>
              </a:highlight>
            </a:endParaRPr>
          </a:p>
        </p:txBody>
      </p:sp>
      <p:pic>
        <p:nvPicPr>
          <p:cNvPr id="259" name="Google Shape;259;gc75cfb2b68_0_0"/>
          <p:cNvPicPr preferRelativeResize="0"/>
          <p:nvPr/>
        </p:nvPicPr>
        <p:blipFill rotWithShape="1">
          <a:blip r:embed="rId4">
            <a:alphaModFix/>
          </a:blip>
          <a:srcRect b="6752" l="6965" r="2100" t="4634"/>
          <a:stretch/>
        </p:blipFill>
        <p:spPr>
          <a:xfrm rot="-1800431">
            <a:off x="-1531726" y="2756952"/>
            <a:ext cx="4259075" cy="4150605"/>
          </a:xfrm>
          <a:prstGeom prst="ellipse">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cs-CZ"/>
              <a:t>KONEC -Citované zdroje:</a:t>
            </a:r>
            <a:endParaRPr/>
          </a:p>
        </p:txBody>
      </p:sp>
      <p:sp>
        <p:nvSpPr>
          <p:cNvPr id="265" name="Google Shape;265;p1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fontScale="25000" lnSpcReduction="20000"/>
          </a:bodyPr>
          <a:lstStyle/>
          <a:p>
            <a:pPr indent="-228600" lvl="0" marL="228600" rtl="0" algn="l">
              <a:lnSpc>
                <a:spcPct val="90000"/>
              </a:lnSpc>
              <a:spcBef>
                <a:spcPts val="0"/>
              </a:spcBef>
              <a:spcAft>
                <a:spcPts val="0"/>
              </a:spcAft>
              <a:buClr>
                <a:schemeClr val="dk1"/>
              </a:buClr>
              <a:buSzPct val="100000"/>
              <a:buChar char="•"/>
            </a:pPr>
            <a:r>
              <a:rPr lang="cs-CZ"/>
              <a:t>Albers, C. A., &amp; Grieve, A. J. (2007). Test Review: Bayley, N. (2006). Bayley Scales of Infant and Toddler Development– Third Edition. San Antonio, TX: Harcourt Assessment. Journal of Psychoeducational Assessment, 25(2), 180–190.</a:t>
            </a:r>
            <a:r>
              <a:rPr lang="cs-CZ" u="sng">
                <a:solidFill>
                  <a:schemeClr val="hlink"/>
                </a:solidFill>
                <a:hlinkClick r:id="rId3"/>
              </a:rPr>
              <a:t> https://doi.org/10.1177/0734282906297199</a:t>
            </a:r>
            <a:endParaRPr/>
          </a:p>
          <a:p>
            <a:pPr indent="-228600" lvl="0" marL="228600" rtl="0" algn="l">
              <a:lnSpc>
                <a:spcPct val="90000"/>
              </a:lnSpc>
              <a:spcBef>
                <a:spcPts val="1000"/>
              </a:spcBef>
              <a:spcAft>
                <a:spcPts val="0"/>
              </a:spcAft>
              <a:buClr>
                <a:schemeClr val="dk1"/>
              </a:buClr>
              <a:buSzPct val="100000"/>
              <a:buChar char="•"/>
            </a:pPr>
            <a:r>
              <a:rPr lang="cs-CZ"/>
              <a:t>Bain, S. K., &amp; Allin, J. D. (2005). Book Review: Stanford-Binet Intelligence Scales, Fifth Edition. Journal of Psychoeducational Assessment, 23(1), 87–95.</a:t>
            </a:r>
            <a:r>
              <a:rPr lang="cs-CZ" u="sng">
                <a:solidFill>
                  <a:schemeClr val="hlink"/>
                </a:solidFill>
                <a:hlinkClick r:id="rId4"/>
              </a:rPr>
              <a:t> https://doi.org/10.1177/073428290502300108</a:t>
            </a:r>
            <a:endParaRPr/>
          </a:p>
          <a:p>
            <a:pPr indent="-228600" lvl="0" marL="228600" rtl="0" algn="l">
              <a:lnSpc>
                <a:spcPct val="90000"/>
              </a:lnSpc>
              <a:spcBef>
                <a:spcPts val="1000"/>
              </a:spcBef>
              <a:spcAft>
                <a:spcPts val="0"/>
              </a:spcAft>
              <a:buClr>
                <a:schemeClr val="dk1"/>
              </a:buClr>
              <a:buSzPct val="100000"/>
              <a:buChar char="•"/>
            </a:pPr>
            <a:r>
              <a:rPr lang="cs-CZ"/>
              <a:t>Bain, S. K., &amp; Gray, R. (2008). Test Reviews: Kaufman, A. S., &amp; Kaufman, N. L. (2004). Kaufman Assessment Battery for Children, Second edition. Circle Pines, MN: AGS. Journal of Psychoeducational Assessment, 26(1), 92–101.</a:t>
            </a:r>
            <a:r>
              <a:rPr lang="cs-CZ" u="sng">
                <a:solidFill>
                  <a:schemeClr val="hlink"/>
                </a:solidFill>
                <a:hlinkClick r:id="rId5"/>
              </a:rPr>
              <a:t> https://doi.org/10.1177/0734282907300461</a:t>
            </a:r>
            <a:endParaRPr/>
          </a:p>
          <a:p>
            <a:pPr indent="-228600" lvl="0" marL="228600" rtl="0" algn="l">
              <a:lnSpc>
                <a:spcPct val="90000"/>
              </a:lnSpc>
              <a:spcBef>
                <a:spcPts val="1000"/>
              </a:spcBef>
              <a:spcAft>
                <a:spcPts val="0"/>
              </a:spcAft>
              <a:buClr>
                <a:schemeClr val="dk1"/>
              </a:buClr>
              <a:buSzPct val="100000"/>
              <a:buChar char="•"/>
            </a:pPr>
            <a:r>
              <a:rPr lang="cs-CZ"/>
              <a:t>Blackwell, T. L. (2001). Test Review: Woodcock, R. W., McGrew, K. S., &amp; Mather, N. (2001). Woodcock-Johnson® III Test. Riverside Publishing Company. Itasca, IL. Rehabilitation Counseling Bulletin, 44(4), 232–235.</a:t>
            </a:r>
            <a:r>
              <a:rPr lang="cs-CZ" u="sng">
                <a:solidFill>
                  <a:schemeClr val="hlink"/>
                </a:solidFill>
                <a:hlinkClick r:id="rId6"/>
              </a:rPr>
              <a:t> https://doi.org/10.1177/003435520104400407</a:t>
            </a:r>
            <a:endParaRPr/>
          </a:p>
          <a:p>
            <a:pPr indent="-228600" lvl="0" marL="228600" rtl="0" algn="l">
              <a:lnSpc>
                <a:spcPct val="90000"/>
              </a:lnSpc>
              <a:spcBef>
                <a:spcPts val="1000"/>
              </a:spcBef>
              <a:spcAft>
                <a:spcPts val="0"/>
              </a:spcAft>
              <a:buClr>
                <a:schemeClr val="dk1"/>
              </a:buClr>
              <a:buSzPct val="100000"/>
              <a:buChar char="•"/>
            </a:pPr>
            <a:r>
              <a:rPr lang="cs-CZ"/>
              <a:t>Braden, Jeffery &amp; Alfonso, Vincent. (2003). The Woodcock-Johnson III Tests of Cognitive Abilities in Cognitive Assessment Courses. DOI: 10.1016/B978-012628982-4/50013-1. </a:t>
            </a:r>
            <a:endParaRPr/>
          </a:p>
          <a:p>
            <a:pPr indent="-228600" lvl="0" marL="228600" rtl="0" algn="l">
              <a:lnSpc>
                <a:spcPct val="90000"/>
              </a:lnSpc>
              <a:spcBef>
                <a:spcPts val="1000"/>
              </a:spcBef>
              <a:spcAft>
                <a:spcPts val="0"/>
              </a:spcAft>
              <a:buClr>
                <a:schemeClr val="dk1"/>
              </a:buClr>
              <a:buSzPct val="100000"/>
              <a:buChar char="•"/>
            </a:pPr>
            <a:r>
              <a:rPr lang="cs-CZ"/>
              <a:t>Brem, S., Kuhn, C., &amp; Mehringer, H. (2016). Lese- und/oder Rechtschreibstörung: leitlinienbasierte Diagnostik und Therapie. PSYCH Up2date, 10(06), 495–506.</a:t>
            </a:r>
            <a:r>
              <a:rPr lang="cs-CZ" u="sng">
                <a:solidFill>
                  <a:schemeClr val="hlink"/>
                </a:solidFill>
                <a:hlinkClick r:id="rId7"/>
              </a:rPr>
              <a:t> https://doi.org/10.1055/s-0042-110743</a:t>
            </a:r>
            <a:endParaRPr/>
          </a:p>
          <a:p>
            <a:pPr indent="-228600" lvl="0" marL="228600" rtl="0" algn="l">
              <a:lnSpc>
                <a:spcPct val="90000"/>
              </a:lnSpc>
              <a:spcBef>
                <a:spcPts val="1000"/>
              </a:spcBef>
              <a:spcAft>
                <a:spcPts val="0"/>
              </a:spcAft>
              <a:buClr>
                <a:schemeClr val="dk1"/>
              </a:buClr>
              <a:buSzPct val="100000"/>
              <a:buChar char="•"/>
            </a:pPr>
            <a:r>
              <a:rPr lang="cs-CZ"/>
              <a:t>Brock, S. E., &amp; Knapp, P. K. (1996). Reading comprehension abilities of children with Attention-Deficit/Hyperactivity Disorder. Journal of Attention Disorders, 1(3), 173–185.</a:t>
            </a:r>
            <a:r>
              <a:rPr lang="cs-CZ" u="sng">
                <a:solidFill>
                  <a:schemeClr val="hlink"/>
                </a:solidFill>
                <a:hlinkClick r:id="rId8"/>
              </a:rPr>
              <a:t> https://doi.org/10.1177/108705479600100305</a:t>
            </a:r>
            <a:endParaRPr/>
          </a:p>
          <a:p>
            <a:pPr indent="-228600" lvl="0" marL="228600" rtl="0" algn="l">
              <a:lnSpc>
                <a:spcPct val="90000"/>
              </a:lnSpc>
              <a:spcBef>
                <a:spcPts val="1000"/>
              </a:spcBef>
              <a:spcAft>
                <a:spcPts val="0"/>
              </a:spcAft>
              <a:buClr>
                <a:schemeClr val="dk1"/>
              </a:buClr>
              <a:buSzPct val="100000"/>
              <a:buChar char="•"/>
            </a:pPr>
            <a:r>
              <a:rPr lang="cs-CZ"/>
              <a:t>Cígler, H., &amp; Mafková, J. (2013). Metoda barvově-slovních asociací (takzvané Barvy života) není diagnostickým nástrojem. TESTFÓRUM, 2(2), 15-27.            DOI:</a:t>
            </a:r>
            <a:r>
              <a:rPr lang="cs-CZ" u="sng">
                <a:solidFill>
                  <a:schemeClr val="hlink"/>
                </a:solidFill>
                <a:hlinkClick r:id="rId9"/>
              </a:rPr>
              <a:t>https://doi.org/10.5817/TF2013-2-9</a:t>
            </a:r>
            <a:endParaRPr/>
          </a:p>
          <a:p>
            <a:pPr indent="-228600" lvl="0" marL="228600" rtl="0" algn="l">
              <a:lnSpc>
                <a:spcPct val="90000"/>
              </a:lnSpc>
              <a:spcBef>
                <a:spcPts val="1000"/>
              </a:spcBef>
              <a:spcAft>
                <a:spcPts val="0"/>
              </a:spcAft>
              <a:buClr>
                <a:schemeClr val="dk1"/>
              </a:buClr>
              <a:buSzPct val="100000"/>
              <a:buChar char="•"/>
            </a:pPr>
            <a:r>
              <a:rPr lang="cs-CZ"/>
              <a:t>Cígler, Hynek. (2018). Verbální fluence u dětí ve věku 5–12 let: české normy a vybrané psychometrické ukazatele. E-psychologie. DOI: 12. 16-30. DOI: 10.29364/epsy.329. </a:t>
            </a:r>
            <a:endParaRPr/>
          </a:p>
          <a:p>
            <a:pPr indent="-228600" lvl="0" marL="228600" rtl="0" algn="l">
              <a:lnSpc>
                <a:spcPct val="90000"/>
              </a:lnSpc>
              <a:spcBef>
                <a:spcPts val="1000"/>
              </a:spcBef>
              <a:spcAft>
                <a:spcPts val="0"/>
              </a:spcAft>
              <a:buClr>
                <a:schemeClr val="dk1"/>
              </a:buClr>
              <a:buSzPct val="100000"/>
              <a:buChar char="•"/>
            </a:pPr>
            <a:r>
              <a:rPr lang="cs-CZ"/>
              <a:t>Cohen, M. J., Morgan, A. M., Vaughn, M., Riccio, C. A., &amp; Hall, J. (1999). Verbal Fluency in Children: Developmental Issues and Differential Validity in Distinguishing Children with Attention-Deficit Hyperactivity Disorder and Two Subtypes of Dyslexia. Archives of Clinical Neuropsychology, 14(5), 433–443. http://doi.org/10.1016/S0887-6177(98)00038-9</a:t>
            </a:r>
            <a:endParaRPr/>
          </a:p>
          <a:p>
            <a:pPr indent="-228600" lvl="0" marL="228600" rtl="0" algn="l">
              <a:lnSpc>
                <a:spcPct val="90000"/>
              </a:lnSpc>
              <a:spcBef>
                <a:spcPts val="1000"/>
              </a:spcBef>
              <a:spcAft>
                <a:spcPts val="0"/>
              </a:spcAft>
              <a:buClr>
                <a:schemeClr val="dk1"/>
              </a:buClr>
              <a:buSzPct val="100000"/>
              <a:buChar char="•"/>
            </a:pPr>
            <a:r>
              <a:rPr lang="cs-CZ" u="sng">
                <a:solidFill>
                  <a:schemeClr val="hlink"/>
                </a:solidFill>
                <a:hlinkClick r:id="rId10"/>
              </a:rPr>
              <a:t>Deimel, Wolfgang</a:t>
            </a:r>
            <a:r>
              <a:rPr lang="cs-CZ"/>
              <a:t>. Testverfahren zur Diagnostik der Lese-Rechtschreibstörung. München: Klinik für Kinder- und Jugendpsychiatrie, Psychosomatik und Psychotherapie der Ludwig-Maximilians-Universität (2002), 11 S. 2008/4</a:t>
            </a:r>
            <a:endParaRPr/>
          </a:p>
          <a:p>
            <a:pPr indent="-228600" lvl="0" marL="228600" rtl="0" algn="l">
              <a:lnSpc>
                <a:spcPct val="90000"/>
              </a:lnSpc>
              <a:spcBef>
                <a:spcPts val="1000"/>
              </a:spcBef>
              <a:spcAft>
                <a:spcPts val="0"/>
              </a:spcAft>
              <a:buClr>
                <a:schemeClr val="dk1"/>
              </a:buClr>
              <a:buSzPct val="100000"/>
              <a:buChar char="•"/>
            </a:pPr>
            <a:r>
              <a:rPr lang="cs-CZ"/>
              <a:t>Eriksson, M., &amp; Berglund, E. (1999). Swedish early communicative development inventories: words and gestures. First Language, 19(55), 55–90.</a:t>
            </a:r>
            <a:r>
              <a:rPr lang="cs-CZ" u="sng">
                <a:solidFill>
                  <a:schemeClr val="hlink"/>
                </a:solidFill>
                <a:hlinkClick r:id="rId11"/>
              </a:rPr>
              <a:t> https://doi.org/10.1177/014272379901905503</a:t>
            </a:r>
            <a:endParaRPr/>
          </a:p>
          <a:p>
            <a:pPr indent="-228600" lvl="0" marL="228600" rtl="0" algn="l">
              <a:lnSpc>
                <a:spcPct val="90000"/>
              </a:lnSpc>
              <a:spcBef>
                <a:spcPts val="1000"/>
              </a:spcBef>
              <a:spcAft>
                <a:spcPts val="0"/>
              </a:spcAft>
              <a:buClr>
                <a:schemeClr val="dk1"/>
              </a:buClr>
              <a:buSzPct val="100000"/>
              <a:buChar char="•"/>
            </a:pPr>
            <a:r>
              <a:rPr lang="cs-CZ"/>
              <a:t>Frazier, T. W., Demaree, H. A., &amp; Youngstrom, E. A. (2004). Meta-analysis of intellectual and neuropsychological test performance in attention-deficit/hyperactivity disorder. Neuropsychology, 18(3), 543–555. http://doi.org/10.1037/0894-4105.18.3.543</a:t>
            </a:r>
            <a:endParaRPr/>
          </a:p>
          <a:p>
            <a:pPr indent="-228600" lvl="0" marL="228600" rtl="0" algn="l">
              <a:lnSpc>
                <a:spcPct val="90000"/>
              </a:lnSpc>
              <a:spcBef>
                <a:spcPts val="1000"/>
              </a:spcBef>
              <a:spcAft>
                <a:spcPts val="0"/>
              </a:spcAft>
              <a:buClr>
                <a:schemeClr val="dk1"/>
              </a:buClr>
              <a:buSzPct val="100000"/>
              <a:buChar char="•"/>
            </a:pPr>
            <a:r>
              <a:rPr lang="cs-CZ"/>
              <a:t>Fukushima, Shino. (2014). Characteristics of Developmental Dyslexia in Japanese Kana from the Viewpoint of the Japanese Feature. Journal of Psychological Abnormalities in Children. 03. DOI: 10.4172/2329-9525.1000126. </a:t>
            </a:r>
            <a:endParaRPr/>
          </a:p>
          <a:p>
            <a:pPr indent="-228600" lvl="0" marL="228600" rtl="0" algn="l">
              <a:lnSpc>
                <a:spcPct val="90000"/>
              </a:lnSpc>
              <a:spcBef>
                <a:spcPts val="1000"/>
              </a:spcBef>
              <a:spcAft>
                <a:spcPts val="0"/>
              </a:spcAft>
              <a:buClr>
                <a:schemeClr val="dk1"/>
              </a:buClr>
              <a:buSzPct val="100000"/>
              <a:buChar char="•"/>
            </a:pPr>
            <a:r>
              <a:rPr lang="cs-CZ"/>
              <a:t>Gilkerson, J., Richards, J. A., Greenwood, C. R., &amp; Montgomery, J. K. (2017). Language assessment in a snap: Monitoring progress up to 36 months. Child Language Teaching and Therapy, 33(2), 99–115.</a:t>
            </a:r>
            <a:r>
              <a:rPr lang="cs-CZ" u="sng">
                <a:solidFill>
                  <a:schemeClr val="hlink"/>
                </a:solidFill>
                <a:hlinkClick r:id="rId12"/>
              </a:rPr>
              <a:t> https://doi.org/10.1177/0265659016660599</a:t>
            </a:r>
            <a:endParaRPr/>
          </a:p>
          <a:p>
            <a:pPr indent="-228600" lvl="0" marL="228600" rtl="0" algn="l">
              <a:lnSpc>
                <a:spcPct val="90000"/>
              </a:lnSpc>
              <a:spcBef>
                <a:spcPts val="1000"/>
              </a:spcBef>
              <a:spcAft>
                <a:spcPts val="0"/>
              </a:spcAft>
              <a:buClr>
                <a:schemeClr val="dk1"/>
              </a:buClr>
              <a:buSzPct val="100000"/>
              <a:buChar char="•"/>
            </a:pPr>
            <a:r>
              <a:rPr lang="cs-CZ"/>
              <a:t>Green L, Myerson J. A discounting framework for choice with delayed and probabilistic rewards. </a:t>
            </a:r>
            <a:r>
              <a:rPr i="1" lang="cs-CZ"/>
              <a:t>Psychol Bull</a:t>
            </a:r>
            <a:r>
              <a:rPr lang="cs-CZ"/>
              <a:t>. 1999;130(5):769-792. doi:10.1037/0033-2909.130.5.769</a:t>
            </a:r>
            <a:endParaRPr/>
          </a:p>
          <a:p>
            <a:pPr indent="-228600" lvl="0" marL="228600" rtl="0" algn="l">
              <a:lnSpc>
                <a:spcPct val="90000"/>
              </a:lnSpc>
              <a:spcBef>
                <a:spcPts val="1000"/>
              </a:spcBef>
              <a:spcAft>
                <a:spcPts val="0"/>
              </a:spcAft>
              <a:buClr>
                <a:schemeClr val="dk1"/>
              </a:buClr>
              <a:buSzPct val="100000"/>
              <a:buChar char="•"/>
            </a:pPr>
            <a:r>
              <a:rPr lang="cs-CZ"/>
              <a:t>Hendl, J. (2012). </a:t>
            </a:r>
            <a:r>
              <a:rPr i="1" lang="cs-CZ"/>
              <a:t>Přehled statistických metod: Analýza a metaanalýza dat</a:t>
            </a:r>
            <a:r>
              <a:rPr lang="cs-CZ"/>
              <a:t>. 4. vydání Praha: Portál, 2012, 736 s. ISBN 978-80-262-0200-4.</a:t>
            </a:r>
            <a:endParaRPr/>
          </a:p>
          <a:p>
            <a:pPr indent="-228600" lvl="0" marL="228600" rtl="0" algn="l">
              <a:lnSpc>
                <a:spcPct val="90000"/>
              </a:lnSpc>
              <a:spcBef>
                <a:spcPts val="1000"/>
              </a:spcBef>
              <a:spcAft>
                <a:spcPts val="0"/>
              </a:spcAft>
              <a:buClr>
                <a:schemeClr val="dk1"/>
              </a:buClr>
              <a:buSzPct val="100000"/>
              <a:buChar char="•"/>
            </a:pPr>
            <a:r>
              <a:rPr lang="cs-CZ"/>
              <a:t>JASP Team (2020). JASP (Version 0.14.1)[Computer software].</a:t>
            </a:r>
            <a:endParaRPr/>
          </a:p>
          <a:p>
            <a:pPr indent="-228600" lvl="0" marL="228600" rtl="0" algn="l">
              <a:lnSpc>
                <a:spcPct val="90000"/>
              </a:lnSpc>
              <a:spcBef>
                <a:spcPts val="1000"/>
              </a:spcBef>
              <a:spcAft>
                <a:spcPts val="0"/>
              </a:spcAft>
              <a:buClr>
                <a:schemeClr val="dk1"/>
              </a:buClr>
              <a:buSzPct val="100000"/>
              <a:buChar char="•"/>
            </a:pPr>
            <a:r>
              <a:rPr lang="cs-CZ"/>
              <a:t>Kaufman, A. S., Flanagan, D. P., Alfonso, V. C., &amp; Mascolo, J. T. (2006). Test Review: Wechsler Intelligence Scale for Children, Fourth Edition (WISC-IV). Journal of Psychoeducational Assessment, 24(3), 278–295.</a:t>
            </a:r>
            <a:r>
              <a:rPr lang="cs-CZ" u="sng">
                <a:solidFill>
                  <a:schemeClr val="hlink"/>
                </a:solidFill>
                <a:hlinkClick r:id="rId13"/>
              </a:rPr>
              <a:t> https://doi.org/10.1177/0734282906288389</a:t>
            </a:r>
            <a:endParaRPr/>
          </a:p>
          <a:p>
            <a:pPr indent="-228600" lvl="0" marL="228600" rtl="0" algn="l">
              <a:lnSpc>
                <a:spcPct val="90000"/>
              </a:lnSpc>
              <a:spcBef>
                <a:spcPts val="1000"/>
              </a:spcBef>
              <a:spcAft>
                <a:spcPts val="0"/>
              </a:spcAft>
              <a:buClr>
                <a:schemeClr val="dk1"/>
              </a:buClr>
              <a:buSzPct val="100000"/>
              <a:buChar char="•"/>
            </a:pPr>
            <a:r>
              <a:rPr lang="cs-CZ"/>
              <a:t>Landerl, K., Fussenegger, B., Moll, K., &amp; Willburger, E. (2009). Dyslexia and dyscalculia: Two learning disorders with different cognitive profiles. Journal of Experimental Child Psychology, 103(3), 309–324. http://doi.org/10.1016/j.jecp.2009.03.006</a:t>
            </a:r>
            <a:endParaRPr/>
          </a:p>
          <a:p>
            <a:pPr indent="-228600" lvl="0" marL="228600" rtl="0" algn="l">
              <a:lnSpc>
                <a:spcPct val="90000"/>
              </a:lnSpc>
              <a:spcBef>
                <a:spcPts val="1000"/>
              </a:spcBef>
              <a:spcAft>
                <a:spcPts val="0"/>
              </a:spcAft>
              <a:buClr>
                <a:schemeClr val="dk1"/>
              </a:buClr>
              <a:buSzPct val="100000"/>
              <a:buChar char="•"/>
            </a:pPr>
            <a:r>
              <a:rPr lang="cs-CZ"/>
              <a:t>Levy, G., Jacobs, D. M., Tang, M.-X., Côté, L. J., Louis, E. D., Alfaro, B., … Marder, K. (2002). Memory and executive function impairment predict dementia in Parkinson’s disease. Movement Disorders, 17(6), 1221–1226. http://doi.org/10.1002/mds.10280</a:t>
            </a:r>
            <a:endParaRPr/>
          </a:p>
          <a:p>
            <a:pPr indent="-228600" lvl="0" marL="228600" rtl="0" algn="l">
              <a:lnSpc>
                <a:spcPct val="90000"/>
              </a:lnSpc>
              <a:spcBef>
                <a:spcPts val="1000"/>
              </a:spcBef>
              <a:spcAft>
                <a:spcPts val="0"/>
              </a:spcAft>
              <a:buClr>
                <a:schemeClr val="dk1"/>
              </a:buClr>
              <a:buSzPct val="100000"/>
              <a:buChar char="•"/>
            </a:pPr>
            <a:r>
              <a:rPr lang="cs-CZ"/>
              <a:t>McCane, S. J. M. (2007). An Evaluation of the Psychometric Properties of the Test of Dyslexia-Rapid Assessment Profile. Https://Core.Ac.Uk/, 1.</a:t>
            </a:r>
            <a:r>
              <a:rPr lang="cs-CZ" u="sng">
                <a:solidFill>
                  <a:schemeClr val="hlink"/>
                </a:solidFill>
                <a:hlinkClick r:id="rId14"/>
              </a:rPr>
              <a:t> https://core.ac.uk/download/pdf/268771263.pdf</a:t>
            </a:r>
            <a:endParaRPr/>
          </a:p>
          <a:p>
            <a:pPr indent="-228600" lvl="0" marL="228600" rtl="0" algn="l">
              <a:lnSpc>
                <a:spcPct val="90000"/>
              </a:lnSpc>
              <a:spcBef>
                <a:spcPts val="1000"/>
              </a:spcBef>
              <a:spcAft>
                <a:spcPts val="0"/>
              </a:spcAft>
              <a:buClr>
                <a:schemeClr val="dk1"/>
              </a:buClr>
              <a:buSzPct val="100000"/>
              <a:buChar char="•"/>
            </a:pPr>
            <a:r>
              <a:rPr lang="cs-CZ"/>
              <a:t>McCauley, R. J., &amp; Strand, E. A. (2008). A review of standardized tests of nonverbal oral and speech motor performance in children. American journal of speech-language pathology, 17(1), 81–91.</a:t>
            </a:r>
            <a:r>
              <a:rPr lang="cs-CZ" u="sng">
                <a:solidFill>
                  <a:schemeClr val="hlink"/>
                </a:solidFill>
                <a:hlinkClick r:id="rId15"/>
              </a:rPr>
              <a:t> https://doi.org/10.1044/1058-0360(2008/007)</a:t>
            </a:r>
            <a:endParaRPr/>
          </a:p>
          <a:p>
            <a:pPr indent="-228600" lvl="0" marL="228600" rtl="0" algn="l">
              <a:lnSpc>
                <a:spcPct val="90000"/>
              </a:lnSpc>
              <a:spcBef>
                <a:spcPts val="1000"/>
              </a:spcBef>
              <a:spcAft>
                <a:spcPts val="0"/>
              </a:spcAft>
              <a:buClr>
                <a:schemeClr val="dk1"/>
              </a:buClr>
              <a:buSzPct val="100000"/>
              <a:buChar char="•"/>
            </a:pPr>
            <a:r>
              <a:rPr lang="cs-CZ"/>
              <a:t>Mccauley, Rebecca &amp; Strand, Edythe. (2008). A Review of Standardized Tests of Nonverbal Oral and Speech Motor Performance in Children. American journal of speech-language pathology / American Speech-Language-Hearing Association. 17. 81-91. DOI: 10.1044/1058-0360(2008/007). </a:t>
            </a:r>
            <a:endParaRPr/>
          </a:p>
          <a:p>
            <a:pPr indent="-228600" lvl="0" marL="228600" rtl="0" algn="l">
              <a:lnSpc>
                <a:spcPct val="90000"/>
              </a:lnSpc>
              <a:spcBef>
                <a:spcPts val="1000"/>
              </a:spcBef>
              <a:spcAft>
                <a:spcPts val="0"/>
              </a:spcAft>
              <a:buClr>
                <a:schemeClr val="dk1"/>
              </a:buClr>
              <a:buSzPct val="100000"/>
              <a:buChar char="•"/>
            </a:pPr>
            <a:r>
              <a:rPr lang="cs-CZ"/>
              <a:t>McCrimmon, A. W., &amp; Climie, E. A. (2011). Test Review: Test of Written Language—Fourth Edition. Journal of Psychoeducational Assessment, 29(6), 592–596.</a:t>
            </a:r>
            <a:r>
              <a:rPr lang="cs-CZ" u="sng">
                <a:solidFill>
                  <a:schemeClr val="hlink"/>
                </a:solidFill>
                <a:hlinkClick r:id="rId16"/>
              </a:rPr>
              <a:t> https://doi.org/10.1177/0734282911406646</a:t>
            </a:r>
            <a:endParaRPr/>
          </a:p>
          <a:p>
            <a:pPr indent="-228600" lvl="0" marL="228600" rtl="0" algn="l">
              <a:lnSpc>
                <a:spcPct val="90000"/>
              </a:lnSpc>
              <a:spcBef>
                <a:spcPts val="1000"/>
              </a:spcBef>
              <a:spcAft>
                <a:spcPts val="0"/>
              </a:spcAft>
              <a:buClr>
                <a:schemeClr val="dk1"/>
              </a:buClr>
              <a:buSzPct val="100000"/>
              <a:buChar char="•"/>
            </a:pPr>
            <a:r>
              <a:rPr lang="cs-CZ"/>
              <a:t>Mccrimmon, Adam &amp; Climie, Emma. (2011). Test Review: Test of Written Language--Fourth Edition. Journal of Psychoeducational Assessment. 29. 592-596. DOI: 10.1177/0734282911406646. </a:t>
            </a:r>
            <a:endParaRPr/>
          </a:p>
          <a:p>
            <a:pPr indent="-228600" lvl="0" marL="228600" rtl="0" algn="l">
              <a:lnSpc>
                <a:spcPct val="90000"/>
              </a:lnSpc>
              <a:spcBef>
                <a:spcPts val="1000"/>
              </a:spcBef>
              <a:spcAft>
                <a:spcPts val="0"/>
              </a:spcAft>
              <a:buClr>
                <a:schemeClr val="dk1"/>
              </a:buClr>
              <a:buSzPct val="100000"/>
              <a:buChar char="•"/>
            </a:pPr>
            <a:r>
              <a:rPr lang="cs-CZ"/>
              <a:t>Moll, K., Thompson, P. A., Mikulajova, M., Jagercikova, Z., Kucharska, A., Franke, H., Hulme, C., &amp; Snowling, M. J. (2016). Precursors of Reading Difficulties in Czech and Slovak Children At-Risk of Dyslexia. Dyslexia (Chichester, England), 22(2), 120–136.</a:t>
            </a:r>
            <a:r>
              <a:rPr lang="cs-CZ" u="sng">
                <a:solidFill>
                  <a:schemeClr val="hlink"/>
                </a:solidFill>
                <a:hlinkClick r:id="rId17"/>
              </a:rPr>
              <a:t> https://doi.org/10.1002/dys.1526</a:t>
            </a:r>
            <a:endParaRPr/>
          </a:p>
          <a:p>
            <a:pPr indent="-228600" lvl="0" marL="228600" rtl="0" algn="l">
              <a:lnSpc>
                <a:spcPct val="90000"/>
              </a:lnSpc>
              <a:spcBef>
                <a:spcPts val="1000"/>
              </a:spcBef>
              <a:spcAft>
                <a:spcPts val="0"/>
              </a:spcAft>
              <a:buClr>
                <a:schemeClr val="dk1"/>
              </a:buClr>
              <a:buSzPct val="100000"/>
              <a:buChar char="•"/>
            </a:pPr>
            <a:r>
              <a:rPr lang="cs-CZ"/>
              <a:t>Moll, Kristina &amp; Thompson, Paul &amp; Mikulajova, Marina &amp; Jagercikova, Zuzana &amp; Kucharska, Anna &amp; Franke, Helena &amp; Hulme, Charles &amp; Snowling, Margaret. (2016). Precursors of Reading Difficulties in Czech and Slovak Children At-Risk of Dyslexia. Dyslexia (Chichester, England). DOI: 22. 10.1002/dys.1526. </a:t>
            </a:r>
            <a:endParaRPr/>
          </a:p>
          <a:p>
            <a:pPr indent="-228600" lvl="0" marL="228600" rtl="0" algn="l">
              <a:lnSpc>
                <a:spcPct val="90000"/>
              </a:lnSpc>
              <a:spcBef>
                <a:spcPts val="1000"/>
              </a:spcBef>
              <a:spcAft>
                <a:spcPts val="0"/>
              </a:spcAft>
              <a:buClr>
                <a:schemeClr val="dk1"/>
              </a:buClr>
              <a:buSzPct val="100000"/>
              <a:buChar char="•"/>
            </a:pPr>
            <a:r>
              <a:rPr lang="cs-CZ"/>
              <a:t>Neuwirthová, Barbora. (2015). Baterie testů pro diagnostiku specifických poruch učení u studentů vysokých škol a uchazečů o vysokoškolské studium: Recenze metody. TESTFÓRUM. 4. DOI: 10.5817/TF2015-6-88. </a:t>
            </a:r>
            <a:endParaRPr/>
          </a:p>
          <a:p>
            <a:pPr indent="-228600" lvl="0" marL="228600" rtl="0" algn="l">
              <a:lnSpc>
                <a:spcPct val="90000"/>
              </a:lnSpc>
              <a:spcBef>
                <a:spcPts val="1000"/>
              </a:spcBef>
              <a:spcAft>
                <a:spcPts val="0"/>
              </a:spcAft>
              <a:buClr>
                <a:schemeClr val="dk1"/>
              </a:buClr>
              <a:buSzPct val="100000"/>
              <a:buChar char="•"/>
            </a:pPr>
            <a:r>
              <a:rPr lang="cs-CZ"/>
              <a:t>Pedroli, Elisa &amp; Padula, Patrizia &amp; Guala, Andrea &amp; Meardi, Maria &amp; Riva, Giuseppe &amp; Albani, Giovanni. (2017). A Psychometric Tool for a Virtual Reality Rehabilitation Approach for Dyslexia. Computational and Mathematical Methods in Medicine. 2017. 1-6. DOI: 10.1155/2017/7048676. </a:t>
            </a:r>
            <a:endParaRPr/>
          </a:p>
          <a:p>
            <a:pPr indent="-228600" lvl="0" marL="228600" rtl="0" algn="l">
              <a:lnSpc>
                <a:spcPct val="90000"/>
              </a:lnSpc>
              <a:spcBef>
                <a:spcPts val="1000"/>
              </a:spcBef>
              <a:spcAft>
                <a:spcPts val="0"/>
              </a:spcAft>
              <a:buClr>
                <a:schemeClr val="dk1"/>
              </a:buClr>
              <a:buSzPct val="100000"/>
              <a:buChar char="•"/>
            </a:pPr>
            <a:r>
              <a:rPr lang="cs-CZ" u="sng">
                <a:solidFill>
                  <a:schemeClr val="hlink"/>
                </a:solidFill>
                <a:hlinkClick r:id="rId18"/>
              </a:rPr>
              <a:t>Příloha č. 1 Seznam podporovaných diagnostických nástrojů.pdf</a:t>
            </a:r>
            <a:r>
              <a:rPr lang="cs-CZ"/>
              <a:t>,</a:t>
            </a:r>
            <a:r>
              <a:rPr lang="cs-CZ" u="sng">
                <a:solidFill>
                  <a:schemeClr val="hlink"/>
                </a:solidFill>
                <a:hlinkClick r:id="rId19"/>
              </a:rPr>
              <a:t> https://www.msmt.cz/file/46583/</a:t>
            </a:r>
            <a:r>
              <a:rPr lang="cs-CZ"/>
              <a:t>, MSMT</a:t>
            </a:r>
            <a:endParaRPr/>
          </a:p>
          <a:p>
            <a:pPr indent="-228600" lvl="0" marL="228600" rtl="0" algn="l">
              <a:lnSpc>
                <a:spcPct val="90000"/>
              </a:lnSpc>
              <a:spcBef>
                <a:spcPts val="1000"/>
              </a:spcBef>
              <a:spcAft>
                <a:spcPts val="0"/>
              </a:spcAft>
              <a:buClr>
                <a:schemeClr val="dk1"/>
              </a:buClr>
              <a:buSzPct val="100000"/>
              <a:buChar char="•"/>
            </a:pPr>
            <a:r>
              <a:rPr lang="cs-CZ"/>
              <a:t>Puranik, C. S., Patchan, M. M., Sears, M. M., &amp; McMaster, K. L. (2017). Examining Alphabet Writing Fluency in Kindergarten: Exploring the Issue of Time on Task. Assessment for Effective Intervention, 42(2), 81–96.</a:t>
            </a:r>
            <a:r>
              <a:rPr lang="cs-CZ" u="sng">
                <a:solidFill>
                  <a:schemeClr val="hlink"/>
                </a:solidFill>
                <a:hlinkClick r:id="rId20"/>
              </a:rPr>
              <a:t> https://doi.org/10.1177/1534508416665324</a:t>
            </a:r>
            <a:endParaRPr/>
          </a:p>
          <a:p>
            <a:pPr indent="-228600" lvl="0" marL="228600" rtl="0" algn="l">
              <a:lnSpc>
                <a:spcPct val="90000"/>
              </a:lnSpc>
              <a:spcBef>
                <a:spcPts val="1000"/>
              </a:spcBef>
              <a:spcAft>
                <a:spcPts val="0"/>
              </a:spcAft>
              <a:buClr>
                <a:schemeClr val="dk1"/>
              </a:buClr>
              <a:buSzPct val="100000"/>
              <a:buChar char="•"/>
            </a:pPr>
            <a:r>
              <a:rPr lang="cs-CZ"/>
              <a:t>Radencich, M. C. (1988). Book Review: Woodcock Reading Mastery Tests-Revised. Journal of Psychoeducational Assessment, 6(2), 168–173.</a:t>
            </a:r>
            <a:r>
              <a:rPr lang="cs-CZ" u="sng">
                <a:solidFill>
                  <a:schemeClr val="hlink"/>
                </a:solidFill>
                <a:hlinkClick r:id="rId21"/>
              </a:rPr>
              <a:t> https://doi.org/10.1177/073428298800600208</a:t>
            </a:r>
            <a:endParaRPr/>
          </a:p>
          <a:p>
            <a:pPr indent="-228600" lvl="0" marL="228600" rtl="0" algn="l">
              <a:lnSpc>
                <a:spcPct val="90000"/>
              </a:lnSpc>
              <a:spcBef>
                <a:spcPts val="1000"/>
              </a:spcBef>
              <a:spcAft>
                <a:spcPts val="0"/>
              </a:spcAft>
              <a:buClr>
                <a:schemeClr val="dk1"/>
              </a:buClr>
              <a:buSzPct val="100000"/>
              <a:buChar char="•"/>
            </a:pPr>
            <a:r>
              <a:rPr lang="cs-CZ"/>
              <a:t>Rehfeld DM, Padgett RN. Test Review: Comprehensive Assessment of Spoken Language–Second Edition. Journal of Psychoeducational Assessment. 2019;37(4):524-529. DOI:</a:t>
            </a:r>
            <a:r>
              <a:rPr lang="cs-CZ" u="sng">
                <a:solidFill>
                  <a:schemeClr val="hlink"/>
                </a:solidFill>
                <a:hlinkClick r:id="rId22"/>
              </a:rPr>
              <a:t>10.1177/0734282917753484</a:t>
            </a:r>
            <a:endParaRPr/>
          </a:p>
          <a:p>
            <a:pPr indent="-228600" lvl="0" marL="228600" rtl="0" algn="l">
              <a:lnSpc>
                <a:spcPct val="90000"/>
              </a:lnSpc>
              <a:spcBef>
                <a:spcPts val="1000"/>
              </a:spcBef>
              <a:spcAft>
                <a:spcPts val="0"/>
              </a:spcAft>
              <a:buClr>
                <a:schemeClr val="dk1"/>
              </a:buClr>
              <a:buSzPct val="100000"/>
              <a:buChar char="•"/>
            </a:pPr>
            <a:r>
              <a:rPr lang="cs-CZ"/>
              <a:t>Rehfeld, D. M., &amp; Padgett, R. N. (2019). Test Review: Comprehensive Assessment of Spoken Language–Second Edition. Journal of Psychoeducational Assessment, 37(4), 524–529.</a:t>
            </a:r>
            <a:r>
              <a:rPr lang="cs-CZ" u="sng">
                <a:solidFill>
                  <a:schemeClr val="hlink"/>
                </a:solidFill>
                <a:hlinkClick r:id="rId23"/>
              </a:rPr>
              <a:t> https://doi.org/10.1177/0734282917753484</a:t>
            </a:r>
            <a:endParaRPr/>
          </a:p>
          <a:p>
            <a:pPr indent="-228600" lvl="0" marL="228600" rtl="0" algn="l">
              <a:lnSpc>
                <a:spcPct val="90000"/>
              </a:lnSpc>
              <a:spcBef>
                <a:spcPts val="1000"/>
              </a:spcBef>
              <a:spcAft>
                <a:spcPts val="0"/>
              </a:spcAft>
              <a:buClr>
                <a:schemeClr val="dk1"/>
              </a:buClr>
              <a:buSzPct val="100000"/>
              <a:buChar char="•"/>
            </a:pPr>
            <a:r>
              <a:rPr lang="cs-CZ"/>
              <a:t>Rinehardt, E., Eichstaedt, K., Schinka, J. A., Loewenstein, D. A., Mattingly, M., Fils, J., … Schoenberg, M. R. (2014). Verbal Fluency Patterns in Mild Cognitive Impairment and Alzheimer’s Disease. Dementia and Geriatric Cognitive Disorders, 38(1–2), 1–9. http://doi.org/10.1159/000355558</a:t>
            </a:r>
            <a:endParaRPr/>
          </a:p>
          <a:p>
            <a:pPr indent="-228600" lvl="0" marL="228600" rtl="0" algn="l">
              <a:lnSpc>
                <a:spcPct val="90000"/>
              </a:lnSpc>
              <a:spcBef>
                <a:spcPts val="1000"/>
              </a:spcBef>
              <a:spcAft>
                <a:spcPts val="0"/>
              </a:spcAft>
              <a:buClr>
                <a:schemeClr val="dk1"/>
              </a:buClr>
              <a:buSzPct val="100000"/>
              <a:buChar char="•"/>
            </a:pPr>
            <a:r>
              <a:rPr lang="cs-CZ"/>
              <a:t>Richard W. Woodcock. (1984)</a:t>
            </a:r>
            <a:r>
              <a:rPr lang="cs-CZ" u="sng">
                <a:solidFill>
                  <a:schemeClr val="hlink"/>
                </a:solidFill>
                <a:hlinkClick r:id="rId24"/>
              </a:rPr>
              <a:t> A Response to Some Questions Raised About the Woodcock-Johnson II. Efficacy of the Aptitude Clusters</a:t>
            </a:r>
            <a:r>
              <a:rPr lang="cs-CZ"/>
              <a:t>. School Psychology Review 13:3, pages 355-362. </a:t>
            </a:r>
            <a:endParaRPr/>
          </a:p>
          <a:p>
            <a:pPr indent="-228600" lvl="0" marL="228600" rtl="0" algn="l">
              <a:lnSpc>
                <a:spcPct val="90000"/>
              </a:lnSpc>
              <a:spcBef>
                <a:spcPts val="1000"/>
              </a:spcBef>
              <a:spcAft>
                <a:spcPts val="0"/>
              </a:spcAft>
              <a:buClr>
                <a:schemeClr val="dk1"/>
              </a:buClr>
              <a:buSzPct val="100000"/>
              <a:buChar char="•"/>
            </a:pPr>
            <a:r>
              <a:rPr lang="cs-CZ"/>
              <a:t>Sands R., D’Amato R.C. (2018) McCarthy Scales of Children’s Abilities. In: Kreutzer J., DeLuca J., Caplan B. (eds) Encyclopedia of Clinical Neuropsychology. Springer, Cham.</a:t>
            </a:r>
            <a:r>
              <a:rPr lang="cs-CZ" u="sng">
                <a:solidFill>
                  <a:schemeClr val="hlink"/>
                </a:solidFill>
                <a:hlinkClick r:id="rId25"/>
              </a:rPr>
              <a:t> https://doi.org/10.1007/978-3-319-56782-2_1462-3</a:t>
            </a:r>
            <a:endParaRPr/>
          </a:p>
          <a:p>
            <a:pPr indent="-228600" lvl="0" marL="228600" rtl="0" algn="l">
              <a:lnSpc>
                <a:spcPct val="90000"/>
              </a:lnSpc>
              <a:spcBef>
                <a:spcPts val="1000"/>
              </a:spcBef>
              <a:spcAft>
                <a:spcPts val="0"/>
              </a:spcAft>
              <a:buClr>
                <a:schemeClr val="dk1"/>
              </a:buClr>
              <a:buSzPct val="100000"/>
              <a:buChar char="•"/>
            </a:pPr>
            <a:r>
              <a:rPr lang="cs-CZ"/>
              <a:t>Sands, R. &amp; D'Amato, Rik. (2017). McCarthy Scales of Children’s Abilities. DOI: 10.1007/978-3-319-56782-2_1462-3. </a:t>
            </a:r>
            <a:endParaRPr/>
          </a:p>
          <a:p>
            <a:pPr indent="-228600" lvl="0" marL="228600" rtl="0" algn="l">
              <a:lnSpc>
                <a:spcPct val="90000"/>
              </a:lnSpc>
              <a:spcBef>
                <a:spcPts val="1000"/>
              </a:spcBef>
              <a:spcAft>
                <a:spcPts val="0"/>
              </a:spcAft>
              <a:buClr>
                <a:schemeClr val="dk1"/>
              </a:buClr>
              <a:buSzPct val="100000"/>
              <a:buChar char="•"/>
            </a:pPr>
            <a:r>
              <a:rPr lang="cs-CZ"/>
              <a:t>Scattone, D., Raggio, D. J., &amp; May, W. (2011). Comparison of the Vineland Adaptive Behavior Scales, Second Edition, and the Bayley Scales of Infant and Toddler Development, Third Edition. Psychological reports, 109(2), 626–634.</a:t>
            </a:r>
            <a:r>
              <a:rPr lang="cs-CZ" u="sng">
                <a:solidFill>
                  <a:schemeClr val="hlink"/>
                </a:solidFill>
                <a:hlinkClick r:id="rId26"/>
              </a:rPr>
              <a:t> https://doi.org/10.2466/03.10.PR0.109.5.626-634</a:t>
            </a:r>
            <a:endParaRPr/>
          </a:p>
          <a:p>
            <a:pPr indent="-228600" lvl="0" marL="228600" rtl="0" algn="l">
              <a:lnSpc>
                <a:spcPct val="90000"/>
              </a:lnSpc>
              <a:spcBef>
                <a:spcPts val="1000"/>
              </a:spcBef>
              <a:spcAft>
                <a:spcPts val="0"/>
              </a:spcAft>
              <a:buClr>
                <a:schemeClr val="dk1"/>
              </a:buClr>
              <a:buSzPct val="100000"/>
              <a:buChar char="•"/>
            </a:pPr>
            <a:r>
              <a:rPr lang="cs-CZ"/>
              <a:t>Scattone, Dorothy &amp; Raggio, Donald &amp; May, Warren. (2011). Comparison of the Vineland Adaptive Behavior Scales, Second Edition, and the Bayley Scales of Infant and Toddler Development, Third Edition. Psychological reports. 109. 626-34. DOI: 10.2466/03.10.PR0.109.5.626-634. </a:t>
            </a:r>
            <a:endParaRPr/>
          </a:p>
          <a:p>
            <a:pPr indent="-228600" lvl="0" marL="228600" rtl="0" algn="l">
              <a:lnSpc>
                <a:spcPct val="90000"/>
              </a:lnSpc>
              <a:spcBef>
                <a:spcPts val="1000"/>
              </a:spcBef>
              <a:spcAft>
                <a:spcPts val="0"/>
              </a:spcAft>
              <a:buClr>
                <a:schemeClr val="dk1"/>
              </a:buClr>
              <a:buSzPct val="100000"/>
              <a:buChar char="•"/>
            </a:pPr>
            <a:r>
              <a:rPr lang="cs-CZ"/>
              <a:t>Schulte-Körne, G. (2017). Lese- und/oder Rechtschreibstörung. Monatsschrift Kinderheilkunde, 165(6), 476–481.</a:t>
            </a:r>
            <a:r>
              <a:rPr lang="cs-CZ" u="sng">
                <a:solidFill>
                  <a:schemeClr val="hlink"/>
                </a:solidFill>
                <a:hlinkClick r:id="rId27"/>
              </a:rPr>
              <a:t> https://doi.org/10.1007/s00112-017-0290-4</a:t>
            </a:r>
            <a:endParaRPr/>
          </a:p>
          <a:p>
            <a:pPr indent="-228600" lvl="0" marL="228600" rtl="0" algn="l">
              <a:lnSpc>
                <a:spcPct val="90000"/>
              </a:lnSpc>
              <a:spcBef>
                <a:spcPts val="1000"/>
              </a:spcBef>
              <a:spcAft>
                <a:spcPts val="0"/>
              </a:spcAft>
              <a:buClr>
                <a:schemeClr val="dk1"/>
              </a:buClr>
              <a:buSzPct val="100000"/>
              <a:buChar char="•"/>
            </a:pPr>
            <a:r>
              <a:rPr lang="cs-CZ"/>
              <a:t>Seitl, M. S. (2015). Testové psychodiagnostické metody pro výběr zaměstnanců. Https://Www.Ff.Upol.Cz/. https://www.ff.upol.cz/fileadmin/userdata/FF/katedry/pch/vyzkum/SEITL-Testove_psychodiagnosticke_metody.pdf</a:t>
            </a:r>
            <a:endParaRPr/>
          </a:p>
          <a:p>
            <a:pPr indent="-228600" lvl="0" marL="228600" rtl="0" algn="l">
              <a:lnSpc>
                <a:spcPct val="90000"/>
              </a:lnSpc>
              <a:spcBef>
                <a:spcPts val="1000"/>
              </a:spcBef>
              <a:spcAft>
                <a:spcPts val="0"/>
              </a:spcAft>
              <a:buClr>
                <a:schemeClr val="dk1"/>
              </a:buClr>
              <a:buSzPct val="100000"/>
              <a:buChar char="•"/>
            </a:pPr>
            <a:r>
              <a:rPr lang="cs-CZ"/>
              <a:t>Shenoy, S. (2014). Assessment tools to differentiate between language differences and disorders in English language learners. Berkeley Review of Education, 5(1). http://dx.doi.org/10.5070/B85110048 Retrieved from</a:t>
            </a:r>
            <a:r>
              <a:rPr lang="cs-CZ" u="sng">
                <a:solidFill>
                  <a:schemeClr val="hlink"/>
                </a:solidFill>
                <a:hlinkClick r:id="rId28"/>
              </a:rPr>
              <a:t> https://escholarship.org/uc/item/6nj5f2x7</a:t>
            </a:r>
            <a:endParaRPr/>
          </a:p>
          <a:p>
            <a:pPr indent="-228600" lvl="0" marL="228600" rtl="0" algn="l">
              <a:lnSpc>
                <a:spcPct val="90000"/>
              </a:lnSpc>
              <a:spcBef>
                <a:spcPts val="1000"/>
              </a:spcBef>
              <a:spcAft>
                <a:spcPts val="0"/>
              </a:spcAft>
              <a:buClr>
                <a:schemeClr val="dk1"/>
              </a:buClr>
              <a:buSzPct val="100000"/>
              <a:buChar char="•"/>
            </a:pPr>
            <a:r>
              <a:rPr lang="cs-CZ"/>
              <a:t>Shenoy, Sunaina. (2014). Assessment tools to differentiate between language differences and disorders in English language learners. Berkeley Review of Education. 5. DOI: 10.5070/B85110048. </a:t>
            </a:r>
            <a:endParaRPr/>
          </a:p>
          <a:p>
            <a:pPr indent="-228600" lvl="0" marL="228600" rtl="0" algn="l">
              <a:lnSpc>
                <a:spcPct val="90000"/>
              </a:lnSpc>
              <a:spcBef>
                <a:spcPts val="1000"/>
              </a:spcBef>
              <a:spcAft>
                <a:spcPts val="0"/>
              </a:spcAft>
              <a:buClr>
                <a:schemeClr val="dk1"/>
              </a:buClr>
              <a:buSzPct val="100000"/>
              <a:buChar char="•"/>
            </a:pPr>
            <a:r>
              <a:rPr lang="cs-CZ"/>
              <a:t>Šmahelová, Lucie. (2018) Prožívání depresivity v raných fázích otcovství [online]. Brno, 2018 [cit. 2021-02-22]. Available from: &lt;https://is.muni.cz/th/fa7bj/&gt;. Master's thesis. Masaryk University, Faculty of Social Studies. Thesis supervisor Ivo Plaňava.</a:t>
            </a:r>
            <a:endParaRPr/>
          </a:p>
          <a:p>
            <a:pPr indent="-228600" lvl="0" marL="228600" rtl="0" algn="l">
              <a:lnSpc>
                <a:spcPct val="90000"/>
              </a:lnSpc>
              <a:spcBef>
                <a:spcPts val="1000"/>
              </a:spcBef>
              <a:spcAft>
                <a:spcPts val="0"/>
              </a:spcAft>
              <a:buClr>
                <a:schemeClr val="dk1"/>
              </a:buClr>
              <a:buSzPct val="100000"/>
              <a:buChar char="•"/>
            </a:pPr>
            <a:r>
              <a:rPr lang="cs-CZ"/>
              <a:t>Squires J, Bricker D, Potter L. Revision of a parent-completed development screening tool: Ages and Stages Questionnaires. J Pediatr Psychol. 1997 Jun;22(3):313-28. DOI: 10.1093/jpepsy/22.3.313. PMID: 9212550.</a:t>
            </a:r>
            <a:endParaRPr/>
          </a:p>
          <a:p>
            <a:pPr indent="-228600" lvl="0" marL="228600" rtl="0" algn="l">
              <a:lnSpc>
                <a:spcPct val="90000"/>
              </a:lnSpc>
              <a:spcBef>
                <a:spcPts val="1000"/>
              </a:spcBef>
              <a:spcAft>
                <a:spcPts val="0"/>
              </a:spcAft>
              <a:buClr>
                <a:schemeClr val="dk1"/>
              </a:buClr>
              <a:buSzPct val="100000"/>
              <a:buChar char="•"/>
            </a:pPr>
            <a:r>
              <a:rPr lang="cs-CZ"/>
              <a:t>Squires, Jane &amp; Bricker, Diane &amp; Potter, LaWanda. (1997). Revision of a Parent-Completed Developmental Screening Tool: Ages and Stages Questionnaires. Journal of pediatric psychology. 22. 313-28. DOI: 10.1093/jpepsy/22.3.313.</a:t>
            </a:r>
            <a:endParaRPr/>
          </a:p>
          <a:p>
            <a:pPr indent="-228600" lvl="0" marL="228600" rtl="0" algn="l">
              <a:lnSpc>
                <a:spcPct val="90000"/>
              </a:lnSpc>
              <a:spcBef>
                <a:spcPts val="1000"/>
              </a:spcBef>
              <a:spcAft>
                <a:spcPts val="0"/>
              </a:spcAft>
              <a:buClr>
                <a:schemeClr val="dk1"/>
              </a:buClr>
              <a:buSzPct val="100000"/>
              <a:buChar char="•"/>
            </a:pPr>
            <a:r>
              <a:rPr lang="cs-CZ"/>
              <a:t>Strawser, S., &amp; Sileo, N. (1999). Developmental Indicators for the Assessment of Learning – Third Edition (DIAL-3). Diagnostique, 24(1–4), 99–113.</a:t>
            </a:r>
            <a:r>
              <a:rPr lang="cs-CZ" u="sng">
                <a:solidFill>
                  <a:schemeClr val="hlink"/>
                </a:solidFill>
                <a:hlinkClick r:id="rId29"/>
              </a:rPr>
              <a:t> https://doi.org/10.1177/153450849902401-410</a:t>
            </a:r>
            <a:endParaRPr/>
          </a:p>
          <a:p>
            <a:pPr indent="-228600" lvl="0" marL="228600" rtl="0" algn="l">
              <a:lnSpc>
                <a:spcPct val="90000"/>
              </a:lnSpc>
              <a:spcBef>
                <a:spcPts val="1000"/>
              </a:spcBef>
              <a:spcAft>
                <a:spcPts val="0"/>
              </a:spcAft>
              <a:buClr>
                <a:schemeClr val="dk1"/>
              </a:buClr>
              <a:buSzPct val="100000"/>
              <a:buChar char="•"/>
            </a:pPr>
            <a:r>
              <a:rPr lang="cs-CZ"/>
              <a:t>Strawser, S., &amp; Sileo, N. (1999). Developmental Indicators for the Assessment of Learning – Third Edition (DIAL-3). Diagnostique, 24(1–4), 99–113.</a:t>
            </a:r>
            <a:r>
              <a:rPr lang="cs-CZ" u="sng">
                <a:solidFill>
                  <a:schemeClr val="hlink"/>
                </a:solidFill>
                <a:hlinkClick r:id="rId30"/>
              </a:rPr>
              <a:t> https://doi.org/10.1177/153450849902401-410</a:t>
            </a:r>
            <a:endParaRPr/>
          </a:p>
          <a:p>
            <a:pPr indent="-228600" lvl="0" marL="228600" rtl="0" algn="l">
              <a:lnSpc>
                <a:spcPct val="90000"/>
              </a:lnSpc>
              <a:spcBef>
                <a:spcPts val="1000"/>
              </a:spcBef>
              <a:spcAft>
                <a:spcPts val="0"/>
              </a:spcAft>
              <a:buClr>
                <a:schemeClr val="dk1"/>
              </a:buClr>
              <a:buSzPct val="100000"/>
              <a:buChar char="•"/>
            </a:pPr>
            <a:r>
              <a:rPr lang="cs-CZ"/>
              <a:t>Towse, J. N., Hitch, G. J., Hamilton, Z., Peacock, K., &amp; Hutton, U. M. Z. (2005). Working Memory Period: The Endurance of Mental Representations. The Quarterly Journal of Experimental Psychology Section A, 58(3), 547–571.</a:t>
            </a:r>
            <a:r>
              <a:rPr lang="cs-CZ" u="sng">
                <a:solidFill>
                  <a:schemeClr val="hlink"/>
                </a:solidFill>
                <a:hlinkClick r:id="rId31"/>
              </a:rPr>
              <a:t> https://doi.org/10.1080/02724980443000098</a:t>
            </a:r>
            <a:endParaRPr/>
          </a:p>
          <a:p>
            <a:pPr indent="-228600" lvl="0" marL="228600" rtl="0" algn="l">
              <a:lnSpc>
                <a:spcPct val="90000"/>
              </a:lnSpc>
              <a:spcBef>
                <a:spcPts val="1000"/>
              </a:spcBef>
              <a:spcAft>
                <a:spcPts val="0"/>
              </a:spcAft>
              <a:buClr>
                <a:schemeClr val="dk1"/>
              </a:buClr>
              <a:buSzPct val="100000"/>
              <a:buChar char="•"/>
            </a:pPr>
            <a:r>
              <a:rPr lang="cs-CZ"/>
              <a:t>Towse, John &amp; Hitch, Graham &amp; Hamilton, Zoë &amp; Miller, Kirsty &amp; Hutton, Una. (2005). Working Memory Period: The Endurance of Mental Representations. The Quarterly journal of experimental psychology. A, Human experimental psychology. 58. 547-71. DOI: 10.1080/02724980443000098. </a:t>
            </a:r>
            <a:endParaRPr/>
          </a:p>
          <a:p>
            <a:pPr indent="-228600" lvl="0" marL="228600" rtl="0" algn="l">
              <a:lnSpc>
                <a:spcPct val="90000"/>
              </a:lnSpc>
              <a:spcBef>
                <a:spcPts val="1000"/>
              </a:spcBef>
              <a:spcAft>
                <a:spcPts val="0"/>
              </a:spcAft>
              <a:buClr>
                <a:schemeClr val="dk1"/>
              </a:buClr>
              <a:buSzPct val="100000"/>
              <a:buChar char="•"/>
            </a:pPr>
            <a:r>
              <a:rPr lang="cs-CZ"/>
              <a:t>Vladescu, Jason. (2007). Test Review: Kaufman Test of Educational Achievement-Second Edition (KTEA-II). Journal of Psychoeducational Assessment - J PSYCHOEDUC ASSESS. 25. 92-100. DOI: 10.1177/0734282906294708. </a:t>
            </a:r>
            <a:endParaRPr/>
          </a:p>
          <a:p>
            <a:pPr indent="-228600" lvl="0" marL="228600" rtl="0" algn="l">
              <a:lnSpc>
                <a:spcPct val="90000"/>
              </a:lnSpc>
              <a:spcBef>
                <a:spcPts val="1000"/>
              </a:spcBef>
              <a:spcAft>
                <a:spcPts val="0"/>
              </a:spcAft>
              <a:buClr>
                <a:schemeClr val="dk1"/>
              </a:buClr>
              <a:buSzPct val="100000"/>
              <a:buChar char="•"/>
            </a:pPr>
            <a:r>
              <a:rPr lang="cs-CZ"/>
              <a:t>Volden J, Smith IM, Szatmari P, Bryson S, Fombonne E, Mirenda P, Roberts W, Vaillancourt T, Waddell C, Zwaigenbaum L, Georgiades S, Duku E, Thompson A. Using the preschool language scale, fourth edition to characterize language in preschoolers with autism spectrum disorders. Am J Speech Lang Pathol. 2011 Aug;20(3):200-8. DOI: 10.1044/1058-0360(2011/10-0035). Epub 2011 Apr 8. PMID: 21478278.</a:t>
            </a:r>
            <a:endParaRPr/>
          </a:p>
          <a:p>
            <a:pPr indent="-228600" lvl="0" marL="228600" rtl="0" algn="l">
              <a:lnSpc>
                <a:spcPct val="90000"/>
              </a:lnSpc>
              <a:spcBef>
                <a:spcPts val="1000"/>
              </a:spcBef>
              <a:spcAft>
                <a:spcPts val="0"/>
              </a:spcAft>
              <a:buClr>
                <a:schemeClr val="dk1"/>
              </a:buClr>
              <a:buSzPct val="100000"/>
              <a:buChar char="•"/>
            </a:pPr>
            <a:r>
              <a:rPr lang="cs-CZ"/>
              <a:t>Witruk, Evelin. (2011). Assessment and Treatment of Dyslexia - An Overview. Ad verba liberorum. 3. DOI: 10.2478/v10196-011-0022-1. </a:t>
            </a:r>
            <a:endParaRPr/>
          </a:p>
          <a:p>
            <a:pPr indent="-228600" lvl="0" marL="228600" rtl="0" algn="l">
              <a:lnSpc>
                <a:spcPct val="90000"/>
              </a:lnSpc>
              <a:spcBef>
                <a:spcPts val="1000"/>
              </a:spcBef>
              <a:spcAft>
                <a:spcPts val="0"/>
              </a:spcAft>
              <a:buClr>
                <a:schemeClr val="dk1"/>
              </a:buClr>
              <a:buSzPct val="100000"/>
              <a:buChar char="•"/>
            </a:pPr>
            <a:br>
              <a:rPr lang="cs-CZ"/>
            </a:br>
            <a:br>
              <a:rPr lang="cs-CZ"/>
            </a:b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14141"/>
        </a:solidFill>
      </p:bgPr>
    </p:bg>
    <p:spTree>
      <p:nvGrpSpPr>
        <p:cNvPr id="269" name="Shape 269"/>
        <p:cNvGrpSpPr/>
        <p:nvPr/>
      </p:nvGrpSpPr>
      <p:grpSpPr>
        <a:xfrm>
          <a:off x="0" y="0"/>
          <a:ext cx="0" cy="0"/>
          <a:chOff x="0" y="0"/>
          <a:chExt cx="0" cy="0"/>
        </a:xfrm>
      </p:grpSpPr>
      <p:sp>
        <p:nvSpPr>
          <p:cNvPr id="270" name="Google Shape;270;p4"/>
          <p:cNvSpPr txBox="1"/>
          <p:nvPr>
            <p:ph type="title"/>
          </p:nvPr>
        </p:nvSpPr>
        <p:spPr>
          <a:xfrm>
            <a:off x="762001" y="803325"/>
            <a:ext cx="5314536"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Calibri"/>
              <a:buNone/>
            </a:pPr>
            <a:r>
              <a:rPr lang="cs-CZ"/>
              <a:t>Studie</a:t>
            </a:r>
            <a:endParaRPr/>
          </a:p>
        </p:txBody>
      </p:sp>
      <p:sp>
        <p:nvSpPr>
          <p:cNvPr id="271" name="Google Shape;271;p4"/>
          <p:cNvSpPr txBox="1"/>
          <p:nvPr>
            <p:ph idx="1" type="body"/>
          </p:nvPr>
        </p:nvSpPr>
        <p:spPr>
          <a:xfrm>
            <a:off x="308925" y="2128893"/>
            <a:ext cx="6441300" cy="414990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lt1"/>
              </a:buClr>
              <a:buSzPts val="1500"/>
              <a:buChar char="•"/>
            </a:pPr>
            <a:r>
              <a:rPr lang="cs-CZ" sz="1500"/>
              <a:t>Urbánek (2009): problémem je, že není určen žádný kontrolní orgán, který by dozoroval užití nástrojů, aby nedocházelo k jejich nesprávnému užívání nebo dokonce zneužití, bude-li s psychodiagnostickou pomůckou pracovat nekvalifikovaný uživatel. Správné užívání psychodiagnostiky je součástí etických kodexů, které přijímají profesní asociace psychologických aplikačních oblastí, nejsou však zákonně závazné. </a:t>
            </a:r>
            <a:endParaRPr/>
          </a:p>
          <a:p>
            <a:pPr indent="-228600" lvl="0" marL="228600" rtl="0" algn="l">
              <a:lnSpc>
                <a:spcPct val="90000"/>
              </a:lnSpc>
              <a:spcBef>
                <a:spcPts val="1000"/>
              </a:spcBef>
              <a:spcAft>
                <a:spcPts val="0"/>
              </a:spcAft>
              <a:buClr>
                <a:schemeClr val="lt1"/>
              </a:buClr>
              <a:buSzPts val="1500"/>
              <a:buChar char="•"/>
            </a:pPr>
            <a:r>
              <a:rPr lang="cs-CZ" sz="1500"/>
              <a:t>European Federation of Psychologists' Associations (2009) </a:t>
            </a:r>
            <a:endParaRPr sz="1500"/>
          </a:p>
          <a:p>
            <a:pPr indent="-228600" lvl="0" marL="228600" rtl="0" algn="l">
              <a:lnSpc>
                <a:spcPct val="90000"/>
              </a:lnSpc>
              <a:spcBef>
                <a:spcPts val="1000"/>
              </a:spcBef>
              <a:spcAft>
                <a:spcPts val="0"/>
              </a:spcAft>
              <a:buClr>
                <a:schemeClr val="lt1"/>
              </a:buClr>
              <a:buSzPts val="1500"/>
              <a:buChar char="•"/>
            </a:pPr>
            <a:r>
              <a:rPr lang="cs-CZ" sz="1500"/>
              <a:t>EFPA (EFPA Board of Assessment) </a:t>
            </a:r>
            <a:endParaRPr sz="1500"/>
          </a:p>
          <a:p>
            <a:pPr indent="-228600" lvl="0" marL="228600" rtl="0" algn="l">
              <a:lnSpc>
                <a:spcPct val="90000"/>
              </a:lnSpc>
              <a:spcBef>
                <a:spcPts val="1000"/>
              </a:spcBef>
              <a:spcAft>
                <a:spcPts val="0"/>
              </a:spcAft>
              <a:buClr>
                <a:schemeClr val="lt1"/>
              </a:buClr>
              <a:buSzPts val="1500"/>
              <a:buChar char="•"/>
            </a:pPr>
            <a:r>
              <a:rPr lang="cs-CZ" sz="1500"/>
              <a:t>(srov. Revelle, W., 2015; Urbánek, T., 2010; Cígler, H., 2019; Ciharova, M., et al., 2020)</a:t>
            </a:r>
            <a:endParaRPr/>
          </a:p>
          <a:p>
            <a:pPr indent="-228600" lvl="0" marL="228600" rtl="0" algn="l">
              <a:lnSpc>
                <a:spcPct val="90000"/>
              </a:lnSpc>
              <a:spcBef>
                <a:spcPts val="1000"/>
              </a:spcBef>
              <a:spcAft>
                <a:spcPts val="0"/>
              </a:spcAft>
              <a:buClr>
                <a:schemeClr val="lt1"/>
              </a:buClr>
              <a:buSzPts val="1500"/>
              <a:buChar char="•"/>
            </a:pPr>
            <a:r>
              <a:rPr lang="cs-CZ" sz="1500"/>
              <a:t>Paralelní šetření - Urbánek, Cígler, Ježek  (2020)</a:t>
            </a:r>
            <a:endParaRPr/>
          </a:p>
          <a:p>
            <a:pPr indent="-228600" lvl="0" marL="228600" rtl="0" algn="l">
              <a:lnSpc>
                <a:spcPct val="90000"/>
              </a:lnSpc>
              <a:spcBef>
                <a:spcPts val="1000"/>
              </a:spcBef>
              <a:spcAft>
                <a:spcPts val="0"/>
              </a:spcAft>
              <a:buClr>
                <a:schemeClr val="lt1"/>
              </a:buClr>
              <a:buSzPts val="1500"/>
              <a:buChar char="•"/>
            </a:pPr>
            <a:r>
              <a:rPr lang="cs-CZ" sz="1500"/>
              <a:t>Řídíme se kvantitativním standardem řešení výzkumných šetření s přesahem do klinické praxi, kazuistik a aplikačního rámce diagnostiky -&gt; k popojení KVANT a KVAL standardu (smíšený design)</a:t>
            </a:r>
            <a:endParaRPr/>
          </a:p>
        </p:txBody>
      </p:sp>
      <p:sp>
        <p:nvSpPr>
          <p:cNvPr id="272" name="Google Shape;272;p4"/>
          <p:cNvSpPr/>
          <p:nvPr/>
        </p:nvSpPr>
        <p:spPr>
          <a:xfrm flipH="1">
            <a:off x="6582780" y="-2008"/>
            <a:ext cx="5609220" cy="5840278"/>
          </a:xfrm>
          <a:custGeom>
            <a:rect b="b" l="l" r="r" t="t"/>
            <a:pathLst>
              <a:path extrusionOk="0" h="5840278" w="5609220">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descr="Obsah obrázku text, osoba, interiér, počítač&#10;&#10;Popis byl vytvořen automaticky" id="273" name="Google Shape;273;p4"/>
          <p:cNvPicPr preferRelativeResize="0"/>
          <p:nvPr/>
        </p:nvPicPr>
        <p:blipFill rotWithShape="1">
          <a:blip r:embed="rId3">
            <a:alphaModFix/>
          </a:blip>
          <a:srcRect b="-2" l="0" r="3766" t="0"/>
          <a:stretch/>
        </p:blipFill>
        <p:spPr>
          <a:xfrm>
            <a:off x="6750141" y="-2"/>
            <a:ext cx="5441859" cy="5654940"/>
          </a:xfrm>
          <a:custGeom>
            <a:rect b="b" l="l" r="r" t="t"/>
            <a:pathLst>
              <a:path extrusionOk="0" h="5654940" w="5441859">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gd41b2e9d38_0_11"/>
          <p:cNvSpPr txBox="1"/>
          <p:nvPr>
            <p:ph type="ctrTitle"/>
          </p:nvPr>
        </p:nvSpPr>
        <p:spPr>
          <a:xfrm>
            <a:off x="1524000" y="1122363"/>
            <a:ext cx="9144000" cy="2387700"/>
          </a:xfrm>
          <a:prstGeom prst="rect">
            <a:avLst/>
          </a:prstGeom>
        </p:spPr>
        <p:txBody>
          <a:bodyPr anchorCtr="0" anchor="b" bIns="45700" lIns="91425" spcFirstLastPara="1" rIns="91425" wrap="square" tIns="45700">
            <a:normAutofit/>
          </a:bodyPr>
          <a:lstStyle/>
          <a:p>
            <a:pPr indent="0" lvl="0" marL="0" rtl="0" algn="ctr">
              <a:spcBef>
                <a:spcPts val="0"/>
              </a:spcBef>
              <a:spcAft>
                <a:spcPts val="0"/>
              </a:spcAft>
              <a:buNone/>
            </a:pPr>
            <a:r>
              <a:t/>
            </a:r>
            <a:endParaRPr/>
          </a:p>
        </p:txBody>
      </p:sp>
      <p:sp>
        <p:nvSpPr>
          <p:cNvPr id="279" name="Google Shape;279;gd41b2e9d38_0_11"/>
          <p:cNvSpPr txBox="1"/>
          <p:nvPr>
            <p:ph idx="1" type="subTitle"/>
          </p:nvPr>
        </p:nvSpPr>
        <p:spPr>
          <a:xfrm>
            <a:off x="1413025" y="4745038"/>
            <a:ext cx="9144000" cy="1655700"/>
          </a:xfrm>
          <a:prstGeom prst="rect">
            <a:avLst/>
          </a:prstGeom>
        </p:spPr>
        <p:txBody>
          <a:bodyPr anchorCtr="0" anchor="t" bIns="45700" lIns="91425" spcFirstLastPara="1" rIns="91425" wrap="square" tIns="45700">
            <a:normAutofit/>
          </a:bodyPr>
          <a:lstStyle/>
          <a:p>
            <a:pPr indent="-349250" lvl="0" marL="457200" rtl="0" algn="l">
              <a:spcBef>
                <a:spcPts val="1000"/>
              </a:spcBef>
              <a:spcAft>
                <a:spcPts val="0"/>
              </a:spcAft>
              <a:buSzPts val="1900"/>
              <a:buChar char="●"/>
            </a:pPr>
            <a:r>
              <a:rPr lang="cs-CZ" sz="1900"/>
              <a:t>The Intelligence Test Desk Reference (ITDR) (McGrew &amp; Flanagan, 1998)</a:t>
            </a:r>
            <a:endParaRPr sz="1900"/>
          </a:p>
          <a:p>
            <a:pPr indent="-349250" lvl="0" marL="457200" rtl="0" algn="l">
              <a:spcBef>
                <a:spcPts val="0"/>
              </a:spcBef>
              <a:spcAft>
                <a:spcPts val="0"/>
              </a:spcAft>
              <a:buSzPts val="1900"/>
              <a:buFont typeface="Arial"/>
              <a:buChar char="●"/>
            </a:pPr>
            <a:r>
              <a:rPr lang="cs-CZ" sz="1900" u="sng">
                <a:solidFill>
                  <a:schemeClr val="hlink"/>
                </a:solidFill>
                <a:latin typeface="Arial"/>
                <a:ea typeface="Arial"/>
                <a:cs typeface="Arial"/>
                <a:sym typeface="Arial"/>
                <a:hlinkClick r:id="rId3"/>
              </a:rPr>
              <a:t>Cross Battery Assessment</a:t>
            </a:r>
            <a:r>
              <a:rPr lang="cs-CZ" sz="1900">
                <a:latin typeface="Arial"/>
                <a:ea typeface="Arial"/>
                <a:cs typeface="Arial"/>
                <a:sym typeface="Arial"/>
              </a:rPr>
              <a:t> (XBA; Flanagan, Ortiz, Alfonso, &amp; Dynda, 2008)</a:t>
            </a:r>
            <a:endParaRPr sz="1900">
              <a:latin typeface="Arial"/>
              <a:ea typeface="Arial"/>
              <a:cs typeface="Arial"/>
              <a:sym typeface="Arial"/>
            </a:endParaRPr>
          </a:p>
          <a:p>
            <a:pPr indent="-349250" lvl="0" marL="457200" rtl="0" algn="l">
              <a:spcBef>
                <a:spcPts val="0"/>
              </a:spcBef>
              <a:spcAft>
                <a:spcPts val="0"/>
              </a:spcAft>
              <a:buSzPts val="1900"/>
              <a:buFont typeface="Arial"/>
              <a:buChar char="●"/>
            </a:pPr>
            <a:r>
              <a:rPr lang="cs-CZ" sz="1900">
                <a:latin typeface="Arial"/>
                <a:ea typeface="Arial"/>
                <a:cs typeface="Arial"/>
                <a:sym typeface="Arial"/>
              </a:rPr>
              <a:t>otázka faktoru LD - language development </a:t>
            </a:r>
            <a:endParaRPr sz="1900">
              <a:latin typeface="Arial"/>
              <a:ea typeface="Arial"/>
              <a:cs typeface="Arial"/>
              <a:sym typeface="Arial"/>
            </a:endParaRPr>
          </a:p>
          <a:p>
            <a:pPr indent="0" lvl="0" marL="457200" rtl="0" algn="l">
              <a:spcBef>
                <a:spcPts val="1000"/>
              </a:spcBef>
              <a:spcAft>
                <a:spcPts val="0"/>
              </a:spcAft>
              <a:buNone/>
            </a:pPr>
            <a:r>
              <a:t/>
            </a:r>
            <a:endParaRPr sz="1900">
              <a:latin typeface="Arial"/>
              <a:ea typeface="Arial"/>
              <a:cs typeface="Arial"/>
              <a:sym typeface="Arial"/>
            </a:endParaRPr>
          </a:p>
        </p:txBody>
      </p:sp>
      <p:pic>
        <p:nvPicPr>
          <p:cNvPr id="280" name="Google Shape;280;gd41b2e9d38_0_11"/>
          <p:cNvPicPr preferRelativeResize="0"/>
          <p:nvPr/>
        </p:nvPicPr>
        <p:blipFill>
          <a:blip r:embed="rId4">
            <a:alphaModFix/>
          </a:blip>
          <a:stretch>
            <a:fillRect/>
          </a:stretch>
        </p:blipFill>
        <p:spPr>
          <a:xfrm>
            <a:off x="199750" y="633612"/>
            <a:ext cx="12191999" cy="404707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pic>
        <p:nvPicPr>
          <p:cNvPr id="109" name="Google Shape;109;gc9127b5a52_0_0"/>
          <p:cNvPicPr preferRelativeResize="0"/>
          <p:nvPr/>
        </p:nvPicPr>
        <p:blipFill>
          <a:blip r:embed="rId3">
            <a:alphaModFix/>
          </a:blip>
          <a:stretch>
            <a:fillRect/>
          </a:stretch>
        </p:blipFill>
        <p:spPr>
          <a:xfrm>
            <a:off x="-55125" y="23437"/>
            <a:ext cx="5819874" cy="6811124"/>
          </a:xfrm>
          <a:prstGeom prst="rect">
            <a:avLst/>
          </a:prstGeom>
          <a:noFill/>
          <a:ln>
            <a:noFill/>
          </a:ln>
        </p:spPr>
      </p:pic>
      <p:sp>
        <p:nvSpPr>
          <p:cNvPr id="110" name="Google Shape;110;gc9127b5a52_0_0"/>
          <p:cNvSpPr txBox="1"/>
          <p:nvPr>
            <p:ph type="ctrTitle"/>
          </p:nvPr>
        </p:nvSpPr>
        <p:spPr>
          <a:xfrm>
            <a:off x="-1895125" y="-248137"/>
            <a:ext cx="9144000" cy="2387700"/>
          </a:xfrm>
          <a:prstGeom prst="rect">
            <a:avLst/>
          </a:prstGeom>
        </p:spPr>
        <p:txBody>
          <a:bodyPr anchorCtr="0" anchor="b" bIns="45700" lIns="91425" spcFirstLastPara="1" rIns="91425" wrap="square" tIns="45700">
            <a:normAutofit/>
          </a:bodyPr>
          <a:lstStyle/>
          <a:p>
            <a:pPr indent="0" lvl="0" marL="0" rtl="0" algn="ctr">
              <a:spcBef>
                <a:spcPts val="0"/>
              </a:spcBef>
              <a:spcAft>
                <a:spcPts val="0"/>
              </a:spcAft>
              <a:buNone/>
            </a:pPr>
            <a:r>
              <a:rPr lang="cs-CZ">
                <a:solidFill>
                  <a:schemeClr val="lt1"/>
                </a:solidFill>
              </a:rPr>
              <a:t>Jazyková </a:t>
            </a:r>
            <a:endParaRPr>
              <a:solidFill>
                <a:schemeClr val="lt1"/>
              </a:solidFill>
            </a:endParaRPr>
          </a:p>
          <a:p>
            <a:pPr indent="0" lvl="0" marL="0" rtl="0" algn="ctr">
              <a:spcBef>
                <a:spcPts val="0"/>
              </a:spcBef>
              <a:spcAft>
                <a:spcPts val="0"/>
              </a:spcAft>
              <a:buNone/>
            </a:pPr>
            <a:r>
              <a:rPr lang="cs-CZ">
                <a:solidFill>
                  <a:schemeClr val="lt1"/>
                </a:solidFill>
              </a:rPr>
              <a:t>výkonnost?</a:t>
            </a:r>
            <a:endParaRPr>
              <a:solidFill>
                <a:schemeClr val="lt1"/>
              </a:solidFill>
            </a:endParaRPr>
          </a:p>
        </p:txBody>
      </p:sp>
      <p:sp>
        <p:nvSpPr>
          <p:cNvPr id="111" name="Google Shape;111;gc9127b5a52_0_0"/>
          <p:cNvSpPr txBox="1"/>
          <p:nvPr>
            <p:ph idx="1" type="subTitle"/>
          </p:nvPr>
        </p:nvSpPr>
        <p:spPr>
          <a:xfrm>
            <a:off x="5624175" y="23425"/>
            <a:ext cx="6192300" cy="1655700"/>
          </a:xfrm>
          <a:prstGeom prst="rect">
            <a:avLst/>
          </a:prstGeom>
        </p:spPr>
        <p:txBody>
          <a:bodyPr anchorCtr="0" anchor="t" bIns="45700" lIns="91425" spcFirstLastPara="1" rIns="91425" wrap="square" tIns="45700">
            <a:normAutofit lnSpcReduction="20000"/>
          </a:bodyPr>
          <a:lstStyle/>
          <a:p>
            <a:pPr indent="0" lvl="0" marL="0" rtl="0" algn="l">
              <a:spcBef>
                <a:spcPts val="1000"/>
              </a:spcBef>
              <a:spcAft>
                <a:spcPts val="0"/>
              </a:spcAft>
              <a:buNone/>
            </a:pPr>
            <a:r>
              <a:rPr lang="cs-CZ"/>
              <a:t>CHC teorie kognitivní schopností</a:t>
            </a:r>
            <a:br>
              <a:rPr lang="cs-CZ"/>
            </a:br>
            <a:r>
              <a:rPr lang="cs-CZ"/>
              <a:t> - cross-battery přístup</a:t>
            </a:r>
            <a:br>
              <a:rPr lang="cs-CZ"/>
            </a:br>
            <a:r>
              <a:rPr lang="cs-CZ"/>
              <a:t> - umožňuje kombinovat různé verbální subtesty různých metod</a:t>
            </a:r>
            <a:endParaRPr/>
          </a:p>
          <a:p>
            <a:pPr indent="0" lvl="0" marL="0" rtl="0" algn="l">
              <a:spcBef>
                <a:spcPts val="1000"/>
              </a:spcBef>
              <a:spcAft>
                <a:spcPts val="0"/>
              </a:spcAft>
              <a:buNone/>
            </a:pPr>
            <a:r>
              <a:rPr lang="cs-CZ"/>
              <a:t>faktory zahrnuty v testových bateriích:</a:t>
            </a:r>
            <a:endParaRPr/>
          </a:p>
        </p:txBody>
      </p:sp>
      <p:pic>
        <p:nvPicPr>
          <p:cNvPr id="112" name="Google Shape;112;gc9127b5a52_0_0"/>
          <p:cNvPicPr preferRelativeResize="0"/>
          <p:nvPr/>
        </p:nvPicPr>
        <p:blipFill>
          <a:blip r:embed="rId4">
            <a:alphaModFix/>
          </a:blip>
          <a:stretch>
            <a:fillRect/>
          </a:stretch>
        </p:blipFill>
        <p:spPr>
          <a:xfrm rot="5400000">
            <a:off x="6673328" y="4360038"/>
            <a:ext cx="5412793" cy="6858000"/>
          </a:xfrm>
          <a:prstGeom prst="rect">
            <a:avLst/>
          </a:prstGeom>
          <a:noFill/>
          <a:ln>
            <a:noFill/>
          </a:ln>
        </p:spPr>
      </p:pic>
      <p:pic>
        <p:nvPicPr>
          <p:cNvPr id="113" name="Google Shape;113;gc9127b5a52_0_0"/>
          <p:cNvPicPr preferRelativeResize="0"/>
          <p:nvPr/>
        </p:nvPicPr>
        <p:blipFill>
          <a:blip r:embed="rId5">
            <a:alphaModFix/>
          </a:blip>
          <a:stretch>
            <a:fillRect/>
          </a:stretch>
        </p:blipFill>
        <p:spPr>
          <a:xfrm>
            <a:off x="12344375" y="323750"/>
            <a:ext cx="4294425" cy="4843624"/>
          </a:xfrm>
          <a:prstGeom prst="rect">
            <a:avLst/>
          </a:prstGeom>
          <a:noFill/>
          <a:ln>
            <a:noFill/>
          </a:ln>
        </p:spPr>
      </p:pic>
      <p:sp>
        <p:nvSpPr>
          <p:cNvPr id="114" name="Google Shape;114;gc9127b5a52_0_0"/>
          <p:cNvSpPr txBox="1"/>
          <p:nvPr/>
        </p:nvSpPr>
        <p:spPr>
          <a:xfrm>
            <a:off x="6691825" y="1679125"/>
            <a:ext cx="3583500" cy="3363600"/>
          </a:xfrm>
          <a:prstGeom prst="rect">
            <a:avLst/>
          </a:prstGeom>
          <a:noFill/>
          <a:ln>
            <a:noFill/>
          </a:ln>
        </p:spPr>
        <p:txBody>
          <a:bodyPr anchorCtr="0" anchor="t" bIns="91425" lIns="91425" spcFirstLastPara="1" rIns="91425" wrap="square" tIns="91425">
            <a:spAutoFit/>
          </a:bodyPr>
          <a:lstStyle/>
          <a:p>
            <a:pPr indent="-317500" lvl="0" marL="457200" rtl="0" algn="l">
              <a:lnSpc>
                <a:spcPct val="80000"/>
              </a:lnSpc>
              <a:spcBef>
                <a:spcPts val="1000"/>
              </a:spcBef>
              <a:spcAft>
                <a:spcPts val="0"/>
              </a:spcAft>
              <a:buClr>
                <a:schemeClr val="dk1"/>
              </a:buClr>
              <a:buSzPts val="1400"/>
              <a:buFont typeface="Times New Roman"/>
              <a:buChar char="●"/>
            </a:pPr>
            <a:r>
              <a:rPr b="1" lang="cs-CZ">
                <a:solidFill>
                  <a:schemeClr val="dk1"/>
                </a:solidFill>
                <a:latin typeface="Times New Roman"/>
                <a:ea typeface="Times New Roman"/>
                <a:cs typeface="Times New Roman"/>
                <a:sym typeface="Times New Roman"/>
              </a:rPr>
              <a:t>Cognitive processing speed (Gs):</a:t>
            </a:r>
            <a:r>
              <a:rPr lang="cs-CZ">
                <a:solidFill>
                  <a:schemeClr val="dk1"/>
                </a:solidFill>
                <a:latin typeface="Times New Roman"/>
                <a:ea typeface="Times New Roman"/>
                <a:cs typeface="Times New Roman"/>
                <a:sym typeface="Times New Roman"/>
              </a:rPr>
              <a:t> </a:t>
            </a:r>
            <a:endParaRPr>
              <a:solidFill>
                <a:schemeClr val="dk1"/>
              </a:solidFill>
              <a:latin typeface="Times New Roman"/>
              <a:ea typeface="Times New Roman"/>
              <a:cs typeface="Times New Roman"/>
              <a:sym typeface="Times New Roman"/>
            </a:endParaRPr>
          </a:p>
          <a:p>
            <a:pPr indent="0" lvl="0" marL="457200" rtl="0" algn="l">
              <a:lnSpc>
                <a:spcPct val="80000"/>
              </a:lnSpc>
              <a:spcBef>
                <a:spcPts val="1000"/>
              </a:spcBef>
              <a:spcAft>
                <a:spcPts val="0"/>
              </a:spcAft>
              <a:buNone/>
            </a:pPr>
            <a:r>
              <a:t/>
            </a:r>
            <a:endParaRPr>
              <a:solidFill>
                <a:schemeClr val="dk1"/>
              </a:solidFill>
              <a:latin typeface="Times New Roman"/>
              <a:ea typeface="Times New Roman"/>
              <a:cs typeface="Times New Roman"/>
              <a:sym typeface="Times New Roman"/>
            </a:endParaRPr>
          </a:p>
          <a:p>
            <a:pPr indent="-317500" lvl="0" marL="457200" rtl="0" algn="l">
              <a:lnSpc>
                <a:spcPct val="80000"/>
              </a:lnSpc>
              <a:spcBef>
                <a:spcPts val="1000"/>
              </a:spcBef>
              <a:spcAft>
                <a:spcPts val="0"/>
              </a:spcAft>
              <a:buClr>
                <a:schemeClr val="dk1"/>
              </a:buClr>
              <a:buSzPts val="1400"/>
              <a:buFont typeface="Times New Roman"/>
              <a:buChar char="●"/>
            </a:pPr>
            <a:r>
              <a:rPr b="1" lang="cs-CZ">
                <a:solidFill>
                  <a:schemeClr val="dk1"/>
                </a:solidFill>
                <a:latin typeface="Times New Roman"/>
                <a:ea typeface="Times New Roman"/>
                <a:cs typeface="Times New Roman"/>
                <a:sym typeface="Times New Roman"/>
              </a:rPr>
              <a:t>Reading and writing (Grw):</a:t>
            </a:r>
            <a:r>
              <a:rPr lang="cs-CZ">
                <a:solidFill>
                  <a:schemeClr val="dk1"/>
                </a:solidFill>
                <a:latin typeface="Times New Roman"/>
                <a:ea typeface="Times New Roman"/>
                <a:cs typeface="Times New Roman"/>
                <a:sym typeface="Times New Roman"/>
              </a:rPr>
              <a:t> </a:t>
            </a:r>
            <a:endParaRPr>
              <a:solidFill>
                <a:schemeClr val="dk1"/>
              </a:solidFill>
              <a:latin typeface="Times New Roman"/>
              <a:ea typeface="Times New Roman"/>
              <a:cs typeface="Times New Roman"/>
              <a:sym typeface="Times New Roman"/>
            </a:endParaRPr>
          </a:p>
          <a:p>
            <a:pPr indent="0" lvl="0" marL="457200" rtl="0" algn="l">
              <a:lnSpc>
                <a:spcPct val="80000"/>
              </a:lnSpc>
              <a:spcBef>
                <a:spcPts val="1000"/>
              </a:spcBef>
              <a:spcAft>
                <a:spcPts val="0"/>
              </a:spcAft>
              <a:buNone/>
            </a:pPr>
            <a:r>
              <a:t/>
            </a:r>
            <a:endParaRPr>
              <a:solidFill>
                <a:schemeClr val="dk1"/>
              </a:solidFill>
              <a:latin typeface="Times New Roman"/>
              <a:ea typeface="Times New Roman"/>
              <a:cs typeface="Times New Roman"/>
              <a:sym typeface="Times New Roman"/>
            </a:endParaRPr>
          </a:p>
          <a:p>
            <a:pPr indent="-317500" lvl="0" marL="457200" rtl="0" algn="l">
              <a:lnSpc>
                <a:spcPct val="80000"/>
              </a:lnSpc>
              <a:spcBef>
                <a:spcPts val="1000"/>
              </a:spcBef>
              <a:spcAft>
                <a:spcPts val="0"/>
              </a:spcAft>
              <a:buClr>
                <a:schemeClr val="dk1"/>
              </a:buClr>
              <a:buSzPts val="1400"/>
              <a:buFont typeface="Times New Roman"/>
              <a:buChar char="●"/>
            </a:pPr>
            <a:r>
              <a:rPr b="1" lang="cs-CZ">
                <a:solidFill>
                  <a:schemeClr val="dk1"/>
                </a:solidFill>
                <a:latin typeface="Times New Roman"/>
                <a:ea typeface="Times New Roman"/>
                <a:cs typeface="Times New Roman"/>
                <a:sym typeface="Times New Roman"/>
              </a:rPr>
              <a:t>Visual-spatial processing (Gv):</a:t>
            </a:r>
            <a:r>
              <a:rPr lang="cs-CZ">
                <a:solidFill>
                  <a:schemeClr val="dk1"/>
                </a:solidFill>
                <a:latin typeface="Times New Roman"/>
                <a:ea typeface="Times New Roman"/>
                <a:cs typeface="Times New Roman"/>
                <a:sym typeface="Times New Roman"/>
              </a:rPr>
              <a:t> </a:t>
            </a:r>
            <a:endParaRPr>
              <a:solidFill>
                <a:schemeClr val="dk1"/>
              </a:solidFill>
              <a:latin typeface="Times New Roman"/>
              <a:ea typeface="Times New Roman"/>
              <a:cs typeface="Times New Roman"/>
              <a:sym typeface="Times New Roman"/>
            </a:endParaRPr>
          </a:p>
          <a:p>
            <a:pPr indent="0" lvl="0" marL="457200" rtl="0" algn="l">
              <a:lnSpc>
                <a:spcPct val="80000"/>
              </a:lnSpc>
              <a:spcBef>
                <a:spcPts val="1000"/>
              </a:spcBef>
              <a:spcAft>
                <a:spcPts val="0"/>
              </a:spcAft>
              <a:buNone/>
            </a:pPr>
            <a:r>
              <a:t/>
            </a:r>
            <a:endParaRPr>
              <a:solidFill>
                <a:schemeClr val="dk1"/>
              </a:solidFill>
              <a:latin typeface="Times New Roman"/>
              <a:ea typeface="Times New Roman"/>
              <a:cs typeface="Times New Roman"/>
              <a:sym typeface="Times New Roman"/>
            </a:endParaRPr>
          </a:p>
          <a:p>
            <a:pPr indent="-317500" lvl="0" marL="457200" rtl="0" algn="l">
              <a:lnSpc>
                <a:spcPct val="80000"/>
              </a:lnSpc>
              <a:spcBef>
                <a:spcPts val="1000"/>
              </a:spcBef>
              <a:spcAft>
                <a:spcPts val="0"/>
              </a:spcAft>
              <a:buClr>
                <a:schemeClr val="dk1"/>
              </a:buClr>
              <a:buSzPts val="1400"/>
              <a:buFont typeface="Times New Roman"/>
              <a:buChar char="●"/>
            </a:pPr>
            <a:r>
              <a:rPr b="1" lang="cs-CZ">
                <a:solidFill>
                  <a:schemeClr val="dk1"/>
                </a:solidFill>
                <a:latin typeface="Times New Roman"/>
                <a:ea typeface="Times New Roman"/>
                <a:cs typeface="Times New Roman"/>
                <a:sym typeface="Times New Roman"/>
              </a:rPr>
              <a:t>Auditory processing (Ga): </a:t>
            </a:r>
            <a:endParaRPr b="1">
              <a:solidFill>
                <a:schemeClr val="dk1"/>
              </a:solidFill>
              <a:latin typeface="Times New Roman"/>
              <a:ea typeface="Times New Roman"/>
              <a:cs typeface="Times New Roman"/>
              <a:sym typeface="Times New Roman"/>
            </a:endParaRPr>
          </a:p>
          <a:p>
            <a:pPr indent="0" lvl="0" marL="457200" rtl="0" algn="l">
              <a:lnSpc>
                <a:spcPct val="80000"/>
              </a:lnSpc>
              <a:spcBef>
                <a:spcPts val="1000"/>
              </a:spcBef>
              <a:spcAft>
                <a:spcPts val="0"/>
              </a:spcAft>
              <a:buNone/>
            </a:pPr>
            <a:r>
              <a:t/>
            </a:r>
            <a:endParaRPr b="1">
              <a:solidFill>
                <a:schemeClr val="dk1"/>
              </a:solidFill>
              <a:latin typeface="Times New Roman"/>
              <a:ea typeface="Times New Roman"/>
              <a:cs typeface="Times New Roman"/>
              <a:sym typeface="Times New Roman"/>
            </a:endParaRPr>
          </a:p>
          <a:p>
            <a:pPr indent="-317500" lvl="0" marL="457200" rtl="0" algn="l">
              <a:lnSpc>
                <a:spcPct val="80000"/>
              </a:lnSpc>
              <a:spcBef>
                <a:spcPts val="1000"/>
              </a:spcBef>
              <a:spcAft>
                <a:spcPts val="0"/>
              </a:spcAft>
              <a:buClr>
                <a:schemeClr val="dk1"/>
              </a:buClr>
              <a:buSzPts val="1400"/>
              <a:buFont typeface="Times New Roman"/>
              <a:buChar char="●"/>
            </a:pPr>
            <a:r>
              <a:rPr b="1" lang="cs-CZ">
                <a:solidFill>
                  <a:schemeClr val="dk1"/>
                </a:solidFill>
                <a:latin typeface="Times New Roman"/>
                <a:ea typeface="Times New Roman"/>
                <a:cs typeface="Times New Roman"/>
                <a:sym typeface="Times New Roman"/>
              </a:rPr>
              <a:t>Comprehension-knowledge (Gc):</a:t>
            </a:r>
            <a:endParaRPr b="1">
              <a:solidFill>
                <a:schemeClr val="dk1"/>
              </a:solidFill>
              <a:latin typeface="Times New Roman"/>
              <a:ea typeface="Times New Roman"/>
              <a:cs typeface="Times New Roman"/>
              <a:sym typeface="Times New Roman"/>
            </a:endParaRPr>
          </a:p>
          <a:p>
            <a:pPr indent="0" lvl="0" marL="457200" rtl="0" algn="l">
              <a:lnSpc>
                <a:spcPct val="80000"/>
              </a:lnSpc>
              <a:spcBef>
                <a:spcPts val="1000"/>
              </a:spcBef>
              <a:spcAft>
                <a:spcPts val="0"/>
              </a:spcAft>
              <a:buNone/>
            </a:pPr>
            <a:r>
              <a:rPr b="1" lang="cs-CZ">
                <a:solidFill>
                  <a:schemeClr val="dk1"/>
                </a:solidFill>
                <a:latin typeface="Times New Roman"/>
                <a:ea typeface="Times New Roman"/>
                <a:cs typeface="Times New Roman"/>
                <a:sym typeface="Times New Roman"/>
              </a:rPr>
              <a:t> </a:t>
            </a:r>
            <a:endParaRPr>
              <a:solidFill>
                <a:schemeClr val="dk1"/>
              </a:solidFill>
              <a:latin typeface="Times New Roman"/>
              <a:ea typeface="Times New Roman"/>
              <a:cs typeface="Times New Roman"/>
              <a:sym typeface="Times New Roman"/>
            </a:endParaRPr>
          </a:p>
          <a:p>
            <a:pPr indent="-317500" lvl="0" marL="457200" rtl="0" algn="l">
              <a:lnSpc>
                <a:spcPct val="80000"/>
              </a:lnSpc>
              <a:spcBef>
                <a:spcPts val="1000"/>
              </a:spcBef>
              <a:spcAft>
                <a:spcPts val="0"/>
              </a:spcAft>
              <a:buClr>
                <a:schemeClr val="dk1"/>
              </a:buClr>
              <a:buSzPts val="1400"/>
              <a:buFont typeface="Times New Roman"/>
              <a:buChar char="●"/>
            </a:pPr>
            <a:r>
              <a:rPr b="1" lang="cs-CZ">
                <a:solidFill>
                  <a:schemeClr val="dk1"/>
                </a:solidFill>
                <a:latin typeface="Times New Roman"/>
                <a:ea typeface="Times New Roman"/>
                <a:cs typeface="Times New Roman"/>
                <a:sym typeface="Times New Roman"/>
              </a:rPr>
              <a:t>Short-term memory (Gsm):</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14141"/>
        </a:solidFill>
      </p:bgPr>
    </p:bg>
    <p:spTree>
      <p:nvGrpSpPr>
        <p:cNvPr id="284" name="Shape 284"/>
        <p:cNvGrpSpPr/>
        <p:nvPr/>
      </p:nvGrpSpPr>
      <p:grpSpPr>
        <a:xfrm>
          <a:off x="0" y="0"/>
          <a:ext cx="0" cy="0"/>
          <a:chOff x="0" y="0"/>
          <a:chExt cx="0" cy="0"/>
        </a:xfrm>
      </p:grpSpPr>
      <p:sp>
        <p:nvSpPr>
          <p:cNvPr id="285" name="Google Shape;285;p5"/>
          <p:cNvSpPr txBox="1"/>
          <p:nvPr>
            <p:ph type="title"/>
          </p:nvPr>
        </p:nvSpPr>
        <p:spPr>
          <a:xfrm>
            <a:off x="804673" y="1445494"/>
            <a:ext cx="3616856" cy="437657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800"/>
              <a:buFont typeface="Calibri"/>
              <a:buNone/>
            </a:pPr>
            <a:r>
              <a:rPr lang="cs-CZ" sz="4800"/>
              <a:t>Teorie dělení typů testů I</a:t>
            </a:r>
            <a:endParaRPr/>
          </a:p>
        </p:txBody>
      </p:sp>
      <p:sp>
        <p:nvSpPr>
          <p:cNvPr id="286" name="Google Shape;286;p5"/>
          <p:cNvSpPr/>
          <p:nvPr/>
        </p:nvSpPr>
        <p:spPr>
          <a:xfrm>
            <a:off x="4907636" y="0"/>
            <a:ext cx="7281316" cy="6858000"/>
          </a:xfrm>
          <a:custGeom>
            <a:rect b="b" l="l" r="r" t="t"/>
            <a:pathLst>
              <a:path extrusionOk="0" h="6858000" w="7281316">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lt1">
              <a:alpha val="8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87" name="Google Shape;287;p5"/>
          <p:cNvSpPr/>
          <p:nvPr/>
        </p:nvSpPr>
        <p:spPr>
          <a:xfrm>
            <a:off x="5189558" y="0"/>
            <a:ext cx="6999394" cy="6858000"/>
          </a:xfrm>
          <a:custGeom>
            <a:rect b="b" l="l" r="r" t="t"/>
            <a:pathLst>
              <a:path extrusionOk="0" h="6858000" w="6999394">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lt1">
              <a:alpha val="8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88" name="Google Shape;288;p5"/>
          <p:cNvSpPr txBox="1"/>
          <p:nvPr>
            <p:ph idx="1" type="body"/>
          </p:nvPr>
        </p:nvSpPr>
        <p:spPr>
          <a:xfrm>
            <a:off x="6096000" y="1399032"/>
            <a:ext cx="5501834" cy="4471416"/>
          </a:xfrm>
          <a:prstGeom prst="rect">
            <a:avLst/>
          </a:prstGeom>
          <a:noFill/>
          <a:ln>
            <a:noFill/>
          </a:ln>
        </p:spPr>
        <p:txBody>
          <a:bodyPr anchorCtr="0" anchor="ctr"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1700"/>
              <a:buChar char="•"/>
            </a:pPr>
            <a:r>
              <a:rPr lang="cs-CZ" sz="1700">
                <a:solidFill>
                  <a:schemeClr val="dk1"/>
                </a:solidFill>
              </a:rPr>
              <a:t>Dělení, kategorizace a typy psychologických diagnostických testů mají různou strukturu v závislosti na:</a:t>
            </a:r>
            <a:endParaRPr/>
          </a:p>
          <a:p>
            <a:pPr indent="-228600" lvl="0" marL="228600" rtl="0" algn="l">
              <a:lnSpc>
                <a:spcPct val="90000"/>
              </a:lnSpc>
              <a:spcBef>
                <a:spcPts val="1000"/>
              </a:spcBef>
              <a:spcAft>
                <a:spcPts val="0"/>
              </a:spcAft>
              <a:buClr>
                <a:schemeClr val="dk1"/>
              </a:buClr>
              <a:buSzPts val="1700"/>
              <a:buFont typeface="Calibri"/>
              <a:buChar char="-"/>
            </a:pPr>
            <a:r>
              <a:rPr lang="cs-CZ" sz="1700">
                <a:solidFill>
                  <a:schemeClr val="dk1"/>
                </a:solidFill>
              </a:rPr>
              <a:t>zemi vzniku, místním regulacím, doporučením ,případně i dle zaměření, či věku cílové skupiny. </a:t>
            </a:r>
            <a:endParaRPr/>
          </a:p>
          <a:p>
            <a:pPr indent="0" lvl="0" marL="0" rtl="0" algn="l">
              <a:lnSpc>
                <a:spcPct val="90000"/>
              </a:lnSpc>
              <a:spcBef>
                <a:spcPts val="1000"/>
              </a:spcBef>
              <a:spcAft>
                <a:spcPts val="0"/>
              </a:spcAft>
              <a:buClr>
                <a:schemeClr val="dk1"/>
              </a:buClr>
              <a:buSzPts val="1700"/>
              <a:buNone/>
            </a:pPr>
            <a:r>
              <a:rPr lang="cs-CZ" sz="1700">
                <a:solidFill>
                  <a:schemeClr val="dk1"/>
                </a:solidFill>
              </a:rPr>
              <a:t>Obecně však neexistuje jednoznačný úzus dělení, který by byl univerzální a použitelný psychology po celém světě. </a:t>
            </a:r>
            <a:endParaRPr sz="1700">
              <a:solidFill>
                <a:schemeClr val="dk1"/>
              </a:solidFill>
            </a:endParaRPr>
          </a:p>
          <a:p>
            <a:pPr indent="-228600" lvl="0" marL="228600" rtl="0" algn="l">
              <a:lnSpc>
                <a:spcPct val="90000"/>
              </a:lnSpc>
              <a:spcBef>
                <a:spcPts val="1000"/>
              </a:spcBef>
              <a:spcAft>
                <a:spcPts val="0"/>
              </a:spcAft>
              <a:buClr>
                <a:schemeClr val="dk1"/>
              </a:buClr>
              <a:buSzPts val="1700"/>
              <a:buChar char="•"/>
            </a:pPr>
            <a:r>
              <a:rPr lang="cs-CZ" sz="1700">
                <a:solidFill>
                  <a:schemeClr val="dk1"/>
                </a:solidFill>
              </a:rPr>
              <a:t>I. Výkonové metody (zahrnující inteligenční testy a testy specifických kognitivních funkcí),  </a:t>
            </a:r>
            <a:endParaRPr/>
          </a:p>
          <a:p>
            <a:pPr indent="-228600" lvl="0" marL="228600" rtl="0" algn="l">
              <a:lnSpc>
                <a:spcPct val="90000"/>
              </a:lnSpc>
              <a:spcBef>
                <a:spcPts val="1000"/>
              </a:spcBef>
              <a:spcAft>
                <a:spcPts val="0"/>
              </a:spcAft>
              <a:buClr>
                <a:schemeClr val="dk1"/>
              </a:buClr>
              <a:buSzPts val="1700"/>
              <a:buChar char="•"/>
            </a:pPr>
            <a:r>
              <a:rPr lang="cs-CZ" sz="1700">
                <a:solidFill>
                  <a:schemeClr val="dk1"/>
                </a:solidFill>
              </a:rPr>
              <a:t>II. Testy osobnosti ( Osobnostní dotazníky, projektivní metody, Objektivní testy osobnosti, Testy integrity, Testy situačního úsudku a kompetencí). </a:t>
            </a:r>
            <a:endParaRPr/>
          </a:p>
          <a:p>
            <a:pPr indent="-228600" lvl="0" marL="228600" rtl="0" algn="l">
              <a:lnSpc>
                <a:spcPct val="90000"/>
              </a:lnSpc>
              <a:spcBef>
                <a:spcPts val="1000"/>
              </a:spcBef>
              <a:spcAft>
                <a:spcPts val="0"/>
              </a:spcAft>
              <a:buClr>
                <a:schemeClr val="dk1"/>
              </a:buClr>
              <a:buSzPts val="1700"/>
              <a:buChar char="•"/>
            </a:pPr>
            <a:r>
              <a:rPr lang="cs-CZ" sz="1700">
                <a:solidFill>
                  <a:schemeClr val="dk1"/>
                </a:solidFill>
              </a:rPr>
              <a:t>psychodiagnostické metody pro výběr zaměstnanců nezařazuji posuzovací stupnice. Nejedná se o metody standardizované a splňující psychometrické parametry, které jsou součástí podmínek účelnosti, které sjou popsány více  níže.</a:t>
            </a:r>
            <a:endParaRPr sz="1700">
              <a:solidFill>
                <a:schemeClr val="dk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14141"/>
        </a:solidFill>
      </p:bgPr>
    </p:bg>
    <p:spTree>
      <p:nvGrpSpPr>
        <p:cNvPr id="292" name="Shape 292"/>
        <p:cNvGrpSpPr/>
        <p:nvPr/>
      </p:nvGrpSpPr>
      <p:grpSpPr>
        <a:xfrm>
          <a:off x="0" y="0"/>
          <a:ext cx="0" cy="0"/>
          <a:chOff x="0" y="0"/>
          <a:chExt cx="0" cy="0"/>
        </a:xfrm>
      </p:grpSpPr>
      <p:sp>
        <p:nvSpPr>
          <p:cNvPr id="293" name="Google Shape;293;p6"/>
          <p:cNvSpPr txBox="1"/>
          <p:nvPr>
            <p:ph type="title"/>
          </p:nvPr>
        </p:nvSpPr>
        <p:spPr>
          <a:xfrm>
            <a:off x="804673" y="1445494"/>
            <a:ext cx="3616856" cy="437657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800"/>
              <a:buFont typeface="Calibri"/>
              <a:buNone/>
            </a:pPr>
            <a:r>
              <a:rPr lang="cs-CZ" sz="4800"/>
              <a:t>Teorie dělení typů testů II</a:t>
            </a:r>
            <a:endParaRPr/>
          </a:p>
        </p:txBody>
      </p:sp>
      <p:sp>
        <p:nvSpPr>
          <p:cNvPr id="294" name="Google Shape;294;p6"/>
          <p:cNvSpPr/>
          <p:nvPr/>
        </p:nvSpPr>
        <p:spPr>
          <a:xfrm>
            <a:off x="4907636" y="0"/>
            <a:ext cx="7281316" cy="6858000"/>
          </a:xfrm>
          <a:custGeom>
            <a:rect b="b" l="l" r="r" t="t"/>
            <a:pathLst>
              <a:path extrusionOk="0" h="6858000" w="7281316">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lt1">
              <a:alpha val="8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95" name="Google Shape;295;p6"/>
          <p:cNvSpPr/>
          <p:nvPr/>
        </p:nvSpPr>
        <p:spPr>
          <a:xfrm>
            <a:off x="5189558" y="0"/>
            <a:ext cx="6999394" cy="6858000"/>
          </a:xfrm>
          <a:custGeom>
            <a:rect b="b" l="l" r="r" t="t"/>
            <a:pathLst>
              <a:path extrusionOk="0" h="6858000" w="6999394">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lt1">
              <a:alpha val="8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96" name="Google Shape;296;p6"/>
          <p:cNvSpPr txBox="1"/>
          <p:nvPr>
            <p:ph idx="1" type="body"/>
          </p:nvPr>
        </p:nvSpPr>
        <p:spPr>
          <a:xfrm>
            <a:off x="6096000" y="1399032"/>
            <a:ext cx="5501834" cy="4471416"/>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200"/>
              <a:buNone/>
            </a:pPr>
            <a:r>
              <a:rPr lang="cs-CZ" sz="2200">
                <a:solidFill>
                  <a:schemeClr val="dk1"/>
                </a:solidFill>
              </a:rPr>
              <a:t>Šmahelová (2018) také uvádí klasifikaci:</a:t>
            </a:r>
            <a:endParaRPr sz="2200">
              <a:solidFill>
                <a:schemeClr val="dk1"/>
              </a:solidFill>
            </a:endParaRPr>
          </a:p>
          <a:p>
            <a:pPr indent="0" lvl="0" marL="0" rtl="0" algn="l">
              <a:lnSpc>
                <a:spcPct val="90000"/>
              </a:lnSpc>
              <a:spcBef>
                <a:spcPts val="1000"/>
              </a:spcBef>
              <a:spcAft>
                <a:spcPts val="0"/>
              </a:spcAft>
              <a:buClr>
                <a:schemeClr val="dk1"/>
              </a:buClr>
              <a:buSzPts val="2200"/>
              <a:buNone/>
            </a:pPr>
            <a:r>
              <a:rPr lang="cs-CZ" sz="2200">
                <a:solidFill>
                  <a:schemeClr val="dk1"/>
                </a:solidFill>
              </a:rPr>
              <a:t>1 .testy individuální a skupinové </a:t>
            </a:r>
            <a:endParaRPr sz="2200">
              <a:solidFill>
                <a:schemeClr val="dk1"/>
              </a:solidFill>
            </a:endParaRPr>
          </a:p>
          <a:p>
            <a:pPr indent="0" lvl="0" marL="0" rtl="0" algn="l">
              <a:lnSpc>
                <a:spcPct val="90000"/>
              </a:lnSpc>
              <a:spcBef>
                <a:spcPts val="1000"/>
              </a:spcBef>
              <a:spcAft>
                <a:spcPts val="0"/>
              </a:spcAft>
              <a:buClr>
                <a:schemeClr val="dk1"/>
              </a:buClr>
              <a:buSzPts val="2200"/>
              <a:buNone/>
            </a:pPr>
            <a:r>
              <a:rPr lang="cs-CZ" sz="2200">
                <a:solidFill>
                  <a:schemeClr val="dk1"/>
                </a:solidFill>
              </a:rPr>
              <a:t>2. testy„tužka-papír“ a testy manipulační </a:t>
            </a:r>
            <a:endParaRPr sz="2200">
              <a:solidFill>
                <a:schemeClr val="dk1"/>
              </a:solidFill>
            </a:endParaRPr>
          </a:p>
          <a:p>
            <a:pPr indent="0" lvl="0" marL="0" rtl="0" algn="l">
              <a:lnSpc>
                <a:spcPct val="90000"/>
              </a:lnSpc>
              <a:spcBef>
                <a:spcPts val="1000"/>
              </a:spcBef>
              <a:spcAft>
                <a:spcPts val="0"/>
              </a:spcAft>
              <a:buClr>
                <a:schemeClr val="dk1"/>
              </a:buClr>
              <a:buSzPts val="2200"/>
              <a:buNone/>
            </a:pPr>
            <a:r>
              <a:rPr lang="cs-CZ" sz="2200">
                <a:solidFill>
                  <a:schemeClr val="dk1"/>
                </a:solidFill>
              </a:rPr>
              <a:t>3. testy jednodimenzionální a multidimenzionální </a:t>
            </a:r>
            <a:endParaRPr sz="2200">
              <a:solidFill>
                <a:schemeClr val="dk1"/>
              </a:solidFill>
            </a:endParaRPr>
          </a:p>
          <a:p>
            <a:pPr indent="0" lvl="0" marL="0" rtl="0" algn="l">
              <a:lnSpc>
                <a:spcPct val="90000"/>
              </a:lnSpc>
              <a:spcBef>
                <a:spcPts val="1000"/>
              </a:spcBef>
              <a:spcAft>
                <a:spcPts val="0"/>
              </a:spcAft>
              <a:buClr>
                <a:schemeClr val="dk1"/>
              </a:buClr>
              <a:buSzPts val="2200"/>
              <a:buNone/>
            </a:pPr>
            <a:r>
              <a:rPr lang="cs-CZ" sz="2200">
                <a:solidFill>
                  <a:schemeClr val="dk1"/>
                </a:solidFill>
              </a:rPr>
              <a:t>4. výkonové testy - testy inteligence - testy speciálních schopností a jednotlivých psychických funkcí - testy   vědomostí b ) testy osobnosti - projektivní testy - objektivní testy osobnosti - dotazníky - posuzovací stupnice</a:t>
            </a:r>
            <a:endParaRPr sz="2200">
              <a:solidFill>
                <a:schemeClr val="dk1"/>
              </a:solidFill>
            </a:endParaRPr>
          </a:p>
          <a:p>
            <a:pPr indent="-88900" lvl="0" marL="228600" rtl="0" algn="l">
              <a:lnSpc>
                <a:spcPct val="90000"/>
              </a:lnSpc>
              <a:spcBef>
                <a:spcPts val="1000"/>
              </a:spcBef>
              <a:spcAft>
                <a:spcPts val="0"/>
              </a:spcAft>
              <a:buClr>
                <a:schemeClr val="lt1"/>
              </a:buClr>
              <a:buSzPts val="2200"/>
              <a:buNone/>
            </a:pPr>
            <a:r>
              <a:t/>
            </a:r>
            <a:endParaRPr sz="2200">
              <a:solidFill>
                <a:schemeClr val="dk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00" name="Shape 300"/>
        <p:cNvGrpSpPr/>
        <p:nvPr/>
      </p:nvGrpSpPr>
      <p:grpSpPr>
        <a:xfrm>
          <a:off x="0" y="0"/>
          <a:ext cx="0" cy="0"/>
          <a:chOff x="0" y="0"/>
          <a:chExt cx="0" cy="0"/>
        </a:xfrm>
      </p:grpSpPr>
      <p:sp>
        <p:nvSpPr>
          <p:cNvPr id="301" name="Google Shape;301;p2"/>
          <p:cNvSpPr/>
          <p:nvPr/>
        </p:nvSpPr>
        <p:spPr>
          <a:xfrm>
            <a:off x="5708905" y="0"/>
            <a:ext cx="6483095" cy="6858000"/>
          </a:xfrm>
          <a:prstGeom prst="rect">
            <a:avLst/>
          </a:prstGeom>
          <a:gradFill>
            <a:gsLst>
              <a:gs pos="0">
                <a:srgbClr val="4472C3">
                  <a:alpha val="81960"/>
                </a:srgbClr>
              </a:gs>
              <a:gs pos="25000">
                <a:srgbClr val="4472C4">
                  <a:alpha val="60000"/>
                </a:srgbClr>
              </a:gs>
              <a:gs pos="94000">
                <a:srgbClr val="AEABAB"/>
              </a:gs>
              <a:gs pos="100000">
                <a:srgbClr val="AEABAB"/>
              </a:gs>
            </a:gsLst>
            <a:lin ang="4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302" name="Google Shape;302;p2"/>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03" name="Google Shape;303;p2"/>
          <p:cNvSpPr txBox="1"/>
          <p:nvPr>
            <p:ph type="title"/>
          </p:nvPr>
        </p:nvSpPr>
        <p:spPr>
          <a:xfrm>
            <a:off x="807365" y="802955"/>
            <a:ext cx="6318649" cy="1454051"/>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00"/>
              </a:buClr>
              <a:buSzPts val="3600"/>
              <a:buFont typeface="Calibri"/>
              <a:buNone/>
            </a:pPr>
            <a:r>
              <a:rPr lang="cs-CZ" sz="3600">
                <a:solidFill>
                  <a:srgbClr val="000000"/>
                </a:solidFill>
              </a:rPr>
              <a:t>Diagnostika</a:t>
            </a:r>
            <a:endParaRPr/>
          </a:p>
        </p:txBody>
      </p:sp>
      <p:sp>
        <p:nvSpPr>
          <p:cNvPr id="304" name="Google Shape;304;p2"/>
          <p:cNvSpPr txBox="1"/>
          <p:nvPr>
            <p:ph idx="1" type="body"/>
          </p:nvPr>
        </p:nvSpPr>
        <p:spPr>
          <a:xfrm>
            <a:off x="803807" y="2421682"/>
            <a:ext cx="4650524" cy="3639289"/>
          </a:xfrm>
          <a:prstGeom prst="rect">
            <a:avLst/>
          </a:prstGeom>
          <a:noFill/>
          <a:ln>
            <a:noFill/>
          </a:ln>
        </p:spPr>
        <p:txBody>
          <a:bodyPr anchorCtr="0" anchor="ctr" bIns="45700" lIns="91425" spcFirstLastPara="1" rIns="91425" wrap="square" tIns="45700">
            <a:normAutofit/>
          </a:bodyPr>
          <a:lstStyle/>
          <a:p>
            <a:pPr indent="-228600" lvl="0" marL="228600" rtl="0" algn="l">
              <a:lnSpc>
                <a:spcPct val="90000"/>
              </a:lnSpc>
              <a:spcBef>
                <a:spcPts val="0"/>
              </a:spcBef>
              <a:spcAft>
                <a:spcPts val="0"/>
              </a:spcAft>
              <a:buClr>
                <a:srgbClr val="000000"/>
              </a:buClr>
              <a:buSzPts val="1400"/>
              <a:buChar char="•"/>
            </a:pPr>
            <a:r>
              <a:rPr b="1" lang="cs-CZ" sz="1400">
                <a:solidFill>
                  <a:srgbClr val="000000"/>
                </a:solidFill>
              </a:rPr>
              <a:t>psychometrický přístup</a:t>
            </a:r>
            <a:endParaRPr/>
          </a:p>
          <a:p>
            <a:pPr indent="0" lvl="0" marL="0" rtl="0" algn="l">
              <a:lnSpc>
                <a:spcPct val="90000"/>
              </a:lnSpc>
              <a:spcBef>
                <a:spcPts val="1000"/>
              </a:spcBef>
              <a:spcAft>
                <a:spcPts val="0"/>
              </a:spcAft>
              <a:buClr>
                <a:srgbClr val="000000"/>
              </a:buClr>
              <a:buSzPts val="1400"/>
              <a:buNone/>
            </a:pPr>
            <a:r>
              <a:rPr lang="cs-CZ" sz="1400">
                <a:solidFill>
                  <a:srgbClr val="000000"/>
                </a:solidFill>
              </a:rPr>
              <a:t>– vysuzování</a:t>
            </a:r>
            <a:r>
              <a:rPr lang="cs-CZ"/>
              <a:t> </a:t>
            </a:r>
            <a:r>
              <a:rPr lang="cs-CZ" sz="1400">
                <a:solidFill>
                  <a:srgbClr val="000000"/>
                </a:solidFill>
              </a:rPr>
              <a:t>neúplná indukce (závěry nelze vysoudit ze všech údajů – skok mezi fakty a závěry) - je třeba správná administrace a volba testu</a:t>
            </a:r>
            <a:endParaRPr/>
          </a:p>
          <a:p>
            <a:pPr indent="-228600" lvl="0" marL="228600" rtl="0" algn="l">
              <a:lnSpc>
                <a:spcPct val="90000"/>
              </a:lnSpc>
              <a:spcBef>
                <a:spcPts val="1000"/>
              </a:spcBef>
              <a:spcAft>
                <a:spcPts val="0"/>
              </a:spcAft>
              <a:buClr>
                <a:srgbClr val="000000"/>
              </a:buClr>
              <a:buSzPts val="1400"/>
              <a:buChar char="•"/>
            </a:pPr>
            <a:r>
              <a:rPr b="1" lang="cs-CZ" sz="1400">
                <a:solidFill>
                  <a:srgbClr val="000000"/>
                </a:solidFill>
              </a:rPr>
              <a:t>klinický přístup </a:t>
            </a:r>
            <a:r>
              <a:rPr lang="cs-CZ" sz="1400">
                <a:solidFill>
                  <a:srgbClr val="000000"/>
                </a:solidFill>
              </a:rPr>
              <a:t>– naopak, doplnění informací údaji z psychometrických nástrojů</a:t>
            </a:r>
            <a:endParaRPr/>
          </a:p>
          <a:p>
            <a:pPr indent="0" lvl="0" marL="0" rtl="0" algn="l">
              <a:lnSpc>
                <a:spcPct val="90000"/>
              </a:lnSpc>
              <a:spcBef>
                <a:spcPts val="1000"/>
              </a:spcBef>
              <a:spcAft>
                <a:spcPts val="0"/>
              </a:spcAft>
              <a:buClr>
                <a:srgbClr val="000000"/>
              </a:buClr>
              <a:buSzPts val="1400"/>
              <a:buNone/>
            </a:pPr>
            <a:r>
              <a:rPr b="1" lang="cs-CZ" sz="1400">
                <a:solidFill>
                  <a:srgbClr val="000000"/>
                </a:solidFill>
              </a:rPr>
              <a:t>Pojem měření v psychologii</a:t>
            </a:r>
            <a:r>
              <a:rPr lang="cs-CZ" sz="1400">
                <a:solidFill>
                  <a:srgbClr val="000000"/>
                </a:solidFill>
              </a:rPr>
              <a:t>: měření je součástí psychodiagnostické činnosti (psychometrie), je to měření psychických jevů (registrace pozorovaného chování). Cílem psychometriky je konstrukce a ověřování psychodiagnostických metod. Než může být jakákoli psychodiagnostická metoda použita, musí projít procesy konstrukce, ověřování a standardizace (umožňuje nám zvážit, jakou metodu, pro jaký problém funkčně použít).</a:t>
            </a:r>
            <a:endParaRPr/>
          </a:p>
        </p:txBody>
      </p:sp>
      <p:sp>
        <p:nvSpPr>
          <p:cNvPr id="305" name="Google Shape;305;p2"/>
          <p:cNvSpPr/>
          <p:nvPr/>
        </p:nvSpPr>
        <p:spPr>
          <a:xfrm>
            <a:off x="6089636" y="2960687"/>
            <a:ext cx="2668748" cy="2668748"/>
          </a:xfrm>
          <a:prstGeom prst="ellipse">
            <a:avLst/>
          </a:prstGeom>
          <a:solidFill>
            <a:srgbClr val="FFFFFF"/>
          </a:solidFill>
          <a:ln cap="flat" cmpd="sng" w="12700">
            <a:solidFill>
              <a:srgbClr val="B3C6E7"/>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06" name="Google Shape;306;p2"/>
          <p:cNvSpPr/>
          <p:nvPr/>
        </p:nvSpPr>
        <p:spPr>
          <a:xfrm>
            <a:off x="8157014" y="2"/>
            <a:ext cx="4034987" cy="3428147"/>
          </a:xfrm>
          <a:custGeom>
            <a:rect b="b" l="l" r="r" t="t"/>
            <a:pathLst>
              <a:path extrusionOk="0" h="3428147" w="4034987">
                <a:moveTo>
                  <a:pt x="350825" y="0"/>
                </a:moveTo>
                <a:lnTo>
                  <a:pt x="4034987" y="0"/>
                </a:lnTo>
                <a:lnTo>
                  <a:pt x="4034987" y="2505205"/>
                </a:lnTo>
                <a:lnTo>
                  <a:pt x="3951822" y="2616420"/>
                </a:lnTo>
                <a:cubicBezTo>
                  <a:pt x="3542699" y="3112162"/>
                  <a:pt x="2923546" y="3428147"/>
                  <a:pt x="2230590" y="3428147"/>
                </a:cubicBezTo>
                <a:cubicBezTo>
                  <a:pt x="998669" y="3428147"/>
                  <a:pt x="0" y="2429478"/>
                  <a:pt x="0" y="1197557"/>
                </a:cubicBezTo>
                <a:cubicBezTo>
                  <a:pt x="0" y="812582"/>
                  <a:pt x="97526" y="450385"/>
                  <a:pt x="269220" y="134326"/>
                </a:cubicBezTo>
                <a:close/>
              </a:path>
            </a:pathLst>
          </a:custGeom>
          <a:solidFill>
            <a:srgbClr val="FFFFFF"/>
          </a:solidFill>
          <a:ln cap="flat" cmpd="sng" w="12700">
            <a:solidFill>
              <a:srgbClr val="B3C6E7"/>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Question mark" id="307" name="Google Shape;307;p2"/>
          <p:cNvPicPr preferRelativeResize="0"/>
          <p:nvPr/>
        </p:nvPicPr>
        <p:blipFill rotWithShape="1">
          <a:blip r:embed="rId4">
            <a:alphaModFix/>
          </a:blip>
          <a:srcRect b="0" l="0" r="0" t="0"/>
          <a:stretch/>
        </p:blipFill>
        <p:spPr>
          <a:xfrm>
            <a:off x="9147972" y="210817"/>
            <a:ext cx="2429582" cy="2429582"/>
          </a:xfrm>
          <a:prstGeom prst="rect">
            <a:avLst/>
          </a:prstGeom>
          <a:noFill/>
          <a:ln>
            <a:noFill/>
          </a:ln>
        </p:spPr>
      </p:pic>
      <p:pic>
        <p:nvPicPr>
          <p:cNvPr id="308" name="Google Shape;308;p2"/>
          <p:cNvPicPr preferRelativeResize="0"/>
          <p:nvPr/>
        </p:nvPicPr>
        <p:blipFill rotWithShape="1">
          <a:blip r:embed="rId5">
            <a:alphaModFix/>
          </a:blip>
          <a:srcRect b="0" l="0" r="0" t="0"/>
          <a:stretch/>
        </p:blipFill>
        <p:spPr>
          <a:xfrm>
            <a:off x="6544775" y="3346450"/>
            <a:ext cx="1769075" cy="1897099"/>
          </a:xfrm>
          <a:prstGeom prst="rect">
            <a:avLst/>
          </a:prstGeom>
          <a:noFill/>
          <a:ln>
            <a:noFill/>
          </a:ln>
        </p:spPr>
      </p:pic>
      <p:sp>
        <p:nvSpPr>
          <p:cNvPr id="309" name="Google Shape;309;p2"/>
          <p:cNvSpPr/>
          <p:nvPr/>
        </p:nvSpPr>
        <p:spPr>
          <a:xfrm>
            <a:off x="9059131" y="4258570"/>
            <a:ext cx="3132869" cy="2599430"/>
          </a:xfrm>
          <a:custGeom>
            <a:rect b="b" l="l" r="r" t="t"/>
            <a:pathLst>
              <a:path extrusionOk="0" h="2540529" w="3061881">
                <a:moveTo>
                  <a:pt x="1612418" y="0"/>
                </a:moveTo>
                <a:cubicBezTo>
                  <a:pt x="2224646" y="0"/>
                  <a:pt x="2757180" y="341213"/>
                  <a:pt x="3030226" y="843844"/>
                </a:cubicBezTo>
                <a:lnTo>
                  <a:pt x="3061881" y="909556"/>
                </a:lnTo>
                <a:lnTo>
                  <a:pt x="3061881" y="2315281"/>
                </a:lnTo>
                <a:lnTo>
                  <a:pt x="3030226" y="2380992"/>
                </a:lnTo>
                <a:cubicBezTo>
                  <a:pt x="3005404" y="2426686"/>
                  <a:pt x="2978437" y="2471046"/>
                  <a:pt x="2949460" y="2513937"/>
                </a:cubicBezTo>
                <a:lnTo>
                  <a:pt x="2929575" y="2540529"/>
                </a:lnTo>
                <a:lnTo>
                  <a:pt x="295261" y="2540529"/>
                </a:lnTo>
                <a:lnTo>
                  <a:pt x="275376" y="2513937"/>
                </a:lnTo>
                <a:cubicBezTo>
                  <a:pt x="101518" y="2256593"/>
                  <a:pt x="0" y="1946361"/>
                  <a:pt x="0" y="1612418"/>
                </a:cubicBezTo>
                <a:cubicBezTo>
                  <a:pt x="0" y="721904"/>
                  <a:pt x="721904" y="0"/>
                  <a:pt x="1612418" y="0"/>
                </a:cubicBezTo>
                <a:close/>
              </a:path>
            </a:pathLst>
          </a:custGeom>
          <a:solidFill>
            <a:srgbClr val="FFFFFF"/>
          </a:solidFill>
          <a:ln cap="flat" cmpd="sng" w="12700">
            <a:solidFill>
              <a:srgbClr val="B3C6E7"/>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310" name="Google Shape;310;p2"/>
          <p:cNvPicPr preferRelativeResize="0"/>
          <p:nvPr/>
        </p:nvPicPr>
        <p:blipFill rotWithShape="1">
          <a:blip r:embed="rId6">
            <a:alphaModFix/>
          </a:blip>
          <a:srcRect b="0" l="0" r="0" t="0"/>
          <a:stretch/>
        </p:blipFill>
        <p:spPr>
          <a:xfrm>
            <a:off x="9533568" y="5053598"/>
            <a:ext cx="2432116" cy="1574795"/>
          </a:xfrm>
          <a:prstGeom prst="rect">
            <a:avLst/>
          </a:prstGeom>
          <a:noFill/>
          <a:ln>
            <a:noFill/>
          </a:ln>
        </p:spPr>
      </p:pic>
      <p:sp>
        <p:nvSpPr>
          <p:cNvPr id="311" name="Google Shape;311;p2"/>
          <p:cNvSpPr txBox="1"/>
          <p:nvPr/>
        </p:nvSpPr>
        <p:spPr>
          <a:xfrm>
            <a:off x="9907108" y="6428338"/>
            <a:ext cx="2058576" cy="200055"/>
          </a:xfrm>
          <a:prstGeom prst="rect">
            <a:avLst/>
          </a:prstGeom>
          <a:solidFill>
            <a:srgbClr val="000000"/>
          </a:solid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i="0" lang="cs-CZ" sz="700" u="sng" cap="none" strike="noStrike">
                <a:solidFill>
                  <a:srgbClr val="FFFFFF"/>
                </a:solidFill>
                <a:latin typeface="Calibri"/>
                <a:ea typeface="Calibri"/>
                <a:cs typeface="Calibri"/>
                <a:sym typeface="Calibri"/>
                <a:hlinkClick r:id="rId7">
                  <a:extLst>
                    <a:ext uri="{A12FA001-AC4F-418D-AE19-62706E023703}">
                      <ahyp:hlinkClr val="tx"/>
                    </a:ext>
                  </a:extLst>
                </a:hlinkClick>
              </a:rPr>
              <a:t>Tato fotka</a:t>
            </a:r>
            <a:r>
              <a:rPr b="0" i="0" lang="cs-CZ" sz="700" u="none" cap="none" strike="noStrike">
                <a:solidFill>
                  <a:srgbClr val="FFFFFF"/>
                </a:solidFill>
                <a:latin typeface="Calibri"/>
                <a:ea typeface="Calibri"/>
                <a:cs typeface="Calibri"/>
                <a:sym typeface="Calibri"/>
              </a:rPr>
              <a:t> od autora Neznámý autor s licencí </a:t>
            </a:r>
            <a:r>
              <a:rPr b="0" i="0" lang="cs-CZ" sz="700" u="sng" cap="none" strike="noStrike">
                <a:solidFill>
                  <a:srgbClr val="FFFFFF"/>
                </a:solidFill>
                <a:latin typeface="Calibri"/>
                <a:ea typeface="Calibri"/>
                <a:cs typeface="Calibri"/>
                <a:sym typeface="Calibri"/>
                <a:hlinkClick r:id="rId8">
                  <a:extLst>
                    <a:ext uri="{A12FA001-AC4F-418D-AE19-62706E023703}">
                      <ahyp:hlinkClr val="tx"/>
                    </a:ext>
                  </a:extLst>
                </a:hlinkClick>
              </a:rPr>
              <a:t>CC BY</a:t>
            </a:r>
            <a:endParaRPr b="0" i="0" sz="700" u="none" cap="none" strike="noStrike">
              <a:solidFill>
                <a:srgbClr val="FFFFFF"/>
              </a:solidFill>
              <a:latin typeface="Calibri"/>
              <a:ea typeface="Calibri"/>
              <a:cs typeface="Calibri"/>
              <a:sym typeface="Calibri"/>
            </a:endParaRPr>
          </a:p>
        </p:txBody>
      </p:sp>
      <p:pic>
        <p:nvPicPr>
          <p:cNvPr id="312" name="Google Shape;312;p2"/>
          <p:cNvPicPr preferRelativeResize="0"/>
          <p:nvPr/>
        </p:nvPicPr>
        <p:blipFill>
          <a:blip r:embed="rId9">
            <a:alphaModFix/>
          </a:blip>
          <a:stretch>
            <a:fillRect/>
          </a:stretch>
        </p:blipFill>
        <p:spPr>
          <a:xfrm rot="-1323448">
            <a:off x="7011137" y="871753"/>
            <a:ext cx="2257850" cy="1316452"/>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1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sp>
        <p:nvSpPr>
          <p:cNvPr id="318" name="Google Shape;318;p1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a:p>
        </p:txBody>
      </p:sp>
      <p:pic>
        <p:nvPicPr>
          <p:cNvPr id="319" name="Google Shape;319;p10"/>
          <p:cNvPicPr preferRelativeResize="0"/>
          <p:nvPr/>
        </p:nvPicPr>
        <p:blipFill rotWithShape="1">
          <a:blip r:embed="rId3">
            <a:alphaModFix/>
          </a:blip>
          <a:srcRect b="0" l="0" r="0" t="0"/>
          <a:stretch/>
        </p:blipFill>
        <p:spPr>
          <a:xfrm>
            <a:off x="187098" y="306922"/>
            <a:ext cx="6200775" cy="6524625"/>
          </a:xfrm>
          <a:prstGeom prst="rect">
            <a:avLst/>
          </a:prstGeom>
          <a:noFill/>
          <a:ln>
            <a:noFill/>
          </a:ln>
        </p:spPr>
      </p:pic>
      <p:pic>
        <p:nvPicPr>
          <p:cNvPr id="320" name="Google Shape;320;p10"/>
          <p:cNvPicPr preferRelativeResize="0"/>
          <p:nvPr/>
        </p:nvPicPr>
        <p:blipFill rotWithShape="1">
          <a:blip r:embed="rId4">
            <a:alphaModFix/>
          </a:blip>
          <a:srcRect b="0" l="0" r="0" t="0"/>
          <a:stretch/>
        </p:blipFill>
        <p:spPr>
          <a:xfrm>
            <a:off x="6104150" y="-1"/>
            <a:ext cx="6087850" cy="6858000"/>
          </a:xfrm>
          <a:prstGeom prst="rect">
            <a:avLst/>
          </a:prstGeom>
          <a:noFill/>
          <a:ln>
            <a:noFill/>
          </a:ln>
        </p:spPr>
      </p:pic>
      <p:sp>
        <p:nvSpPr>
          <p:cNvPr id="321" name="Google Shape;321;p10"/>
          <p:cNvSpPr txBox="1"/>
          <p:nvPr/>
        </p:nvSpPr>
        <p:spPr>
          <a:xfrm>
            <a:off x="1063690" y="95804"/>
            <a:ext cx="6832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cs-CZ" sz="1800" u="none" cap="none" strike="noStrike">
                <a:solidFill>
                  <a:schemeClr val="dk1"/>
                </a:solidFill>
                <a:latin typeface="Calibri"/>
                <a:ea typeface="Calibri"/>
                <a:cs typeface="Calibri"/>
                <a:sym typeface="Calibri"/>
              </a:rPr>
              <a:t>N=46</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14141"/>
        </a:solidFill>
      </p:bgPr>
    </p:bg>
    <p:spTree>
      <p:nvGrpSpPr>
        <p:cNvPr id="325" name="Shape 325"/>
        <p:cNvGrpSpPr/>
        <p:nvPr/>
      </p:nvGrpSpPr>
      <p:grpSpPr>
        <a:xfrm>
          <a:off x="0" y="0"/>
          <a:ext cx="0" cy="0"/>
          <a:chOff x="0" y="0"/>
          <a:chExt cx="0" cy="0"/>
        </a:xfrm>
      </p:grpSpPr>
      <p:sp>
        <p:nvSpPr>
          <p:cNvPr id="326" name="Google Shape;326;p17"/>
          <p:cNvSpPr txBox="1"/>
          <p:nvPr>
            <p:ph type="title"/>
          </p:nvPr>
        </p:nvSpPr>
        <p:spPr>
          <a:xfrm>
            <a:off x="7464612" y="-334090"/>
            <a:ext cx="4087306" cy="2889114"/>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5400"/>
              <a:buFont typeface="Calibri"/>
              <a:buNone/>
            </a:pPr>
            <a:r>
              <a:rPr lang="cs-CZ" sz="5400"/>
              <a:t>Hypotézy a metodologie</a:t>
            </a:r>
            <a:endParaRPr sz="5400"/>
          </a:p>
        </p:txBody>
      </p:sp>
      <p:sp>
        <p:nvSpPr>
          <p:cNvPr id="327" name="Google Shape;327;p17"/>
          <p:cNvSpPr txBox="1"/>
          <p:nvPr>
            <p:ph idx="1" type="body"/>
          </p:nvPr>
        </p:nvSpPr>
        <p:spPr>
          <a:xfrm>
            <a:off x="7188052" y="2855068"/>
            <a:ext cx="4577850" cy="3937618"/>
          </a:xfrm>
          <a:prstGeom prst="rect">
            <a:avLst/>
          </a:prstGeom>
          <a:noFill/>
          <a:ln>
            <a:noFill/>
          </a:ln>
        </p:spPr>
        <p:txBody>
          <a:bodyPr anchorCtr="0" anchor="t" bIns="45700" lIns="91425" spcFirstLastPara="1" rIns="91425" wrap="square" tIns="45700">
            <a:normAutofit lnSpcReduction="20000"/>
          </a:bodyPr>
          <a:lstStyle/>
          <a:p>
            <a:pPr indent="-228600" lvl="0" marL="228600" rtl="0" algn="l">
              <a:lnSpc>
                <a:spcPct val="90000"/>
              </a:lnSpc>
              <a:spcBef>
                <a:spcPts val="0"/>
              </a:spcBef>
              <a:spcAft>
                <a:spcPts val="0"/>
              </a:spcAft>
              <a:buClr>
                <a:schemeClr val="lt1"/>
              </a:buClr>
              <a:buSzPts val="2000"/>
              <a:buChar char="•"/>
            </a:pPr>
            <a:r>
              <a:rPr lang="cs-CZ" sz="2000"/>
              <a:t>Kvantitativní a statistická analýza</a:t>
            </a:r>
            <a:endParaRPr sz="2000"/>
          </a:p>
          <a:p>
            <a:pPr indent="-228600" lvl="0" marL="228600" rtl="0" algn="l">
              <a:lnSpc>
                <a:spcPct val="90000"/>
              </a:lnSpc>
              <a:spcBef>
                <a:spcPts val="1000"/>
              </a:spcBef>
              <a:spcAft>
                <a:spcPts val="0"/>
              </a:spcAft>
              <a:buClr>
                <a:schemeClr val="lt1"/>
              </a:buClr>
              <a:buSzPts val="2000"/>
              <a:buChar char="•"/>
            </a:pPr>
            <a:r>
              <a:rPr lang="cs-CZ" sz="2000"/>
              <a:t>Hypotézy založené na závěrech a interpretacích získaných dat z dotazníkového šetření</a:t>
            </a:r>
            <a:endParaRPr sz="2000"/>
          </a:p>
          <a:p>
            <a:pPr indent="-228600" lvl="0" marL="228600" rtl="0" algn="l">
              <a:lnSpc>
                <a:spcPct val="90000"/>
              </a:lnSpc>
              <a:spcBef>
                <a:spcPts val="1000"/>
              </a:spcBef>
              <a:spcAft>
                <a:spcPts val="0"/>
              </a:spcAft>
              <a:buSzPts val="2000"/>
              <a:buChar char="•"/>
            </a:pPr>
            <a:r>
              <a:rPr lang="cs-CZ" sz="2000"/>
              <a:t>Hledání vztahů, faktorů, možných řešení pro praktiky a výzkumníky - testová statistika vybraných často používaných nástrojů</a:t>
            </a:r>
            <a:endParaRPr sz="2000"/>
          </a:p>
          <a:p>
            <a:pPr indent="-228600" lvl="0" marL="228600" rtl="0" algn="l">
              <a:lnSpc>
                <a:spcPct val="90000"/>
              </a:lnSpc>
              <a:spcBef>
                <a:spcPts val="1000"/>
              </a:spcBef>
              <a:spcAft>
                <a:spcPts val="0"/>
              </a:spcAft>
              <a:buSzPts val="2000"/>
              <a:buChar char="•"/>
            </a:pPr>
            <a:r>
              <a:rPr lang="cs-CZ" sz="2000"/>
              <a:t>Katalog diagnostických metod s podrobnými popisy jednotlivých sledovaných aspektů pro testování jazykové výkonnosti (typ administrace, časová náročnost, validita, reliabilita, standardizace v ČR/zahraničí, dyn. diagnostika)</a:t>
            </a:r>
            <a:endParaRPr sz="2000"/>
          </a:p>
        </p:txBody>
      </p:sp>
      <p:sp>
        <p:nvSpPr>
          <p:cNvPr id="328" name="Google Shape;328;p17"/>
          <p:cNvSpPr/>
          <p:nvPr/>
        </p:nvSpPr>
        <p:spPr>
          <a:xfrm rot="10800000">
            <a:off x="2" y="0"/>
            <a:ext cx="7188051" cy="6858000"/>
          </a:xfrm>
          <a:custGeom>
            <a:rect b="b" l="l" r="r" t="t"/>
            <a:pathLst>
              <a:path extrusionOk="0" h="6858000" w="7188051">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lt1">
              <a:alpha val="8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Grafy a křivky navrstvené na modré digitální obrazovce" id="329" name="Google Shape;329;p17"/>
          <p:cNvPicPr preferRelativeResize="0"/>
          <p:nvPr/>
        </p:nvPicPr>
        <p:blipFill rotWithShape="1">
          <a:blip r:embed="rId3">
            <a:alphaModFix/>
          </a:blip>
          <a:srcRect b="0" l="9936" r="13199" t="0"/>
          <a:stretch/>
        </p:blipFill>
        <p:spPr>
          <a:xfrm>
            <a:off x="1" y="10"/>
            <a:ext cx="7028495" cy="6857990"/>
          </a:xfrm>
          <a:custGeom>
            <a:rect b="b" l="l" r="r" t="t"/>
            <a:pathLst>
              <a:path extrusionOk="0" h="6858000" w="7028495">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333" name="Shape 333"/>
        <p:cNvGrpSpPr/>
        <p:nvPr/>
      </p:nvGrpSpPr>
      <p:grpSpPr>
        <a:xfrm>
          <a:off x="0" y="0"/>
          <a:ext cx="0" cy="0"/>
          <a:chOff x="0" y="0"/>
          <a:chExt cx="0" cy="0"/>
        </a:xfrm>
      </p:grpSpPr>
      <p:sp>
        <p:nvSpPr>
          <p:cNvPr id="334" name="Google Shape;334;gd41b2e9d38_0_0"/>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cs-CZ"/>
              <a:t>Děkuji za pozornost</a:t>
            </a:r>
            <a:endParaRPr/>
          </a:p>
        </p:txBody>
      </p:sp>
      <p:sp>
        <p:nvSpPr>
          <p:cNvPr id="335" name="Google Shape;335;gd41b2e9d38_0_0"/>
          <p:cNvSpPr txBox="1"/>
          <p:nvPr>
            <p:ph idx="1" type="body"/>
          </p:nvPr>
        </p:nvSpPr>
        <p:spPr>
          <a:xfrm>
            <a:off x="0" y="780175"/>
            <a:ext cx="10515600" cy="4351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t/>
            </a:r>
            <a:endParaRPr/>
          </a:p>
          <a:p>
            <a:pPr indent="0" lvl="0" marL="0" rtl="0" algn="l">
              <a:lnSpc>
                <a:spcPct val="50000"/>
              </a:lnSpc>
              <a:spcBef>
                <a:spcPts val="1000"/>
              </a:spcBef>
              <a:spcAft>
                <a:spcPts val="0"/>
              </a:spcAft>
              <a:buNone/>
            </a:pPr>
            <a:r>
              <a:t/>
            </a:r>
            <a:endParaRPr/>
          </a:p>
          <a:p>
            <a:pPr indent="0" lvl="0" marL="0" rtl="0" algn="l">
              <a:lnSpc>
                <a:spcPct val="50000"/>
              </a:lnSpc>
              <a:spcBef>
                <a:spcPts val="1000"/>
              </a:spcBef>
              <a:spcAft>
                <a:spcPts val="0"/>
              </a:spcAft>
              <a:buNone/>
            </a:pPr>
            <a:r>
              <a:t/>
            </a:r>
            <a:endParaRPr/>
          </a:p>
          <a:p>
            <a:pPr indent="0" lvl="0" marL="0" rtl="0" algn="l">
              <a:lnSpc>
                <a:spcPct val="50000"/>
              </a:lnSpc>
              <a:spcBef>
                <a:spcPts val="1000"/>
              </a:spcBef>
              <a:spcAft>
                <a:spcPts val="0"/>
              </a:spcAft>
              <a:buNone/>
            </a:pPr>
            <a:r>
              <a:rPr lang="cs-CZ"/>
              <a:t>Mgr. Lothar Filip Rudorfer</a:t>
            </a:r>
            <a:endParaRPr/>
          </a:p>
          <a:p>
            <a:pPr indent="0" lvl="0" marL="0" rtl="0" algn="l">
              <a:lnSpc>
                <a:spcPct val="50000"/>
              </a:lnSpc>
              <a:spcBef>
                <a:spcPts val="1000"/>
              </a:spcBef>
              <a:spcAft>
                <a:spcPts val="0"/>
              </a:spcAft>
              <a:buNone/>
            </a:pPr>
            <a:r>
              <a:rPr lang="cs-CZ"/>
              <a:t>Oddělení pro vědeckou činnost PedF CUNI / KPS PedF CUNI</a:t>
            </a:r>
            <a:endParaRPr/>
          </a:p>
          <a:p>
            <a:pPr indent="0" lvl="0" marL="0" rtl="0" algn="l">
              <a:lnSpc>
                <a:spcPct val="50000"/>
              </a:lnSpc>
              <a:spcBef>
                <a:spcPts val="1000"/>
              </a:spcBef>
              <a:spcAft>
                <a:spcPts val="0"/>
              </a:spcAft>
              <a:buNone/>
            </a:pPr>
            <a:r>
              <a:rPr lang="cs-CZ" u="sng">
                <a:solidFill>
                  <a:schemeClr val="hlink"/>
                </a:solidFill>
                <a:hlinkClick r:id="rId3"/>
              </a:rPr>
              <a:t>lotharfilip.rudorfer@pedf.cuni.cz</a:t>
            </a:r>
            <a:endParaRPr/>
          </a:p>
          <a:p>
            <a:pPr indent="0" lvl="0" marL="0" rtl="0" algn="l">
              <a:lnSpc>
                <a:spcPct val="50000"/>
              </a:lnSpc>
              <a:spcBef>
                <a:spcPts val="1000"/>
              </a:spcBef>
              <a:spcAft>
                <a:spcPts val="0"/>
              </a:spcAft>
              <a:buClr>
                <a:schemeClr val="dk1"/>
              </a:buClr>
              <a:buSzPts val="1100"/>
              <a:buFont typeface="Arial"/>
              <a:buNone/>
            </a:pPr>
            <a:r>
              <a:rPr lang="cs-CZ"/>
              <a:t>M. Rettigové 4, Praha 1, 110 00</a:t>
            </a:r>
            <a:endParaRPr/>
          </a:p>
          <a:p>
            <a:pPr indent="0" lvl="0" marL="0" rtl="0" algn="l">
              <a:lnSpc>
                <a:spcPct val="50000"/>
              </a:lnSpc>
              <a:spcBef>
                <a:spcPts val="1000"/>
              </a:spcBef>
              <a:spcAft>
                <a:spcPts val="0"/>
              </a:spcAft>
              <a:buClr>
                <a:schemeClr val="dk1"/>
              </a:buClr>
              <a:buSzPts val="1100"/>
              <a:buFont typeface="Arial"/>
              <a:buNone/>
            </a:pPr>
            <a:r>
              <a:rPr lang="cs-CZ"/>
              <a:t>4. patro, č. dveří 444, 445</a:t>
            </a:r>
            <a:endParaRPr/>
          </a:p>
          <a:p>
            <a:pPr indent="0" lvl="0" marL="0" rtl="0" algn="l">
              <a:lnSpc>
                <a:spcPct val="50000"/>
              </a:lnSpc>
              <a:spcBef>
                <a:spcPts val="1000"/>
              </a:spcBef>
              <a:spcAft>
                <a:spcPts val="0"/>
              </a:spcAft>
              <a:buNone/>
            </a:pPr>
            <a:r>
              <a:rPr lang="cs-CZ"/>
              <a:t>+420221900213</a:t>
            </a:r>
            <a:endParaRPr/>
          </a:p>
        </p:txBody>
      </p:sp>
      <p:pic>
        <p:nvPicPr>
          <p:cNvPr id="336" name="Google Shape;336;gd41b2e9d38_0_0"/>
          <p:cNvPicPr preferRelativeResize="0"/>
          <p:nvPr/>
        </p:nvPicPr>
        <p:blipFill>
          <a:blip r:embed="rId4">
            <a:alphaModFix/>
          </a:blip>
          <a:stretch>
            <a:fillRect/>
          </a:stretch>
        </p:blipFill>
        <p:spPr>
          <a:xfrm>
            <a:off x="7229700" y="-286175"/>
            <a:ext cx="5245701" cy="3460424"/>
          </a:xfrm>
          <a:prstGeom prst="rect">
            <a:avLst/>
          </a:prstGeom>
          <a:noFill/>
          <a:ln>
            <a:noFill/>
          </a:ln>
        </p:spPr>
      </p:pic>
      <p:pic>
        <p:nvPicPr>
          <p:cNvPr id="337" name="Google Shape;337;gd41b2e9d38_0_0"/>
          <p:cNvPicPr preferRelativeResize="0"/>
          <p:nvPr/>
        </p:nvPicPr>
        <p:blipFill rotWithShape="1">
          <a:blip r:embed="rId5">
            <a:alphaModFix/>
          </a:blip>
          <a:srcRect b="0" l="0" r="0" t="-10"/>
          <a:stretch/>
        </p:blipFill>
        <p:spPr>
          <a:xfrm>
            <a:off x="3822425" y="3072975"/>
            <a:ext cx="8444400" cy="3404400"/>
          </a:xfrm>
          <a:prstGeom prst="wedgeEllipseCallout">
            <a:avLst>
              <a:gd fmla="val 20521" name="adj1"/>
              <a:gd fmla="val -67550" name="adj2"/>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14141"/>
        </a:solidFill>
      </p:bgPr>
    </p:bg>
    <p:spTree>
      <p:nvGrpSpPr>
        <p:cNvPr id="118" name="Shape 118"/>
        <p:cNvGrpSpPr/>
        <p:nvPr/>
      </p:nvGrpSpPr>
      <p:grpSpPr>
        <a:xfrm>
          <a:off x="0" y="0"/>
          <a:ext cx="0" cy="0"/>
          <a:chOff x="0" y="0"/>
          <a:chExt cx="0" cy="0"/>
        </a:xfrm>
      </p:grpSpPr>
      <p:sp>
        <p:nvSpPr>
          <p:cNvPr id="119" name="Google Shape;119;p3"/>
          <p:cNvSpPr txBox="1"/>
          <p:nvPr>
            <p:ph type="title"/>
          </p:nvPr>
        </p:nvSpPr>
        <p:spPr>
          <a:xfrm>
            <a:off x="5627023" y="2364494"/>
            <a:ext cx="3616800" cy="4376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800"/>
              <a:buFont typeface="Calibri"/>
              <a:buNone/>
            </a:pPr>
            <a:r>
              <a:rPr lang="cs-CZ" sz="4800"/>
              <a:t>Současný stav</a:t>
            </a:r>
            <a:endParaRPr sz="4800"/>
          </a:p>
          <a:p>
            <a:pPr indent="0" lvl="0" marL="0" rtl="0" algn="l">
              <a:lnSpc>
                <a:spcPct val="90000"/>
              </a:lnSpc>
              <a:spcBef>
                <a:spcPts val="0"/>
              </a:spcBef>
              <a:spcAft>
                <a:spcPts val="0"/>
              </a:spcAft>
              <a:buClr>
                <a:schemeClr val="lt1"/>
              </a:buClr>
              <a:buSzPts val="4800"/>
              <a:buFont typeface="Calibri"/>
              <a:buNone/>
            </a:pPr>
            <a:r>
              <a:t/>
            </a:r>
            <a:endParaRPr sz="4800"/>
          </a:p>
          <a:p>
            <a:pPr indent="0" lvl="0" marL="0" rtl="0" algn="l">
              <a:lnSpc>
                <a:spcPct val="90000"/>
              </a:lnSpc>
              <a:spcBef>
                <a:spcPts val="0"/>
              </a:spcBef>
              <a:spcAft>
                <a:spcPts val="0"/>
              </a:spcAft>
              <a:buClr>
                <a:schemeClr val="lt1"/>
              </a:buClr>
              <a:buSzPts val="4800"/>
              <a:buFont typeface="Calibri"/>
              <a:buNone/>
            </a:pPr>
            <a:r>
              <a:rPr lang="cs-CZ" sz="4800"/>
              <a:t>kdo připravuje testy?</a:t>
            </a:r>
            <a:endParaRPr sz="4800"/>
          </a:p>
        </p:txBody>
      </p:sp>
      <p:sp>
        <p:nvSpPr>
          <p:cNvPr id="120" name="Google Shape;120;p3"/>
          <p:cNvSpPr/>
          <p:nvPr/>
        </p:nvSpPr>
        <p:spPr>
          <a:xfrm>
            <a:off x="4907636" y="0"/>
            <a:ext cx="7281316" cy="6858000"/>
          </a:xfrm>
          <a:custGeom>
            <a:rect b="b" l="l" r="r" t="t"/>
            <a:pathLst>
              <a:path extrusionOk="0" h="6858000" w="7281316">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lt1">
              <a:alpha val="8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21" name="Google Shape;121;p3"/>
          <p:cNvSpPr/>
          <p:nvPr/>
        </p:nvSpPr>
        <p:spPr>
          <a:xfrm>
            <a:off x="5189558" y="0"/>
            <a:ext cx="6999394" cy="6858000"/>
          </a:xfrm>
          <a:custGeom>
            <a:rect b="b" l="l" r="r" t="t"/>
            <a:pathLst>
              <a:path extrusionOk="0" h="6858000" w="6999394">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lt1">
              <a:alpha val="8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22" name="Google Shape;122;p3"/>
          <p:cNvSpPr txBox="1"/>
          <p:nvPr>
            <p:ph idx="1" type="body"/>
          </p:nvPr>
        </p:nvSpPr>
        <p:spPr>
          <a:xfrm>
            <a:off x="5766317" y="270587"/>
            <a:ext cx="6130213" cy="6120881"/>
          </a:xfrm>
          <a:prstGeom prst="rect">
            <a:avLst/>
          </a:prstGeom>
          <a:noFill/>
          <a:ln>
            <a:noFill/>
          </a:ln>
        </p:spPr>
        <p:txBody>
          <a:bodyPr anchorCtr="0" anchor="ctr" bIns="45700" lIns="91425" spcFirstLastPara="1" rIns="91425" wrap="square" tIns="45700">
            <a:normAutofit fontScale="85000" lnSpcReduction="20000"/>
          </a:bodyPr>
          <a:lstStyle/>
          <a:p>
            <a:pPr indent="-239585" lvl="0" marL="228600" rtl="0" algn="l">
              <a:lnSpc>
                <a:spcPct val="90000"/>
              </a:lnSpc>
              <a:spcBef>
                <a:spcPts val="0"/>
              </a:spcBef>
              <a:spcAft>
                <a:spcPts val="0"/>
              </a:spcAft>
              <a:buClr>
                <a:schemeClr val="dk1"/>
              </a:buClr>
              <a:buSzPct val="100000"/>
              <a:buChar char="•"/>
            </a:pPr>
            <a:r>
              <a:rPr b="1" lang="cs-CZ" sz="2300">
                <a:solidFill>
                  <a:schemeClr val="dk1"/>
                </a:solidFill>
              </a:rPr>
              <a:t>soukromé společností</a:t>
            </a:r>
            <a:r>
              <a:rPr lang="cs-CZ" sz="2300">
                <a:solidFill>
                  <a:schemeClr val="dk1"/>
                </a:solidFill>
              </a:rPr>
              <a:t> (např. Testcentrum – Hogrefe, Psychodiagnostika, s.r.o. aj)</a:t>
            </a:r>
            <a:endParaRPr sz="2300">
              <a:solidFill>
                <a:schemeClr val="dk1"/>
              </a:solidFill>
            </a:endParaRPr>
          </a:p>
          <a:p>
            <a:pPr indent="0" lvl="0" marL="228600" rtl="0" algn="l">
              <a:lnSpc>
                <a:spcPct val="90000"/>
              </a:lnSpc>
              <a:spcBef>
                <a:spcPts val="0"/>
              </a:spcBef>
              <a:spcAft>
                <a:spcPts val="0"/>
              </a:spcAft>
              <a:buNone/>
            </a:pPr>
            <a:r>
              <a:t/>
            </a:r>
            <a:endParaRPr sz="2300">
              <a:solidFill>
                <a:schemeClr val="dk1"/>
              </a:solidFill>
            </a:endParaRPr>
          </a:p>
          <a:p>
            <a:pPr indent="-239585" lvl="0" marL="228600" rtl="0" algn="l">
              <a:lnSpc>
                <a:spcPct val="90000"/>
              </a:lnSpc>
              <a:spcBef>
                <a:spcPts val="0"/>
              </a:spcBef>
              <a:spcAft>
                <a:spcPts val="0"/>
              </a:spcAft>
              <a:buClr>
                <a:schemeClr val="dk1"/>
              </a:buClr>
              <a:buSzPct val="100000"/>
              <a:buChar char="•"/>
            </a:pPr>
            <a:r>
              <a:rPr b="1" lang="cs-CZ" sz="2300">
                <a:solidFill>
                  <a:schemeClr val="dk1"/>
                </a:solidFill>
              </a:rPr>
              <a:t>projekty </a:t>
            </a:r>
            <a:r>
              <a:rPr lang="cs-CZ" sz="2300">
                <a:solidFill>
                  <a:schemeClr val="dk1"/>
                </a:solidFill>
              </a:rPr>
              <a:t>(např. ESF, TAČR)</a:t>
            </a:r>
            <a:endParaRPr/>
          </a:p>
          <a:p>
            <a:pPr indent="-239585" lvl="0" marL="228600" rtl="0" algn="l">
              <a:lnSpc>
                <a:spcPct val="90000"/>
              </a:lnSpc>
              <a:spcBef>
                <a:spcPts val="1000"/>
              </a:spcBef>
              <a:spcAft>
                <a:spcPts val="0"/>
              </a:spcAft>
              <a:buClr>
                <a:schemeClr val="dk1"/>
              </a:buClr>
              <a:buSzPct val="100000"/>
              <a:buChar char="•"/>
            </a:pPr>
            <a:r>
              <a:rPr b="1" lang="cs-CZ" sz="2300">
                <a:solidFill>
                  <a:schemeClr val="dk1"/>
                </a:solidFill>
              </a:rPr>
              <a:t>Dříve NÚV</a:t>
            </a:r>
            <a:r>
              <a:rPr lang="cs-CZ" sz="2300">
                <a:solidFill>
                  <a:schemeClr val="dk1"/>
                </a:solidFill>
              </a:rPr>
              <a:t> (v rámci projektu DIS (Diagnostika dětí a žáků se speciálními vzdělávacími potřebami) 2010- 2013 připravil 12 nových diagnostických nástrojů pro diagnostiku dětí a adolescentů – změna od 2020 - Národní pedagogický institut ČR  - agenda dále nepodpořena!)</a:t>
            </a:r>
            <a:endParaRPr/>
          </a:p>
          <a:p>
            <a:pPr indent="-239585" lvl="0" marL="228600" rtl="0" algn="l">
              <a:lnSpc>
                <a:spcPct val="90000"/>
              </a:lnSpc>
              <a:spcBef>
                <a:spcPts val="1000"/>
              </a:spcBef>
              <a:spcAft>
                <a:spcPts val="0"/>
              </a:spcAft>
              <a:buClr>
                <a:schemeClr val="dk1"/>
              </a:buClr>
              <a:buSzPct val="100000"/>
              <a:buChar char="•"/>
            </a:pPr>
            <a:r>
              <a:rPr b="1" lang="cs-CZ" sz="2300">
                <a:solidFill>
                  <a:schemeClr val="dk1"/>
                </a:solidFill>
              </a:rPr>
              <a:t>vyhláška č. 72/2005 Sb.</a:t>
            </a:r>
            <a:r>
              <a:rPr lang="cs-CZ" sz="2300">
                <a:solidFill>
                  <a:schemeClr val="dk1"/>
                </a:solidFill>
              </a:rPr>
              <a:t> o poskytování poradenských služeb ve školách a školských poradenských zařízeních, ve znění vyhlášky č. 116/2011 Sb. </a:t>
            </a:r>
            <a:endParaRPr/>
          </a:p>
          <a:p>
            <a:pPr indent="-239585" lvl="0" marL="228600" rtl="0" algn="l">
              <a:lnSpc>
                <a:spcPct val="90000"/>
              </a:lnSpc>
              <a:spcBef>
                <a:spcPts val="1000"/>
              </a:spcBef>
              <a:spcAft>
                <a:spcPts val="0"/>
              </a:spcAft>
              <a:buClr>
                <a:schemeClr val="dk1"/>
              </a:buClr>
              <a:buSzPct val="100000"/>
              <a:buChar char="•"/>
            </a:pPr>
            <a:r>
              <a:rPr b="1" lang="cs-CZ" sz="2300">
                <a:solidFill>
                  <a:schemeClr val="dk1"/>
                </a:solidFill>
              </a:rPr>
              <a:t>v</a:t>
            </a:r>
            <a:r>
              <a:rPr b="1" lang="cs-CZ" sz="2300">
                <a:solidFill>
                  <a:schemeClr val="dk1"/>
                </a:solidFill>
              </a:rPr>
              <a:t>yhláška č. 27/2016, </a:t>
            </a:r>
            <a:endParaRPr b="1" sz="2300">
              <a:solidFill>
                <a:schemeClr val="dk1"/>
              </a:solidFill>
            </a:endParaRPr>
          </a:p>
          <a:p>
            <a:pPr indent="-239585" lvl="0" marL="228600" rtl="0" algn="l">
              <a:lnSpc>
                <a:spcPct val="90000"/>
              </a:lnSpc>
              <a:spcBef>
                <a:spcPts val="1000"/>
              </a:spcBef>
              <a:spcAft>
                <a:spcPts val="0"/>
              </a:spcAft>
              <a:buClr>
                <a:schemeClr val="dk1"/>
              </a:buClr>
              <a:buSzPct val="100000"/>
              <a:buChar char="•"/>
            </a:pPr>
            <a:r>
              <a:rPr b="1" lang="cs-CZ" sz="2300">
                <a:solidFill>
                  <a:schemeClr val="dk1"/>
                </a:solidFill>
              </a:rPr>
              <a:t>MZDR 5107/2020-2/MIN/KAN</a:t>
            </a:r>
            <a:endParaRPr b="1" sz="2300">
              <a:solidFill>
                <a:schemeClr val="dk1"/>
              </a:solidFill>
            </a:endParaRPr>
          </a:p>
          <a:p>
            <a:pPr indent="-239585" lvl="0" marL="228600" rtl="0" algn="l">
              <a:lnSpc>
                <a:spcPct val="90000"/>
              </a:lnSpc>
              <a:spcBef>
                <a:spcPts val="1000"/>
              </a:spcBef>
              <a:spcAft>
                <a:spcPts val="0"/>
              </a:spcAft>
              <a:buClr>
                <a:schemeClr val="dk1"/>
              </a:buClr>
              <a:buSzPct val="100000"/>
              <a:buChar char="•"/>
            </a:pPr>
            <a:r>
              <a:rPr b="1" lang="cs-CZ" sz="2300">
                <a:solidFill>
                  <a:schemeClr val="dk1"/>
                </a:solidFill>
              </a:rPr>
              <a:t>odborná literatura zaměřující na diagnostiku</a:t>
            </a:r>
            <a:r>
              <a:rPr lang="cs-CZ" sz="2300">
                <a:solidFill>
                  <a:schemeClr val="dk1"/>
                </a:solidFill>
              </a:rPr>
              <a:t> (např. Svoboda: Psychologická diagnostika dospělých, Portál 1999, Svoboda, Humpolíček, Šnorek: Psychodiagnostika dospělých, Portál 2013, Svoboda, Krejčířová, Vágnerová: Psychodiagnostika dětí a dospívajících, Portál 2001</a:t>
            </a:r>
            <a:r>
              <a:rPr lang="cs-CZ"/>
              <a:t>, </a:t>
            </a:r>
            <a:r>
              <a:rPr lang="cs-CZ" sz="2300">
                <a:solidFill>
                  <a:schemeClr val="dk1"/>
                </a:solidFill>
              </a:rPr>
              <a:t>Říčan, Krejčířová: Dětská klinická psychologie, Portál 2006)</a:t>
            </a:r>
            <a:endParaRPr/>
          </a:p>
          <a:p>
            <a:pPr indent="-120332" lvl="0" marL="228600" rtl="0" algn="l">
              <a:lnSpc>
                <a:spcPct val="90000"/>
              </a:lnSpc>
              <a:spcBef>
                <a:spcPts val="1000"/>
              </a:spcBef>
              <a:spcAft>
                <a:spcPts val="0"/>
              </a:spcAft>
              <a:buClr>
                <a:schemeClr val="lt1"/>
              </a:buClr>
              <a:buSzPct val="100000"/>
              <a:buNone/>
            </a:pPr>
            <a:r>
              <a:t/>
            </a:r>
            <a:endParaRPr sz="2200">
              <a:solidFill>
                <a:schemeClr val="dk1"/>
              </a:solidFill>
            </a:endParaRPr>
          </a:p>
          <a:p>
            <a:pPr indent="-120332" lvl="0" marL="228600" rtl="0" algn="l">
              <a:lnSpc>
                <a:spcPct val="90000"/>
              </a:lnSpc>
              <a:spcBef>
                <a:spcPts val="1000"/>
              </a:spcBef>
              <a:spcAft>
                <a:spcPts val="0"/>
              </a:spcAft>
              <a:buClr>
                <a:schemeClr val="lt1"/>
              </a:buClr>
              <a:buSzPct val="100000"/>
              <a:buNone/>
            </a:pPr>
            <a:r>
              <a:t/>
            </a:r>
            <a:endParaRPr sz="2200">
              <a:solidFill>
                <a:schemeClr val="dk1"/>
              </a:solidFill>
            </a:endParaRPr>
          </a:p>
        </p:txBody>
      </p:sp>
      <p:sp>
        <p:nvSpPr>
          <p:cNvPr id="123" name="Google Shape;123;p3"/>
          <p:cNvSpPr txBox="1"/>
          <p:nvPr/>
        </p:nvSpPr>
        <p:spPr>
          <a:xfrm>
            <a:off x="336000" y="375500"/>
            <a:ext cx="4357800" cy="1847100"/>
          </a:xfrm>
          <a:prstGeom prst="rect">
            <a:avLst/>
          </a:prstGeom>
          <a:noFill/>
          <a:ln>
            <a:noFill/>
          </a:ln>
        </p:spPr>
        <p:txBody>
          <a:bodyPr anchorCtr="0" anchor="t" bIns="91425" lIns="91425" spcFirstLastPara="1" rIns="91425" wrap="square" tIns="91425">
            <a:spAutoFit/>
          </a:bodyPr>
          <a:lstStyle/>
          <a:p>
            <a:pPr indent="0" lvl="0" marL="0" rtl="0" algn="ctr">
              <a:lnSpc>
                <a:spcPct val="90000"/>
              </a:lnSpc>
              <a:spcBef>
                <a:spcPts val="0"/>
              </a:spcBef>
              <a:spcAft>
                <a:spcPts val="0"/>
              </a:spcAft>
              <a:buNone/>
            </a:pPr>
            <a:r>
              <a:rPr lang="cs-CZ" sz="6000">
                <a:solidFill>
                  <a:schemeClr val="lt1"/>
                </a:solidFill>
                <a:latin typeface="Calibri"/>
                <a:ea typeface="Calibri"/>
                <a:cs typeface="Calibri"/>
                <a:sym typeface="Calibri"/>
              </a:rPr>
              <a:t>Vytváření testů</a:t>
            </a:r>
            <a:endParaRPr sz="6000">
              <a:solidFill>
                <a:schemeClr val="lt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gc8089db377_0_5"/>
          <p:cNvSpPr txBox="1"/>
          <p:nvPr>
            <p:ph type="title"/>
          </p:nvPr>
        </p:nvSpPr>
        <p:spPr>
          <a:xfrm>
            <a:off x="838200" y="365125"/>
            <a:ext cx="109311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cs-CZ"/>
              <a:t>Bibliografické rešerše pro psychoemtriku a diagnsotické nástroje jazykové výkonnsoti</a:t>
            </a:r>
            <a:endParaRPr/>
          </a:p>
        </p:txBody>
      </p:sp>
      <p:pic>
        <p:nvPicPr>
          <p:cNvPr id="129" name="Google Shape;129;gc8089db377_0_5"/>
          <p:cNvPicPr preferRelativeResize="0"/>
          <p:nvPr/>
        </p:nvPicPr>
        <p:blipFill rotWithShape="1">
          <a:blip r:embed="rId3">
            <a:alphaModFix/>
          </a:blip>
          <a:srcRect b="0" l="0" r="0" t="5114"/>
          <a:stretch/>
        </p:blipFill>
        <p:spPr>
          <a:xfrm>
            <a:off x="393500" y="2609760"/>
            <a:ext cx="5990900" cy="3081224"/>
          </a:xfrm>
          <a:prstGeom prst="rect">
            <a:avLst/>
          </a:prstGeom>
          <a:noFill/>
          <a:ln>
            <a:noFill/>
          </a:ln>
        </p:spPr>
      </p:pic>
      <p:pic>
        <p:nvPicPr>
          <p:cNvPr id="130" name="Google Shape;130;gc8089db377_0_5"/>
          <p:cNvPicPr preferRelativeResize="0"/>
          <p:nvPr/>
        </p:nvPicPr>
        <p:blipFill>
          <a:blip r:embed="rId4">
            <a:alphaModFix/>
          </a:blip>
          <a:stretch>
            <a:fillRect/>
          </a:stretch>
        </p:blipFill>
        <p:spPr>
          <a:xfrm>
            <a:off x="6620848" y="2609748"/>
            <a:ext cx="5297975" cy="1829925"/>
          </a:xfrm>
          <a:prstGeom prst="rect">
            <a:avLst/>
          </a:prstGeom>
          <a:noFill/>
          <a:ln>
            <a:noFill/>
          </a:ln>
        </p:spPr>
      </p:pic>
      <p:sp>
        <p:nvSpPr>
          <p:cNvPr id="131" name="Google Shape;131;gc8089db377_0_5"/>
          <p:cNvSpPr txBox="1"/>
          <p:nvPr/>
        </p:nvSpPr>
        <p:spPr>
          <a:xfrm>
            <a:off x="6561550" y="4439675"/>
            <a:ext cx="5771100" cy="1385400"/>
          </a:xfrm>
          <a:prstGeom prst="rect">
            <a:avLst/>
          </a:prstGeom>
          <a:noFill/>
          <a:ln>
            <a:noFill/>
          </a:ln>
        </p:spPr>
        <p:txBody>
          <a:bodyPr anchorCtr="0" anchor="t" bIns="91425" lIns="91425" spcFirstLastPara="1" rIns="91425" wrap="square" tIns="91425">
            <a:spAutoFit/>
          </a:bodyPr>
          <a:lstStyle/>
          <a:p>
            <a:pPr indent="-82550" lvl="0" marL="0" rtl="0" algn="l">
              <a:spcBef>
                <a:spcPts val="0"/>
              </a:spcBef>
              <a:spcAft>
                <a:spcPts val="0"/>
              </a:spcAft>
              <a:buClr>
                <a:schemeClr val="lt1"/>
              </a:buClr>
              <a:buSzPts val="1300"/>
              <a:buChar char="•"/>
            </a:pPr>
            <a:r>
              <a:rPr lang="cs-CZ" sz="1300">
                <a:solidFill>
                  <a:schemeClr val="lt1"/>
                </a:solidFill>
              </a:rPr>
              <a:t>Procedia Computer Science (7), Neuroscience &amp; Biobehavioral Reviews (3), Journal of Taibah University Medical Sciences (2), Value in Health (1), </a:t>
            </a:r>
            <a:endParaRPr sz="900">
              <a:solidFill>
                <a:schemeClr val="lt1"/>
              </a:solidFill>
            </a:endParaRPr>
          </a:p>
          <a:p>
            <a:pPr indent="-82550" lvl="0" marL="0" rtl="0" algn="l">
              <a:spcBef>
                <a:spcPts val="0"/>
              </a:spcBef>
              <a:spcAft>
                <a:spcPts val="0"/>
              </a:spcAft>
              <a:buClr>
                <a:schemeClr val="lt1"/>
              </a:buClr>
              <a:buSzPts val="1300"/>
              <a:buChar char="•"/>
            </a:pPr>
            <a:r>
              <a:rPr lang="cs-CZ" sz="1300">
                <a:solidFill>
                  <a:schemeClr val="lt1"/>
                </a:solidFill>
              </a:rPr>
              <a:t>Neural Networks (1), International Journal of Research in Marketing (1), </a:t>
            </a:r>
            <a:endParaRPr sz="900">
              <a:solidFill>
                <a:schemeClr val="lt1"/>
              </a:solidFill>
            </a:endParaRPr>
          </a:p>
          <a:p>
            <a:pPr indent="-82550" lvl="0" marL="0" rtl="0" algn="l">
              <a:spcBef>
                <a:spcPts val="0"/>
              </a:spcBef>
              <a:spcAft>
                <a:spcPts val="0"/>
              </a:spcAft>
              <a:buClr>
                <a:schemeClr val="lt1"/>
              </a:buClr>
              <a:buSzPts val="1300"/>
              <a:buChar char="•"/>
            </a:pPr>
            <a:r>
              <a:rPr lang="cs-CZ" sz="1300">
                <a:solidFill>
                  <a:schemeClr val="lt1"/>
                </a:solidFill>
              </a:rPr>
              <a:t>Computers &amp; Geosciences (1), Landscape and Urban Planning (1), Computer Law &amp; Security Review (1),</a:t>
            </a:r>
            <a:endParaRPr sz="900">
              <a:solidFill>
                <a:schemeClr val="lt1"/>
              </a:solidFill>
            </a:endParaRPr>
          </a:p>
          <a:p>
            <a:pPr indent="-82550" lvl="0" marL="0" rtl="0" algn="l">
              <a:spcBef>
                <a:spcPts val="0"/>
              </a:spcBef>
              <a:spcAft>
                <a:spcPts val="0"/>
              </a:spcAft>
              <a:buClr>
                <a:schemeClr val="lt1"/>
              </a:buClr>
              <a:buSzPts val="1300"/>
              <a:buChar char="•"/>
            </a:pPr>
            <a:r>
              <a:rPr lang="cs-CZ" sz="1300">
                <a:solidFill>
                  <a:schemeClr val="lt1"/>
                </a:solidFill>
              </a:rPr>
              <a:t> Acta Psychologica (1)</a:t>
            </a:r>
            <a:endParaRPr sz="900">
              <a:solidFill>
                <a:schemeClr val="lt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14141"/>
        </a:solidFill>
      </p:bgPr>
    </p:bg>
    <p:spTree>
      <p:nvGrpSpPr>
        <p:cNvPr id="135" name="Shape 135"/>
        <p:cNvGrpSpPr/>
        <p:nvPr/>
      </p:nvGrpSpPr>
      <p:grpSpPr>
        <a:xfrm>
          <a:off x="0" y="0"/>
          <a:ext cx="0" cy="0"/>
          <a:chOff x="0" y="0"/>
          <a:chExt cx="0" cy="0"/>
        </a:xfrm>
      </p:grpSpPr>
      <p:sp>
        <p:nvSpPr>
          <p:cNvPr id="136" name="Google Shape;136;p7"/>
          <p:cNvSpPr txBox="1"/>
          <p:nvPr>
            <p:ph type="title"/>
          </p:nvPr>
        </p:nvSpPr>
        <p:spPr>
          <a:xfrm>
            <a:off x="762001" y="803325"/>
            <a:ext cx="5314536"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Calibri"/>
              <a:buNone/>
            </a:pPr>
            <a:r>
              <a:rPr lang="cs-CZ"/>
              <a:t>Cíle a fáze projektu</a:t>
            </a:r>
            <a:endParaRPr/>
          </a:p>
        </p:txBody>
      </p:sp>
      <p:sp>
        <p:nvSpPr>
          <p:cNvPr id="137" name="Google Shape;137;p7"/>
          <p:cNvSpPr txBox="1"/>
          <p:nvPr>
            <p:ph idx="1" type="body"/>
          </p:nvPr>
        </p:nvSpPr>
        <p:spPr>
          <a:xfrm>
            <a:off x="359600" y="2128902"/>
            <a:ext cx="6839100" cy="425190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lt1"/>
              </a:buClr>
              <a:buSzPts val="1700"/>
              <a:buChar char="•"/>
            </a:pPr>
            <a:r>
              <a:rPr lang="cs-CZ" sz="1700"/>
              <a:t>Zmapovat povědomí odborné psychologické veřejnosti o psychometrických standardech</a:t>
            </a:r>
            <a:endParaRPr/>
          </a:p>
          <a:p>
            <a:pPr indent="-228600" lvl="0" marL="228600" rtl="0" algn="l">
              <a:lnSpc>
                <a:spcPct val="90000"/>
              </a:lnSpc>
              <a:spcBef>
                <a:spcPts val="1000"/>
              </a:spcBef>
              <a:spcAft>
                <a:spcPts val="0"/>
              </a:spcAft>
              <a:buClr>
                <a:schemeClr val="lt1"/>
              </a:buClr>
              <a:buSzPts val="1700"/>
              <a:buChar char="•"/>
            </a:pPr>
            <a:r>
              <a:rPr lang="cs-CZ" sz="1700"/>
              <a:t>Přehledová studie</a:t>
            </a:r>
            <a:endParaRPr/>
          </a:p>
          <a:p>
            <a:pPr indent="-228600" lvl="0" marL="228600" rtl="0" algn="l">
              <a:lnSpc>
                <a:spcPct val="90000"/>
              </a:lnSpc>
              <a:spcBef>
                <a:spcPts val="1000"/>
              </a:spcBef>
              <a:spcAft>
                <a:spcPts val="0"/>
              </a:spcAft>
              <a:buClr>
                <a:schemeClr val="lt1"/>
              </a:buClr>
              <a:buSzPts val="1700"/>
              <a:buChar char="•"/>
            </a:pPr>
            <a:r>
              <a:rPr lang="cs-CZ" sz="1700"/>
              <a:t>Přehledy, doporučení, průzkum trhu a legislativy</a:t>
            </a:r>
            <a:endParaRPr/>
          </a:p>
          <a:p>
            <a:pPr indent="-228600" lvl="0" marL="228600" rtl="0" algn="l">
              <a:lnSpc>
                <a:spcPct val="90000"/>
              </a:lnSpc>
              <a:spcBef>
                <a:spcPts val="1000"/>
              </a:spcBef>
              <a:spcAft>
                <a:spcPts val="0"/>
              </a:spcAft>
              <a:buClr>
                <a:schemeClr val="lt1"/>
              </a:buClr>
              <a:buSzPts val="1700"/>
              <a:buChar char="•"/>
            </a:pPr>
            <a:r>
              <a:rPr lang="cs-CZ" sz="1700"/>
              <a:t>Dotazníkové šetření se zaměřením na používané testové baterie (pro psychology z praxe / pro výzkumníky)</a:t>
            </a:r>
            <a:endParaRPr/>
          </a:p>
          <a:p>
            <a:pPr indent="-228600" lvl="0" marL="228600" rtl="0" algn="l">
              <a:lnSpc>
                <a:spcPct val="90000"/>
              </a:lnSpc>
              <a:spcBef>
                <a:spcPts val="1000"/>
              </a:spcBef>
              <a:spcAft>
                <a:spcPts val="0"/>
              </a:spcAft>
              <a:buClr>
                <a:schemeClr val="lt1"/>
              </a:buClr>
              <a:buSzPts val="1700"/>
              <a:buChar char="•"/>
            </a:pPr>
            <a:r>
              <a:rPr lang="cs-CZ" sz="1700"/>
              <a:t>Testová statistika vybraných nástrojů</a:t>
            </a:r>
            <a:endParaRPr/>
          </a:p>
          <a:p>
            <a:pPr indent="-228600" lvl="0" marL="228600" rtl="0" algn="l">
              <a:lnSpc>
                <a:spcPct val="90000"/>
              </a:lnSpc>
              <a:spcBef>
                <a:spcPts val="1000"/>
              </a:spcBef>
              <a:spcAft>
                <a:spcPts val="0"/>
              </a:spcAft>
              <a:buClr>
                <a:schemeClr val="lt1"/>
              </a:buClr>
              <a:buSzPts val="1700"/>
              <a:buChar char="•"/>
            </a:pPr>
            <a:r>
              <a:rPr lang="cs-CZ" sz="1700"/>
              <a:t>Výstupy: recenzované články (peer-review), konferenční výstupy (např. psychodiagnostika FSS MU Brno)</a:t>
            </a:r>
            <a:endParaRPr/>
          </a:p>
          <a:p>
            <a:pPr indent="-120650" lvl="0" marL="228600" rtl="0" algn="l">
              <a:lnSpc>
                <a:spcPct val="90000"/>
              </a:lnSpc>
              <a:spcBef>
                <a:spcPts val="1000"/>
              </a:spcBef>
              <a:spcAft>
                <a:spcPts val="0"/>
              </a:spcAft>
              <a:buClr>
                <a:schemeClr val="lt1"/>
              </a:buClr>
              <a:buSzPts val="1700"/>
              <a:buNone/>
            </a:pPr>
            <a:r>
              <a:t/>
            </a:r>
            <a:endParaRPr sz="1700"/>
          </a:p>
        </p:txBody>
      </p:sp>
      <p:sp>
        <p:nvSpPr>
          <p:cNvPr id="138" name="Google Shape;138;p7"/>
          <p:cNvSpPr/>
          <p:nvPr/>
        </p:nvSpPr>
        <p:spPr>
          <a:xfrm flipH="1">
            <a:off x="6582780" y="-2008"/>
            <a:ext cx="5609220" cy="5840278"/>
          </a:xfrm>
          <a:custGeom>
            <a:rect b="b" l="l" r="r" t="t"/>
            <a:pathLst>
              <a:path extrusionOk="0" h="5840278" w="5609220">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39" name="Google Shape;139;p7"/>
          <p:cNvSpPr/>
          <p:nvPr/>
        </p:nvSpPr>
        <p:spPr>
          <a:xfrm>
            <a:off x="6750141" y="-2"/>
            <a:ext cx="5441859" cy="5654940"/>
          </a:xfrm>
          <a:custGeom>
            <a:rect b="b" l="l" r="r" t="t"/>
            <a:pathLst>
              <a:path extrusionOk="0" h="5654940" w="5441859">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40" name="Google Shape;140;p7"/>
          <p:cNvPicPr preferRelativeResize="0"/>
          <p:nvPr/>
        </p:nvPicPr>
        <p:blipFill rotWithShape="1">
          <a:blip r:embed="rId3">
            <a:alphaModFix/>
          </a:blip>
          <a:srcRect b="0" l="0" r="0" t="0"/>
          <a:stretch/>
        </p:blipFill>
        <p:spPr>
          <a:xfrm>
            <a:off x="7198692" y="699087"/>
            <a:ext cx="4941558" cy="2433717"/>
          </a:xfrm>
          <a:prstGeom prst="rect">
            <a:avLst/>
          </a:prstGeom>
          <a:noFill/>
          <a:ln>
            <a:noFill/>
          </a:ln>
        </p:spPr>
      </p:pic>
      <p:pic>
        <p:nvPicPr>
          <p:cNvPr id="141" name="Google Shape;141;p7"/>
          <p:cNvPicPr preferRelativeResize="0"/>
          <p:nvPr/>
        </p:nvPicPr>
        <p:blipFill rotWithShape="1">
          <a:blip r:embed="rId4">
            <a:alphaModFix/>
          </a:blip>
          <a:srcRect b="0" l="0" r="0" t="0"/>
          <a:stretch/>
        </p:blipFill>
        <p:spPr>
          <a:xfrm>
            <a:off x="8869825" y="2199977"/>
            <a:ext cx="3201225" cy="26341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14141"/>
        </a:solidFill>
      </p:bgPr>
    </p:bg>
    <p:spTree>
      <p:nvGrpSpPr>
        <p:cNvPr id="145" name="Shape 145"/>
        <p:cNvGrpSpPr/>
        <p:nvPr/>
      </p:nvGrpSpPr>
      <p:grpSpPr>
        <a:xfrm>
          <a:off x="0" y="0"/>
          <a:ext cx="0" cy="0"/>
          <a:chOff x="0" y="0"/>
          <a:chExt cx="0" cy="0"/>
        </a:xfrm>
      </p:grpSpPr>
      <p:sp>
        <p:nvSpPr>
          <p:cNvPr id="146" name="Google Shape;146;p8"/>
          <p:cNvSpPr txBox="1"/>
          <p:nvPr>
            <p:ph type="title"/>
          </p:nvPr>
        </p:nvSpPr>
        <p:spPr>
          <a:xfrm>
            <a:off x="6346768" y="196825"/>
            <a:ext cx="53145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Calibri"/>
              <a:buNone/>
            </a:pPr>
            <a:r>
              <a:rPr lang="cs-CZ"/>
              <a:t>Přehledová studie</a:t>
            </a:r>
            <a:endParaRPr/>
          </a:p>
        </p:txBody>
      </p:sp>
      <p:sp>
        <p:nvSpPr>
          <p:cNvPr id="147" name="Google Shape;147;p8"/>
          <p:cNvSpPr/>
          <p:nvPr/>
        </p:nvSpPr>
        <p:spPr>
          <a:xfrm>
            <a:off x="0" y="-2008"/>
            <a:ext cx="5609220" cy="5840278"/>
          </a:xfrm>
          <a:custGeom>
            <a:rect b="b" l="l" r="r" t="t"/>
            <a:pathLst>
              <a:path extrusionOk="0" h="5840278" w="5609220">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descr="Obsah obrázku lavice, vsedě, ležící, sedadlo&#10;&#10;Popis byl vytvořen automaticky" id="148" name="Google Shape;148;p8"/>
          <p:cNvPicPr preferRelativeResize="0"/>
          <p:nvPr/>
        </p:nvPicPr>
        <p:blipFill rotWithShape="1">
          <a:blip r:embed="rId3">
            <a:alphaModFix/>
          </a:blip>
          <a:srcRect b="-1" l="27302" r="25301" t="0"/>
          <a:stretch/>
        </p:blipFill>
        <p:spPr>
          <a:xfrm>
            <a:off x="3" y="-2"/>
            <a:ext cx="5073154" cy="5271798"/>
          </a:xfrm>
          <a:custGeom>
            <a:rect b="b" l="l" r="r" t="t"/>
            <a:pathLst>
              <a:path extrusionOk="0" h="5654940" w="5441859">
                <a:moveTo>
                  <a:pt x="0" y="0"/>
                </a:moveTo>
                <a:lnTo>
                  <a:pt x="4400491" y="0"/>
                </a:lnTo>
                <a:lnTo>
                  <a:pt x="4484766" y="76595"/>
                </a:lnTo>
                <a:cubicBezTo>
                  <a:pt x="5076107"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noFill/>
          <a:ln>
            <a:noFill/>
          </a:ln>
        </p:spPr>
      </p:pic>
      <p:sp>
        <p:nvSpPr>
          <p:cNvPr id="149" name="Google Shape;149;p8"/>
          <p:cNvSpPr txBox="1"/>
          <p:nvPr>
            <p:ph idx="1" type="body"/>
          </p:nvPr>
        </p:nvSpPr>
        <p:spPr>
          <a:xfrm>
            <a:off x="5728997" y="1884783"/>
            <a:ext cx="6550090" cy="4773161"/>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Clr>
                <a:schemeClr val="lt1"/>
              </a:buClr>
              <a:buSzPts val="1600"/>
              <a:buNone/>
            </a:pPr>
            <a:r>
              <a:rPr lang="cs-CZ" sz="1600"/>
              <a:t>•    Ústní a písemný projev</a:t>
            </a:r>
            <a:endParaRPr sz="1600"/>
          </a:p>
          <a:p>
            <a:pPr indent="0" lvl="0" marL="0" rtl="0" algn="l">
              <a:lnSpc>
                <a:spcPct val="90000"/>
              </a:lnSpc>
              <a:spcBef>
                <a:spcPts val="1000"/>
              </a:spcBef>
              <a:spcAft>
                <a:spcPts val="0"/>
              </a:spcAft>
              <a:buClr>
                <a:schemeClr val="lt1"/>
              </a:buClr>
              <a:buSzPts val="1600"/>
              <a:buNone/>
            </a:pPr>
            <a:r>
              <a:rPr lang="cs-CZ" sz="1600"/>
              <a:t>•    Čtení</a:t>
            </a:r>
            <a:endParaRPr sz="1600"/>
          </a:p>
          <a:p>
            <a:pPr indent="0" lvl="0" marL="0" rtl="0" algn="l">
              <a:lnSpc>
                <a:spcPct val="90000"/>
              </a:lnSpc>
              <a:spcBef>
                <a:spcPts val="1000"/>
              </a:spcBef>
              <a:spcAft>
                <a:spcPts val="0"/>
              </a:spcAft>
              <a:buClr>
                <a:schemeClr val="lt1"/>
              </a:buClr>
              <a:buSzPts val="1600"/>
              <a:buNone/>
            </a:pPr>
            <a:r>
              <a:rPr lang="cs-CZ" sz="1600"/>
              <a:t>•    Achievementové / Výkonové testy</a:t>
            </a:r>
            <a:endParaRPr sz="1600"/>
          </a:p>
          <a:p>
            <a:pPr indent="0" lvl="0" marL="0" rtl="0" algn="l">
              <a:lnSpc>
                <a:spcPct val="90000"/>
              </a:lnSpc>
              <a:spcBef>
                <a:spcPts val="1000"/>
              </a:spcBef>
              <a:spcAft>
                <a:spcPts val="0"/>
              </a:spcAft>
              <a:buClr>
                <a:schemeClr val="lt1"/>
              </a:buClr>
              <a:buSzPts val="1600"/>
              <a:buNone/>
            </a:pPr>
            <a:r>
              <a:rPr lang="cs-CZ" sz="1600"/>
              <a:t>•    Testy Inteligence</a:t>
            </a:r>
            <a:endParaRPr sz="1600"/>
          </a:p>
          <a:p>
            <a:pPr indent="0" lvl="0" marL="0" rtl="0" algn="l">
              <a:lnSpc>
                <a:spcPct val="90000"/>
              </a:lnSpc>
              <a:spcBef>
                <a:spcPts val="1000"/>
              </a:spcBef>
              <a:spcAft>
                <a:spcPts val="0"/>
              </a:spcAft>
              <a:buClr>
                <a:schemeClr val="lt1"/>
              </a:buClr>
              <a:buSzPts val="1600"/>
              <a:buNone/>
            </a:pPr>
            <a:r>
              <a:rPr lang="cs-CZ" sz="1600"/>
              <a:t>•    Artikulační testy</a:t>
            </a:r>
            <a:endParaRPr sz="1600"/>
          </a:p>
          <a:p>
            <a:pPr indent="0" lvl="0" marL="0" rtl="0" algn="l">
              <a:lnSpc>
                <a:spcPct val="90000"/>
              </a:lnSpc>
              <a:spcBef>
                <a:spcPts val="1000"/>
              </a:spcBef>
              <a:spcAft>
                <a:spcPts val="0"/>
              </a:spcAft>
              <a:buClr>
                <a:schemeClr val="lt1"/>
              </a:buClr>
              <a:buSzPts val="1600"/>
              <a:buNone/>
            </a:pPr>
            <a:r>
              <a:rPr lang="cs-CZ" sz="1600"/>
              <a:t>•    Testy sociálně-adaptačních schopností a dovedností</a:t>
            </a:r>
            <a:endParaRPr sz="1600"/>
          </a:p>
          <a:p>
            <a:pPr indent="0" lvl="0" marL="0" rtl="0" algn="l">
              <a:lnSpc>
                <a:spcPct val="90000"/>
              </a:lnSpc>
              <a:spcBef>
                <a:spcPts val="1000"/>
              </a:spcBef>
              <a:spcAft>
                <a:spcPts val="0"/>
              </a:spcAft>
              <a:buClr>
                <a:schemeClr val="lt1"/>
              </a:buClr>
              <a:buSzPts val="1600"/>
              <a:buNone/>
            </a:pPr>
            <a:r>
              <a:rPr lang="cs-CZ" sz="1600"/>
              <a:t>•    Testy motorických funkcí</a:t>
            </a:r>
            <a:endParaRPr/>
          </a:p>
          <a:p>
            <a:pPr indent="0" lvl="0" marL="0" rtl="0" algn="l">
              <a:lnSpc>
                <a:spcPct val="90000"/>
              </a:lnSpc>
              <a:spcBef>
                <a:spcPts val="1000"/>
              </a:spcBef>
              <a:spcAft>
                <a:spcPts val="0"/>
              </a:spcAft>
              <a:buClr>
                <a:schemeClr val="lt1"/>
              </a:buClr>
              <a:buSzPts val="1600"/>
              <a:buNone/>
            </a:pPr>
            <a:r>
              <a:t/>
            </a:r>
            <a:endParaRPr sz="1600"/>
          </a:p>
          <a:p>
            <a:pPr indent="0" lvl="0" marL="0" rtl="0" algn="l">
              <a:lnSpc>
                <a:spcPct val="90000"/>
              </a:lnSpc>
              <a:spcBef>
                <a:spcPts val="1000"/>
              </a:spcBef>
              <a:spcAft>
                <a:spcPts val="0"/>
              </a:spcAft>
              <a:buClr>
                <a:schemeClr val="lt1"/>
              </a:buClr>
              <a:buSzPts val="1600"/>
              <a:buNone/>
            </a:pPr>
            <a:r>
              <a:rPr lang="cs-CZ" sz="1600"/>
              <a:t>•    Do 5ti let (Předškolní věk)</a:t>
            </a:r>
            <a:endParaRPr sz="1600"/>
          </a:p>
          <a:p>
            <a:pPr indent="0" lvl="0" marL="0" rtl="0" algn="l">
              <a:lnSpc>
                <a:spcPct val="90000"/>
              </a:lnSpc>
              <a:spcBef>
                <a:spcPts val="1000"/>
              </a:spcBef>
              <a:spcAft>
                <a:spcPts val="0"/>
              </a:spcAft>
              <a:buClr>
                <a:schemeClr val="lt1"/>
              </a:buClr>
              <a:buSzPts val="1600"/>
              <a:buNone/>
            </a:pPr>
            <a:r>
              <a:rPr lang="cs-CZ" sz="1600"/>
              <a:t>•    6-8 </a:t>
            </a:r>
            <a:endParaRPr sz="1600"/>
          </a:p>
          <a:p>
            <a:pPr indent="0" lvl="0" marL="0" rtl="0" algn="l">
              <a:lnSpc>
                <a:spcPct val="90000"/>
              </a:lnSpc>
              <a:spcBef>
                <a:spcPts val="1000"/>
              </a:spcBef>
              <a:spcAft>
                <a:spcPts val="0"/>
              </a:spcAft>
              <a:buClr>
                <a:schemeClr val="lt1"/>
              </a:buClr>
              <a:buSzPts val="1600"/>
              <a:buNone/>
            </a:pPr>
            <a:r>
              <a:rPr lang="cs-CZ" sz="1600"/>
              <a:t>•    9-11 </a:t>
            </a:r>
            <a:endParaRPr sz="1600"/>
          </a:p>
          <a:p>
            <a:pPr indent="0" lvl="0" marL="0" rtl="0" algn="l">
              <a:lnSpc>
                <a:spcPct val="90000"/>
              </a:lnSpc>
              <a:spcBef>
                <a:spcPts val="1000"/>
              </a:spcBef>
              <a:spcAft>
                <a:spcPts val="0"/>
              </a:spcAft>
              <a:buClr>
                <a:schemeClr val="lt1"/>
              </a:buClr>
              <a:buSzPts val="1600"/>
              <a:buNone/>
            </a:pPr>
            <a:r>
              <a:rPr lang="cs-CZ" sz="1600"/>
              <a:t>•    12-14 </a:t>
            </a:r>
            <a:endParaRPr sz="1600"/>
          </a:p>
          <a:p>
            <a:pPr indent="0" lvl="0" marL="0" rtl="0" algn="l">
              <a:lnSpc>
                <a:spcPct val="90000"/>
              </a:lnSpc>
              <a:spcBef>
                <a:spcPts val="1000"/>
              </a:spcBef>
              <a:spcAft>
                <a:spcPts val="0"/>
              </a:spcAft>
              <a:buClr>
                <a:schemeClr val="lt1"/>
              </a:buClr>
              <a:buSzPts val="1600"/>
              <a:buNone/>
            </a:pPr>
            <a:r>
              <a:rPr lang="cs-CZ" sz="1600"/>
              <a:t>•    14-18 </a:t>
            </a:r>
            <a:endParaRPr sz="1600"/>
          </a:p>
          <a:p>
            <a:pPr indent="0" lvl="0" marL="0" rtl="0" algn="l">
              <a:lnSpc>
                <a:spcPct val="90000"/>
              </a:lnSpc>
              <a:spcBef>
                <a:spcPts val="1000"/>
              </a:spcBef>
              <a:spcAft>
                <a:spcPts val="0"/>
              </a:spcAft>
              <a:buClr>
                <a:schemeClr val="lt1"/>
              </a:buClr>
              <a:buSzPts val="1600"/>
              <a:buNone/>
            </a:pPr>
            <a:r>
              <a:rPr lang="cs-CZ" sz="1600"/>
              <a:t>•    18 -25 </a:t>
            </a:r>
            <a:endParaRPr sz="1600"/>
          </a:p>
          <a:p>
            <a:pPr indent="0" lvl="0" marL="0" rtl="0" algn="l">
              <a:lnSpc>
                <a:spcPct val="90000"/>
              </a:lnSpc>
              <a:spcBef>
                <a:spcPts val="1000"/>
              </a:spcBef>
              <a:spcAft>
                <a:spcPts val="0"/>
              </a:spcAft>
              <a:buClr>
                <a:schemeClr val="lt1"/>
              </a:buClr>
              <a:buSzPts val="700"/>
              <a:buNone/>
            </a:pPr>
            <a:r>
              <a:t/>
            </a:r>
            <a:endParaRPr sz="700"/>
          </a:p>
        </p:txBody>
      </p:sp>
      <p:sp>
        <p:nvSpPr>
          <p:cNvPr id="150" name="Google Shape;150;p8"/>
          <p:cNvSpPr txBox="1"/>
          <p:nvPr/>
        </p:nvSpPr>
        <p:spPr>
          <a:xfrm>
            <a:off x="9993962" y="6657945"/>
            <a:ext cx="1959752" cy="307777"/>
          </a:xfrm>
          <a:prstGeom prst="rect">
            <a:avLst/>
          </a:prstGeom>
          <a:solidFill>
            <a:srgbClr val="000000"/>
          </a:solid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i="0" lang="cs-CZ" sz="700" u="sng" cap="none" strike="noStrike">
                <a:solidFill>
                  <a:srgbClr val="FFFFFF"/>
                </a:solidFill>
                <a:latin typeface="Calibri"/>
                <a:ea typeface="Calibri"/>
                <a:cs typeface="Calibri"/>
                <a:sym typeface="Calibri"/>
                <a:hlinkClick r:id="rId4">
                  <a:extLst>
                    <a:ext uri="{A12FA001-AC4F-418D-AE19-62706E023703}">
                      <ahyp:hlinkClr val="tx"/>
                    </a:ext>
                  </a:extLst>
                </a:hlinkClick>
              </a:rPr>
              <a:t>Tato fotka</a:t>
            </a:r>
            <a:r>
              <a:rPr b="0" i="0" lang="cs-CZ" sz="700" u="none" cap="none" strike="noStrike">
                <a:solidFill>
                  <a:srgbClr val="FFFFFF"/>
                </a:solidFill>
                <a:latin typeface="Calibri"/>
                <a:ea typeface="Calibri"/>
                <a:cs typeface="Calibri"/>
                <a:sym typeface="Calibri"/>
              </a:rPr>
              <a:t> od autora Neznámý autor s licencí </a:t>
            </a:r>
            <a:r>
              <a:rPr b="0" i="0" lang="cs-CZ" sz="700" u="sng" cap="none" strike="noStrike">
                <a:solidFill>
                  <a:srgbClr val="FFFFFF"/>
                </a:solidFill>
                <a:latin typeface="Calibri"/>
                <a:ea typeface="Calibri"/>
                <a:cs typeface="Calibri"/>
                <a:sym typeface="Calibri"/>
                <a:hlinkClick r:id="rId5">
                  <a:extLst>
                    <a:ext uri="{A12FA001-AC4F-418D-AE19-62706E023703}">
                      <ahyp:hlinkClr val="tx"/>
                    </a:ext>
                  </a:extLst>
                </a:hlinkClick>
              </a:rPr>
              <a:t>CC BY-ND</a:t>
            </a:r>
            <a:endParaRPr b="0" i="0" sz="700" u="none" cap="none" strike="noStrike">
              <a:solidFill>
                <a:srgbClr val="FFFFFF"/>
              </a:solidFill>
              <a:latin typeface="Calibri"/>
              <a:ea typeface="Calibri"/>
              <a:cs typeface="Calibri"/>
              <a:sym typeface="Calibri"/>
            </a:endParaRPr>
          </a:p>
        </p:txBody>
      </p:sp>
      <p:sp>
        <p:nvSpPr>
          <p:cNvPr id="151" name="Google Shape;151;p8"/>
          <p:cNvSpPr txBox="1"/>
          <p:nvPr/>
        </p:nvSpPr>
        <p:spPr>
          <a:xfrm>
            <a:off x="1507325" y="6042350"/>
            <a:ext cx="41019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cs-CZ">
                <a:solidFill>
                  <a:schemeClr val="lt1"/>
                </a:solidFill>
                <a:latin typeface="Calibri"/>
                <a:ea typeface="Calibri"/>
                <a:cs typeface="Calibri"/>
                <a:sym typeface="Calibri"/>
              </a:rPr>
              <a:t>všechny v sobě mají test/subtest/položky  jazykové výkonnosti zahrnutý</a:t>
            </a:r>
            <a:endParaRPr b="1">
              <a:solidFill>
                <a:schemeClr val="lt1"/>
              </a:solidFill>
              <a:latin typeface="Calibri"/>
              <a:ea typeface="Calibri"/>
              <a:cs typeface="Calibri"/>
              <a:sym typeface="Calibri"/>
            </a:endParaRPr>
          </a:p>
        </p:txBody>
      </p:sp>
      <p:pic>
        <p:nvPicPr>
          <p:cNvPr id="152" name="Google Shape;152;p8"/>
          <p:cNvPicPr preferRelativeResize="0"/>
          <p:nvPr/>
        </p:nvPicPr>
        <p:blipFill>
          <a:blip r:embed="rId6">
            <a:alphaModFix/>
          </a:blip>
          <a:stretch>
            <a:fillRect/>
          </a:stretch>
        </p:blipFill>
        <p:spPr>
          <a:xfrm>
            <a:off x="197625" y="196825"/>
            <a:ext cx="2606700" cy="1463400"/>
          </a:xfrm>
          <a:prstGeom prst="cloud">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14141"/>
        </a:solidFill>
      </p:bgPr>
    </p:bg>
    <p:spTree>
      <p:nvGrpSpPr>
        <p:cNvPr id="156" name="Shape 156"/>
        <p:cNvGrpSpPr/>
        <p:nvPr/>
      </p:nvGrpSpPr>
      <p:grpSpPr>
        <a:xfrm>
          <a:off x="0" y="0"/>
          <a:ext cx="0" cy="0"/>
          <a:chOff x="0" y="0"/>
          <a:chExt cx="0" cy="0"/>
        </a:xfrm>
      </p:grpSpPr>
      <p:sp>
        <p:nvSpPr>
          <p:cNvPr id="157" name="Google Shape;157;p9"/>
          <p:cNvSpPr txBox="1"/>
          <p:nvPr>
            <p:ph type="title"/>
          </p:nvPr>
        </p:nvSpPr>
        <p:spPr>
          <a:xfrm>
            <a:off x="784900" y="-326104"/>
            <a:ext cx="3616800" cy="24720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4800"/>
              <a:buFont typeface="Calibri"/>
              <a:buNone/>
            </a:pPr>
            <a:r>
              <a:rPr lang="cs-CZ" sz="4800"/>
              <a:t>Přehledová studie</a:t>
            </a:r>
            <a:endParaRPr/>
          </a:p>
        </p:txBody>
      </p:sp>
      <p:sp>
        <p:nvSpPr>
          <p:cNvPr id="158" name="Google Shape;158;p9"/>
          <p:cNvSpPr/>
          <p:nvPr/>
        </p:nvSpPr>
        <p:spPr>
          <a:xfrm>
            <a:off x="4907636" y="0"/>
            <a:ext cx="7281316" cy="6858000"/>
          </a:xfrm>
          <a:custGeom>
            <a:rect b="b" l="l" r="r" t="t"/>
            <a:pathLst>
              <a:path extrusionOk="0" h="6858000" w="7281316">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lt1">
              <a:alpha val="8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59" name="Google Shape;159;p9"/>
          <p:cNvSpPr/>
          <p:nvPr/>
        </p:nvSpPr>
        <p:spPr>
          <a:xfrm>
            <a:off x="5189558" y="0"/>
            <a:ext cx="6999394" cy="6858000"/>
          </a:xfrm>
          <a:custGeom>
            <a:rect b="b" l="l" r="r" t="t"/>
            <a:pathLst>
              <a:path extrusionOk="0" h="6858000" w="6999394">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lt1">
              <a:alpha val="8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60" name="Google Shape;160;p9"/>
          <p:cNvSpPr txBox="1"/>
          <p:nvPr>
            <p:ph idx="1" type="body"/>
          </p:nvPr>
        </p:nvSpPr>
        <p:spPr>
          <a:xfrm>
            <a:off x="5812972" y="466531"/>
            <a:ext cx="6083442" cy="5571868"/>
          </a:xfrm>
          <a:prstGeom prst="rect">
            <a:avLst/>
          </a:prstGeom>
          <a:noFill/>
          <a:ln>
            <a:noFill/>
          </a:ln>
        </p:spPr>
        <p:txBody>
          <a:bodyPr anchorCtr="0" anchor="ctr"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000"/>
              <a:buChar char="•"/>
            </a:pPr>
            <a:r>
              <a:rPr lang="cs-CZ" sz="2000">
                <a:solidFill>
                  <a:schemeClr val="dk1"/>
                </a:solidFill>
              </a:rPr>
              <a:t>46 testových nástrojů a jejich odborných článků, recenzí, odborných příruček a doporučujících dokumentů národních a nadnárodních organizací spravující některé testové baterie (APA, University of Michigan, MSMT-13319/2019-1, archiv diagnostických nástrojů PedF CUNI, American Guidance Service, Inc., Kyoto University 京都大学, UC Berkeley, Testfórum FSS MUNI, Universität München)</a:t>
            </a:r>
            <a:endParaRPr/>
          </a:p>
          <a:p>
            <a:pPr indent="-228600" lvl="0" marL="228600" rtl="0" algn="l">
              <a:lnSpc>
                <a:spcPct val="90000"/>
              </a:lnSpc>
              <a:spcBef>
                <a:spcPts val="1000"/>
              </a:spcBef>
              <a:spcAft>
                <a:spcPts val="0"/>
              </a:spcAft>
              <a:buClr>
                <a:schemeClr val="dk1"/>
              </a:buClr>
              <a:buSzPts val="2000"/>
              <a:buChar char="•"/>
            </a:pPr>
            <a:r>
              <a:rPr lang="cs-CZ" sz="2000">
                <a:solidFill>
                  <a:schemeClr val="dk1"/>
                </a:solidFill>
              </a:rPr>
              <a:t>Kategorie: název, zkratka, typ, klasifikace, standardizace, vzorek pro standardizace, revize, dostupné v ČR, standardizace v ČR, země vydání, skupinová administrace, cena, měna, hodnocení, počet subtestů a věková skupina</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14141"/>
        </a:solidFill>
      </p:bgPr>
    </p:bg>
    <p:spTree>
      <p:nvGrpSpPr>
        <p:cNvPr id="164" name="Shape 164"/>
        <p:cNvGrpSpPr/>
        <p:nvPr/>
      </p:nvGrpSpPr>
      <p:grpSpPr>
        <a:xfrm>
          <a:off x="0" y="0"/>
          <a:ext cx="0" cy="0"/>
          <a:chOff x="0" y="0"/>
          <a:chExt cx="0" cy="0"/>
        </a:xfrm>
      </p:grpSpPr>
      <p:sp>
        <p:nvSpPr>
          <p:cNvPr id="165" name="Google Shape;165;p11"/>
          <p:cNvSpPr txBox="1"/>
          <p:nvPr>
            <p:ph type="title"/>
          </p:nvPr>
        </p:nvSpPr>
        <p:spPr>
          <a:xfrm>
            <a:off x="8014996" y="642594"/>
            <a:ext cx="3732244" cy="170295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Calibri"/>
              <a:buNone/>
            </a:pPr>
            <a:r>
              <a:rPr lang="cs-CZ"/>
              <a:t>Deskriptivní statistiky I</a:t>
            </a:r>
            <a:endParaRPr/>
          </a:p>
        </p:txBody>
      </p:sp>
      <p:sp>
        <p:nvSpPr>
          <p:cNvPr id="166" name="Google Shape;166;p11"/>
          <p:cNvSpPr/>
          <p:nvPr/>
        </p:nvSpPr>
        <p:spPr>
          <a:xfrm>
            <a:off x="0" y="0"/>
            <a:ext cx="7536523" cy="685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67" name="Google Shape;167;p11"/>
          <p:cNvSpPr/>
          <p:nvPr/>
        </p:nvSpPr>
        <p:spPr>
          <a:xfrm>
            <a:off x="417402" y="438538"/>
            <a:ext cx="6710184" cy="6002060"/>
          </a:xfrm>
          <a:prstGeom prst="rect">
            <a:avLst/>
          </a:prstGeom>
          <a:solidFill>
            <a:schemeClr val="dk1">
              <a:alpha val="4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1"/>
          <p:cNvSpPr/>
          <p:nvPr/>
        </p:nvSpPr>
        <p:spPr>
          <a:xfrm>
            <a:off x="626285" y="650014"/>
            <a:ext cx="3367217" cy="3266022"/>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69" name="Google Shape;169;p11"/>
          <p:cNvPicPr preferRelativeResize="0"/>
          <p:nvPr/>
        </p:nvPicPr>
        <p:blipFill rotWithShape="1">
          <a:blip r:embed="rId3">
            <a:alphaModFix/>
          </a:blip>
          <a:srcRect b="0" l="0" r="0" t="0"/>
          <a:stretch/>
        </p:blipFill>
        <p:spPr>
          <a:xfrm>
            <a:off x="798460" y="1206489"/>
            <a:ext cx="3044697" cy="2154122"/>
          </a:xfrm>
          <a:prstGeom prst="rect">
            <a:avLst/>
          </a:prstGeom>
          <a:noFill/>
          <a:ln>
            <a:noFill/>
          </a:ln>
        </p:spPr>
      </p:pic>
      <p:sp>
        <p:nvSpPr>
          <p:cNvPr id="170" name="Google Shape;170;p11"/>
          <p:cNvSpPr/>
          <p:nvPr/>
        </p:nvSpPr>
        <p:spPr>
          <a:xfrm>
            <a:off x="4152946" y="650014"/>
            <a:ext cx="2765758" cy="2136734"/>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71" name="Google Shape;171;p11"/>
          <p:cNvPicPr preferRelativeResize="0"/>
          <p:nvPr/>
        </p:nvPicPr>
        <p:blipFill rotWithShape="1">
          <a:blip r:embed="rId4">
            <a:alphaModFix/>
          </a:blip>
          <a:srcRect b="0" l="0" r="0" t="0"/>
          <a:stretch/>
        </p:blipFill>
        <p:spPr>
          <a:xfrm>
            <a:off x="4323497" y="929053"/>
            <a:ext cx="2434338" cy="1576233"/>
          </a:xfrm>
          <a:prstGeom prst="rect">
            <a:avLst/>
          </a:prstGeom>
          <a:noFill/>
          <a:ln>
            <a:noFill/>
          </a:ln>
        </p:spPr>
      </p:pic>
      <p:sp>
        <p:nvSpPr>
          <p:cNvPr id="172" name="Google Shape;172;p11"/>
          <p:cNvSpPr/>
          <p:nvPr/>
        </p:nvSpPr>
        <p:spPr>
          <a:xfrm>
            <a:off x="626285" y="4088215"/>
            <a:ext cx="3367217" cy="2124857"/>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73" name="Google Shape;173;p11"/>
          <p:cNvPicPr preferRelativeResize="0"/>
          <p:nvPr/>
        </p:nvPicPr>
        <p:blipFill rotWithShape="1">
          <a:blip r:embed="rId5">
            <a:alphaModFix/>
          </a:blip>
          <a:srcRect b="0" l="0" r="0" t="0"/>
          <a:stretch/>
        </p:blipFill>
        <p:spPr>
          <a:xfrm>
            <a:off x="843510" y="4279769"/>
            <a:ext cx="2954596" cy="1762038"/>
          </a:xfrm>
          <a:prstGeom prst="rect">
            <a:avLst/>
          </a:prstGeom>
          <a:noFill/>
          <a:ln>
            <a:noFill/>
          </a:ln>
        </p:spPr>
      </p:pic>
      <p:sp>
        <p:nvSpPr>
          <p:cNvPr id="174" name="Google Shape;174;p11"/>
          <p:cNvSpPr/>
          <p:nvPr/>
        </p:nvSpPr>
        <p:spPr>
          <a:xfrm>
            <a:off x="4152946" y="2947051"/>
            <a:ext cx="2765758" cy="3266022"/>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75" name="Google Shape;175;p11"/>
          <p:cNvPicPr preferRelativeResize="0"/>
          <p:nvPr/>
        </p:nvPicPr>
        <p:blipFill rotWithShape="1">
          <a:blip r:embed="rId6">
            <a:alphaModFix/>
          </a:blip>
          <a:srcRect b="0" l="0" r="0" t="0"/>
          <a:stretch/>
        </p:blipFill>
        <p:spPr>
          <a:xfrm>
            <a:off x="4323497" y="3695215"/>
            <a:ext cx="2434338" cy="1758808"/>
          </a:xfrm>
          <a:prstGeom prst="rect">
            <a:avLst/>
          </a:prstGeom>
          <a:noFill/>
          <a:ln>
            <a:noFill/>
          </a:ln>
        </p:spPr>
      </p:pic>
      <p:sp>
        <p:nvSpPr>
          <p:cNvPr id="176" name="Google Shape;176;p11"/>
          <p:cNvSpPr txBox="1"/>
          <p:nvPr>
            <p:ph idx="1" type="body"/>
          </p:nvPr>
        </p:nvSpPr>
        <p:spPr>
          <a:xfrm>
            <a:off x="8014995" y="2623457"/>
            <a:ext cx="3732245" cy="3589615"/>
          </a:xfrm>
          <a:prstGeom prst="rect">
            <a:avLst/>
          </a:prstGeom>
          <a:noFill/>
          <a:ln>
            <a:noFill/>
          </a:ln>
        </p:spPr>
        <p:txBody>
          <a:bodyPr anchorCtr="0" anchor="t" bIns="45700" lIns="91425" spcFirstLastPara="1" rIns="91425" wrap="square" tIns="45700">
            <a:normAutofit/>
          </a:bodyPr>
          <a:lstStyle/>
          <a:p>
            <a:pPr indent="-114300" lvl="0" marL="228600" rtl="0" algn="l">
              <a:lnSpc>
                <a:spcPct val="90000"/>
              </a:lnSpc>
              <a:spcBef>
                <a:spcPts val="0"/>
              </a:spcBef>
              <a:spcAft>
                <a:spcPts val="0"/>
              </a:spcAft>
              <a:buClr>
                <a:schemeClr val="lt1"/>
              </a:buClr>
              <a:buSzPts val="1800"/>
              <a:buNone/>
            </a:pPr>
            <a:r>
              <a:t/>
            </a:r>
            <a:endParaRPr sz="18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0" name="Shape 180"/>
        <p:cNvGrpSpPr/>
        <p:nvPr/>
      </p:nvGrpSpPr>
      <p:grpSpPr>
        <a:xfrm>
          <a:off x="0" y="0"/>
          <a:ext cx="0" cy="0"/>
          <a:chOff x="0" y="0"/>
          <a:chExt cx="0" cy="0"/>
        </a:xfrm>
      </p:grpSpPr>
      <p:sp>
        <p:nvSpPr>
          <p:cNvPr id="181" name="Google Shape;181;p12"/>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82" name="Google Shape;182;p12"/>
          <p:cNvPicPr preferRelativeResize="0"/>
          <p:nvPr/>
        </p:nvPicPr>
        <p:blipFill rotWithShape="1">
          <a:blip r:embed="rId3">
            <a:alphaModFix/>
          </a:blip>
          <a:srcRect b="0" l="0" r="0" t="0"/>
          <a:stretch/>
        </p:blipFill>
        <p:spPr>
          <a:xfrm>
            <a:off x="620973" y="1084286"/>
            <a:ext cx="3438815" cy="2398573"/>
          </a:xfrm>
          <a:prstGeom prst="rect">
            <a:avLst/>
          </a:prstGeom>
          <a:noFill/>
          <a:ln>
            <a:noFill/>
          </a:ln>
        </p:spPr>
      </p:pic>
      <p:pic>
        <p:nvPicPr>
          <p:cNvPr id="183" name="Google Shape;183;p12"/>
          <p:cNvPicPr preferRelativeResize="0"/>
          <p:nvPr/>
        </p:nvPicPr>
        <p:blipFill rotWithShape="1">
          <a:blip r:embed="rId4">
            <a:alphaModFix/>
          </a:blip>
          <a:srcRect b="0" l="0" r="0" t="0"/>
          <a:stretch/>
        </p:blipFill>
        <p:spPr>
          <a:xfrm>
            <a:off x="4381521" y="1083590"/>
            <a:ext cx="3416322" cy="2399966"/>
          </a:xfrm>
          <a:prstGeom prst="rect">
            <a:avLst/>
          </a:prstGeom>
          <a:noFill/>
          <a:ln>
            <a:noFill/>
          </a:ln>
        </p:spPr>
      </p:pic>
      <p:pic>
        <p:nvPicPr>
          <p:cNvPr id="184" name="Google Shape;184;p12"/>
          <p:cNvPicPr preferRelativeResize="0"/>
          <p:nvPr/>
        </p:nvPicPr>
        <p:blipFill rotWithShape="1">
          <a:blip r:embed="rId5">
            <a:alphaModFix/>
          </a:blip>
          <a:srcRect b="0" l="0" r="0" t="0"/>
          <a:stretch/>
        </p:blipFill>
        <p:spPr>
          <a:xfrm>
            <a:off x="8153400" y="1040937"/>
            <a:ext cx="3369861" cy="2485272"/>
          </a:xfrm>
          <a:prstGeom prst="rect">
            <a:avLst/>
          </a:prstGeom>
          <a:noFill/>
          <a:ln>
            <a:noFill/>
          </a:ln>
        </p:spPr>
      </p:pic>
      <p:sp>
        <p:nvSpPr>
          <p:cNvPr id="185" name="Google Shape;185;p12"/>
          <p:cNvSpPr/>
          <p:nvPr/>
        </p:nvSpPr>
        <p:spPr>
          <a:xfrm>
            <a:off x="1" y="4233674"/>
            <a:ext cx="12192000" cy="2624326"/>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6" name="Google Shape;186;p12"/>
          <p:cNvSpPr txBox="1"/>
          <p:nvPr>
            <p:ph type="title"/>
          </p:nvPr>
        </p:nvSpPr>
        <p:spPr>
          <a:xfrm>
            <a:off x="969264" y="4535424"/>
            <a:ext cx="3685032" cy="1499616"/>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3400"/>
              <a:buFont typeface="Calibri"/>
              <a:buNone/>
            </a:pPr>
            <a:r>
              <a:rPr lang="cs-CZ" sz="3400">
                <a:solidFill>
                  <a:schemeClr val="lt1"/>
                </a:solidFill>
              </a:rPr>
              <a:t>Deskriptivní statistiky II</a:t>
            </a:r>
            <a:endParaRPr/>
          </a:p>
        </p:txBody>
      </p:sp>
      <p:sp>
        <p:nvSpPr>
          <p:cNvPr id="187" name="Google Shape;187;p12"/>
          <p:cNvSpPr txBox="1"/>
          <p:nvPr>
            <p:ph idx="1" type="body"/>
          </p:nvPr>
        </p:nvSpPr>
        <p:spPr>
          <a:xfrm>
            <a:off x="5074920" y="4535423"/>
            <a:ext cx="4930626" cy="1586163"/>
          </a:xfrm>
          <a:prstGeom prst="rect">
            <a:avLst/>
          </a:prstGeom>
          <a:noFill/>
          <a:ln>
            <a:noFill/>
          </a:ln>
        </p:spPr>
        <p:txBody>
          <a:bodyPr anchorCtr="0" anchor="t" bIns="45700" lIns="91425" spcFirstLastPara="1" rIns="91425" wrap="square" tIns="45700">
            <a:normAutofit/>
          </a:bodyPr>
          <a:lstStyle/>
          <a:p>
            <a:pPr indent="-101600" lvl="0" marL="228600" rtl="0" algn="l">
              <a:lnSpc>
                <a:spcPct val="90000"/>
              </a:lnSpc>
              <a:spcBef>
                <a:spcPts val="0"/>
              </a:spcBef>
              <a:spcAft>
                <a:spcPts val="0"/>
              </a:spcAft>
              <a:buClr>
                <a:schemeClr val="dk1"/>
              </a:buClr>
              <a:buSzPts val="2000"/>
              <a:buNone/>
            </a:pPr>
            <a:r>
              <a:t/>
            </a:r>
            <a:endParaRPr sz="2000">
              <a:solidFill>
                <a:schemeClr val="lt1"/>
              </a:solidFill>
            </a:endParaRPr>
          </a:p>
        </p:txBody>
      </p:sp>
      <p:grpSp>
        <p:nvGrpSpPr>
          <p:cNvPr id="188" name="Google Shape;188;p12"/>
          <p:cNvGrpSpPr/>
          <p:nvPr/>
        </p:nvGrpSpPr>
        <p:grpSpPr>
          <a:xfrm>
            <a:off x="10208171" y="4821439"/>
            <a:ext cx="1128382" cy="847206"/>
            <a:chOff x="8183879" y="1000124"/>
            <a:chExt cx="1562267" cy="1172973"/>
          </a:xfrm>
        </p:grpSpPr>
        <p:sp>
          <p:nvSpPr>
            <p:cNvPr id="189" name="Google Shape;189;p12"/>
            <p:cNvSpPr/>
            <p:nvPr/>
          </p:nvSpPr>
          <p:spPr>
            <a:xfrm>
              <a:off x="8183879" y="1348782"/>
              <a:ext cx="935037" cy="824315"/>
            </a:xfrm>
            <a:custGeom>
              <a:rect b="b" l="l" r="r" t="t"/>
              <a:pathLst>
                <a:path extrusionOk="0" h="692" w="785">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cap="flat" cmpd="sng" w="2857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0" name="Google Shape;190;p12"/>
            <p:cNvSpPr/>
            <p:nvPr/>
          </p:nvSpPr>
          <p:spPr>
            <a:xfrm>
              <a:off x="8983979" y="1000124"/>
              <a:ext cx="762167" cy="671915"/>
            </a:xfrm>
            <a:custGeom>
              <a:rect b="b" l="l" r="r" t="t"/>
              <a:pathLst>
                <a:path extrusionOk="0" h="692" w="785">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cap="flat" cmpd="sng" w="2857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p:sld>
</file>

<file path=ppt/theme/theme1.xml><?xml version="1.0" encoding="utf-8"?>
<a:theme xmlns:a="http://schemas.openxmlformats.org/drawingml/2006/main" xmlns:r="http://schemas.openxmlformats.org/officeDocument/2006/relationships" name="Motiv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Motiv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2021-03-13T17:37:59Z</dcterms:created>
  <dc:creator>Lothar Filip Rudorfer</dc:creator>
</cp:coreProperties>
</file>