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E4FF0F-DCA6-475C-962F-ABA0BD80CF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1F13E-B171-4124-8100-9FDEFECD6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4441CC-0F4E-49FF-8C54-D505F7F4E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F788AF-7FE4-422D-B4B6-A073A232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B19015-109C-41F6-BAA1-45F8D0CD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C5C64F-0D52-43B4-8798-117F6164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65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38E6D-BE53-4BBC-AC71-D41E88EB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5D5493-4C19-4DF3-9B6A-15C352D25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A7336-C89B-4BE3-A81D-765B4019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9B38B-9D45-4F41-BE03-D5767099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5AEF6-268A-4590-904D-4C4C72DC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02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225DF9-FA57-44D8-B98B-2510BF514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2450CD-C6DC-4956-8FF0-5E8DBFC70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DDBE7-0D38-4234-B7BB-D4BE70CA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DED570-EB7A-45B6-A080-AB0640A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45874-C46F-4E96-9F6A-188EAC52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63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E544F-3A8F-412C-95C0-703F8995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9241A-E40E-4253-A427-51EBA3447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88F4D-EDEC-4579-8177-32DF6925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93093-9C92-495F-A628-18F9E9A7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B7675-2895-4390-AA0F-D8EF817A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796C3-CA70-4946-BC58-71CF2EF0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AFF393-FCF7-46D1-98CD-264B8A6A7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F10D52-E651-456B-BE55-D0AC505C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6A10C-8896-4BB8-A5DF-31DE6D1B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66EA0C-C5AC-4442-840F-CE2F5C2F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C14E-FA94-4B36-83F9-3724BBED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F6F6C-65B2-4A3F-A002-2909F8781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B920BD-36AF-4EC8-88FD-09CB80D0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9FCB36-41D3-4D3E-8FCF-235AFF51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C2F9C4-B428-46BA-8686-1EBAD47B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16E4FE-B21F-4AE7-9BDD-353A08F9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2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31F0B-7FCE-4BAF-89F8-71CF57C6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6C67EE-1AAF-4AB6-8986-29A44B21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BFDFBA-37BE-4FAE-83FE-19E20BC20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DF4DAA-DDBC-414F-B208-FB27BB84C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ED84D8-74C7-4126-B322-EDC1FC02E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0035F2-76F5-4EC1-933B-450988DB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BC475-CD58-4389-BD6F-95E33192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0611C7-1D56-46D4-A53A-9CBD9535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5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966F9-5006-4504-A32D-20E6075B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20E87E-C70B-4686-85CA-CE8C9485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35C2FC-3A96-4A0D-9E63-6458586C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8A1F46-0C14-4AC1-B1D9-068E037D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1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D4DBBA-A004-42DF-A05D-8AC1CFC4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9BF238-A928-4D20-B48D-B90E233B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5575C-C110-42E0-817D-70BFD9B1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47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966D3-2253-49D7-995F-33298B83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22DA-D9C0-49E3-84A4-21BEB9D3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19D175-2158-4B4C-9159-2A3D0850B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C83EC4-DE2F-4720-B9FD-A0E9CC6A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1B56AD-AA3E-4497-951B-E21C384E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7B70C-A877-491E-8D48-4181CCD5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9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5F1C3-8151-4DD8-8162-12BEB991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B08E98-FB8B-49BF-8760-85A895B6B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411132-2A50-4275-BD21-6D70B297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0BA0A-7AAB-4E38-BAF5-6E2C3AFE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CBAA45-0EC8-4A8A-B278-873E4FAE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B871E7-D97D-45DA-881B-1C7A8D41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0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F4B96D-4C75-43D8-9388-803CD90C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D483B2-A17F-42DD-823F-E6136033E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2CC68-5313-4CA9-916E-C0B3074EA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58D3-F190-449D-8C91-61CEDECB49A7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8B581-5BFC-4390-BB92-26356C05C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8627B2-4DB1-4D2B-B9A8-67CBF184A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29A5-4285-4374-87C6-2BF04368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2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3F86D8-1F31-4364-9E60-3AEB47485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cs-CZ" sz="6100" b="1">
                <a:solidFill>
                  <a:schemeClr val="bg1"/>
                </a:solidFill>
              </a:rPr>
              <a:t>Příčiny a hlavní rysy českého národního obrození</a:t>
            </a:r>
            <a:endParaRPr lang="cs-CZ" sz="610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69F6B6-268E-4F6D-88C5-EEFA822D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Vít Jeřábek</a:t>
            </a:r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3F722D2D-EB94-420D-9361-34C508DB7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1110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13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D3F427-6370-47EC-894C-6964B84B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Hudba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5" name="Zástupný obsah 4" descr="Obsah obrázku text, kámen&#10;&#10;Popis byl vytvořen automaticky">
            <a:extLst>
              <a:ext uri="{FF2B5EF4-FFF2-40B4-BE49-F238E27FC236}">
                <a16:creationId xmlns:a16="http://schemas.microsoft.com/office/drawing/2014/main" id="{F4F93089-95EC-41B0-92D4-F4DD02525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r="3920"/>
          <a:stretch/>
        </p:blipFill>
        <p:spPr>
          <a:xfrm>
            <a:off x="835024" y="1750381"/>
            <a:ext cx="2663825" cy="39374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EBE2A-AD71-43B6-95E8-CCA651E9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Dle Petráně stěžejní pro obrozeneckou generaci.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Snaha povzbudit národní sebevědomí, propagace lidovek – J.J. Ryba, později F. Škroup. 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Rukopisy ze Sadské – F.X. Němeček a přátelské vztahy s Mozartem.</a:t>
            </a: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2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CE730-B38F-4FA6-94D5-A1376351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 dirty="0"/>
              <a:t>Divadlo</a:t>
            </a:r>
          </a:p>
        </p:txBody>
      </p:sp>
      <p:pic>
        <p:nvPicPr>
          <p:cNvPr id="5" name="Zástupný obsah 4" descr="Obsah obrázku text, staré&#10;&#10;Popis byl vytvořen automaticky">
            <a:extLst>
              <a:ext uri="{FF2B5EF4-FFF2-40B4-BE49-F238E27FC236}">
                <a16:creationId xmlns:a16="http://schemas.microsoft.com/office/drawing/2014/main" id="{709DDF57-FCBD-496C-9BF7-BDBDBE59D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7" r="29977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5C7618-F970-40BE-9EF1-BE53A0A53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cs-CZ" sz="2400" dirty="0"/>
              <a:t>Kočovná divadla – rozmach, levná zábava a snadné rozšiřování češtiny. </a:t>
            </a:r>
          </a:p>
          <a:p>
            <a:r>
              <a:rPr lang="cs-CZ" sz="2400" dirty="0"/>
              <a:t>Praha – Bouda – 1786 licence č. divadlu.</a:t>
            </a:r>
          </a:p>
          <a:p>
            <a:r>
              <a:rPr lang="cs-CZ" sz="2400" dirty="0"/>
              <a:t>Divadla zakládána i v Brně, Vlastenecké divadlo na Malé Straně.</a:t>
            </a:r>
          </a:p>
          <a:p>
            <a:r>
              <a:rPr lang="cs-CZ" sz="2400" dirty="0"/>
              <a:t>Vlastenecká tématika her (Oldřich a Božena).</a:t>
            </a:r>
          </a:p>
          <a:p>
            <a:r>
              <a:rPr lang="cs-CZ" sz="2400" dirty="0"/>
              <a:t>Podpora i ze strany Josefa II. </a:t>
            </a:r>
          </a:p>
          <a:p>
            <a:r>
              <a:rPr lang="cs-CZ" sz="2400" dirty="0"/>
              <a:t>Cenzura menší než později ( strach z Fr. Revoluce).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84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DAE701-ACB1-4EBD-A4B5-204B5513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Slovo závěrem</a:t>
            </a:r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AECC1D75-6E64-46A5-B1EC-D3E0BB0A7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0086C1F0-7D0E-42E1-81D7-915B12B6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Etnicko-jazykové hranice překračovala jak kultura hmotná, tak výtvarná, hudební i divadelní.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Proces formování novodobého národa byl poznamenán pozvednutím „selského“ jazyka.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Podíl šlechty na pozvednutí národa byl na rozdíl od jiných národů naprosto minimální.</a:t>
            </a:r>
            <a:endParaRPr lang="en-US" sz="17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E9D4C15-0020-4DCF-A609-3E6222A6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cs-CZ" sz="4000"/>
              <a:t>Zdroje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FC634-769D-46A0-9DCD-490F9A98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r>
              <a:rPr lang="cs-CZ" sz="1600" dirty="0"/>
              <a:t>František </a:t>
            </a:r>
            <a:r>
              <a:rPr lang="cs-CZ" sz="1600" dirty="0" err="1"/>
              <a:t>Kutnar</a:t>
            </a:r>
            <a:r>
              <a:rPr lang="cs-CZ" sz="1600" dirty="0"/>
              <a:t>: </a:t>
            </a:r>
            <a:r>
              <a:rPr lang="cs-CZ" sz="1600" i="1" dirty="0"/>
              <a:t>Sociálně myšlenková tvářnost obrozenského lidu. Trojí pohled na český obrozenský lid jako příspěvek k jeho duchovním dějinám</a:t>
            </a:r>
            <a:r>
              <a:rPr lang="cs-CZ" sz="1600" dirty="0"/>
              <a:t>, Praha 1948</a:t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Josef Petráň a kol.: </a:t>
            </a:r>
            <a:r>
              <a:rPr lang="cs-CZ" sz="1600" i="1" dirty="0"/>
              <a:t>Počátky českého národního obrození. Společnost a kultura v 70. až 90. letech 18. století, </a:t>
            </a:r>
            <a:r>
              <a:rPr lang="cs-CZ" sz="1600" dirty="0"/>
              <a:t>Praha 1990</a:t>
            </a:r>
            <a:endParaRPr lang="cs-CZ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413582-0D0C-4289-BF1E-55BDF426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cs-CZ" sz="4000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00DFB1-377C-482D-8EA0-2E81629B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Doba osvícenství je počínající epocha moderního státu.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Tendence společnosti vytvořit z poddaných občany.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Národní obrození je dle Petráně formování novodobého českého národa od konce 18. století do poloviny století 19.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Jde o sociálně kulturní, ale i ekonomický proces, pocházející z humanistických a osvícenských myšlenek z celé Evropy, které vzbudily obrod romantických vlastenců.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Lid povyšuje národ na kulturní společenství.</a:t>
            </a:r>
          </a:p>
          <a:p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Dle </a:t>
            </a:r>
            <a:r>
              <a:rPr lang="cs-CZ" sz="1700" dirty="0" err="1">
                <a:solidFill>
                  <a:schemeClr val="tx1">
                    <a:alpha val="80000"/>
                  </a:schemeClr>
                </a:solidFill>
              </a:rPr>
              <a:t>Kutnara</a:t>
            </a:r>
            <a:r>
              <a:rPr lang="cs-CZ" sz="1700" dirty="0">
                <a:solidFill>
                  <a:schemeClr val="tx1">
                    <a:alpha val="80000"/>
                  </a:schemeClr>
                </a:solidFill>
              </a:rPr>
              <a:t> se zcela mění smýšlení společnosti, jde zároveň o „selskou revoluci.“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96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3E18AA-56EA-46E5-BA68-BDAFD8F8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Josefínská společnost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C2B1EA-BD52-49AA-99C9-A0617B5B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Jeho osvícenský absolutismus a reformy formují nové evropské myšlenky.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Dochází k sekularizaci moci, centralismu a germanizaci, ale zcela diametrálně se mění role sedláků.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Klade se větší důraz na jejich zdraví, vzdělání, protože jsou základním zdrojem obživy.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Dobře vzdělaný a hospodařící sedlák už není nepřítelem. 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Lid začíná být vnímán jako základní složka státu, tím se tvoří nová podoba národa.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Tento lid mluví na našem území česky = trvalá existence národa. </a:t>
            </a: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13BF2BEB-E96F-4E96-920E-4FD2FE0DA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18853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0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92085C-18E4-4E98-9D4E-C18A4A19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cs-CZ" sz="3100">
                <a:solidFill>
                  <a:schemeClr val="bg1"/>
                </a:solidFill>
              </a:rPr>
              <a:t>„Každý jazyk je selský, není totiž národu bez sedláků“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28EAF8-3F8B-4D93-B80D-0B391B52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980080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Obrana češtiny se odvíjí od obrany sedláků.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Mění se sociální smýšlení směrem k poddaným viz. Reformy i vzpoury.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Češi dle </a:t>
            </a:r>
            <a:r>
              <a:rPr lang="cs-CZ" sz="1600" dirty="0" err="1">
                <a:solidFill>
                  <a:schemeClr val="bg1">
                    <a:alpha val="80000"/>
                  </a:schemeClr>
                </a:solidFill>
              </a:rPr>
              <a:t>Kutnara</a:t>
            </a:r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 v podstatě nemají šlechtu. Inteligence a obrozenci se tedy obrací k lidu, jež mluví češtinou. Klade se důraz na jazyk a lid, morálku a pracovitost.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Osvícenství a romantismus objevují nový pohled na chudý lid.</a:t>
            </a:r>
          </a:p>
          <a:p>
            <a:r>
              <a:rPr lang="cs-CZ" sz="1600" dirty="0">
                <a:solidFill>
                  <a:schemeClr val="bg1">
                    <a:alpha val="80000"/>
                  </a:schemeClr>
                </a:solidFill>
              </a:rPr>
              <a:t>U českých osvícenců podobně jako jinde v Evropě následuje motiv nacionální.</a:t>
            </a: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7223CF7-DC11-4A32-9AB3-AA9E8B5D7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r="-1" b="27558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6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A9C492-8E4C-45F0-8989-2DBC5806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3700">
                <a:solidFill>
                  <a:schemeClr val="bg1"/>
                </a:solidFill>
              </a:rPr>
              <a:t>Sociálně ekonomická a kulturní revoluce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CC60466-5579-4C7C-B251-979C047E4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719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98EBB-A8FC-4343-928B-8AD992C9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457" y="2965191"/>
            <a:ext cx="4391024" cy="3444900"/>
          </a:xfrm>
        </p:spPr>
        <p:txBody>
          <a:bodyPr>
            <a:noAutofit/>
          </a:bodyPr>
          <a:lstStyle/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Zemědělství důležité pro rozvoj výroby i průmyslu.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Klade se důraz na vzdělání a výchovu chudších vrstev, lid už není vnímán jako bezejmenná masa.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Hodnota člověka roste kulturně i sociálně – Leopoldova korunovace 1791 – návrat Koruny – lidové slavnosti.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 Probuzení spícího lidu k staročeské jednotě. 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Uvolnění poddanství – města mění národnostní i jazyková složení.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Obrozenci tvrdí, že pro národ je sedlák to, co šlechtic. 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Jungmann utváří kulturní pojem národa. Prostý lid je zdrojem jazyka, který je třeba obnovit pro záchovu národa.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„Jazyk je pro národ vědomost, umění i jeho život.“  </a:t>
            </a:r>
          </a:p>
        </p:txBody>
      </p:sp>
    </p:spTree>
    <p:extLst>
      <p:ext uri="{BB962C8B-B14F-4D97-AF65-F5344CB8AC3E}">
        <p14:creationId xmlns:p14="http://schemas.microsoft.com/office/powerpoint/2010/main" val="424587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B430C5F-4311-4C27-B8A9-E3FCDE39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cs-CZ" sz="4000"/>
              <a:t>Reformy a situace ve světě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DEA28-F03C-4F7D-B3A5-B7E59691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Klíčovým obdobím jsou dle Petráně 70-90. léta 18. století.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V Evropě dochází k sociálním změnám a národnostním hnutím.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I u nás se formuje národní buržoazie a inteligence – osvícenské vzdělávání.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Rolník se nejdřív musí emancipovat, než ho začne zajímat národ.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Průmysl ve výnosu vyrovnává zemědělství. Hodně se do něj investuje od ztráty Slezska.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Klíčové reformy pro obrození: 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zemědělské, hospodářské i sociální 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právní změny a proces byrokratizace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zdravotní reformy</a:t>
            </a:r>
          </a:p>
          <a:p>
            <a:pPr>
              <a:buFontTx/>
              <a:buChar char="-"/>
            </a:pPr>
            <a:endParaRPr lang="cs-CZ" sz="13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1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BA66C6-144D-4C67-9E83-5C97D7D6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Reformy vzdělávací a školské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6EF1C-3385-4183-87F4-F33F2DE1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 fontScale="92500" lnSpcReduction="20000"/>
          </a:bodyPr>
          <a:lstStyle/>
          <a:p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Povinná školní docházka, vyšší nároky na vzdělání, zakládání nových škol (1500 škol k roku 1770) a noví učitelé.</a:t>
            </a:r>
          </a:p>
          <a:p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Důraz se klade už i na vzdělávání sedláků.</a:t>
            </a:r>
          </a:p>
          <a:p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Snaha o unifikaci a germanizaci, ta byla marná u nižšího vzdělání – význam pro český jazyk značný.</a:t>
            </a:r>
          </a:p>
          <a:p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Rušení gymnázií, pevný řád univerzit – tvoří se ale síť volných přednášek – </a:t>
            </a:r>
            <a:r>
              <a:rPr lang="cs-CZ" sz="1700" dirty="0" err="1">
                <a:solidFill>
                  <a:schemeClr val="bg1">
                    <a:alpha val="80000"/>
                  </a:schemeClr>
                </a:solidFill>
              </a:rPr>
              <a:t>Pelcl</a:t>
            </a:r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 – Stolice českého národa. </a:t>
            </a:r>
          </a:p>
          <a:p>
            <a:r>
              <a:rPr lang="cs-CZ" sz="1700" dirty="0">
                <a:solidFill>
                  <a:schemeClr val="bg1">
                    <a:alpha val="80000"/>
                  </a:schemeClr>
                </a:solidFill>
              </a:rPr>
              <a:t>Za této situace dle Petráně roste a sílí národní vědomí. </a:t>
            </a:r>
          </a:p>
          <a:p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79F5D41-27A9-49A2-B7AF-10FDC644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r="14888" b="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20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9BD1D-9F74-41C8-9298-1C52773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/>
              <a:t>Lidová kultura</a:t>
            </a:r>
            <a:endParaRPr lang="cs-CZ" dirty="0"/>
          </a:p>
        </p:txBody>
      </p:sp>
      <p:pic>
        <p:nvPicPr>
          <p:cNvPr id="5" name="Obrázek 4" descr="Obsah obrázku text, zeď, staré&#10;&#10;Popis byl vytvořen automaticky">
            <a:extLst>
              <a:ext uri="{FF2B5EF4-FFF2-40B4-BE49-F238E27FC236}">
                <a16:creationId xmlns:a16="http://schemas.microsoft.com/office/drawing/2014/main" id="{553C66E0-CBC5-4524-9288-CCAD9C37B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1111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69694-6B07-4794-BC17-D9F250C5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cs-CZ" sz="1700" dirty="0"/>
              <a:t>Vesnice v sociálním přerodu. Začíná být obdivována, viz. M. Terezie v uherském kroji. </a:t>
            </a:r>
          </a:p>
          <a:p>
            <a:r>
              <a:rPr lang="cs-CZ" sz="1700" dirty="0"/>
              <a:t>Mění se zdroj potravin, oděvy i myšlení.</a:t>
            </a:r>
          </a:p>
          <a:p>
            <a:r>
              <a:rPr lang="cs-CZ" sz="1700" dirty="0"/>
              <a:t>Vzdělávání i rozvoj zručnosti rozvíjí lidové umění.</a:t>
            </a:r>
          </a:p>
          <a:p>
            <a:r>
              <a:rPr lang="cs-CZ" sz="1700" dirty="0"/>
              <a:t>Tvoří se ideová, lidová kultura. Navazuje na tradici, zvyklosti a historii. Typická je originalita, zdobnost, barevnost.</a:t>
            </a:r>
          </a:p>
          <a:p>
            <a:r>
              <a:rPr lang="cs-CZ" sz="1700" dirty="0"/>
              <a:t>Vesnický člověk předměty sám vyrábí a konzumuje.</a:t>
            </a:r>
          </a:p>
          <a:p>
            <a:r>
              <a:rPr lang="cs-CZ" sz="1700" dirty="0"/>
              <a:t>Typickým rysem jsou zdobné nástroje, malovaný nábytek, tradiční kroje.</a:t>
            </a:r>
          </a:p>
          <a:p>
            <a:r>
              <a:rPr lang="cs-CZ" sz="1700" dirty="0"/>
              <a:t>Lidé pořádají oslavy a slavnosti. (pomlázky, masky, kraslice, máje, čarodějnice) </a:t>
            </a:r>
          </a:p>
          <a:p>
            <a:r>
              <a:rPr lang="cs-CZ" sz="1700" dirty="0"/>
              <a:t>Tyto zvyky si nacházejí oblibu i u panstva (selské svatby). </a:t>
            </a:r>
          </a:p>
        </p:txBody>
      </p:sp>
    </p:spTree>
    <p:extLst>
      <p:ext uri="{BB962C8B-B14F-4D97-AF65-F5344CB8AC3E}">
        <p14:creationId xmlns:p14="http://schemas.microsoft.com/office/powerpoint/2010/main" val="420931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303B4-038D-43AA-8199-1C537AE9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Český jazyk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9A726A-CDB1-4414-82E3-F31D7391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" y="2483317"/>
            <a:ext cx="4391024" cy="3811605"/>
          </a:xfrm>
        </p:spPr>
        <p:txBody>
          <a:bodyPr>
            <a:noAutofit/>
          </a:bodyPr>
          <a:lstStyle/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Po obnovení Zřízení zemského trvá proces germanizace. 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Čeština je pouze lidovou řečí, zábavnou.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Neutěšený stav spisovného jazyka – snaha o jeho zachycení a ustálení - Dobrovský.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Obrození si uvědomuje důležitost jazyka pro zachování lidu a národa - ohromný rozvoj řeči. 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Obrana českého jazyka –Balbín, Dobrovský, Kinský, Hanke.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Vzrůstá knižní produkce, píší se slovníky, mluvnice - Jungmann. 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Vytváří se obraz období temna před obrozením. Klade se větší důraz na historii a tradici národa – Dobnerovy kroniky.</a:t>
            </a:r>
          </a:p>
          <a:p>
            <a:r>
              <a:rPr lang="cs-CZ" sz="1400" dirty="0">
                <a:solidFill>
                  <a:schemeClr val="bg1">
                    <a:alpha val="80000"/>
                  </a:schemeClr>
                </a:solidFill>
              </a:rPr>
              <a:t>Zakládání českých novin a dalších tiskovin - Kramerius. </a:t>
            </a:r>
            <a:endParaRPr lang="en-US" sz="1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426D0D3E-8EB8-4799-B39A-BD330096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r="-3" b="-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237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950</Words>
  <Application>Microsoft Office PowerPoint</Application>
  <PresentationFormat>Širokoúhlá obrazovka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Příčiny a hlavní rysy českého národního obrození</vt:lpstr>
      <vt:lpstr>Úvod</vt:lpstr>
      <vt:lpstr>Josefínská společnost</vt:lpstr>
      <vt:lpstr>„Každý jazyk je selský, není totiž národu bez sedláků“</vt:lpstr>
      <vt:lpstr>Sociálně ekonomická a kulturní revoluce</vt:lpstr>
      <vt:lpstr>Reformy a situace ve světě</vt:lpstr>
      <vt:lpstr>Reformy vzdělávací a školské</vt:lpstr>
      <vt:lpstr>Lidová kultura</vt:lpstr>
      <vt:lpstr>Český jazyk</vt:lpstr>
      <vt:lpstr>Hudba</vt:lpstr>
      <vt:lpstr>Divadlo</vt:lpstr>
      <vt:lpstr>Slovo závěrem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Příčiny a hlavní rysy českého národního obrození</dc:title>
  <dc:creator>Jeřábek, Vít</dc:creator>
  <cp:lastModifiedBy>Jeřábek, Vít</cp:lastModifiedBy>
  <cp:revision>16</cp:revision>
  <dcterms:created xsi:type="dcterms:W3CDTF">2021-05-02T16:31:53Z</dcterms:created>
  <dcterms:modified xsi:type="dcterms:W3CDTF">2021-05-03T07:21:04Z</dcterms:modified>
</cp:coreProperties>
</file>