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9" r:id="rId3"/>
    <p:sldId id="257" r:id="rId4"/>
    <p:sldId id="258" r:id="rId5"/>
    <p:sldId id="260" r:id="rId6"/>
    <p:sldId id="268" r:id="rId7"/>
    <p:sldId id="261" r:id="rId8"/>
    <p:sldId id="264" r:id="rId9"/>
    <p:sldId id="262" r:id="rId10"/>
    <p:sldId id="26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C465-6BF1-4984-A9E2-C4474D2A157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44A7-0334-4174-BD97-5AAF7270A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70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C465-6BF1-4984-A9E2-C4474D2A157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44A7-0334-4174-BD97-5AAF7270A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9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70F6C465-6BF1-4984-A9E2-C4474D2A157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DB044A7-0334-4174-BD97-5AAF7270A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90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C465-6BF1-4984-A9E2-C4474D2A157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44A7-0334-4174-BD97-5AAF7270A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07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F6C465-6BF1-4984-A9E2-C4474D2A157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B044A7-0334-4174-BD97-5AAF7270A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36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C465-6BF1-4984-A9E2-C4474D2A157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44A7-0334-4174-BD97-5AAF7270A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5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C465-6BF1-4984-A9E2-C4474D2A157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44A7-0334-4174-BD97-5AAF7270A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94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C465-6BF1-4984-A9E2-C4474D2A157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44A7-0334-4174-BD97-5AAF7270A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64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C465-6BF1-4984-A9E2-C4474D2A157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44A7-0334-4174-BD97-5AAF7270A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03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C465-6BF1-4984-A9E2-C4474D2A157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44A7-0334-4174-BD97-5AAF7270A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74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C465-6BF1-4984-A9E2-C4474D2A157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44A7-0334-4174-BD97-5AAF7270A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21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0F6C465-6BF1-4984-A9E2-C4474D2A157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DB044A7-0334-4174-BD97-5AAF7270A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124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2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8408DD-E1E5-4ABE-A85E-C5E7AD5C8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Toleranční patent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E2D340-DE4A-4FB0-8AC1-908123EB0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3014" y="6238053"/>
            <a:ext cx="6801612" cy="1239894"/>
          </a:xfrm>
        </p:spPr>
        <p:txBody>
          <a:bodyPr/>
          <a:lstStyle/>
          <a:p>
            <a:r>
              <a:rPr lang="cs-CZ" dirty="0"/>
              <a:t>Klára Tiefenbachová</a:t>
            </a:r>
          </a:p>
        </p:txBody>
      </p:sp>
    </p:spTree>
    <p:extLst>
      <p:ext uri="{BB962C8B-B14F-4D97-AF65-F5344CB8AC3E}">
        <p14:creationId xmlns:p14="http://schemas.microsoft.com/office/powerpoint/2010/main" val="2027410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2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257E8-86E7-4ABC-A03A-972EDCE0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TOLERANČNÍ SBORY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EFBA43B-52BD-43EF-9F1B-41BC5E4FD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643" y="1417834"/>
            <a:ext cx="11806713" cy="54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17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2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257E8-86E7-4ABC-A03A-972EDCE0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Nepovolené sekty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FB165A-0BB6-48AB-B03A-38B1E6D77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Nepřihlášení k žádné povolené víře znamenalo příslušnost k nepovolené sektě = toleranční sektářství</a:t>
            </a:r>
          </a:p>
          <a:p>
            <a:r>
              <a:rPr lang="cs-CZ" sz="2400" dirty="0"/>
              <a:t>Pardubičtí deisté, Izraelité ze Žíželic</a:t>
            </a:r>
          </a:p>
          <a:p>
            <a:r>
              <a:rPr lang="cs-CZ" sz="2400" dirty="0"/>
              <a:t>Tresty pro sektáře: odejmutí dětí, prodání statků, vystěhování</a:t>
            </a:r>
          </a:p>
          <a:p>
            <a:r>
              <a:rPr lang="cs-CZ" sz="2400" dirty="0"/>
              <a:t>1783 dekret o deistech a Izraelitech</a:t>
            </a:r>
          </a:p>
          <a:p>
            <a:r>
              <a:rPr lang="cs-CZ" sz="2400" dirty="0"/>
              <a:t>3. generace sektářů ustupuje od sektářství, není jím oslovena</a:t>
            </a:r>
          </a:p>
        </p:txBody>
      </p:sp>
    </p:spTree>
    <p:extLst>
      <p:ext uri="{BB962C8B-B14F-4D97-AF65-F5344CB8AC3E}">
        <p14:creationId xmlns:p14="http://schemas.microsoft.com/office/powerpoint/2010/main" val="212850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2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257E8-86E7-4ABC-A03A-972EDCE0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Nekatolíci v pobělohorské době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FB165A-0BB6-48AB-B03A-38B1E6D77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3 vyznání: římskokatolické, helvétské (= reformované), luteránské (= augšpurská víra = evangelická víra)</a:t>
            </a:r>
          </a:p>
          <a:p>
            <a:r>
              <a:rPr lang="cs-CZ" sz="2400" dirty="0"/>
              <a:t>Emigrace nekatolíků z Habsburských zemí &gt; po vydání patentu byli evangelíci jen poddaní, ne šlechta</a:t>
            </a:r>
          </a:p>
          <a:p>
            <a:r>
              <a:rPr lang="cs-CZ" sz="2400" dirty="0"/>
              <a:t>Emigranti prospěch pro země, kam odcházeli (Prusko, Sasko, Braniborsko)</a:t>
            </a:r>
          </a:p>
          <a:p>
            <a:r>
              <a:rPr lang="cs-CZ" sz="2400" dirty="0"/>
              <a:t>Karel VI. – 1721 patent na tresty proti nekatolíkům</a:t>
            </a:r>
          </a:p>
          <a:p>
            <a:pPr lvl="1"/>
            <a:r>
              <a:rPr lang="cs-CZ" sz="2400" dirty="0"/>
              <a:t>Potvrzení náboženské svobody Sedmihradska (luteránské náboženství)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62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2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D98568-2EAA-483E-B817-285AFF8E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cs-CZ" dirty="0" err="1">
                <a:solidFill>
                  <a:schemeClr val="bg1"/>
                </a:solidFill>
              </a:rPr>
              <a:t>marie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terezie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B0E0FE-828C-4F0C-9BBD-3789BA2E2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Pokračují zásahy proti katolíkům</a:t>
            </a:r>
          </a:p>
          <a:p>
            <a:r>
              <a:rPr lang="cs-CZ" sz="2400" dirty="0"/>
              <a:t>Jiná vyznání respektována v Uhrách jako projev panovníkovi milosti</a:t>
            </a:r>
          </a:p>
          <a:p>
            <a:r>
              <a:rPr lang="cs-CZ" sz="2400" dirty="0"/>
              <a:t>Fridrich II. agituje na evangelíky, aby se stěhovali do Pruska </a:t>
            </a:r>
          </a:p>
          <a:p>
            <a:r>
              <a:rPr lang="cs-CZ" sz="2400" dirty="0"/>
              <a:t>1777 olomoucké povýšeno na arcibiskupství a zřízeno brněnské biskupství</a:t>
            </a:r>
          </a:p>
          <a:p>
            <a:r>
              <a:rPr lang="cs-CZ" sz="2400" dirty="0"/>
              <a:t>Zásah do katolické církve</a:t>
            </a:r>
          </a:p>
          <a:p>
            <a:r>
              <a:rPr lang="cs-CZ" sz="2400" dirty="0"/>
              <a:t>Perzekuce a pronásledování Židů, vyhoštění z Prahy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79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2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257E8-86E7-4ABC-A03A-972EDCE0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Josef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FB165A-0BB6-48AB-B03A-38B1E6D77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Karmelitán </a:t>
            </a:r>
          </a:p>
          <a:p>
            <a:r>
              <a:rPr lang="cs-CZ" sz="2400" dirty="0"/>
              <a:t>Evangelíci podávali žádosti o patent už před jeho nástupem</a:t>
            </a:r>
          </a:p>
          <a:p>
            <a:r>
              <a:rPr lang="cs-CZ" sz="2400" dirty="0"/>
              <a:t>Náboženské reformy: </a:t>
            </a:r>
          </a:p>
          <a:p>
            <a:pPr marL="685800" lvl="1" indent="-457200">
              <a:buFont typeface="+mj-lt"/>
              <a:buAutoNum type="arabicPeriod"/>
            </a:pPr>
            <a:r>
              <a:rPr lang="cs-CZ" sz="2400" dirty="0"/>
              <a:t>Obnovení </a:t>
            </a:r>
            <a:r>
              <a:rPr lang="cs-CZ" sz="2400" dirty="0" err="1"/>
              <a:t>placetum</a:t>
            </a:r>
            <a:r>
              <a:rPr lang="cs-CZ" sz="2400" dirty="0"/>
              <a:t> </a:t>
            </a:r>
            <a:r>
              <a:rPr lang="cs-CZ" sz="2400" dirty="0" err="1"/>
              <a:t>regium</a:t>
            </a:r>
            <a:endParaRPr lang="cs-CZ" sz="2400" dirty="0"/>
          </a:p>
          <a:p>
            <a:pPr marL="685800" lvl="1" indent="-457200">
              <a:buFont typeface="+mj-lt"/>
              <a:buAutoNum type="arabicPeriod"/>
            </a:pPr>
            <a:r>
              <a:rPr lang="cs-CZ" sz="2400" dirty="0"/>
              <a:t>Likvidace barokní zbožnosti</a:t>
            </a:r>
          </a:p>
          <a:p>
            <a:pPr marL="685800" lvl="1" indent="-457200">
              <a:buFont typeface="+mj-lt"/>
              <a:buAutoNum type="arabicPeriod"/>
            </a:pPr>
            <a:r>
              <a:rPr lang="cs-CZ" sz="2400" dirty="0"/>
              <a:t>Nový typ katolické zbožnosti podle osvícenství</a:t>
            </a:r>
          </a:p>
          <a:p>
            <a:pPr marL="685800" lvl="1" indent="-457200">
              <a:buFont typeface="+mj-lt"/>
              <a:buAutoNum type="arabicPeriod"/>
            </a:pPr>
            <a:r>
              <a:rPr lang="cs-CZ" sz="2400" dirty="0"/>
              <a:t>Toleranční patent</a:t>
            </a:r>
          </a:p>
          <a:p>
            <a:r>
              <a:rPr lang="cs-CZ" sz="2400" dirty="0"/>
              <a:t>1782 patent pro Židy</a:t>
            </a:r>
          </a:p>
          <a:p>
            <a:pPr marL="685800" lvl="1" indent="-457200">
              <a:buFont typeface="+mj-lt"/>
              <a:buAutoNum type="arabicPeriod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3665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2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257E8-86E7-4ABC-A03A-972EDCE0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Tajní evangelíci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FB165A-0BB6-48AB-B03A-38B1E6D77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Žádosti o vydání patentu přicházely od jednotlivých obcí</a:t>
            </a:r>
          </a:p>
          <a:p>
            <a:r>
              <a:rPr lang="cs-CZ" sz="2400" dirty="0"/>
              <a:t>Hlavně v severovýchodních Čechách (Hradecký kraj, Chrudimsko), </a:t>
            </a:r>
            <a:r>
              <a:rPr lang="cs-CZ" sz="2400" dirty="0" err="1"/>
              <a:t>Čáslavsku</a:t>
            </a:r>
            <a:r>
              <a:rPr lang="cs-CZ" sz="2400" dirty="0"/>
              <a:t> a  Litoměřicku</a:t>
            </a:r>
          </a:p>
          <a:p>
            <a:r>
              <a:rPr lang="cs-CZ" sz="2400" dirty="0"/>
              <a:t>Do Čech tajně docházeli kazatelé z ciziny, hlavně luteránští</a:t>
            </a:r>
          </a:p>
          <a:p>
            <a:r>
              <a:rPr lang="cs-CZ" sz="2400" dirty="0"/>
              <a:t>Lidoví vykladači písma přinášejí zakázané knihy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94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2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257E8-86E7-4ABC-A03A-972EDCE0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Střediska tajných evangelíků a hlavní cesty 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98BFF224-C404-410A-920A-9CF00CCAD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4758" y="1510545"/>
            <a:ext cx="7842484" cy="53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0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2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257E8-86E7-4ABC-A03A-972EDCE0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Vydání patentu 13.10. 1781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FB165A-0BB6-48AB-B03A-38B1E6D77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60" y="2011680"/>
            <a:ext cx="9784080" cy="4206240"/>
          </a:xfrm>
        </p:spPr>
        <p:txBody>
          <a:bodyPr>
            <a:normAutofit/>
          </a:bodyPr>
          <a:lstStyle/>
          <a:p>
            <a:r>
              <a:rPr lang="cs-CZ" sz="2400" dirty="0"/>
              <a:t>Pro každou zemi jiné vydání patentu (název, jazyk)</a:t>
            </a:r>
          </a:p>
          <a:p>
            <a:r>
              <a:rPr lang="cs-CZ" sz="2400" dirty="0"/>
              <a:t>po vyhlášení byl patent „zadržován“ u krajských hejtmanů a bylo zkreslováno jeho znění</a:t>
            </a:r>
          </a:p>
          <a:p>
            <a:r>
              <a:rPr lang="cs-CZ" sz="2400" dirty="0"/>
              <a:t>Šíření patentu i do krajů, kam se neměl dostat</a:t>
            </a:r>
          </a:p>
          <a:p>
            <a:r>
              <a:rPr lang="cs-CZ" sz="2400" dirty="0"/>
              <a:t>25.1. 1782 komise slavnostních přihlášek – skládání přihlášky jednotlivců před komisí</a:t>
            </a:r>
          </a:p>
          <a:p>
            <a:r>
              <a:rPr lang="cs-CZ" sz="2400" dirty="0"/>
              <a:t>Přihlašování mělo skončit v létě 1782 = „rok milosti“</a:t>
            </a:r>
          </a:p>
          <a:p>
            <a:r>
              <a:rPr lang="cs-CZ" sz="2400" dirty="0"/>
              <a:t>Uzákonění šestinedělních cvičení pro nově přihlášené</a:t>
            </a:r>
          </a:p>
          <a:p>
            <a:r>
              <a:rPr lang="cs-CZ" sz="2400" dirty="0"/>
              <a:t>Žádosti o modlitebny a kazatele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61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2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257E8-86E7-4ABC-A03A-972EDCE0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4FA00BA-BD71-4FA1-9BC8-66988A097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378" y="-5907"/>
            <a:ext cx="4144083" cy="686390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64F68E7-770A-4974-8B6D-424388B29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575" y="0"/>
            <a:ext cx="4571047" cy="687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7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2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257E8-86E7-4ABC-A03A-972EDCE0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Přihlášení a vytvoření sboru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FB165A-0BB6-48AB-B03A-38B1E6D77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48716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1784 Celkem 73 sborů</a:t>
            </a:r>
          </a:p>
          <a:p>
            <a:r>
              <a:rPr lang="cs-CZ" sz="2400" dirty="0"/>
              <a:t>Podmínka vytvoření sboru: 500 duší nebo 100 rodin</a:t>
            </a:r>
          </a:p>
          <a:p>
            <a:r>
              <a:rPr lang="cs-CZ" sz="2400" dirty="0"/>
              <a:t>Kazatelé jen  u území Habsburské říše (Maďarsko, Slovensko)</a:t>
            </a:r>
          </a:p>
          <a:p>
            <a:pPr lvl="1"/>
            <a:r>
              <a:rPr lang="cs-CZ" sz="2400" dirty="0"/>
              <a:t>První český kazatel František Čížek z Prahy 1789</a:t>
            </a:r>
          </a:p>
          <a:p>
            <a:r>
              <a:rPr lang="cs-CZ" sz="2400" dirty="0"/>
              <a:t>Modlitebna</a:t>
            </a:r>
          </a:p>
          <a:p>
            <a:r>
              <a:rPr lang="cs-CZ" sz="2400" dirty="0"/>
              <a:t>učitel, škola</a:t>
            </a:r>
          </a:p>
          <a:p>
            <a:r>
              <a:rPr lang="cs-CZ" sz="2400" dirty="0"/>
              <a:t>Byli přihlašováni jako evangelisté, nerozlišovalo se mezi helvétskou a augšpurskou vírou &gt; později problémy </a:t>
            </a:r>
          </a:p>
          <a:p>
            <a:r>
              <a:rPr lang="cs-CZ" sz="2400" dirty="0"/>
              <a:t>V severních Čechách sbory nevznikaly – evangelíci byli přihlášení už předtím ve sborech v Sasku</a:t>
            </a:r>
          </a:p>
          <a:p>
            <a:r>
              <a:rPr lang="cs-CZ" sz="2400" dirty="0"/>
              <a:t>dvorský dekret 21.3. 1782– zahr</a:t>
            </a:r>
            <a:r>
              <a:rPr lang="cs-CZ" dirty="0"/>
              <a:t>noval i husity do tolerančního patentu</a:t>
            </a:r>
          </a:p>
        </p:txBody>
      </p:sp>
    </p:spTree>
    <p:extLst>
      <p:ext uri="{BB962C8B-B14F-4D97-AF65-F5344CB8AC3E}">
        <p14:creationId xmlns:p14="http://schemas.microsoft.com/office/powerpoint/2010/main" val="3150273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Pruhy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TM03090430[[fn=Pruhy]]</Template>
  <TotalTime>505</TotalTime>
  <Words>408</Words>
  <Application>Microsoft Office PowerPoint</Application>
  <PresentationFormat>Širokoúhlá obrazovka</PresentationFormat>
  <Paragraphs>55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Corbel</vt:lpstr>
      <vt:lpstr>Wingdings</vt:lpstr>
      <vt:lpstr>Pruhy</vt:lpstr>
      <vt:lpstr>Toleranční patent</vt:lpstr>
      <vt:lpstr>Nekatolíci v pobělohorské době</vt:lpstr>
      <vt:lpstr>marie terezie</vt:lpstr>
      <vt:lpstr>Josef II. </vt:lpstr>
      <vt:lpstr>Tajní evangelíci</vt:lpstr>
      <vt:lpstr>Střediska tajných evangelíků a hlavní cesty </vt:lpstr>
      <vt:lpstr>Vydání patentu 13.10. 1781</vt:lpstr>
      <vt:lpstr>Prezentace aplikace PowerPoint</vt:lpstr>
      <vt:lpstr>Přihlášení a vytvoření sboru</vt:lpstr>
      <vt:lpstr>TOLERANČNÍ SBORY</vt:lpstr>
      <vt:lpstr>Nepovolené sekty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Toleranční patent</dc:title>
  <dc:creator>Tiefenbachová, Klára</dc:creator>
  <cp:lastModifiedBy>Tiefenbachová, Klára</cp:lastModifiedBy>
  <cp:revision>37</cp:revision>
  <dcterms:created xsi:type="dcterms:W3CDTF">2021-04-03T13:56:44Z</dcterms:created>
  <dcterms:modified xsi:type="dcterms:W3CDTF">2021-04-26T15:49:51Z</dcterms:modified>
</cp:coreProperties>
</file>