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1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3DA65-ABB3-4D41-B369-3C62C0D4A568}" type="datetimeFigureOut">
              <a:rPr lang="cs-CZ" smtClean="0"/>
              <a:t>18.04.2021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2630E20A-0153-4623-9F23-4085C969CC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4562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3DA65-ABB3-4D41-B369-3C62C0D4A568}" type="datetimeFigureOut">
              <a:rPr lang="cs-CZ" smtClean="0"/>
              <a:t>18.04.2021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630E20A-0153-4623-9F23-4085C969CC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29385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3DA65-ABB3-4D41-B369-3C62C0D4A568}" type="datetimeFigureOut">
              <a:rPr lang="cs-CZ" smtClean="0"/>
              <a:t>18.04.2021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630E20A-0153-4623-9F23-4085C969CC22}" type="slidenum">
              <a:rPr lang="cs-CZ" smtClean="0"/>
              <a:t>‹#›</a:t>
            </a:fld>
            <a:endParaRPr lang="cs-CZ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099646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3DA65-ABB3-4D41-B369-3C62C0D4A568}" type="datetimeFigureOut">
              <a:rPr lang="cs-CZ" smtClean="0"/>
              <a:t>18.04.2021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630E20A-0153-4623-9F23-4085C969CC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89833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3DA65-ABB3-4D41-B369-3C62C0D4A568}" type="datetimeFigureOut">
              <a:rPr lang="cs-CZ" smtClean="0"/>
              <a:t>18.04.2021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630E20A-0153-4623-9F23-4085C969CC22}" type="slidenum">
              <a:rPr lang="cs-CZ" smtClean="0"/>
              <a:t>‹#›</a:t>
            </a:fld>
            <a:endParaRPr lang="cs-CZ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44681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3DA65-ABB3-4D41-B369-3C62C0D4A568}" type="datetimeFigureOut">
              <a:rPr lang="cs-CZ" smtClean="0"/>
              <a:t>18.04.2021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630E20A-0153-4623-9F23-4085C969CC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96606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3DA65-ABB3-4D41-B369-3C62C0D4A568}" type="datetimeFigureOut">
              <a:rPr lang="cs-CZ" smtClean="0"/>
              <a:t>18.04.2021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0E20A-0153-4623-9F23-4085C969CC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59561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3DA65-ABB3-4D41-B369-3C62C0D4A568}" type="datetimeFigureOut">
              <a:rPr lang="cs-CZ" smtClean="0"/>
              <a:t>18.04.2021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0E20A-0153-4623-9F23-4085C969CC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0299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3DA65-ABB3-4D41-B369-3C62C0D4A568}" type="datetimeFigureOut">
              <a:rPr lang="cs-CZ" smtClean="0"/>
              <a:t>18.04.2021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0E20A-0153-4623-9F23-4085C969CC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899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3DA65-ABB3-4D41-B369-3C62C0D4A568}" type="datetimeFigureOut">
              <a:rPr lang="cs-CZ" smtClean="0"/>
              <a:t>18.04.2021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630E20A-0153-4623-9F23-4085C969CC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37945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3DA65-ABB3-4D41-B369-3C62C0D4A568}" type="datetimeFigureOut">
              <a:rPr lang="cs-CZ" smtClean="0"/>
              <a:t>18.04.2021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2630E20A-0153-4623-9F23-4085C969CC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1938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3DA65-ABB3-4D41-B369-3C62C0D4A568}" type="datetimeFigureOut">
              <a:rPr lang="cs-CZ" smtClean="0"/>
              <a:t>18.04.2021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2630E20A-0153-4623-9F23-4085C969CC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6135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3DA65-ABB3-4D41-B369-3C62C0D4A568}" type="datetimeFigureOut">
              <a:rPr lang="cs-CZ" smtClean="0"/>
              <a:t>18.04.2021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0E20A-0153-4623-9F23-4085C969CC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90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3DA65-ABB3-4D41-B369-3C62C0D4A568}" type="datetimeFigureOut">
              <a:rPr lang="cs-CZ" smtClean="0"/>
              <a:t>18.04.2021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0E20A-0153-4623-9F23-4085C969CC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8237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3DA65-ABB3-4D41-B369-3C62C0D4A568}" type="datetimeFigureOut">
              <a:rPr lang="cs-CZ" smtClean="0"/>
              <a:t>18.04.2021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0E20A-0153-4623-9F23-4085C969CC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2893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3DA65-ABB3-4D41-B369-3C62C0D4A568}" type="datetimeFigureOut">
              <a:rPr lang="cs-CZ" smtClean="0"/>
              <a:t>18.04.2021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630E20A-0153-4623-9F23-4085C969CC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2835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2"/>
            <a:ext cx="2356674" cy="6853285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F3DA65-ABB3-4D41-B369-3C62C0D4A568}" type="datetimeFigureOut">
              <a:rPr lang="cs-CZ" smtClean="0"/>
              <a:t>18.04.2021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2630E20A-0153-4623-9F23-4085C969CC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401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  <p:sldLayoutId id="2147483789" r:id="rId13"/>
    <p:sldLayoutId id="2147483790" r:id="rId14"/>
    <p:sldLayoutId id="2147483791" r:id="rId15"/>
    <p:sldLayoutId id="214748379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8">
            <a:extLst>
              <a:ext uri="{FF2B5EF4-FFF2-40B4-BE49-F238E27FC236}">
                <a16:creationId xmlns:a16="http://schemas.microsoft.com/office/drawing/2014/main" id="{95FFA5E0-4C70-431D-A19D-18415F6C40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14AD2CB-40B3-45B1-92D0-3A1C2C1143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551" b="1016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BE55C11-4C41-45E4-A00F-83DEE6BB5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3632297"/>
            <a:ext cx="7527616" cy="2170389"/>
          </a:xfrm>
          <a:custGeom>
            <a:avLst/>
            <a:gdLst>
              <a:gd name="connsiteX0" fmla="*/ 0 w 7527616"/>
              <a:gd name="connsiteY0" fmla="*/ 0 h 2170389"/>
              <a:gd name="connsiteX1" fmla="*/ 85411 w 7527616"/>
              <a:gd name="connsiteY1" fmla="*/ 0 h 2170389"/>
              <a:gd name="connsiteX2" fmla="*/ 926533 w 7527616"/>
              <a:gd name="connsiteY2" fmla="*/ 0 h 2170389"/>
              <a:gd name="connsiteX3" fmla="*/ 1114264 w 7527616"/>
              <a:gd name="connsiteY3" fmla="*/ 0 h 2170389"/>
              <a:gd name="connsiteX4" fmla="*/ 6544376 w 7527616"/>
              <a:gd name="connsiteY4" fmla="*/ 0 h 2170389"/>
              <a:gd name="connsiteX5" fmla="*/ 6610082 w 7527616"/>
              <a:gd name="connsiteY5" fmla="*/ 26276 h 2170389"/>
              <a:gd name="connsiteX6" fmla="*/ 6619468 w 7527616"/>
              <a:gd name="connsiteY6" fmla="*/ 36786 h 2170389"/>
              <a:gd name="connsiteX7" fmla="*/ 7506496 w 7527616"/>
              <a:gd name="connsiteY7" fmla="*/ 1024760 h 2170389"/>
              <a:gd name="connsiteX8" fmla="*/ 7506496 w 7527616"/>
              <a:gd name="connsiteY8" fmla="*/ 1140374 h 2170389"/>
              <a:gd name="connsiteX9" fmla="*/ 6619468 w 7527616"/>
              <a:gd name="connsiteY9" fmla="*/ 2133603 h 2170389"/>
              <a:gd name="connsiteX10" fmla="*/ 6610082 w 7527616"/>
              <a:gd name="connsiteY10" fmla="*/ 2144113 h 2170389"/>
              <a:gd name="connsiteX11" fmla="*/ 6544376 w 7527616"/>
              <a:gd name="connsiteY11" fmla="*/ 2170389 h 2170389"/>
              <a:gd name="connsiteX12" fmla="*/ 1114264 w 7527616"/>
              <a:gd name="connsiteY12" fmla="*/ 2170389 h 2170389"/>
              <a:gd name="connsiteX13" fmla="*/ 926533 w 7527616"/>
              <a:gd name="connsiteY13" fmla="*/ 2170389 h 2170389"/>
              <a:gd name="connsiteX14" fmla="*/ 146150 w 7527616"/>
              <a:gd name="connsiteY14" fmla="*/ 2170389 h 2170389"/>
              <a:gd name="connsiteX15" fmla="*/ 0 w 7527616"/>
              <a:gd name="connsiteY15" fmla="*/ 2170389 h 2170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527616" h="2170389">
                <a:moveTo>
                  <a:pt x="0" y="0"/>
                </a:moveTo>
                <a:lnTo>
                  <a:pt x="85411" y="0"/>
                </a:lnTo>
                <a:cubicBezTo>
                  <a:pt x="290008" y="0"/>
                  <a:pt x="562804" y="0"/>
                  <a:pt x="926533" y="0"/>
                </a:cubicBezTo>
                <a:cubicBezTo>
                  <a:pt x="926533" y="0"/>
                  <a:pt x="926533" y="0"/>
                  <a:pt x="1114264" y="0"/>
                </a:cubicBezTo>
                <a:cubicBezTo>
                  <a:pt x="1114264" y="0"/>
                  <a:pt x="1114264" y="0"/>
                  <a:pt x="6544376" y="0"/>
                </a:cubicBezTo>
                <a:cubicBezTo>
                  <a:pt x="6567842" y="0"/>
                  <a:pt x="6591309" y="10510"/>
                  <a:pt x="6610082" y="26276"/>
                </a:cubicBezTo>
                <a:cubicBezTo>
                  <a:pt x="6614775" y="26276"/>
                  <a:pt x="6619468" y="31531"/>
                  <a:pt x="6619468" y="36786"/>
                </a:cubicBezTo>
                <a:cubicBezTo>
                  <a:pt x="6619468" y="36786"/>
                  <a:pt x="6619468" y="36786"/>
                  <a:pt x="7506496" y="1024760"/>
                </a:cubicBezTo>
                <a:cubicBezTo>
                  <a:pt x="7534656" y="1056291"/>
                  <a:pt x="7534656" y="1108843"/>
                  <a:pt x="7506496" y="1140374"/>
                </a:cubicBezTo>
                <a:cubicBezTo>
                  <a:pt x="7506496" y="1140374"/>
                  <a:pt x="7506496" y="1140374"/>
                  <a:pt x="6619468" y="2133603"/>
                </a:cubicBezTo>
                <a:cubicBezTo>
                  <a:pt x="6619468" y="2133603"/>
                  <a:pt x="6614775" y="2138858"/>
                  <a:pt x="6610082" y="2144113"/>
                </a:cubicBezTo>
                <a:cubicBezTo>
                  <a:pt x="6591309" y="2159879"/>
                  <a:pt x="6567842" y="2170389"/>
                  <a:pt x="6544376" y="2170389"/>
                </a:cubicBezTo>
                <a:cubicBezTo>
                  <a:pt x="6544376" y="2170389"/>
                  <a:pt x="6544376" y="2170389"/>
                  <a:pt x="1114264" y="2170389"/>
                </a:cubicBezTo>
                <a:cubicBezTo>
                  <a:pt x="1114264" y="2170389"/>
                  <a:pt x="1114264" y="2170389"/>
                  <a:pt x="926533" y="2170389"/>
                </a:cubicBezTo>
                <a:cubicBezTo>
                  <a:pt x="926533" y="2170389"/>
                  <a:pt x="926533" y="2170389"/>
                  <a:pt x="146150" y="2170389"/>
                </a:cubicBezTo>
                <a:lnTo>
                  <a:pt x="0" y="2170389"/>
                </a:lnTo>
                <a:close/>
              </a:path>
            </a:pathLst>
          </a:custGeom>
          <a:solidFill>
            <a:srgbClr val="572D3D">
              <a:alpha val="87843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C4AF0AA-68F4-44D4-BFCA-E0179DECB1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3733" y="3962400"/>
            <a:ext cx="5454227" cy="95891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100">
                <a:solidFill>
                  <a:srgbClr val="FEFFFF"/>
                </a:solidFill>
                <a:latin typeface="Univers" panose="020B0503020202020204" pitchFamily="34" charset="0"/>
              </a:rPr>
              <a:t>Osvícenství v českých zemích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05AAA59-A7A9-4C5F-9BF6-3592F94143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3733" y="4944531"/>
            <a:ext cx="5454227" cy="524935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FEFFFF"/>
                </a:solidFill>
              </a:rPr>
              <a:t>Michal Hořejší</a:t>
            </a:r>
          </a:p>
        </p:txBody>
      </p:sp>
    </p:spTree>
    <p:extLst>
      <p:ext uri="{BB962C8B-B14F-4D97-AF65-F5344CB8AC3E}">
        <p14:creationId xmlns:p14="http://schemas.microsoft.com/office/powerpoint/2010/main" val="19318742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71CD240-9429-4B3C-A955-73EEE9EDFF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0" y="923278"/>
            <a:ext cx="9675812" cy="4987944"/>
          </a:xfrm>
        </p:spPr>
        <p:txBody>
          <a:bodyPr/>
          <a:lstStyle/>
          <a:p>
            <a:pPr marL="0" indent="0">
              <a:buNone/>
            </a:pPr>
            <a:r>
              <a:rPr lang="cs-CZ" i="1" dirty="0">
                <a:latin typeface="Calibri" panose="020F0502020204030204" pitchFamily="34" charset="0"/>
                <a:cs typeface="Calibri" panose="020F0502020204030204" pitchFamily="34" charset="0"/>
              </a:rPr>
              <a:t>Panovník se zlobil na nevděčnou Vídeň a řekl prý veřejně: „Vidím, že obyvatelé Vídně nejsou mé matce vděčni a že nejsou nakloněni ani mně; Češi snad mě budou více milovat!“</a:t>
            </a:r>
          </a:p>
          <a:p>
            <a:pPr marL="0" indent="0">
              <a:buNone/>
            </a:pPr>
            <a:r>
              <a:rPr lang="cs-CZ" i="1" dirty="0">
                <a:latin typeface="Calibri" panose="020F0502020204030204" pitchFamily="34" charset="0"/>
                <a:cs typeface="Calibri" panose="020F0502020204030204" pitchFamily="34" charset="0"/>
              </a:rPr>
              <a:t>Přijď, panovníku, přebývej u nás, buď druhým Karlem IV.! Budeme Tě zrovna tak zbožňovati, jako naši předkové zbožňovali a milovali Karla IV.</a:t>
            </a:r>
          </a:p>
          <a:p>
            <a:pPr marL="0" indent="0">
              <a:buNone/>
            </a:pPr>
            <a:r>
              <a:rPr lang="cs-CZ" i="1" dirty="0">
                <a:latin typeface="Calibri" panose="020F0502020204030204" pitchFamily="34" charset="0"/>
                <a:cs typeface="Calibri" panose="020F0502020204030204" pitchFamily="34" charset="0"/>
              </a:rPr>
              <a:t>Josef II. nejstarší syn Marie Terezie, římský císař, následoval ve vládě po matce. Zdar mu a velká vítězství! 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[…]</a:t>
            </a:r>
          </a:p>
          <a:p>
            <a:pPr marL="0" indent="0">
              <a:buNone/>
            </a:pPr>
            <a:endParaRPr lang="cs-CZ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i="1" dirty="0">
                <a:latin typeface="Calibri" panose="020F0502020204030204" pitchFamily="34" charset="0"/>
                <a:cs typeface="Calibri" panose="020F0502020204030204" pitchFamily="34" charset="0"/>
              </a:rPr>
              <a:t>Začíná se však také jevit nespokojenost s nařízeními a tak řečenými zákony, z nichž některé jsou směšné, některé nesmyslné a surové. 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[…]</a:t>
            </a:r>
          </a:p>
          <a:p>
            <a:pPr marL="0" indent="0">
              <a:buNone/>
            </a:pPr>
            <a:r>
              <a:rPr lang="cs-CZ" i="1" dirty="0">
                <a:latin typeface="Calibri" panose="020F0502020204030204" pitchFamily="34" charset="0"/>
                <a:cs typeface="Calibri" panose="020F0502020204030204" pitchFamily="34" charset="0"/>
              </a:rPr>
              <a:t>Jaký užitek má vzniknout z toho, měří-li se tak či onak, loktem tak a tak dlouhým nebo krátkým? Malichernictví svědčí o omezenosti. Že prý se v dědičných zemích zavede rovnost. Načpak?  Což učinila příroda také všecko stejné?</a:t>
            </a:r>
          </a:p>
          <a:p>
            <a:pPr marL="0" indent="0">
              <a:buNone/>
            </a:pPr>
            <a:endParaRPr lang="cs-CZ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i="1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                                                        </a:t>
            </a:r>
            <a:r>
              <a:rPr lang="cs-CZ" dirty="0"/>
              <a:t>František Martin </a:t>
            </a:r>
            <a:r>
              <a:rPr lang="cs-CZ" dirty="0" err="1"/>
              <a:t>Pelcl</a:t>
            </a:r>
            <a:r>
              <a:rPr lang="cs-CZ" dirty="0"/>
              <a:t>, Paměti</a:t>
            </a:r>
            <a:r>
              <a:rPr lang="cs-CZ" i="1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                                                                         </a:t>
            </a:r>
          </a:p>
        </p:txBody>
      </p:sp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09C832F4-70F4-4670-81B8-880215EA01D9}"/>
              </a:ext>
            </a:extLst>
          </p:cNvPr>
          <p:cNvCxnSpPr/>
          <p:nvPr/>
        </p:nvCxnSpPr>
        <p:spPr>
          <a:xfrm>
            <a:off x="4589755" y="3071674"/>
            <a:ext cx="3275861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49111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9BD230D-0708-4782-93C2-6421485EDE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4421F77-6D11-466D-AD3E-7BC03085B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6574536" cy="1259894"/>
          </a:xfrm>
        </p:spPr>
        <p:txBody>
          <a:bodyPr>
            <a:normAutofit/>
          </a:bodyPr>
          <a:lstStyle/>
          <a:p>
            <a:r>
              <a:rPr lang="cs-CZ" dirty="0"/>
              <a:t>České osvícenství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630D25A-547E-4D17-B65E-FA2B888931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2CAF945-43E3-4551-92C2-2F75679D81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4" y="2133600"/>
            <a:ext cx="6574535" cy="37592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Josef Dobrovský (1753 – 1829)</a:t>
            </a:r>
          </a:p>
          <a:p>
            <a:r>
              <a:rPr lang="cs-CZ" dirty="0"/>
              <a:t>Z rodiny českého důstojníka, studium bohosloví a filosofie</a:t>
            </a:r>
          </a:p>
          <a:p>
            <a:r>
              <a:rPr lang="cs-CZ" dirty="0"/>
              <a:t>Vychovatel v rodině hraběte Nostice</a:t>
            </a:r>
          </a:p>
          <a:p>
            <a:r>
              <a:rPr lang="cs-CZ" dirty="0"/>
              <a:t>Podílel se na činnosti pražských společností nauk a buditelském úsilí</a:t>
            </a:r>
          </a:p>
          <a:p>
            <a:r>
              <a:rPr lang="cs-CZ" dirty="0"/>
              <a:t>Velmi obšírné dílo (jazykový a metodologický základ pro obrozeneckou vědu a literaturu)</a:t>
            </a:r>
          </a:p>
          <a:p>
            <a:r>
              <a:rPr lang="cs-CZ" dirty="0"/>
              <a:t>Reformní katolicismus – cíl náboženství morální blaženost, odmítání pověr, náboženských přežitků a fanatismu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2871F8E-115F-4389-AAE2-2FA273A083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1380" y="645106"/>
            <a:ext cx="3502871" cy="5247747"/>
          </a:xfrm>
          <a:prstGeom prst="rect">
            <a:avLst/>
          </a:prstGeom>
        </p:spPr>
      </p:pic>
      <p:sp>
        <p:nvSpPr>
          <p:cNvPr id="13" name="Freeform 11">
            <a:extLst>
              <a:ext uri="{FF2B5EF4-FFF2-40B4-BE49-F238E27FC236}">
                <a16:creationId xmlns:a16="http://schemas.microsoft.com/office/drawing/2014/main" id="{F39C56FC-EE04-4CE0-8DE2-736A201E9A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1162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9BD230D-0708-4782-93C2-6421485EDE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497BB84-51A0-42C8-AEFD-1B73CF3CC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6574536" cy="1259894"/>
          </a:xfrm>
        </p:spPr>
        <p:txBody>
          <a:bodyPr>
            <a:normAutofit/>
          </a:bodyPr>
          <a:lstStyle/>
          <a:p>
            <a:r>
              <a:rPr lang="cs-CZ" dirty="0"/>
              <a:t>České osvícenství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630D25A-547E-4D17-B65E-FA2B888931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4B95FFD-9475-49D8-9368-475CA1E18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457" y="1657350"/>
            <a:ext cx="6575303" cy="4399125"/>
          </a:xfr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cs-CZ" b="1" dirty="0"/>
              <a:t>Bernard </a:t>
            </a:r>
            <a:r>
              <a:rPr lang="cs-CZ" b="1" dirty="0" err="1"/>
              <a:t>Bolzano</a:t>
            </a:r>
            <a:r>
              <a:rPr lang="cs-CZ" b="1" dirty="0"/>
              <a:t> (5 .10. 1781 – 18.12. 1848)</a:t>
            </a:r>
          </a:p>
          <a:p>
            <a:pPr>
              <a:lnSpc>
                <a:spcPct val="90000"/>
              </a:lnSpc>
            </a:pPr>
            <a:r>
              <a:rPr lang="cs-CZ" dirty="0"/>
              <a:t>Filosof, matematik, logik a sociální myslitel konce českého osvícenství</a:t>
            </a:r>
          </a:p>
          <a:p>
            <a:pPr>
              <a:lnSpc>
                <a:spcPct val="90000"/>
              </a:lnSpc>
            </a:pPr>
            <a:r>
              <a:rPr lang="cs-CZ" dirty="0"/>
              <a:t>Původ, české prostředí</a:t>
            </a:r>
          </a:p>
          <a:p>
            <a:pPr>
              <a:lnSpc>
                <a:spcPct val="90000"/>
              </a:lnSpc>
            </a:pPr>
            <a:r>
              <a:rPr lang="cs-CZ" dirty="0"/>
              <a:t>Pražská univerzita – po vystudování přednášel, nelibost (stále kritičtější obsah přednášek) – odvolán, vyšetřován jako kacíř (záchrana Dobrovský) – venkov</a:t>
            </a:r>
          </a:p>
          <a:p>
            <a:pPr>
              <a:lnSpc>
                <a:spcPct val="90000"/>
              </a:lnSpc>
            </a:pPr>
            <a:r>
              <a:rPr lang="cs-CZ" dirty="0"/>
              <a:t>Jak objektivně poznávat, na základě poznání vybudovat vládu člověka nad věcmi přírodou, jak pomocí poznání změnit samu společnost</a:t>
            </a:r>
          </a:p>
          <a:p>
            <a:pPr>
              <a:lnSpc>
                <a:spcPct val="90000"/>
              </a:lnSpc>
            </a:pPr>
            <a:r>
              <a:rPr lang="cs-CZ" i="1" dirty="0"/>
              <a:t>O nejlepším státě, myšlenky přítele lidstva o nejúčelnějším uspořádání občanské společnosti</a:t>
            </a:r>
            <a:r>
              <a:rPr lang="cs-CZ" dirty="0"/>
              <a:t> – sociální utopie, důraz na osvětu, lidstvo jeden velký stát (blaho celku), místy až naivní ale významné pro důraz na osvětu a společenskou sféru</a:t>
            </a:r>
            <a:endParaRPr lang="cs-CZ" i="1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C8408A1-FAB3-4720-87B9-32B54EC8A3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2088" y="811291"/>
            <a:ext cx="3981455" cy="4915376"/>
          </a:xfrm>
          <a:prstGeom prst="rect">
            <a:avLst/>
          </a:prstGeom>
        </p:spPr>
      </p:pic>
      <p:sp>
        <p:nvSpPr>
          <p:cNvPr id="13" name="Freeform 11">
            <a:extLst>
              <a:ext uri="{FF2B5EF4-FFF2-40B4-BE49-F238E27FC236}">
                <a16:creationId xmlns:a16="http://schemas.microsoft.com/office/drawing/2014/main" id="{F39C56FC-EE04-4CE0-8DE2-736A201E9A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075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702628A-99CA-4D2D-B6A1-FBEE815DB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1146" y="328474"/>
            <a:ext cx="9773466" cy="55827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i="1" dirty="0">
                <a:latin typeface="Calibri" panose="020F0502020204030204" pitchFamily="34" charset="0"/>
                <a:cs typeface="Calibri" panose="020F0502020204030204" pitchFamily="34" charset="0"/>
              </a:rPr>
              <a:t>Z této zásady plyne, že pokládám za vlastní občany státu:</a:t>
            </a:r>
          </a:p>
          <a:p>
            <a:pPr>
              <a:buAutoNum type="arabicPeriod"/>
            </a:pPr>
            <a:r>
              <a:rPr lang="cs-CZ" i="1" dirty="0">
                <a:latin typeface="Calibri" panose="020F0502020204030204" pitchFamily="34" charset="0"/>
                <a:cs typeface="Calibri" panose="020F0502020204030204" pitchFamily="34" charset="0"/>
              </a:rPr>
              <a:t>Všechny, kdo sami žádají, aby za občany byli pokládáni, a poslušnost státním zákonům nejen slibují, ale opravňují také k naději, že tomuto slibu dostojí</a:t>
            </a:r>
          </a:p>
          <a:p>
            <a:pPr>
              <a:buAutoNum type="arabicPeriod"/>
            </a:pPr>
            <a:r>
              <a:rPr lang="cs-CZ" i="1" dirty="0">
                <a:latin typeface="Calibri" panose="020F0502020204030204" pitchFamily="34" charset="0"/>
                <a:cs typeface="Calibri" panose="020F0502020204030204" pitchFamily="34" charset="0"/>
              </a:rPr>
              <a:t>Také jejich děti do věku, kdy dospějí a kdy – podobně jak je to předepsáno v některých náboženských společnostech – veřejně prohlásí, chtějí-li v tomto svazku setrvat; v tom případě učiní slib poslušnosti zákonům.</a:t>
            </a:r>
          </a:p>
          <a:p>
            <a:pPr marL="0" indent="0">
              <a:buNone/>
            </a:pPr>
            <a:endParaRPr lang="cs-CZ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i="1" dirty="0">
                <a:latin typeface="Calibri" panose="020F0502020204030204" pitchFamily="34" charset="0"/>
                <a:cs typeface="Calibri" panose="020F0502020204030204" pitchFamily="34" charset="0"/>
              </a:rPr>
              <a:t>I cizinec ve státě trpěný musí tedy poslouchat aspoň ty jeho zákony, které musí poslouchat každý, aby nebyl na škodu státu.</a:t>
            </a:r>
          </a:p>
          <a:p>
            <a:pPr marL="0" indent="0">
              <a:buNone/>
            </a:pPr>
            <a:endParaRPr lang="cs-CZ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i="1" dirty="0">
                <a:latin typeface="Calibri" panose="020F0502020204030204" pitchFamily="34" charset="0"/>
                <a:cs typeface="Calibri" panose="020F0502020204030204" pitchFamily="34" charset="0"/>
              </a:rPr>
              <a:t>Doufám však, že přijde čas, kdy se celý lidský rod bude pokládat za jednotu, za celek, v němž každý jednotlivec bude vázán, aby se aspoň v některých věcech řídil tím, co mu bude známo jako vůle celku, a že bude také možné přidržet jej v případě nutnosti i násilím k plnění těchto povinností. To bych vyjádřil tak, že celé lidstvo je jedním státem.</a:t>
            </a:r>
          </a:p>
          <a:p>
            <a:pPr marL="0" indent="0">
              <a:buNone/>
            </a:pPr>
            <a:endParaRPr lang="cs-CZ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i="1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                                               </a:t>
            </a:r>
            <a:r>
              <a:rPr lang="cs-CZ" dirty="0">
                <a:cs typeface="Calibri" panose="020F0502020204030204" pitchFamily="34" charset="0"/>
              </a:rPr>
              <a:t>Bernard </a:t>
            </a:r>
            <a:r>
              <a:rPr lang="cs-CZ" dirty="0" err="1">
                <a:cs typeface="Calibri" panose="020F0502020204030204" pitchFamily="34" charset="0"/>
              </a:rPr>
              <a:t>Bolzano</a:t>
            </a:r>
            <a:r>
              <a:rPr lang="cs-CZ" dirty="0">
                <a:cs typeface="Calibri" panose="020F0502020204030204" pitchFamily="34" charset="0"/>
              </a:rPr>
              <a:t>, O nejlepším státě</a:t>
            </a:r>
            <a:endParaRPr lang="cs-CZ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324DA0A9-F4B6-489F-866C-C2231C9207BC}"/>
              </a:ext>
            </a:extLst>
          </p:cNvPr>
          <p:cNvCxnSpPr/>
          <p:nvPr/>
        </p:nvCxnSpPr>
        <p:spPr>
          <a:xfrm>
            <a:off x="3382392" y="3586579"/>
            <a:ext cx="5672831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77796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A5ACF3-D1C4-453F-9AEF-CC56A3AB9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Odpůrci osvícenství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041AF0A-7F6A-4249-8959-E6E0BA2165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713389"/>
            <a:ext cx="8915400" cy="4882719"/>
          </a:xfrm>
        </p:spPr>
        <p:txBody>
          <a:bodyPr/>
          <a:lstStyle/>
          <a:p>
            <a:r>
              <a:rPr lang="cs-CZ" dirty="0"/>
              <a:t>Idea autonomie lidského subjektu, víra v osvobození člověka vlastními silami, požadavek začlenění církve X křesťanská tradice</a:t>
            </a:r>
          </a:p>
          <a:p>
            <a:r>
              <a:rPr lang="cs-CZ" dirty="0"/>
              <a:t>Konzervatismus</a:t>
            </a:r>
          </a:p>
          <a:p>
            <a:r>
              <a:rPr lang="cs-CZ" dirty="0"/>
              <a:t>Pražští </a:t>
            </a:r>
            <a:r>
              <a:rPr lang="cs-CZ" dirty="0" err="1"/>
              <a:t>Hiberni</a:t>
            </a:r>
            <a:r>
              <a:rPr lang="cs-CZ" dirty="0"/>
              <a:t> (Irové) – irský zápas o národní práva – ostřejší porozumění pro tradiční hodnoty křesťanského myšlení</a:t>
            </a:r>
          </a:p>
          <a:p>
            <a:r>
              <a:rPr lang="cs-CZ" dirty="0"/>
              <a:t>Konzervativní autoři i mezi Jezuity</a:t>
            </a:r>
          </a:p>
          <a:p>
            <a:r>
              <a:rPr lang="cs-CZ" dirty="0"/>
              <a:t>Spisy konzervativních autorů psány klidně, nejsou přímo narážky n místní poměry</a:t>
            </a:r>
          </a:p>
          <a:p>
            <a:r>
              <a:rPr lang="cs-CZ" dirty="0"/>
              <a:t>1786 – zrušen </a:t>
            </a:r>
            <a:r>
              <a:rPr lang="cs-CZ" dirty="0" err="1"/>
              <a:t>hibernský</a:t>
            </a:r>
            <a:r>
              <a:rPr lang="cs-CZ" dirty="0"/>
              <a:t> klášter – poslední útočiště scholastiky</a:t>
            </a:r>
          </a:p>
        </p:txBody>
      </p:sp>
    </p:spTree>
    <p:extLst>
      <p:ext uri="{BB962C8B-B14F-4D97-AF65-F5344CB8AC3E}">
        <p14:creationId xmlns:p14="http://schemas.microsoft.com/office/powerpoint/2010/main" val="33069115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783254A-6FE3-4C55-B05B-DF129B89CD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06967" y="1742982"/>
            <a:ext cx="8915400" cy="42139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1" dirty="0"/>
              <a:t>Zdroje: </a:t>
            </a:r>
          </a:p>
          <a:p>
            <a:pPr marL="0" indent="0">
              <a:buNone/>
            </a:pPr>
            <a:r>
              <a:rPr lang="cs-CZ" dirty="0"/>
              <a:t>Black, Jeremy, Evropa osmnáctého století, Praha 2003</a:t>
            </a:r>
          </a:p>
          <a:p>
            <a:pPr marL="0" indent="0">
              <a:buNone/>
            </a:pPr>
            <a:r>
              <a:rPr lang="cs-CZ" dirty="0"/>
              <a:t>Černý, Jiří – Pán, Jan (</a:t>
            </a:r>
            <a:r>
              <a:rPr lang="cs-CZ" dirty="0" err="1"/>
              <a:t>edd</a:t>
            </a:r>
            <a:r>
              <a:rPr lang="cs-CZ" dirty="0"/>
              <a:t>.), František Martin </a:t>
            </a:r>
            <a:r>
              <a:rPr lang="cs-CZ" dirty="0" err="1"/>
              <a:t>Pelcl</a:t>
            </a:r>
            <a:r>
              <a:rPr lang="cs-CZ" dirty="0"/>
              <a:t>, Paměti, Praha 1956</a:t>
            </a:r>
          </a:p>
          <a:p>
            <a:pPr marL="0" indent="0">
              <a:buNone/>
            </a:pPr>
            <a:r>
              <a:rPr lang="cs-CZ" dirty="0"/>
              <a:t>Halada, Jan, Osvícenství – věk rozumu, Praha 1984</a:t>
            </a:r>
          </a:p>
          <a:p>
            <a:pPr marL="0" indent="0">
              <a:buNone/>
            </a:pPr>
            <a:r>
              <a:rPr lang="cs-CZ" dirty="0" err="1"/>
              <a:t>Sousedík</a:t>
            </a:r>
            <a:r>
              <a:rPr lang="cs-CZ" dirty="0"/>
              <a:t>, Stanislav, Filosofie v českých zemích mezi středověkem a osvícenstvím, Praha 1997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126002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733924-FA4B-4930-9785-071618BC1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1636" y="4548040"/>
            <a:ext cx="6675361" cy="1479898"/>
          </a:xfrm>
        </p:spPr>
        <p:txBody>
          <a:bodyPr>
            <a:noAutofit/>
          </a:bodyPr>
          <a:lstStyle/>
          <a:p>
            <a:r>
              <a:rPr lang="cs-CZ" sz="4800" dirty="0">
                <a:solidFill>
                  <a:srgbClr val="FF0000"/>
                </a:solidFill>
              </a:rPr>
              <a:t>Děkuji za pozornost!</a:t>
            </a:r>
          </a:p>
        </p:txBody>
      </p:sp>
    </p:spTree>
    <p:extLst>
      <p:ext uri="{BB962C8B-B14F-4D97-AF65-F5344CB8AC3E}">
        <p14:creationId xmlns:p14="http://schemas.microsoft.com/office/powerpoint/2010/main" val="8024038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AD3FB61-6AE9-4485-BE50-6A67D1BBD5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315C98F-1CCA-4D5A-A03F-29B4BED6C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36169" y="228600"/>
            <a:ext cx="2851523" cy="6638625"/>
            <a:chOff x="2487613" y="285750"/>
            <a:chExt cx="2428875" cy="5654676"/>
          </a:xfrm>
        </p:grpSpPr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8456C65E-3C59-4D40-864F-2A31AF2CC6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2C3C90EF-2E9B-44A4-AB78-BEBD307C37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48E12179-609D-4AF7-96BF-E828E58523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E008B167-7073-455A-9573-FBDDF23F7C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9FC9F31E-3F8D-4B62-87C7-BBBD035E40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id="{84F10612-C7D6-428E-9148-D931DFB237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id="{043D6C36-269F-44CF-B0F2-349C664548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6C168F67-740E-466B-8BDA-26A6F2B7FE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19">
              <a:extLst>
                <a:ext uri="{FF2B5EF4-FFF2-40B4-BE49-F238E27FC236}">
                  <a16:creationId xmlns:a16="http://schemas.microsoft.com/office/drawing/2014/main" id="{CF2E0909-CFBD-4E94-BEEA-9B6DF1DFBF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20">
              <a:extLst>
                <a:ext uri="{FF2B5EF4-FFF2-40B4-BE49-F238E27FC236}">
                  <a16:creationId xmlns:a16="http://schemas.microsoft.com/office/drawing/2014/main" id="{5B8BB545-FACB-4642-8938-14D8CD7920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" name="Freeform 21">
              <a:extLst>
                <a:ext uri="{FF2B5EF4-FFF2-40B4-BE49-F238E27FC236}">
                  <a16:creationId xmlns:a16="http://schemas.microsoft.com/office/drawing/2014/main" id="{E36904FB-4D24-4290-AD83-449182E6D0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4" name="Freeform 22">
              <a:extLst>
                <a:ext uri="{FF2B5EF4-FFF2-40B4-BE49-F238E27FC236}">
                  <a16:creationId xmlns:a16="http://schemas.microsoft.com/office/drawing/2014/main" id="{F68AFD49-42C0-402C-8593-37AC0754F0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8C1A257-22D4-41EF-AF6A-CF2D5A1DCD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77117" y="-786"/>
            <a:ext cx="2356675" cy="6854040"/>
            <a:chOff x="6627813" y="194833"/>
            <a:chExt cx="1952625" cy="5678918"/>
          </a:xfrm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95A189A6-9285-450E-9B7E-80B2D590B1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28">
              <a:extLst>
                <a:ext uri="{FF2B5EF4-FFF2-40B4-BE49-F238E27FC236}">
                  <a16:creationId xmlns:a16="http://schemas.microsoft.com/office/drawing/2014/main" id="{D59B349F-5A32-4504-9284-1BE405A5CA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id="{79CEC7EC-900E-4C58-9230-308D5E4F5E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DC40C46F-A374-45DD-8616-ABBFD1F609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75A53528-B55E-4DEA-8E5D-041E3F2A87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E33C2044-55CC-4D24-83D6-56DA2A4D9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7FE42B80-0325-42E2-A066-69C44DD359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A0F3EB45-3286-4ACF-B3E0-E3C8CF23F7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DABF753A-353D-49D9-8111-08D35B7A62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52FED251-392F-4094-8F4A-371A795ED3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7" name="Freeform 37">
              <a:extLst>
                <a:ext uri="{FF2B5EF4-FFF2-40B4-BE49-F238E27FC236}">
                  <a16:creationId xmlns:a16="http://schemas.microsoft.com/office/drawing/2014/main" id="{82082796-8C4C-405B-9F59-11B4223D6E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8358644C-7384-41C4-978E-1125B9BF85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BAB57E42-A343-40EB-ACF0-500AC073C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3096" y="624110"/>
            <a:ext cx="5021516" cy="1280890"/>
          </a:xfrm>
        </p:spPr>
        <p:txBody>
          <a:bodyPr>
            <a:normAutofit/>
          </a:bodyPr>
          <a:lstStyle/>
          <a:p>
            <a:r>
              <a:rPr lang="cs-CZ" sz="4000" dirty="0"/>
              <a:t>Osvícenství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2EADA03-68B4-4283-85DE-48683AEDC1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35436"/>
          <a:stretch/>
        </p:blipFill>
        <p:spPr>
          <a:xfrm>
            <a:off x="-2650" y="10"/>
            <a:ext cx="4646985" cy="3428990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17E39382-3BDF-4F54-8585-82ACB0EE3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5704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2" name="Freeform 11">
            <a:extLst>
              <a:ext uri="{FF2B5EF4-FFF2-40B4-BE49-F238E27FC236}">
                <a16:creationId xmlns:a16="http://schemas.microsoft.com/office/drawing/2014/main" id="{06E7B50D-4267-4B64-A59B-48EA8221E3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4645704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3AE6B9E-1753-4D82-AD79-297C283D87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378" r="2" b="51379"/>
          <a:stretch/>
        </p:blipFill>
        <p:spPr>
          <a:xfrm>
            <a:off x="-1552" y="3429000"/>
            <a:ext cx="4646985" cy="3429000"/>
          </a:xfrm>
          <a:prstGeom prst="rect">
            <a:avLst/>
          </a:prstGeom>
        </p:spPr>
      </p:pic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B7A81025-7EA9-493C-A8AA-C2443AD280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  <a:endCxn id="33" idx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16934" y="3429000"/>
            <a:ext cx="4662638" cy="0"/>
          </a:xfrm>
          <a:prstGeom prst="line">
            <a:avLst/>
          </a:prstGeom>
          <a:ln w="508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424B56F-57DB-4B1D-9F1C-2E8F4AA772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1717" y="1905000"/>
            <a:ext cx="5781685" cy="4598796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cs-CZ" dirty="0"/>
              <a:t>Původ v myšlení renesance a 17. století  (Descartes, Newton)</a:t>
            </a:r>
          </a:p>
          <a:p>
            <a:pPr>
              <a:lnSpc>
                <a:spcPct val="90000"/>
              </a:lnSpc>
            </a:pPr>
            <a:r>
              <a:rPr lang="cs-CZ" dirty="0"/>
              <a:t>Spíše tendence než hnutí</a:t>
            </a:r>
          </a:p>
          <a:p>
            <a:pPr>
              <a:lnSpc>
                <a:spcPct val="90000"/>
              </a:lnSpc>
            </a:pPr>
            <a:r>
              <a:rPr lang="cs-CZ" dirty="0"/>
              <a:t>Kritické zkoumání, používání rozumu, zpochybňování různých mínění a vžitých postupů, humanismus, člověk jako sociální tvor, důraz na vzdělání</a:t>
            </a:r>
          </a:p>
          <a:p>
            <a:pPr>
              <a:lnSpc>
                <a:spcPct val="90000"/>
              </a:lnSpc>
            </a:pPr>
            <a:r>
              <a:rPr lang="cs-CZ" dirty="0"/>
              <a:t>Velká diverzita mezi různými zeměmi i autory, nevyhraněnost a pestrost silou</a:t>
            </a:r>
          </a:p>
          <a:p>
            <a:pPr>
              <a:lnSpc>
                <a:spcPct val="90000"/>
              </a:lnSpc>
            </a:pPr>
            <a:r>
              <a:rPr lang="cs-CZ" dirty="0"/>
              <a:t>Touha společnost osvítit nikoli revolucionizovat</a:t>
            </a:r>
          </a:p>
          <a:p>
            <a:pPr>
              <a:lnSpc>
                <a:spcPct val="90000"/>
              </a:lnSpc>
            </a:pPr>
            <a:r>
              <a:rPr lang="cs-CZ" dirty="0"/>
              <a:t>Spravedlivá vláda, dodržování zákonů, antiklerikalismus</a:t>
            </a:r>
          </a:p>
          <a:p>
            <a:pPr>
              <a:lnSpc>
                <a:spcPct val="90000"/>
              </a:lnSpc>
            </a:pPr>
            <a:r>
              <a:rPr lang="cs-CZ" dirty="0" err="1"/>
              <a:t>Aufklärung</a:t>
            </a:r>
            <a:r>
              <a:rPr lang="cs-CZ" dirty="0"/>
              <a:t> (Kant) tvůrčí úloha monarchy, velký vliv vlády, absence antiklerikalismu</a:t>
            </a:r>
          </a:p>
          <a:p>
            <a:pPr>
              <a:lnSpc>
                <a:spcPct val="90000"/>
              </a:lnSpc>
            </a:pPr>
            <a:r>
              <a:rPr lang="cs-CZ" dirty="0"/>
              <a:t>Důležitost knih</a:t>
            </a:r>
          </a:p>
          <a:p>
            <a:pPr>
              <a:lnSpc>
                <a:spcPct val="90000"/>
              </a:lnSpc>
            </a:pP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9030983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38C127-C279-49C7-9594-D541A393B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Pronikání do českých zemí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1EF90B4-BF3D-4D9A-82FB-5816DE7C26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2925" y="1811045"/>
            <a:ext cx="8915400" cy="4517428"/>
          </a:xfrm>
        </p:spPr>
        <p:txBody>
          <a:bodyPr/>
          <a:lstStyle/>
          <a:p>
            <a:r>
              <a:rPr lang="cs-CZ" dirty="0"/>
              <a:t>Přelom 17. a 18. století u nás výrazně církevní ráz filosofie</a:t>
            </a:r>
          </a:p>
          <a:p>
            <a:r>
              <a:rPr lang="cs-CZ" dirty="0"/>
              <a:t>Neexistence laické (aristokracie a měšťanstvo) vrstvy – není průbojný nositel nových filosofických snah</a:t>
            </a:r>
          </a:p>
          <a:p>
            <a:r>
              <a:rPr lang="cs-CZ" dirty="0"/>
              <a:t>Tón udávali Jezuité, opatrné stanovisko</a:t>
            </a:r>
          </a:p>
          <a:p>
            <a:r>
              <a:rPr lang="cs-CZ" dirty="0"/>
              <a:t>X osvícenská tendence podřídit církev světské moci, existence nezávislá na náboženské autoritě</a:t>
            </a:r>
          </a:p>
          <a:p>
            <a:r>
              <a:rPr lang="cs-CZ" dirty="0"/>
              <a:t>Nejednotný postup osvícenství k náboženství – v umírněné verzi došla osvícenecká filosofie i do českých zemí</a:t>
            </a:r>
          </a:p>
          <a:p>
            <a:r>
              <a:rPr lang="cs-CZ" dirty="0"/>
              <a:t>Piaristé – zpochybnění scholastického Tomismu -&gt; obrácení se mimo filosofii (</a:t>
            </a:r>
            <a:r>
              <a:rPr lang="cs-CZ" dirty="0" err="1"/>
              <a:t>Gelasius</a:t>
            </a:r>
            <a:r>
              <a:rPr lang="cs-CZ" dirty="0"/>
              <a:t> </a:t>
            </a:r>
            <a:r>
              <a:rPr lang="cs-CZ" dirty="0" err="1"/>
              <a:t>Dobner</a:t>
            </a:r>
            <a:r>
              <a:rPr lang="cs-CZ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24390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5D5EC6-2C71-464E-84BD-DAA0B3C56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První ohlasy osvícenství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7B2DF00-9FEE-4F89-B0F4-6633FD2F76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Petr </a:t>
            </a:r>
            <a:r>
              <a:rPr lang="cs-CZ" dirty="0" err="1"/>
              <a:t>Guttlaw</a:t>
            </a:r>
            <a:r>
              <a:rPr lang="cs-CZ" dirty="0"/>
              <a:t> – atomistická teorie X církevní dogma (Aristotelismus) – oslabení náboženské autority</a:t>
            </a:r>
          </a:p>
          <a:p>
            <a:r>
              <a:rPr lang="cs-CZ" dirty="0" err="1"/>
              <a:t>Wolter</a:t>
            </a:r>
            <a:r>
              <a:rPr lang="cs-CZ" dirty="0"/>
              <a:t> </a:t>
            </a:r>
            <a:r>
              <a:rPr lang="cs-CZ" dirty="0" err="1"/>
              <a:t>Shoppen</a:t>
            </a:r>
            <a:r>
              <a:rPr lang="cs-CZ" dirty="0"/>
              <a:t> – </a:t>
            </a:r>
            <a:r>
              <a:rPr lang="cs-CZ" dirty="0" err="1"/>
              <a:t>karteziánství</a:t>
            </a:r>
            <a:r>
              <a:rPr lang="cs-CZ" dirty="0"/>
              <a:t>, eklekticismus – vybrat z nového i starého to cenné a spojit to v přijatelný celek</a:t>
            </a:r>
          </a:p>
          <a:p>
            <a:r>
              <a:rPr lang="cs-CZ" dirty="0"/>
              <a:t>Antonín </a:t>
            </a:r>
            <a:r>
              <a:rPr lang="cs-CZ" dirty="0" err="1"/>
              <a:t>Klackstein</a:t>
            </a:r>
            <a:r>
              <a:rPr lang="cs-CZ" dirty="0"/>
              <a:t> – dějepis filosofie – navazoval na moderní protestantské pojetí, nikoli na středověk</a:t>
            </a:r>
          </a:p>
          <a:p>
            <a:r>
              <a:rPr lang="cs-CZ" dirty="0"/>
              <a:t>Málo výrazné, nemají bezprostředního pokračování</a:t>
            </a:r>
          </a:p>
        </p:txBody>
      </p:sp>
    </p:spTree>
    <p:extLst>
      <p:ext uri="{BB962C8B-B14F-4D97-AF65-F5344CB8AC3E}">
        <p14:creationId xmlns:p14="http://schemas.microsoft.com/office/powerpoint/2010/main" val="36629182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9C0E7D-DB96-4EC2-876E-29E07DFA5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Wolffiánství</a:t>
            </a:r>
            <a:r>
              <a:rPr lang="cs-CZ" dirty="0"/>
              <a:t> v českých zemích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998EE30-E369-4243-B916-0ECB7C9EE2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787370"/>
            <a:ext cx="8915400" cy="4719961"/>
          </a:xfrm>
        </p:spPr>
        <p:txBody>
          <a:bodyPr/>
          <a:lstStyle/>
          <a:p>
            <a:r>
              <a:rPr lang="cs-CZ" dirty="0"/>
              <a:t>Christian </a:t>
            </a:r>
            <a:r>
              <a:rPr lang="cs-CZ" dirty="0" err="1"/>
              <a:t>Wolff</a:t>
            </a:r>
            <a:r>
              <a:rPr lang="cs-CZ" dirty="0"/>
              <a:t> (*1679 Vratislav) – 1707 profesorem filosofie na univerzitě v Halle (1723 nucen opustit), návrat 1740 umožněn Fridrichem II.</a:t>
            </a:r>
          </a:p>
          <a:p>
            <a:r>
              <a:rPr lang="cs-CZ" dirty="0"/>
              <a:t>Osvícenská </a:t>
            </a:r>
            <a:r>
              <a:rPr lang="cs-CZ" dirty="0" err="1"/>
              <a:t>theologie</a:t>
            </a:r>
            <a:r>
              <a:rPr lang="cs-CZ" dirty="0"/>
              <a:t> – snaha objasnit pravdy víry rozumem, ponechat něco „pouhé víře“</a:t>
            </a:r>
          </a:p>
          <a:p>
            <a:r>
              <a:rPr lang="cs-CZ" dirty="0"/>
              <a:t>Tápající jezuité – možnost východiska (Antonín </a:t>
            </a:r>
            <a:r>
              <a:rPr lang="cs-CZ" dirty="0" err="1"/>
              <a:t>Ball</a:t>
            </a:r>
            <a:r>
              <a:rPr lang="cs-CZ" dirty="0"/>
              <a:t>, Kašpar </a:t>
            </a:r>
            <a:r>
              <a:rPr lang="cs-CZ" dirty="0" err="1"/>
              <a:t>Sagner</a:t>
            </a:r>
            <a:r>
              <a:rPr lang="cs-CZ" dirty="0"/>
              <a:t> – </a:t>
            </a:r>
            <a:r>
              <a:rPr lang="cs-CZ" dirty="0" err="1"/>
              <a:t>Institutiones</a:t>
            </a:r>
            <a:r>
              <a:rPr lang="cs-CZ" dirty="0"/>
              <a:t> </a:t>
            </a:r>
            <a:r>
              <a:rPr lang="cs-CZ" dirty="0" err="1"/>
              <a:t>philosphicae</a:t>
            </a:r>
            <a:r>
              <a:rPr lang="cs-CZ" dirty="0"/>
              <a:t>)</a:t>
            </a:r>
          </a:p>
          <a:p>
            <a:r>
              <a:rPr lang="cs-CZ" dirty="0" err="1"/>
              <a:t>Wolffovská</a:t>
            </a:r>
            <a:r>
              <a:rPr lang="cs-CZ" dirty="0"/>
              <a:t> filosofie v mírně pozměněné podobě (z </a:t>
            </a:r>
            <a:r>
              <a:rPr lang="cs-CZ" dirty="0" err="1"/>
              <a:t>theologického</a:t>
            </a:r>
            <a:r>
              <a:rPr lang="cs-CZ" dirty="0"/>
              <a:t> hlediska žádoucí) až do vlády Josefa II.</a:t>
            </a:r>
          </a:p>
          <a:p>
            <a:r>
              <a:rPr lang="cs-CZ" dirty="0"/>
              <a:t>Přirozenoprávní nauka (Osvícenská X scholastická) – mravní normy lze poznat s přihlédnutím k přirozené povaze člověka rozumem</a:t>
            </a:r>
          </a:p>
          <a:p>
            <a:r>
              <a:rPr lang="cs-CZ" dirty="0"/>
              <a:t>Přenesení těžiště etických nauk z </a:t>
            </a:r>
            <a:r>
              <a:rPr lang="cs-CZ" dirty="0" err="1"/>
              <a:t>theologické</a:t>
            </a:r>
            <a:r>
              <a:rPr lang="cs-CZ" dirty="0"/>
              <a:t> fakulty na filozofickou </a:t>
            </a:r>
          </a:p>
        </p:txBody>
      </p:sp>
    </p:spTree>
    <p:extLst>
      <p:ext uri="{BB962C8B-B14F-4D97-AF65-F5344CB8AC3E}">
        <p14:creationId xmlns:p14="http://schemas.microsoft.com/office/powerpoint/2010/main" val="772025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700B6F-4BF8-4530-86B6-6A6868226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České osvícenství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18DBE87-0914-4364-9F03-7F2386C2CD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2925" y="1540188"/>
            <a:ext cx="9010190" cy="5029287"/>
          </a:xfrm>
        </p:spPr>
        <p:txBody>
          <a:bodyPr/>
          <a:lstStyle/>
          <a:p>
            <a:r>
              <a:rPr lang="cs-CZ" dirty="0"/>
              <a:t>Celková politická a ekonomická situace Rakouska</a:t>
            </a:r>
          </a:p>
          <a:p>
            <a:r>
              <a:rPr lang="cs-CZ" dirty="0"/>
              <a:t>Brzdí ho jak silný vliv církve tak slabost měšťanstva (vývoj v buržoazii)</a:t>
            </a:r>
          </a:p>
          <a:p>
            <a:r>
              <a:rPr lang="cs-CZ" dirty="0"/>
              <a:t>Není materialisticky a ateisticky zaměřené</a:t>
            </a:r>
          </a:p>
          <a:p>
            <a:r>
              <a:rPr lang="cs-CZ" dirty="0"/>
              <a:t>Osvícenská kritika se u nás uplatnila především v jazykovém a historickém bádání, i přírodní vědy, méně ve filozofii, ekonomice</a:t>
            </a:r>
          </a:p>
          <a:p>
            <a:r>
              <a:rPr lang="cs-CZ" dirty="0"/>
              <a:t>Projevují se zájmy české aristokracie, tak měšťanstva</a:t>
            </a:r>
          </a:p>
          <a:p>
            <a:r>
              <a:rPr lang="cs-CZ" dirty="0"/>
              <a:t>Francouzští osvícenci známi hlavně šlechtě (</a:t>
            </a:r>
            <a:r>
              <a:rPr lang="cs-CZ" dirty="0" err="1"/>
              <a:t>Montesqieu</a:t>
            </a:r>
            <a:r>
              <a:rPr lang="cs-CZ" dirty="0"/>
              <a:t>, Voltaire, Rousseau)</a:t>
            </a:r>
          </a:p>
          <a:p>
            <a:r>
              <a:rPr lang="cs-CZ" dirty="0"/>
              <a:t>Během Velké Francouzské revoluce odklon od osvícenských idejí</a:t>
            </a:r>
          </a:p>
          <a:p>
            <a:r>
              <a:rPr lang="cs-CZ" dirty="0"/>
              <a:t>Osvícenské salony (</a:t>
            </a:r>
            <a:r>
              <a:rPr lang="cs-CZ" dirty="0" err="1"/>
              <a:t>Fürstenberkův</a:t>
            </a:r>
            <a:r>
              <a:rPr lang="cs-CZ" dirty="0"/>
              <a:t> a Nosticův) – četla se díla osvícenců, diskutovalo se, knihovny</a:t>
            </a:r>
          </a:p>
          <a:p>
            <a:r>
              <a:rPr lang="cs-CZ" dirty="0"/>
              <a:t>Mnozí osvícenští myslitelé patřili k Zednářům (Ignác </a:t>
            </a:r>
            <a:r>
              <a:rPr lang="cs-CZ" dirty="0" err="1"/>
              <a:t>Cornova</a:t>
            </a:r>
            <a:r>
              <a:rPr lang="cs-CZ" dirty="0"/>
              <a:t>)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904141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DE1C57-6221-4C37-B567-B3D52CC30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České osvícenství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B8EDC75-8651-4DE7-98A1-F9D1A0E2BC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438183"/>
            <a:ext cx="8915400" cy="5291091"/>
          </a:xfrm>
        </p:spPr>
        <p:txBody>
          <a:bodyPr/>
          <a:lstStyle/>
          <a:p>
            <a:pPr marL="0" indent="0">
              <a:buNone/>
            </a:pPr>
            <a:r>
              <a:rPr lang="cs-CZ" sz="2000" b="1" dirty="0"/>
              <a:t>Ignác Born (1742 – 1791</a:t>
            </a:r>
            <a:r>
              <a:rPr lang="cs-CZ" dirty="0"/>
              <a:t>)</a:t>
            </a:r>
          </a:p>
          <a:p>
            <a:r>
              <a:rPr lang="cs-CZ" dirty="0"/>
              <a:t>Ex-jezuita, věnuje se vědě (zrychlení </a:t>
            </a:r>
            <a:r>
              <a:rPr lang="cs-CZ" dirty="0" err="1"/>
              <a:t>amalgační</a:t>
            </a:r>
            <a:r>
              <a:rPr lang="cs-CZ" dirty="0"/>
              <a:t> metody v hutnictví)</a:t>
            </a:r>
          </a:p>
          <a:p>
            <a:r>
              <a:rPr lang="cs-CZ" dirty="0" err="1"/>
              <a:t>Monadologie</a:t>
            </a:r>
            <a:r>
              <a:rPr lang="cs-CZ" dirty="0"/>
              <a:t> – satirický spisek, proti mnichům</a:t>
            </a:r>
          </a:p>
          <a:p>
            <a:pPr marL="0" indent="0">
              <a:buNone/>
            </a:pPr>
            <a:r>
              <a:rPr lang="cs-CZ" sz="2000" b="1" dirty="0"/>
              <a:t>Jáchym Šternberk (1755 – 1808)</a:t>
            </a:r>
          </a:p>
          <a:p>
            <a:r>
              <a:rPr lang="cs-CZ" dirty="0"/>
              <a:t>Polemika s Rousseauem (vědění kazí člověka)</a:t>
            </a:r>
          </a:p>
          <a:p>
            <a:r>
              <a:rPr lang="cs-CZ" dirty="0"/>
              <a:t>Víra v osvíceného panovníka</a:t>
            </a:r>
          </a:p>
          <a:p>
            <a:r>
              <a:rPr lang="cs-CZ" dirty="0"/>
              <a:t>Důležitost vzdělání a osvěty</a:t>
            </a:r>
          </a:p>
          <a:p>
            <a:pPr marL="0" indent="0">
              <a:buNone/>
            </a:pPr>
            <a:r>
              <a:rPr lang="cs-CZ" sz="2000" b="1" dirty="0"/>
              <a:t>František Josef Kinský (1739 – 1805)</a:t>
            </a:r>
          </a:p>
          <a:p>
            <a:r>
              <a:rPr lang="cs-CZ" dirty="0"/>
              <a:t>Vyšší šlechtic, přihlásil se k českému národu</a:t>
            </a:r>
          </a:p>
          <a:p>
            <a:r>
              <a:rPr lang="cs-CZ" dirty="0"/>
              <a:t>Zabýval se pedagogikou a přírodními vědami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906405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9BD230D-0708-4782-93C2-6421485EDE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10ECDC9-0B64-49DD-9BE9-D2C4B1697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6574536" cy="1259894"/>
          </a:xfrm>
        </p:spPr>
        <p:txBody>
          <a:bodyPr>
            <a:normAutofit/>
          </a:bodyPr>
          <a:lstStyle/>
          <a:p>
            <a:r>
              <a:rPr lang="cs-CZ" dirty="0"/>
              <a:t>České osvícenství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630D25A-547E-4D17-B65E-FA2B888931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FBD34C2-D80C-4900-A178-7655BEEF06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4" y="2133600"/>
            <a:ext cx="6574535" cy="37592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1" dirty="0"/>
              <a:t>Job Felix (</a:t>
            </a:r>
            <a:r>
              <a:rPr lang="cs-CZ" sz="2000" b="1" dirty="0" err="1"/>
              <a:t>Gelasius</a:t>
            </a:r>
            <a:r>
              <a:rPr lang="cs-CZ" sz="2000" b="1" dirty="0"/>
              <a:t>) </a:t>
            </a:r>
            <a:r>
              <a:rPr lang="cs-CZ" sz="2000" b="1" dirty="0" err="1"/>
              <a:t>Dobner</a:t>
            </a:r>
            <a:r>
              <a:rPr lang="cs-CZ" sz="2000" b="1" dirty="0"/>
              <a:t> (1719 – 1790)</a:t>
            </a:r>
          </a:p>
          <a:p>
            <a:r>
              <a:rPr lang="cs-CZ" dirty="0"/>
              <a:t>Studium u Jezuitů a Piaristů</a:t>
            </a:r>
          </a:p>
          <a:p>
            <a:r>
              <a:rPr lang="cs-CZ" dirty="0"/>
              <a:t>Systematicky se zabýval historií</a:t>
            </a:r>
          </a:p>
          <a:p>
            <a:r>
              <a:rPr lang="cs-CZ" dirty="0"/>
              <a:t>Cíl historické práce – pravdivý výklad dějin a jejich očištění</a:t>
            </a:r>
          </a:p>
          <a:p>
            <a:r>
              <a:rPr lang="cs-CZ" dirty="0"/>
              <a:t>„Pověst má ustoupit rozumu, historii a pravdě“</a:t>
            </a:r>
          </a:p>
          <a:p>
            <a:r>
              <a:rPr lang="cs-CZ" i="1" dirty="0" err="1"/>
              <a:t>Monumenta</a:t>
            </a:r>
            <a:r>
              <a:rPr lang="cs-CZ" i="1" dirty="0"/>
              <a:t> </a:t>
            </a:r>
            <a:r>
              <a:rPr lang="cs-CZ" i="1" dirty="0" err="1"/>
              <a:t>historica</a:t>
            </a:r>
            <a:r>
              <a:rPr lang="cs-CZ" i="1" dirty="0"/>
              <a:t> </a:t>
            </a:r>
            <a:r>
              <a:rPr lang="cs-CZ" i="1" dirty="0" err="1"/>
              <a:t>Bohemica</a:t>
            </a:r>
            <a:endParaRPr lang="cs-CZ" i="1" dirty="0"/>
          </a:p>
          <a:p>
            <a:pPr marL="0" indent="0">
              <a:buNone/>
            </a:pPr>
            <a:endParaRPr lang="cs-CZ" i="1" dirty="0"/>
          </a:p>
        </p:txBody>
      </p:sp>
      <p:pic>
        <p:nvPicPr>
          <p:cNvPr id="5" name="Obrázek 4" descr="Obsah obrázku text, staré&#10;&#10;Popis byl vytvořen automaticky">
            <a:extLst>
              <a:ext uri="{FF2B5EF4-FFF2-40B4-BE49-F238E27FC236}">
                <a16:creationId xmlns:a16="http://schemas.microsoft.com/office/drawing/2014/main" id="{C7D00457-036D-4432-A901-59C84013D2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298" y="645106"/>
            <a:ext cx="3411035" cy="5247747"/>
          </a:xfrm>
          <a:prstGeom prst="rect">
            <a:avLst/>
          </a:prstGeom>
        </p:spPr>
      </p:pic>
      <p:sp>
        <p:nvSpPr>
          <p:cNvPr id="14" name="Freeform 11">
            <a:extLst>
              <a:ext uri="{FF2B5EF4-FFF2-40B4-BE49-F238E27FC236}">
                <a16:creationId xmlns:a16="http://schemas.microsoft.com/office/drawing/2014/main" id="{F39C56FC-EE04-4CE0-8DE2-736A201E9A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9046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9BD230D-0708-4782-93C2-6421485EDE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5AEDE24-39FB-4029-BCF1-156154DDC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6574536" cy="1259894"/>
          </a:xfrm>
        </p:spPr>
        <p:txBody>
          <a:bodyPr>
            <a:normAutofit/>
          </a:bodyPr>
          <a:lstStyle/>
          <a:p>
            <a:r>
              <a:rPr lang="cs-CZ" dirty="0"/>
              <a:t>České osvícenství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630D25A-547E-4D17-B65E-FA2B888931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0A69274-B9E7-4F5A-B75E-049C3576C0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4" y="2133600"/>
            <a:ext cx="6574535" cy="37592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1" dirty="0"/>
              <a:t>František Martin </a:t>
            </a:r>
            <a:r>
              <a:rPr lang="cs-CZ" sz="2000" b="1" dirty="0" err="1"/>
              <a:t>Pelcl</a:t>
            </a:r>
            <a:r>
              <a:rPr lang="cs-CZ" sz="2000" b="1" dirty="0"/>
              <a:t> (1734 – 1801)</a:t>
            </a:r>
          </a:p>
          <a:p>
            <a:r>
              <a:rPr lang="cs-CZ" dirty="0"/>
              <a:t>Studium u Piaristů, Jezuitů s ve Vídni</a:t>
            </a:r>
          </a:p>
          <a:p>
            <a:r>
              <a:rPr lang="cs-CZ" dirty="0"/>
              <a:t>Vychovatel u Šternberků a Nosticů (23 let)</a:t>
            </a:r>
          </a:p>
          <a:p>
            <a:r>
              <a:rPr lang="cs-CZ" dirty="0"/>
              <a:t>„</a:t>
            </a:r>
            <a:r>
              <a:rPr lang="cs-CZ" dirty="0" err="1"/>
              <a:t>aristokratofilské</a:t>
            </a:r>
            <a:r>
              <a:rPr lang="cs-CZ" dirty="0"/>
              <a:t>“ stanovisko – oddanost vůči šlechtě</a:t>
            </a:r>
          </a:p>
          <a:p>
            <a:r>
              <a:rPr lang="cs-CZ" i="1" dirty="0" err="1"/>
              <a:t>Kurzgefasste</a:t>
            </a:r>
            <a:r>
              <a:rPr lang="cs-CZ" i="1" dirty="0"/>
              <a:t> </a:t>
            </a:r>
            <a:r>
              <a:rPr lang="cs-CZ" i="1" dirty="0" err="1"/>
              <a:t>Geschichte</a:t>
            </a:r>
            <a:r>
              <a:rPr lang="cs-CZ" i="1" dirty="0"/>
              <a:t> der </a:t>
            </a:r>
            <a:r>
              <a:rPr lang="cs-CZ" i="1" dirty="0" err="1"/>
              <a:t>Böhmen</a:t>
            </a:r>
            <a:r>
              <a:rPr lang="cs-CZ" dirty="0"/>
              <a:t> – první soustavně vykládané české dějiny ve shodě s moderními požadavky</a:t>
            </a:r>
          </a:p>
          <a:p>
            <a:r>
              <a:rPr lang="cs-CZ" i="1" dirty="0"/>
              <a:t>Nová kronika česká</a:t>
            </a:r>
            <a:r>
              <a:rPr lang="cs-CZ" dirty="0"/>
              <a:t> – vlastenecký ohlas</a:t>
            </a:r>
          </a:p>
          <a:p>
            <a:r>
              <a:rPr lang="cs-CZ" dirty="0"/>
              <a:t>1793 – první profesor na stolici české řeči a literatury na pražské univerzitě (nástupní řeč)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CF45B07-5E87-404D-9BAC-1B0E441586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2088" y="1122262"/>
            <a:ext cx="3981455" cy="4293434"/>
          </a:xfrm>
          <a:prstGeom prst="rect">
            <a:avLst/>
          </a:prstGeom>
        </p:spPr>
      </p:pic>
      <p:sp>
        <p:nvSpPr>
          <p:cNvPr id="13" name="Freeform 11">
            <a:extLst>
              <a:ext uri="{FF2B5EF4-FFF2-40B4-BE49-F238E27FC236}">
                <a16:creationId xmlns:a16="http://schemas.microsoft.com/office/drawing/2014/main" id="{F39C56FC-EE04-4CE0-8DE2-736A201E9A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523659"/>
      </p:ext>
    </p:extLst>
  </p:cSld>
  <p:clrMapOvr>
    <a:masterClrMapping/>
  </p:clrMapOvr>
</p:sld>
</file>

<file path=ppt/theme/theme1.xml><?xml version="1.0" encoding="utf-8"?>
<a:theme xmlns:a="http://schemas.openxmlformats.org/drawingml/2006/main" name="Stébla">
  <a:themeElements>
    <a:clrScheme name="Stébla">
      <a:dk1>
        <a:sysClr val="windowText" lastClr="000000"/>
      </a:dk1>
      <a:lt1>
        <a:sysClr val="window" lastClr="FFFFFF"/>
      </a:lt1>
      <a:dk2>
        <a:srgbClr val="647252"/>
      </a:dk2>
      <a:lt2>
        <a:srgbClr val="EAE8CF"/>
      </a:lt2>
      <a:accent1>
        <a:srgbClr val="E78712"/>
      </a:accent1>
      <a:accent2>
        <a:srgbClr val="B73C26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FDAB2A"/>
      </a:hlink>
      <a:folHlink>
        <a:srgbClr val="CCB182"/>
      </a:folHlink>
    </a:clrScheme>
    <a:fontScheme name="Stébla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tébla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54F6613E-5ED7-40ED-90A8-F639BE712C0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267</TotalTime>
  <Words>1276</Words>
  <Application>Microsoft Office PowerPoint</Application>
  <PresentationFormat>Širokoúhlá obrazovka</PresentationFormat>
  <Paragraphs>112</Paragraphs>
  <Slides>16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2" baseType="lpstr">
      <vt:lpstr>Arial</vt:lpstr>
      <vt:lpstr>Calibri</vt:lpstr>
      <vt:lpstr>Century Gothic</vt:lpstr>
      <vt:lpstr>Univers</vt:lpstr>
      <vt:lpstr>Wingdings 3</vt:lpstr>
      <vt:lpstr>Stébla</vt:lpstr>
      <vt:lpstr>Osvícenství v českých zemích</vt:lpstr>
      <vt:lpstr>Osvícenství</vt:lpstr>
      <vt:lpstr>Pronikání do českých zemí</vt:lpstr>
      <vt:lpstr>První ohlasy osvícenství </vt:lpstr>
      <vt:lpstr>Wolffiánství v českých zemích</vt:lpstr>
      <vt:lpstr>České osvícenství</vt:lpstr>
      <vt:lpstr>České osvícenství</vt:lpstr>
      <vt:lpstr>České osvícenství</vt:lpstr>
      <vt:lpstr>České osvícenství</vt:lpstr>
      <vt:lpstr>Prezentace aplikace PowerPoint</vt:lpstr>
      <vt:lpstr>České osvícenství</vt:lpstr>
      <vt:lpstr>České osvícenství</vt:lpstr>
      <vt:lpstr>Prezentace aplikace PowerPoint</vt:lpstr>
      <vt:lpstr>Odpůrci osvícenství</vt:lpstr>
      <vt:lpstr>Prezentace aplikace PowerPoint</vt:lpstr>
      <vt:lpstr>Děkuji za pozornost!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Osvícenství v českých zemích</dc:title>
  <dc:creator>Michal Hořejší</dc:creator>
  <cp:lastModifiedBy>Michal Hořejší</cp:lastModifiedBy>
  <cp:revision>29</cp:revision>
  <dcterms:created xsi:type="dcterms:W3CDTF">2021-04-17T07:14:07Z</dcterms:created>
  <dcterms:modified xsi:type="dcterms:W3CDTF">2021-04-18T08:16:30Z</dcterms:modified>
</cp:coreProperties>
</file>